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2" r:id="rId2"/>
    <p:sldId id="327" r:id="rId3"/>
    <p:sldId id="325" r:id="rId4"/>
    <p:sldId id="356" r:id="rId5"/>
    <p:sldId id="342" r:id="rId6"/>
    <p:sldId id="338" r:id="rId7"/>
    <p:sldId id="343" r:id="rId8"/>
    <p:sldId id="344" r:id="rId9"/>
    <p:sldId id="349" r:id="rId10"/>
    <p:sldId id="348" r:id="rId11"/>
    <p:sldId id="362" r:id="rId12"/>
    <p:sldId id="368" r:id="rId13"/>
    <p:sldId id="345" r:id="rId14"/>
    <p:sldId id="355" r:id="rId15"/>
    <p:sldId id="369" r:id="rId16"/>
    <p:sldId id="354" r:id="rId17"/>
    <p:sldId id="316" r:id="rId18"/>
    <p:sldId id="363" r:id="rId19"/>
    <p:sldId id="364" r:id="rId20"/>
    <p:sldId id="365" r:id="rId21"/>
    <p:sldId id="366" r:id="rId22"/>
    <p:sldId id="367" r:id="rId23"/>
  </p:sldIdLst>
  <p:sldSz cx="9144000" cy="5141913"/>
  <p:notesSz cx="6669088" cy="9926638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7BA3B"/>
    <a:srgbClr val="FEB54C"/>
    <a:srgbClr val="ADD072"/>
    <a:srgbClr val="DA634F"/>
    <a:srgbClr val="2FB6A8"/>
    <a:srgbClr val="FFFFFF"/>
    <a:srgbClr val="2C2E47"/>
    <a:srgbClr val="744289"/>
    <a:srgbClr val="E6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2" autoAdjust="0"/>
    <p:restoredTop sz="87731" autoAdjust="0"/>
  </p:normalViewPr>
  <p:slideViewPr>
    <p:cSldViewPr showGuides="1">
      <p:cViewPr varScale="1">
        <p:scale>
          <a:sx n="102" d="100"/>
          <a:sy n="102" d="100"/>
        </p:scale>
        <p:origin x="1020" y="96"/>
      </p:cViewPr>
      <p:guideLst>
        <p:guide orient="horz" pos="14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7DDF-0DAE-4FDF-A791-E64A7BFDA027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4538"/>
            <a:ext cx="66182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30213-C7A7-41CC-918A-A6DC9FA1725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3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F65F7-957D-4517-8D76-6CBBCD7ACFF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54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9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943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9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52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20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66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51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12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0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10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9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8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1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9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78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6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0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09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0213-C7A7-41CC-918A-A6DC9FA1725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5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28EB-24EE-4A31-9BA5-B664883E82A4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CE2E-101C-45E3-A183-32D265DB4F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0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28EB-24EE-4A31-9BA5-B664883E82A4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CE2E-101C-45E3-A183-32D265DB4F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15"/>
            <a:ext cx="2057400" cy="438729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15"/>
            <a:ext cx="6019800" cy="43872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28EB-24EE-4A31-9BA5-B664883E82A4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CE2E-101C-45E3-A183-32D265DB4F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28EB-24EE-4A31-9BA5-B664883E82A4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CE2E-101C-45E3-A183-32D265DB4F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8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4156"/>
            <a:ext cx="7772400" cy="102124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363"/>
            <a:ext cx="7772400" cy="11247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28EB-24EE-4A31-9BA5-B664883E82A4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CE2E-101C-45E3-A183-32D265DB4F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9780"/>
            <a:ext cx="4038600" cy="339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9780"/>
            <a:ext cx="4038600" cy="3393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28EB-24EE-4A31-9BA5-B664883E82A4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CE2E-101C-45E3-A183-32D265DB4F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6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80"/>
            <a:ext cx="4040188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0653"/>
            <a:ext cx="4040188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0980"/>
            <a:ext cx="4041775" cy="4796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0653"/>
            <a:ext cx="4041775" cy="2962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28EB-24EE-4A31-9BA5-B664883E82A4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CE2E-101C-45E3-A183-32D265DB4F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27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28EB-24EE-4A31-9BA5-B664883E82A4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CE2E-101C-45E3-A183-32D265DB4F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48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28EB-24EE-4A31-9BA5-B664883E82A4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CE2E-101C-45E3-A183-32D265DB4F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1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24"/>
            <a:ext cx="3008313" cy="8712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25"/>
            <a:ext cx="5111750" cy="43884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5993"/>
            <a:ext cx="3008313" cy="3517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28EB-24EE-4A31-9BA5-B664883E82A4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CE2E-101C-45E3-A183-32D265DB4F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599339"/>
            <a:ext cx="5486400" cy="4249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439"/>
            <a:ext cx="5486400" cy="3085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4262"/>
            <a:ext cx="5486400" cy="6034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828EB-24EE-4A31-9BA5-B664883E82A4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CE2E-101C-45E3-A183-32D265DB4F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9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828EB-24EE-4A31-9BA5-B664883E82A4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CE2E-101C-45E3-A183-32D265DB4F2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9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file:///C:\Users\markling\Desktop\&#32844;&#32423;&#26187;&#21319;PPT\markling\Load%20Fail.mp4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82AD1D-CB87-4061-B506-BAD2209F98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" y="-19064"/>
            <a:ext cx="9142321" cy="5141913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536" y="2525520"/>
            <a:ext cx="4464496" cy="1413588"/>
          </a:xfrm>
          <a:prstGeom prst="rect">
            <a:avLst/>
          </a:prstGeom>
        </p:spPr>
        <p:txBody>
          <a:bodyPr lIns="68571" tIns="34285" rIns="68571" bIns="34285"/>
          <a:lstStyle/>
          <a:p>
            <a:pPr marL="192856" indent="-192856" defTabSz="514281">
              <a:lnSpc>
                <a:spcPts val="2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(凌龙辉)</a:t>
            </a:r>
          </a:p>
          <a:p>
            <a:pPr marL="192856" indent="-192856" defTabSz="514281">
              <a:lnSpc>
                <a:spcPts val="2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部门：天美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J1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工作室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魂斗罗项目组</a:t>
            </a:r>
          </a:p>
          <a:p>
            <a:pPr marL="192856" indent="-192856" defTabSz="514281">
              <a:lnSpc>
                <a:spcPts val="2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申报目标：技术研发类  T3 基础等 游戏客户端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92856" indent="-192856" defTabSz="514281">
              <a:lnSpc>
                <a:spcPts val="2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时间：201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  <a:p>
            <a:pPr marL="192856" indent="-192856" defTabSz="51428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520" y="2672937"/>
            <a:ext cx="45719" cy="101269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lIns="68571" tIns="34285" rIns="68571" bIns="34285" anchor="ctr"/>
          <a:lstStyle/>
          <a:p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0CFE1C5-EA63-4151-B334-52F6A2D1D8B8}"/>
              </a:ext>
            </a:extLst>
          </p:cNvPr>
          <p:cNvSpPr txBox="1">
            <a:spLocks/>
          </p:cNvSpPr>
          <p:nvPr/>
        </p:nvSpPr>
        <p:spPr>
          <a:xfrm>
            <a:off x="-1493414" y="985359"/>
            <a:ext cx="9144000" cy="10826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FF00"/>
                </a:solidFill>
                <a:latin typeface="+mj-ea"/>
              </a:rPr>
              <a:t>技术研发类通道</a:t>
            </a:r>
            <a:endParaRPr lang="en-US" altLang="zh-CN" b="1" dirty="0">
              <a:solidFill>
                <a:srgbClr val="FFFF00"/>
              </a:solidFill>
              <a:latin typeface="+mj-ea"/>
            </a:endParaRPr>
          </a:p>
          <a:p>
            <a:r>
              <a:rPr lang="zh-CN" altLang="en-US" b="1" dirty="0">
                <a:solidFill>
                  <a:srgbClr val="FFFF00"/>
                </a:solidFill>
                <a:latin typeface="+mj-ea"/>
              </a:rPr>
              <a:t>面试陈述</a:t>
            </a:r>
          </a:p>
        </p:txBody>
      </p:sp>
      <p:cxnSp>
        <p:nvCxnSpPr>
          <p:cNvPr id="11" name="直线连接符 6">
            <a:extLst>
              <a:ext uri="{FF2B5EF4-FFF2-40B4-BE49-F238E27FC236}">
                <a16:creationId xmlns:a16="http://schemas.microsoft.com/office/drawing/2014/main" id="{84308308-7056-46FB-AC95-6C37D40FB7C6}"/>
              </a:ext>
            </a:extLst>
          </p:cNvPr>
          <p:cNvCxnSpPr>
            <a:cxnSpLocks/>
          </p:cNvCxnSpPr>
          <p:nvPr/>
        </p:nvCxnSpPr>
        <p:spPr>
          <a:xfrm>
            <a:off x="1619672" y="2138908"/>
            <a:ext cx="3079602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339752" y="266700"/>
            <a:ext cx="4104456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337695" y="333703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二进制</a:t>
            </a:r>
            <a:r>
              <a:rPr lang="en-US" altLang="zh-CN" sz="2000" dirty="0">
                <a:latin typeface="Baskerville Old Face" panose="02020602080505020303" pitchFamily="18" charset="0"/>
                <a:ea typeface="微软雅黑" panose="020B0503020204020204" pitchFamily="34" charset="-122"/>
              </a:rPr>
              <a:t>Patch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 - </a:t>
            </a:r>
            <a:r>
              <a:rPr lang="en-US" altLang="zh-CN" sz="2000" dirty="0" err="1">
                <a:latin typeface="Baskerville Old Face" panose="02020602080505020303" pitchFamily="18" charset="0"/>
                <a:ea typeface="微软雅黑" panose="020B0503020204020204" pitchFamily="34" charset="-122"/>
              </a:rPr>
              <a:t>BigFile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差量包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0" name="Group 33">
            <a:extLst>
              <a:ext uri="{FF2B5EF4-FFF2-40B4-BE49-F238E27FC236}">
                <a16:creationId xmlns:a16="http://schemas.microsoft.com/office/drawing/2014/main" id="{F36DEFBF-5E2D-4DB1-9192-8E6798F0D07C}"/>
              </a:ext>
            </a:extLst>
          </p:cNvPr>
          <p:cNvGrpSpPr>
            <a:grpSpLocks/>
          </p:cNvGrpSpPr>
          <p:nvPr/>
        </p:nvGrpSpPr>
        <p:grpSpPr bwMode="auto">
          <a:xfrm>
            <a:off x="241300" y="1384300"/>
            <a:ext cx="2377196" cy="2338784"/>
            <a:chOff x="205356" y="1244599"/>
            <a:chExt cx="2432467" cy="2863807"/>
          </a:xfrm>
        </p:grpSpPr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AC2D0502-5F62-4D7F-BA32-ADBCD03C2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623" y="1304929"/>
              <a:ext cx="1187416" cy="307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Baskerville Old Face" panose="02020602080505020303" pitchFamily="18" charset="0"/>
                  <a:ea typeface="微软雅黑" panose="020B0503020204020204" pitchFamily="34" charset="-122"/>
                </a:rPr>
                <a:t>New </a:t>
              </a:r>
              <a:r>
                <a:rPr lang="en-US" altLang="zh-CN" sz="1400" dirty="0" err="1">
                  <a:solidFill>
                    <a:schemeClr val="bg1"/>
                  </a:solidFill>
                  <a:latin typeface="Baskerville Old Face" panose="02020602080505020303" pitchFamily="18" charset="0"/>
                  <a:ea typeface="微软雅黑" panose="020B0503020204020204" pitchFamily="34" charset="-122"/>
                </a:rPr>
                <a:t>BigFile</a:t>
              </a:r>
              <a:endParaRPr lang="zh-CN" altLang="en-US" sz="1400" dirty="0">
                <a:solidFill>
                  <a:schemeClr val="bg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endParaRPr>
            </a:p>
          </p:txBody>
        </p:sp>
        <p:pic>
          <p:nvPicPr>
            <p:cNvPr id="12" name="Picture 18">
              <a:extLst>
                <a:ext uri="{FF2B5EF4-FFF2-40B4-BE49-F238E27FC236}">
                  <a16:creationId xmlns:a16="http://schemas.microsoft.com/office/drawing/2014/main" id="{87FA9B60-B672-4E15-AEC7-426710243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69" y="3236888"/>
              <a:ext cx="2251951" cy="75289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39">
              <a:extLst>
                <a:ext uri="{FF2B5EF4-FFF2-40B4-BE49-F238E27FC236}">
                  <a16:creationId xmlns:a16="http://schemas.microsoft.com/office/drawing/2014/main" id="{FC0F8B0E-6766-4A89-8109-3CD91A976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624" y="2964135"/>
              <a:ext cx="1541453" cy="307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Baskerville Old Face" panose="02020602080505020303" pitchFamily="18" charset="0"/>
                  <a:ea typeface="微软雅黑" panose="020B0503020204020204" pitchFamily="34" charset="-122"/>
                </a:rPr>
                <a:t>Original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 err="1">
                  <a:solidFill>
                    <a:schemeClr val="bg1"/>
                  </a:solidFill>
                  <a:latin typeface="Baskerville Old Face" panose="02020602080505020303" pitchFamily="18" charset="0"/>
                  <a:ea typeface="微软雅黑" panose="020B0503020204020204" pitchFamily="34" charset="-122"/>
                </a:rPr>
                <a:t>BigFile</a:t>
              </a:r>
              <a:endParaRPr lang="zh-CN" altLang="en-US" sz="1400" dirty="0">
                <a:solidFill>
                  <a:schemeClr val="bg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45">
              <a:extLst>
                <a:ext uri="{FF2B5EF4-FFF2-40B4-BE49-F238E27FC236}">
                  <a16:creationId xmlns:a16="http://schemas.microsoft.com/office/drawing/2014/main" id="{057B73FD-1749-455A-8497-08EC888F2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56" y="1244599"/>
              <a:ext cx="2432467" cy="2863807"/>
            </a:xfrm>
            <a:prstGeom prst="rect">
              <a:avLst/>
            </a:prstGeom>
            <a:noFill/>
            <a:ln w="19050" algn="ctr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pic>
          <p:nvPicPr>
            <p:cNvPr id="15" name="Picture 19">
              <a:extLst>
                <a:ext uri="{FF2B5EF4-FFF2-40B4-BE49-F238E27FC236}">
                  <a16:creationId xmlns:a16="http://schemas.microsoft.com/office/drawing/2014/main" id="{7AE07919-7D6E-4EC2-9683-B2619C05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29" y="1591512"/>
              <a:ext cx="2226147" cy="11992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50">
            <a:extLst>
              <a:ext uri="{FF2B5EF4-FFF2-40B4-BE49-F238E27FC236}">
                <a16:creationId xmlns:a16="http://schemas.microsoft.com/office/drawing/2014/main" id="{647B9347-F7E0-4637-A543-8DAB8C6DEA09}"/>
              </a:ext>
            </a:extLst>
          </p:cNvPr>
          <p:cNvGrpSpPr>
            <a:grpSpLocks/>
          </p:cNvGrpSpPr>
          <p:nvPr/>
        </p:nvGrpSpPr>
        <p:grpSpPr bwMode="auto">
          <a:xfrm>
            <a:off x="2698750" y="1525588"/>
            <a:ext cx="3130550" cy="1974850"/>
            <a:chOff x="2635479" y="1525738"/>
            <a:chExt cx="3130044" cy="1973933"/>
          </a:xfrm>
        </p:grpSpPr>
        <p:grpSp>
          <p:nvGrpSpPr>
            <p:cNvPr id="17" name="Group 46">
              <a:extLst>
                <a:ext uri="{FF2B5EF4-FFF2-40B4-BE49-F238E27FC236}">
                  <a16:creationId xmlns:a16="http://schemas.microsoft.com/office/drawing/2014/main" id="{AFAA9C29-9247-4394-BBFE-B49BB6388C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176" y="1525738"/>
              <a:ext cx="2238347" cy="1973933"/>
              <a:chOff x="3527176" y="1525738"/>
              <a:chExt cx="2238347" cy="1973933"/>
            </a:xfrm>
          </p:grpSpPr>
          <p:sp>
            <p:nvSpPr>
              <p:cNvPr id="20" name="Rectangle 6">
                <a:extLst>
                  <a:ext uri="{FF2B5EF4-FFF2-40B4-BE49-F238E27FC236}">
                    <a16:creationId xmlns:a16="http://schemas.microsoft.com/office/drawing/2014/main" id="{CC5404B7-D274-4E75-BED1-5A97C4972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176" y="1861794"/>
                <a:ext cx="2238347" cy="1637877"/>
              </a:xfrm>
              <a:prstGeom prst="rect">
                <a:avLst/>
              </a:prstGeom>
              <a:noFill/>
              <a:ln w="19050" algn="ctr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pic>
            <p:nvPicPr>
              <p:cNvPr id="21" name="Picture 4">
                <a:extLst>
                  <a:ext uri="{FF2B5EF4-FFF2-40B4-BE49-F238E27FC236}">
                    <a16:creationId xmlns:a16="http://schemas.microsoft.com/office/drawing/2014/main" id="{4EF635EF-96BB-45DD-A0E4-5691079702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5963" y="2418821"/>
                <a:ext cx="762861" cy="22346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5">
                <a:extLst>
                  <a:ext uri="{FF2B5EF4-FFF2-40B4-BE49-F238E27FC236}">
                    <a16:creationId xmlns:a16="http://schemas.microsoft.com/office/drawing/2014/main" id="{836DC6FE-5E80-4727-8205-011956F77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07416" y="2887470"/>
                <a:ext cx="2077866" cy="4690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9">
                <a:extLst>
                  <a:ext uri="{FF2B5EF4-FFF2-40B4-BE49-F238E27FC236}">
                    <a16:creationId xmlns:a16="http://schemas.microsoft.com/office/drawing/2014/main" id="{E32BCA2B-0953-4EAE-BC7E-A61B4F8C8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2838" y="1988973"/>
                <a:ext cx="638346" cy="307634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Baskerville Old Face" panose="02020602080505020303" pitchFamily="18" charset="0"/>
                    <a:ea typeface="微软雅黑" panose="020B0503020204020204" pitchFamily="34" charset="-122"/>
                  </a:rPr>
                  <a:t>head</a:t>
                </a:r>
                <a:endParaRPr lang="zh-CN" altLang="en-US" sz="1400" dirty="0">
                  <a:solidFill>
                    <a:schemeClr val="bg1"/>
                  </a:solidFill>
                  <a:latin typeface="Baskerville Old Face" panose="02020602080505020303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34">
                <a:extLst>
                  <a:ext uri="{FF2B5EF4-FFF2-40B4-BE49-F238E27FC236}">
                    <a16:creationId xmlns:a16="http://schemas.microsoft.com/office/drawing/2014/main" id="{847EA8CC-87D2-4FA4-B9C4-C6303ADB7F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7416" y="1525738"/>
                <a:ext cx="1948597" cy="307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Baskerville Old Face" panose="02020602080505020303" pitchFamily="18" charset="0"/>
                    <a:ea typeface="微软雅黑" panose="020B0503020204020204" pitchFamily="34" charset="-122"/>
                  </a:rPr>
                  <a:t>Patch</a:t>
                </a:r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Baskerville Old Face" panose="02020602080505020303" pitchFamily="18" charset="0"/>
                    <a:ea typeface="微软雅黑" panose="020B0503020204020204" pitchFamily="34" charset="-122"/>
                  </a:rPr>
                  <a:t>BigFile_Diff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18" name="Straight Arrow Connector 12">
              <a:extLst>
                <a:ext uri="{FF2B5EF4-FFF2-40B4-BE49-F238E27FC236}">
                  <a16:creationId xmlns:a16="http://schemas.microsoft.com/office/drawing/2014/main" id="{114ED408-C43A-422B-9CDA-3A855EE9A64C}"/>
                </a:ext>
              </a:extLst>
            </p:cNvPr>
            <p:cNvCxnSpPr>
              <a:cxnSpLocks noChangeShapeType="1"/>
              <a:endCxn id="20" idx="1"/>
            </p:cNvCxnSpPr>
            <p:nvPr/>
          </p:nvCxnSpPr>
          <p:spPr bwMode="auto">
            <a:xfrm>
              <a:off x="2637823" y="2676503"/>
              <a:ext cx="889353" cy="4230"/>
            </a:xfrm>
            <a:prstGeom prst="straightConnector1">
              <a:avLst/>
            </a:prstGeom>
            <a:noFill/>
            <a:ln w="28575" algn="ctr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AB861030-1245-4B68-A65F-B55C82C83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479" y="2180621"/>
              <a:ext cx="861133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Patch</a:t>
              </a: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 err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bsdiff</a:t>
              </a:r>
              <a:endParaRPr lang="zh-CN" altLang="en-US" sz="1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Group 49">
            <a:extLst>
              <a:ext uri="{FF2B5EF4-FFF2-40B4-BE49-F238E27FC236}">
                <a16:creationId xmlns:a16="http://schemas.microsoft.com/office/drawing/2014/main" id="{3DEDABFF-0E6A-4C45-A82C-7EA639476370}"/>
              </a:ext>
            </a:extLst>
          </p:cNvPr>
          <p:cNvGrpSpPr>
            <a:grpSpLocks/>
          </p:cNvGrpSpPr>
          <p:nvPr/>
        </p:nvGrpSpPr>
        <p:grpSpPr bwMode="auto">
          <a:xfrm>
            <a:off x="5843588" y="1709738"/>
            <a:ext cx="3059112" cy="1612900"/>
            <a:chOff x="5783710" y="1709707"/>
            <a:chExt cx="3058451" cy="1612715"/>
          </a:xfrm>
        </p:grpSpPr>
        <p:cxnSp>
          <p:nvCxnSpPr>
            <p:cNvPr id="26" name="Straight Arrow Connector 38">
              <a:extLst>
                <a:ext uri="{FF2B5EF4-FFF2-40B4-BE49-F238E27FC236}">
                  <a16:creationId xmlns:a16="http://schemas.microsoft.com/office/drawing/2014/main" id="{5F1F01D5-7F20-48F5-BBF7-7860E8AF15C1}"/>
                </a:ext>
              </a:extLst>
            </p:cNvPr>
            <p:cNvCxnSpPr>
              <a:cxnSpLocks noChangeShapeType="1"/>
              <a:endCxn id="30" idx="1"/>
            </p:cNvCxnSpPr>
            <p:nvPr/>
          </p:nvCxnSpPr>
          <p:spPr bwMode="auto">
            <a:xfrm>
              <a:off x="5783710" y="2695576"/>
              <a:ext cx="1256940" cy="3050"/>
            </a:xfrm>
            <a:prstGeom prst="straightConnector1">
              <a:avLst/>
            </a:prstGeom>
            <a:noFill/>
            <a:ln w="28575" algn="ctr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Box 48">
              <a:extLst>
                <a:ext uri="{FF2B5EF4-FFF2-40B4-BE49-F238E27FC236}">
                  <a16:creationId xmlns:a16="http://schemas.microsoft.com/office/drawing/2014/main" id="{33D2EB9F-2B21-477B-AA11-695EA552C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0781" y="2219087"/>
              <a:ext cx="1093781" cy="92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  <a:endParaRPr lang="en-US" altLang="zh-CN" sz="1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 err="1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bsPatch</a:t>
              </a:r>
              <a:endParaRPr lang="en-US" altLang="zh-CN" sz="1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AF2BFB4E-976C-403A-B7C5-75E7FA7D1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0650" y="1709707"/>
              <a:ext cx="1801511" cy="1612715"/>
              <a:chOff x="6906356" y="1661327"/>
              <a:chExt cx="1801511" cy="1612715"/>
            </a:xfrm>
          </p:grpSpPr>
          <p:pic>
            <p:nvPicPr>
              <p:cNvPr id="29" name="Picture 51">
                <a:extLst>
                  <a:ext uri="{FF2B5EF4-FFF2-40B4-BE49-F238E27FC236}">
                    <a16:creationId xmlns:a16="http://schemas.microsoft.com/office/drawing/2014/main" id="{87FC9596-59AE-4171-8449-5A5A76D6A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5668" y="2180797"/>
                <a:ext cx="1705919" cy="91896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Rectangle 52">
                <a:extLst>
                  <a:ext uri="{FF2B5EF4-FFF2-40B4-BE49-F238E27FC236}">
                    <a16:creationId xmlns:a16="http://schemas.microsoft.com/office/drawing/2014/main" id="{3CA0CAE0-DB67-4B1C-8D49-83863F29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6356" y="2026449"/>
                <a:ext cx="1801511" cy="1247593"/>
              </a:xfrm>
              <a:prstGeom prst="rect">
                <a:avLst/>
              </a:prstGeom>
              <a:noFill/>
              <a:ln w="19050" algn="ctr">
                <a:solidFill>
                  <a:schemeClr val="bg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TextBox 54">
                <a:extLst>
                  <a:ext uri="{FF2B5EF4-FFF2-40B4-BE49-F238E27FC236}">
                    <a16:creationId xmlns:a16="http://schemas.microsoft.com/office/drawing/2014/main" id="{EAC5E310-F930-42D7-B4C8-11BC2F4EDE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2017" y="1661327"/>
                <a:ext cx="118741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400" dirty="0">
                    <a:solidFill>
                      <a:schemeClr val="bg1"/>
                    </a:solidFill>
                    <a:latin typeface="Baskerville Old Face" panose="02020602080505020303" pitchFamily="18" charset="0"/>
                    <a:ea typeface="微软雅黑" panose="020B0503020204020204" pitchFamily="34" charset="-122"/>
                  </a:rPr>
                  <a:t>New</a:t>
                </a:r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dirty="0" err="1">
                    <a:solidFill>
                      <a:schemeClr val="bg1"/>
                    </a:solidFill>
                    <a:latin typeface="Baskerville Old Face" panose="02020602080505020303" pitchFamily="18" charset="0"/>
                    <a:ea typeface="微软雅黑" panose="020B0503020204020204" pitchFamily="34" charset="-122"/>
                  </a:rPr>
                  <a:t>BigFile</a:t>
                </a:r>
                <a:endParaRPr lang="zh-CN" altLang="en-US" sz="1400" dirty="0">
                  <a:solidFill>
                    <a:schemeClr val="bg1"/>
                  </a:solidFill>
                  <a:latin typeface="Baskerville Old Face" panose="02020602080505020303" pitchFamily="18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6" name="TextBox 55">
            <a:extLst>
              <a:ext uri="{FF2B5EF4-FFF2-40B4-BE49-F238E27FC236}">
                <a16:creationId xmlns:a16="http://schemas.microsoft.com/office/drawing/2014/main" id="{F713C09B-C843-4339-B24C-29F00DDA4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68" y="3893873"/>
            <a:ext cx="3234824" cy="461665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≈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变化资源</a:t>
            </a:r>
          </a:p>
        </p:txBody>
      </p:sp>
      <p:sp>
        <p:nvSpPr>
          <p:cNvPr id="62" name="剪去单角的矩形 43">
            <a:extLst>
              <a:ext uri="{FF2B5EF4-FFF2-40B4-BE49-F238E27FC236}">
                <a16:creationId xmlns:a16="http://schemas.microsoft.com/office/drawing/2014/main" id="{28788E7E-7C2B-4301-8D8B-F2D9B6B88CD2}"/>
              </a:ext>
            </a:extLst>
          </p:cNvPr>
          <p:cNvSpPr/>
          <p:nvPr/>
        </p:nvSpPr>
        <p:spPr>
          <a:xfrm>
            <a:off x="234330" y="813323"/>
            <a:ext cx="1542309" cy="500066"/>
          </a:xfrm>
          <a:prstGeom prst="snip1Rect">
            <a:avLst/>
          </a:prstGeom>
          <a:solidFill>
            <a:srgbClr val="2FB6A8"/>
          </a:solidFill>
          <a:ln>
            <a:noFill/>
          </a:ln>
          <a:effectLst>
            <a:outerShdw blurRad="152400" dist="50800" dir="2700000" algn="tl" rotWithShape="0">
              <a:prstClr val="black">
                <a:alpha val="30000"/>
              </a:prstClr>
            </a:outerShdw>
            <a:softEdge rad="0"/>
          </a:effectLst>
          <a:scene3d>
            <a:camera prst="orthographicFront"/>
            <a:lightRig rig="threePt" dir="t">
              <a:rot lat="0" lon="0" rev="0"/>
            </a:lightRig>
          </a:scene3d>
          <a:sp3d prstMaterial="softEdge">
            <a:bevelT w="146050" h="31750"/>
            <a:bevelB w="0" h="0"/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1600" b="1" dirty="0">
                <a:solidFill>
                  <a:srgbClr val="FCFC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二进制</a:t>
            </a:r>
            <a:r>
              <a:rPr lang="en-US" altLang="zh-CN" sz="1600" b="1" dirty="0">
                <a:solidFill>
                  <a:srgbClr val="FCFCF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patch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84533C9-1BFD-4C11-9D8F-E496300CAAB5}"/>
              </a:ext>
            </a:extLst>
          </p:cNvPr>
          <p:cNvGrpSpPr>
            <a:grpSpLocks/>
          </p:cNvGrpSpPr>
          <p:nvPr/>
        </p:nvGrpSpPr>
        <p:grpSpPr bwMode="auto">
          <a:xfrm>
            <a:off x="1221225" y="4508518"/>
            <a:ext cx="1550576" cy="574254"/>
            <a:chOff x="1237110" y="1290031"/>
            <a:chExt cx="1339986" cy="554644"/>
          </a:xfrm>
        </p:grpSpPr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8B8A3535-F22D-4300-AF32-F4055CBE1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615" y="1827795"/>
              <a:ext cx="1301481" cy="16880"/>
            </a:xfrm>
            <a:prstGeom prst="line">
              <a:avLst/>
            </a:prstGeom>
            <a:noFill/>
            <a:ln w="6350" cmpd="sng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800">
                <a:solidFill>
                  <a:srgbClr val="FFFFFF"/>
                </a:solidFill>
              </a:endParaRPr>
            </a:p>
          </p:txBody>
        </p:sp>
        <p:grpSp>
          <p:nvGrpSpPr>
            <p:cNvPr id="39" name="组合 61">
              <a:extLst>
                <a:ext uri="{FF2B5EF4-FFF2-40B4-BE49-F238E27FC236}">
                  <a16:creationId xmlns:a16="http://schemas.microsoft.com/office/drawing/2014/main" id="{82C913C6-23CF-4601-A96E-9064CFEA0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7110" y="1290031"/>
              <a:ext cx="1339986" cy="463462"/>
              <a:chOff x="1237110" y="1290031"/>
              <a:chExt cx="1339986" cy="463462"/>
            </a:xfrm>
          </p:grpSpPr>
          <p:grpSp>
            <p:nvGrpSpPr>
              <p:cNvPr id="40" name="组合 62">
                <a:extLst>
                  <a:ext uri="{FF2B5EF4-FFF2-40B4-BE49-F238E27FC236}">
                    <a16:creationId xmlns:a16="http://schemas.microsoft.com/office/drawing/2014/main" id="{38EED33D-476D-4AAF-AFEF-0B46811B66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7110" y="1290031"/>
                <a:ext cx="462406" cy="463462"/>
                <a:chOff x="748284" y="1290031"/>
                <a:chExt cx="462406" cy="463462"/>
              </a:xfrm>
            </p:grpSpPr>
            <p:sp>
              <p:nvSpPr>
                <p:cNvPr id="49" name="Oval 5">
                  <a:extLst>
                    <a:ext uri="{FF2B5EF4-FFF2-40B4-BE49-F238E27FC236}">
                      <a16:creationId xmlns:a16="http://schemas.microsoft.com/office/drawing/2014/main" id="{0A18F1FF-AAF7-4D9C-89A7-E3F2260D5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284" y="1290031"/>
                  <a:ext cx="462406" cy="4634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</a:ln>
                <a:effectLst>
                  <a:innerShdw blurRad="127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4000"/>
                </a:p>
              </p:txBody>
            </p:sp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CC8AEA10-9463-4436-8425-DDFDEF964A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2479" y="1327169"/>
                  <a:ext cx="388300" cy="389188"/>
                </a:xfrm>
                <a:prstGeom prst="ellipse">
                  <a:avLst/>
                </a:prstGeom>
                <a:solidFill>
                  <a:srgbClr val="2FB6A8"/>
                </a:solidFill>
                <a:ln>
                  <a:noFill/>
                </a:ln>
                <a:effectLst>
                  <a:outerShdw blurRad="152400" dist="50800" dir="2700000" algn="tl" rotWithShape="0">
                    <a:prstClr val="black">
                      <a:alpha val="3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softEdge">
                  <a:bevelT w="146050" h="31750"/>
                  <a:bevelB w="0" h="0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4000" dirty="0"/>
                </a:p>
              </p:txBody>
            </p:sp>
          </p:grpSp>
          <p:sp>
            <p:nvSpPr>
              <p:cNvPr id="41" name="Rectangle 16">
                <a:extLst>
                  <a:ext uri="{FF2B5EF4-FFF2-40B4-BE49-F238E27FC236}">
                    <a16:creationId xmlns:a16="http://schemas.microsoft.com/office/drawing/2014/main" id="{C8F4A920-9FCA-43AF-B6A6-0BD326FA9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499" y="1455219"/>
                <a:ext cx="817597" cy="1797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eaLnBrk="1" hangingPunct="1">
                  <a:lnSpc>
                    <a:spcPct val="120000"/>
                  </a:lnSpc>
                  <a:buFont typeface="Arial" charset="0"/>
                  <a:buNone/>
                  <a:defRPr/>
                </a:pPr>
                <a:r>
                  <a:rPr lang="zh-CN" altLang="en-US" sz="1400" b="1" dirty="0">
                    <a:solidFill>
                      <a:srgbClr val="2FB6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最小更新？</a:t>
                </a:r>
              </a:p>
            </p:txBody>
          </p:sp>
          <p:grpSp>
            <p:nvGrpSpPr>
              <p:cNvPr id="43" name="Group 34">
                <a:extLst>
                  <a:ext uri="{FF2B5EF4-FFF2-40B4-BE49-F238E27FC236}">
                    <a16:creationId xmlns:a16="http://schemas.microsoft.com/office/drawing/2014/main" id="{0A757D67-0592-4473-994C-3576B4C9E5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5764" y="1438275"/>
                <a:ext cx="165100" cy="173038"/>
                <a:chOff x="0" y="0"/>
                <a:chExt cx="104" cy="109"/>
              </a:xfrm>
              <a:solidFill>
                <a:schemeClr val="bg1"/>
              </a:solidFill>
            </p:grpSpPr>
            <p:sp>
              <p:nvSpPr>
                <p:cNvPr id="44" name="Freeform 35">
                  <a:extLst>
                    <a:ext uri="{FF2B5EF4-FFF2-40B4-BE49-F238E27FC236}">
                      <a16:creationId xmlns:a16="http://schemas.microsoft.com/office/drawing/2014/main" id="{8142BE06-4AF2-42C9-B653-82C68DE898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" y="0"/>
                  <a:ext cx="11" cy="11"/>
                </a:xfrm>
                <a:custGeom>
                  <a:avLst/>
                  <a:gdLst>
                    <a:gd name="T0" fmla="*/ 20 w 20"/>
                    <a:gd name="T1" fmla="*/ 19 h 19"/>
                    <a:gd name="T2" fmla="*/ 14 w 20"/>
                    <a:gd name="T3" fmla="*/ 19 h 19"/>
                    <a:gd name="T4" fmla="*/ 14 w 20"/>
                    <a:gd name="T5" fmla="*/ 10 h 19"/>
                    <a:gd name="T6" fmla="*/ 10 w 20"/>
                    <a:gd name="T7" fmla="*/ 6 h 19"/>
                    <a:gd name="T8" fmla="*/ 6 w 20"/>
                    <a:gd name="T9" fmla="*/ 10 h 19"/>
                    <a:gd name="T10" fmla="*/ 6 w 20"/>
                    <a:gd name="T11" fmla="*/ 19 h 19"/>
                    <a:gd name="T12" fmla="*/ 0 w 20"/>
                    <a:gd name="T13" fmla="*/ 19 h 19"/>
                    <a:gd name="T14" fmla="*/ 0 w 20"/>
                    <a:gd name="T15" fmla="*/ 10 h 19"/>
                    <a:gd name="T16" fmla="*/ 10 w 20"/>
                    <a:gd name="T17" fmla="*/ 0 h 19"/>
                    <a:gd name="T18" fmla="*/ 20 w 20"/>
                    <a:gd name="T19" fmla="*/ 10 h 19"/>
                    <a:gd name="T20" fmla="*/ 20 w 20"/>
                    <a:gd name="T2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19">
                      <a:moveTo>
                        <a:pt x="20" y="19"/>
                      </a:move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8"/>
                        <a:pt x="12" y="6"/>
                        <a:pt x="10" y="6"/>
                      </a:cubicBezTo>
                      <a:cubicBezTo>
                        <a:pt x="7" y="6"/>
                        <a:pt x="6" y="8"/>
                        <a:pt x="6" y="10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5" y="0"/>
                        <a:pt x="20" y="5"/>
                        <a:pt x="20" y="10"/>
                      </a:cubicBezTo>
                      <a:lnTo>
                        <a:pt x="20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5" name="Freeform 36">
                  <a:extLst>
                    <a:ext uri="{FF2B5EF4-FFF2-40B4-BE49-F238E27FC236}">
                      <a16:creationId xmlns:a16="http://schemas.microsoft.com/office/drawing/2014/main" id="{1D362FBF-334F-40C5-8F16-804253A7AF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" y="0"/>
                  <a:ext cx="11" cy="11"/>
                </a:xfrm>
                <a:custGeom>
                  <a:avLst/>
                  <a:gdLst>
                    <a:gd name="T0" fmla="*/ 20 w 20"/>
                    <a:gd name="T1" fmla="*/ 19 h 19"/>
                    <a:gd name="T2" fmla="*/ 14 w 20"/>
                    <a:gd name="T3" fmla="*/ 19 h 19"/>
                    <a:gd name="T4" fmla="*/ 14 w 20"/>
                    <a:gd name="T5" fmla="*/ 10 h 19"/>
                    <a:gd name="T6" fmla="*/ 10 w 20"/>
                    <a:gd name="T7" fmla="*/ 6 h 19"/>
                    <a:gd name="T8" fmla="*/ 6 w 20"/>
                    <a:gd name="T9" fmla="*/ 10 h 19"/>
                    <a:gd name="T10" fmla="*/ 6 w 20"/>
                    <a:gd name="T11" fmla="*/ 19 h 19"/>
                    <a:gd name="T12" fmla="*/ 0 w 20"/>
                    <a:gd name="T13" fmla="*/ 19 h 19"/>
                    <a:gd name="T14" fmla="*/ 0 w 20"/>
                    <a:gd name="T15" fmla="*/ 10 h 19"/>
                    <a:gd name="T16" fmla="*/ 10 w 20"/>
                    <a:gd name="T17" fmla="*/ 0 h 19"/>
                    <a:gd name="T18" fmla="*/ 20 w 20"/>
                    <a:gd name="T19" fmla="*/ 10 h 19"/>
                    <a:gd name="T20" fmla="*/ 20 w 20"/>
                    <a:gd name="T2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19">
                      <a:moveTo>
                        <a:pt x="20" y="19"/>
                      </a:move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8"/>
                        <a:pt x="13" y="6"/>
                        <a:pt x="10" y="6"/>
                      </a:cubicBezTo>
                      <a:cubicBezTo>
                        <a:pt x="8" y="6"/>
                        <a:pt x="6" y="8"/>
                        <a:pt x="6" y="10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" y="0"/>
                        <a:pt x="20" y="5"/>
                        <a:pt x="20" y="10"/>
                      </a:cubicBezTo>
                      <a:lnTo>
                        <a:pt x="20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6" name="Freeform 37">
                  <a:extLst>
                    <a:ext uri="{FF2B5EF4-FFF2-40B4-BE49-F238E27FC236}">
                      <a16:creationId xmlns:a16="http://schemas.microsoft.com/office/drawing/2014/main" id="{F2213507-1B71-4314-9681-C2A220AA0A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0" y="9"/>
                  <a:ext cx="104" cy="100"/>
                </a:xfrm>
                <a:custGeom>
                  <a:avLst/>
                  <a:gdLst>
                    <a:gd name="T0" fmla="*/ 164 w 174"/>
                    <a:gd name="T1" fmla="*/ 170 h 170"/>
                    <a:gd name="T2" fmla="*/ 10 w 174"/>
                    <a:gd name="T3" fmla="*/ 170 h 170"/>
                    <a:gd name="T4" fmla="*/ 0 w 174"/>
                    <a:gd name="T5" fmla="*/ 160 h 170"/>
                    <a:gd name="T6" fmla="*/ 0 w 174"/>
                    <a:gd name="T7" fmla="*/ 10 h 170"/>
                    <a:gd name="T8" fmla="*/ 10 w 174"/>
                    <a:gd name="T9" fmla="*/ 0 h 170"/>
                    <a:gd name="T10" fmla="*/ 30 w 174"/>
                    <a:gd name="T11" fmla="*/ 0 h 170"/>
                    <a:gd name="T12" fmla="*/ 30 w 174"/>
                    <a:gd name="T13" fmla="*/ 14 h 170"/>
                    <a:gd name="T14" fmla="*/ 34 w 174"/>
                    <a:gd name="T15" fmla="*/ 18 h 170"/>
                    <a:gd name="T16" fmla="*/ 38 w 174"/>
                    <a:gd name="T17" fmla="*/ 14 h 170"/>
                    <a:gd name="T18" fmla="*/ 38 w 174"/>
                    <a:gd name="T19" fmla="*/ 0 h 170"/>
                    <a:gd name="T20" fmla="*/ 136 w 174"/>
                    <a:gd name="T21" fmla="*/ 0 h 170"/>
                    <a:gd name="T22" fmla="*/ 136 w 174"/>
                    <a:gd name="T23" fmla="*/ 14 h 170"/>
                    <a:gd name="T24" fmla="*/ 140 w 174"/>
                    <a:gd name="T25" fmla="*/ 18 h 170"/>
                    <a:gd name="T26" fmla="*/ 144 w 174"/>
                    <a:gd name="T27" fmla="*/ 14 h 170"/>
                    <a:gd name="T28" fmla="*/ 144 w 174"/>
                    <a:gd name="T29" fmla="*/ 0 h 170"/>
                    <a:gd name="T30" fmla="*/ 164 w 174"/>
                    <a:gd name="T31" fmla="*/ 0 h 170"/>
                    <a:gd name="T32" fmla="*/ 174 w 174"/>
                    <a:gd name="T33" fmla="*/ 10 h 170"/>
                    <a:gd name="T34" fmla="*/ 174 w 174"/>
                    <a:gd name="T35" fmla="*/ 160 h 170"/>
                    <a:gd name="T36" fmla="*/ 164 w 174"/>
                    <a:gd name="T37" fmla="*/ 170 h 170"/>
                    <a:gd name="T38" fmla="*/ 10 w 174"/>
                    <a:gd name="T39" fmla="*/ 6 h 170"/>
                    <a:gd name="T40" fmla="*/ 6 w 174"/>
                    <a:gd name="T41" fmla="*/ 10 h 170"/>
                    <a:gd name="T42" fmla="*/ 6 w 174"/>
                    <a:gd name="T43" fmla="*/ 160 h 170"/>
                    <a:gd name="T44" fmla="*/ 10 w 174"/>
                    <a:gd name="T45" fmla="*/ 164 h 170"/>
                    <a:gd name="T46" fmla="*/ 164 w 174"/>
                    <a:gd name="T47" fmla="*/ 164 h 170"/>
                    <a:gd name="T48" fmla="*/ 168 w 174"/>
                    <a:gd name="T49" fmla="*/ 160 h 170"/>
                    <a:gd name="T50" fmla="*/ 168 w 174"/>
                    <a:gd name="T51" fmla="*/ 10 h 170"/>
                    <a:gd name="T52" fmla="*/ 164 w 174"/>
                    <a:gd name="T53" fmla="*/ 6 h 170"/>
                    <a:gd name="T54" fmla="*/ 150 w 174"/>
                    <a:gd name="T55" fmla="*/ 6 h 170"/>
                    <a:gd name="T56" fmla="*/ 150 w 174"/>
                    <a:gd name="T57" fmla="*/ 14 h 170"/>
                    <a:gd name="T58" fmla="*/ 140 w 174"/>
                    <a:gd name="T59" fmla="*/ 24 h 170"/>
                    <a:gd name="T60" fmla="*/ 130 w 174"/>
                    <a:gd name="T61" fmla="*/ 14 h 170"/>
                    <a:gd name="T62" fmla="*/ 130 w 174"/>
                    <a:gd name="T63" fmla="*/ 6 h 170"/>
                    <a:gd name="T64" fmla="*/ 44 w 174"/>
                    <a:gd name="T65" fmla="*/ 6 h 170"/>
                    <a:gd name="T66" fmla="*/ 44 w 174"/>
                    <a:gd name="T67" fmla="*/ 14 h 170"/>
                    <a:gd name="T68" fmla="*/ 34 w 174"/>
                    <a:gd name="T69" fmla="*/ 24 h 170"/>
                    <a:gd name="T70" fmla="*/ 24 w 174"/>
                    <a:gd name="T71" fmla="*/ 14 h 170"/>
                    <a:gd name="T72" fmla="*/ 24 w 174"/>
                    <a:gd name="T73" fmla="*/ 6 h 170"/>
                    <a:gd name="T74" fmla="*/ 10 w 174"/>
                    <a:gd name="T75" fmla="*/ 6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4" h="170">
                      <a:moveTo>
                        <a:pt x="164" y="170"/>
                      </a:moveTo>
                      <a:cubicBezTo>
                        <a:pt x="10" y="170"/>
                        <a:pt x="10" y="170"/>
                        <a:pt x="10" y="170"/>
                      </a:cubicBezTo>
                      <a:cubicBezTo>
                        <a:pt x="5" y="170"/>
                        <a:pt x="0" y="165"/>
                        <a:pt x="0" y="16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16"/>
                        <a:pt x="31" y="18"/>
                        <a:pt x="34" y="18"/>
                      </a:cubicBezTo>
                      <a:cubicBezTo>
                        <a:pt x="36" y="18"/>
                        <a:pt x="38" y="16"/>
                        <a:pt x="38" y="14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36" y="14"/>
                        <a:pt x="136" y="14"/>
                        <a:pt x="136" y="14"/>
                      </a:cubicBezTo>
                      <a:cubicBezTo>
                        <a:pt x="136" y="16"/>
                        <a:pt x="138" y="18"/>
                        <a:pt x="140" y="18"/>
                      </a:cubicBezTo>
                      <a:cubicBezTo>
                        <a:pt x="143" y="18"/>
                        <a:pt x="144" y="16"/>
                        <a:pt x="144" y="14"/>
                      </a:cubicBezTo>
                      <a:cubicBezTo>
                        <a:pt x="144" y="0"/>
                        <a:pt x="144" y="0"/>
                        <a:pt x="144" y="0"/>
                      </a:cubicBezTo>
                      <a:cubicBezTo>
                        <a:pt x="164" y="0"/>
                        <a:pt x="164" y="0"/>
                        <a:pt x="164" y="0"/>
                      </a:cubicBezTo>
                      <a:cubicBezTo>
                        <a:pt x="169" y="0"/>
                        <a:pt x="174" y="4"/>
                        <a:pt x="174" y="10"/>
                      </a:cubicBezTo>
                      <a:cubicBezTo>
                        <a:pt x="174" y="160"/>
                        <a:pt x="174" y="160"/>
                        <a:pt x="174" y="160"/>
                      </a:cubicBezTo>
                      <a:cubicBezTo>
                        <a:pt x="174" y="165"/>
                        <a:pt x="169" y="170"/>
                        <a:pt x="164" y="170"/>
                      </a:cubicBezTo>
                      <a:close/>
                      <a:moveTo>
                        <a:pt x="10" y="6"/>
                      </a:moveTo>
                      <a:cubicBezTo>
                        <a:pt x="8" y="6"/>
                        <a:pt x="6" y="8"/>
                        <a:pt x="6" y="10"/>
                      </a:cubicBezTo>
                      <a:cubicBezTo>
                        <a:pt x="6" y="160"/>
                        <a:pt x="6" y="160"/>
                        <a:pt x="6" y="160"/>
                      </a:cubicBezTo>
                      <a:cubicBezTo>
                        <a:pt x="6" y="162"/>
                        <a:pt x="8" y="164"/>
                        <a:pt x="10" y="164"/>
                      </a:cubicBezTo>
                      <a:cubicBezTo>
                        <a:pt x="164" y="164"/>
                        <a:pt x="164" y="164"/>
                        <a:pt x="164" y="164"/>
                      </a:cubicBezTo>
                      <a:cubicBezTo>
                        <a:pt x="166" y="164"/>
                        <a:pt x="168" y="162"/>
                        <a:pt x="168" y="160"/>
                      </a:cubicBezTo>
                      <a:cubicBezTo>
                        <a:pt x="168" y="10"/>
                        <a:pt x="168" y="10"/>
                        <a:pt x="168" y="10"/>
                      </a:cubicBezTo>
                      <a:cubicBezTo>
                        <a:pt x="168" y="8"/>
                        <a:pt x="166" y="6"/>
                        <a:pt x="164" y="6"/>
                      </a:cubicBezTo>
                      <a:cubicBezTo>
                        <a:pt x="150" y="6"/>
                        <a:pt x="150" y="6"/>
                        <a:pt x="150" y="6"/>
                      </a:cubicBezTo>
                      <a:cubicBezTo>
                        <a:pt x="150" y="14"/>
                        <a:pt x="150" y="14"/>
                        <a:pt x="150" y="14"/>
                      </a:cubicBezTo>
                      <a:cubicBezTo>
                        <a:pt x="150" y="19"/>
                        <a:pt x="146" y="24"/>
                        <a:pt x="140" y="24"/>
                      </a:cubicBezTo>
                      <a:cubicBezTo>
                        <a:pt x="135" y="24"/>
                        <a:pt x="130" y="19"/>
                        <a:pt x="130" y="14"/>
                      </a:cubicBezTo>
                      <a:cubicBezTo>
                        <a:pt x="130" y="6"/>
                        <a:pt x="130" y="6"/>
                        <a:pt x="130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19"/>
                        <a:pt x="39" y="24"/>
                        <a:pt x="34" y="24"/>
                      </a:cubicBezTo>
                      <a:cubicBezTo>
                        <a:pt x="28" y="24"/>
                        <a:pt x="24" y="19"/>
                        <a:pt x="24" y="14"/>
                      </a:cubicBezTo>
                      <a:cubicBezTo>
                        <a:pt x="24" y="6"/>
                        <a:pt x="24" y="6"/>
                        <a:pt x="24" y="6"/>
                      </a:cubicBez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7" name="Freeform 38">
                  <a:extLst>
                    <a:ext uri="{FF2B5EF4-FFF2-40B4-BE49-F238E27FC236}">
                      <a16:creationId xmlns:a16="http://schemas.microsoft.com/office/drawing/2014/main" id="{F5AFF3BD-9D92-4D1E-BE8B-E536A1018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" y="11"/>
                  <a:ext cx="11" cy="12"/>
                </a:xfrm>
                <a:custGeom>
                  <a:avLst/>
                  <a:gdLst>
                    <a:gd name="T0" fmla="*/ 10 w 20"/>
                    <a:gd name="T1" fmla="*/ 21 h 21"/>
                    <a:gd name="T2" fmla="*/ 0 w 20"/>
                    <a:gd name="T3" fmla="*/ 11 h 21"/>
                    <a:gd name="T4" fmla="*/ 0 w 20"/>
                    <a:gd name="T5" fmla="*/ 0 h 21"/>
                    <a:gd name="T6" fmla="*/ 6 w 20"/>
                    <a:gd name="T7" fmla="*/ 0 h 21"/>
                    <a:gd name="T8" fmla="*/ 6 w 20"/>
                    <a:gd name="T9" fmla="*/ 11 h 21"/>
                    <a:gd name="T10" fmla="*/ 10 w 20"/>
                    <a:gd name="T11" fmla="*/ 15 h 21"/>
                    <a:gd name="T12" fmla="*/ 14 w 20"/>
                    <a:gd name="T13" fmla="*/ 11 h 21"/>
                    <a:gd name="T14" fmla="*/ 14 w 20"/>
                    <a:gd name="T15" fmla="*/ 0 h 21"/>
                    <a:gd name="T16" fmla="*/ 20 w 20"/>
                    <a:gd name="T17" fmla="*/ 0 h 21"/>
                    <a:gd name="T18" fmla="*/ 20 w 20"/>
                    <a:gd name="T19" fmla="*/ 11 h 21"/>
                    <a:gd name="T20" fmla="*/ 10 w 20"/>
                    <a:gd name="T21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21">
                      <a:moveTo>
                        <a:pt x="10" y="21"/>
                      </a:moveTo>
                      <a:cubicBezTo>
                        <a:pt x="5" y="21"/>
                        <a:pt x="0" y="16"/>
                        <a:pt x="0" y="1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3"/>
                        <a:pt x="8" y="15"/>
                        <a:pt x="10" y="15"/>
                      </a:cubicBezTo>
                      <a:cubicBezTo>
                        <a:pt x="13" y="15"/>
                        <a:pt x="14" y="13"/>
                        <a:pt x="14" y="1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6"/>
                        <a:pt x="16" y="21"/>
                        <a:pt x="10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8" name="Rectangle 39">
                  <a:extLst>
                    <a:ext uri="{FF2B5EF4-FFF2-40B4-BE49-F238E27FC236}">
                      <a16:creationId xmlns:a16="http://schemas.microsoft.com/office/drawing/2014/main" id="{0587C335-C4BA-4FD3-A0E1-102D4D093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" y="32"/>
                  <a:ext cx="100" cy="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A71EB8-7E8A-48BF-9BD0-453CA0FB2E37}"/>
              </a:ext>
            </a:extLst>
          </p:cNvPr>
          <p:cNvCxnSpPr>
            <a:cxnSpLocks/>
          </p:cNvCxnSpPr>
          <p:nvPr/>
        </p:nvCxnSpPr>
        <p:spPr>
          <a:xfrm>
            <a:off x="1221224" y="4469936"/>
            <a:ext cx="1585828" cy="6228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D3E95B90-EC2A-4929-9B50-FA7F592052C7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1265781" y="4508518"/>
            <a:ext cx="1612792" cy="5742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A79EBB6E-49C7-4614-A85E-F51EC40A9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735" y="4306468"/>
            <a:ext cx="18027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>
                <a:solidFill>
                  <a:schemeClr val="bg1"/>
                </a:solidFill>
                <a:latin typeface="Aharoni" panose="02010803020104030203" pitchFamily="2" charset="-79"/>
                <a:ea typeface="BatangChe" panose="02030609000101010101" pitchFamily="49" charset="-127"/>
                <a:cs typeface="Aharoni" panose="02010803020104030203" pitchFamily="2" charset="-79"/>
              </a:rPr>
              <a:t>DiffFile.bytes</a:t>
            </a:r>
            <a:r>
              <a:rPr lang="en-US" altLang="zh-CN" sz="1200" dirty="0">
                <a:solidFill>
                  <a:schemeClr val="bg1"/>
                </a:solidFill>
                <a:latin typeface="Aharoni" panose="02010803020104030203" pitchFamily="2" charset="-79"/>
                <a:ea typeface="BatangChe" panose="02030609000101010101" pitchFamily="49" charset="-127"/>
                <a:cs typeface="Aharoni" panose="02010803020104030203" pitchFamily="2" charset="-79"/>
              </a:rPr>
              <a:t>   </a:t>
            </a:r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rPr>
              <a:t>255</a:t>
            </a:r>
            <a:r>
              <a:rPr lang="en-US" altLang="zh-CN" sz="1200" dirty="0">
                <a:solidFill>
                  <a:srgbClr val="FF0000"/>
                </a:solidFill>
                <a:latin typeface="Aharoni" panose="02010803020104030203" pitchFamily="2" charset="-79"/>
                <a:ea typeface="BatangChe" panose="02030609000101010101" pitchFamily="49" charset="-127"/>
                <a:cs typeface="Aharoni" panose="02010803020104030203" pitchFamily="2" charset="-79"/>
              </a:rPr>
              <a:t>KB</a:t>
            </a:r>
            <a:endParaRPr lang="zh-CN" altLang="en-US" sz="1200" dirty="0">
              <a:solidFill>
                <a:srgbClr val="FF0000"/>
              </a:solidFill>
              <a:latin typeface="Aharoni" panose="02010803020104030203" pitchFamily="2" charset="-79"/>
              <a:ea typeface="BatangChe" panose="02030609000101010101" pitchFamily="49" charset="-127"/>
              <a:cs typeface="Aharoni" panose="02010803020104030203" pitchFamily="2" charset="-79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4094AC1-07F6-47F4-8E65-20B5E120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735" y="4528636"/>
            <a:ext cx="18617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 err="1">
                <a:solidFill>
                  <a:schemeClr val="bg1"/>
                </a:solidFill>
                <a:latin typeface="Aharoni" panose="02010803020104030203" pitchFamily="2" charset="-79"/>
                <a:ea typeface="BatangChe" panose="02030609000101010101" pitchFamily="49" charset="-127"/>
                <a:cs typeface="Aharoni" panose="02010803020104030203" pitchFamily="2" charset="-79"/>
              </a:rPr>
              <a:t>BigFile.bytes</a:t>
            </a:r>
            <a:r>
              <a:rPr lang="en-US" altLang="zh-CN" sz="1200" dirty="0">
                <a:solidFill>
                  <a:schemeClr val="bg1"/>
                </a:solidFill>
                <a:latin typeface="Aharoni" panose="02010803020104030203" pitchFamily="2" charset="-79"/>
                <a:ea typeface="BatangChe" panose="02030609000101010101" pitchFamily="49" charset="-127"/>
                <a:cs typeface="Aharoni" panose="02010803020104030203" pitchFamily="2" charset="-79"/>
              </a:rPr>
              <a:t>   </a:t>
            </a:r>
            <a:r>
              <a:rPr lang="en-US" altLang="zh-CN" sz="1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haroni" panose="02010803020104030203" pitchFamily="2" charset="-79"/>
              </a:rPr>
              <a:t>1704</a:t>
            </a:r>
            <a:r>
              <a:rPr lang="en-US" altLang="zh-CN" sz="1200" dirty="0">
                <a:solidFill>
                  <a:srgbClr val="FF0000"/>
                </a:solidFill>
                <a:latin typeface="Aharoni" panose="02010803020104030203" pitchFamily="2" charset="-79"/>
                <a:ea typeface="BatangChe" panose="02030609000101010101" pitchFamily="49" charset="-127"/>
                <a:cs typeface="Aharoni" panose="02010803020104030203" pitchFamily="2" charset="-79"/>
              </a:rPr>
              <a:t>KB</a:t>
            </a:r>
            <a:endParaRPr lang="zh-CN" altLang="en-US" sz="1200" dirty="0">
              <a:solidFill>
                <a:srgbClr val="FF0000"/>
              </a:solidFill>
              <a:latin typeface="Aharoni" panose="02010803020104030203" pitchFamily="2" charset="-79"/>
              <a:ea typeface="BatangChe" panose="02030609000101010101" pitchFamily="49" charset="-127"/>
              <a:cs typeface="Aharoni" panose="02010803020104030203" pitchFamily="2" charset="-79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0DF005A0-D0EC-4ADE-9706-96E1B9FC6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4730" y="4270543"/>
            <a:ext cx="3850715" cy="6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1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2" grpId="0" animBg="1"/>
      <p:bldP spid="58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4">
            <a:extLst>
              <a:ext uri="{FF2B5EF4-FFF2-40B4-BE49-F238E27FC236}">
                <a16:creationId xmlns:a16="http://schemas.microsoft.com/office/drawing/2014/main" id="{5A78259D-9A5E-4152-AAA7-83EEE588AB36}"/>
              </a:ext>
            </a:extLst>
          </p:cNvPr>
          <p:cNvGrpSpPr/>
          <p:nvPr/>
        </p:nvGrpSpPr>
        <p:grpSpPr>
          <a:xfrm>
            <a:off x="2843808" y="266700"/>
            <a:ext cx="3960440" cy="503546"/>
            <a:chOff x="3869013" y="630081"/>
            <a:chExt cx="1405974" cy="503546"/>
          </a:xfrm>
        </p:grpSpPr>
        <p:sp>
          <p:nvSpPr>
            <p:cNvPr id="34" name="圆角矩形 4">
              <a:extLst>
                <a:ext uri="{FF2B5EF4-FFF2-40B4-BE49-F238E27FC236}">
                  <a16:creationId xmlns:a16="http://schemas.microsoft.com/office/drawing/2014/main" id="{74DDD468-A05A-4FAD-BB54-5649E9D37DAD}"/>
                </a:ext>
              </a:extLst>
            </p:cNvPr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5" name="圆角矩形 5">
              <a:extLst>
                <a:ext uri="{FF2B5EF4-FFF2-40B4-BE49-F238E27FC236}">
                  <a16:creationId xmlns:a16="http://schemas.microsoft.com/office/drawing/2014/main" id="{26E83D22-1110-44B7-9BD5-62C30967B7E9}"/>
                </a:ext>
              </a:extLst>
            </p:cNvPr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6" name="TextBox 6">
            <a:extLst>
              <a:ext uri="{FF2B5EF4-FFF2-40B4-BE49-F238E27FC236}">
                <a16:creationId xmlns:a16="http://schemas.microsoft.com/office/drawing/2014/main" id="{DF51EC86-DDBB-4726-8F15-3521AEE4D400}"/>
              </a:ext>
            </a:extLst>
          </p:cNvPr>
          <p:cNvSpPr txBox="1"/>
          <p:nvPr/>
        </p:nvSpPr>
        <p:spPr>
          <a:xfrm>
            <a:off x="5508104" y="822944"/>
            <a:ext cx="3206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000" dirty="0">
                <a:solidFill>
                  <a:srgbClr val="92D050"/>
                </a:solidFill>
                <a:latin typeface="微软雅黑"/>
                <a:ea typeface="微软雅黑"/>
              </a:rPr>
              <a:t>多线程极致更新</a:t>
            </a:r>
            <a:r>
              <a:rPr lang="en-US" altLang="zh-CN" sz="2000" dirty="0">
                <a:solidFill>
                  <a:srgbClr val="92D050"/>
                </a:solidFill>
                <a:latin typeface="微软雅黑"/>
                <a:ea typeface="微软雅黑"/>
              </a:rPr>
              <a:t>(2.0)</a:t>
            </a:r>
            <a:endParaRPr lang="zh-CN" altLang="en-US" sz="2000" dirty="0">
              <a:solidFill>
                <a:srgbClr val="92D050"/>
              </a:solidFill>
              <a:latin typeface="微软雅黑"/>
              <a:ea typeface="微软雅黑"/>
            </a:endParaRPr>
          </a:p>
          <a:p>
            <a:pPr algn="ctr"/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14">
            <a:extLst>
              <a:ext uri="{FF2B5EF4-FFF2-40B4-BE49-F238E27FC236}">
                <a16:creationId xmlns:a16="http://schemas.microsoft.com/office/drawing/2014/main" id="{6B98E27D-2248-4991-AE38-4CE6C17F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52D3FDB-0E89-40F9-9CDE-874D3421A1C4}"/>
              </a:ext>
            </a:extLst>
          </p:cNvPr>
          <p:cNvSpPr/>
          <p:nvPr/>
        </p:nvSpPr>
        <p:spPr>
          <a:xfrm>
            <a:off x="3682157" y="322115"/>
            <a:ext cx="223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配置实时更新方案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 Box 41">
            <a:extLst>
              <a:ext uri="{FF2B5EF4-FFF2-40B4-BE49-F238E27FC236}">
                <a16:creationId xmlns:a16="http://schemas.microsoft.com/office/drawing/2014/main" id="{F73857B9-C5E8-4702-896E-C3E493276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63" y="1225034"/>
            <a:ext cx="34623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问题：</a:t>
            </a:r>
            <a:endParaRPr lang="zh-CN" altLang="en-US" sz="12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差异包越来越大，流量消耗大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配置解压速度慢，影响体验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9" name="Rectangle 4">
            <a:extLst>
              <a:ext uri="{FF2B5EF4-FFF2-40B4-BE49-F238E27FC236}">
                <a16:creationId xmlns:a16="http://schemas.microsoft.com/office/drawing/2014/main" id="{9ED1CA75-EFFC-4154-9116-91EED010B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263" y="2742821"/>
            <a:ext cx="72008" cy="1064822"/>
          </a:xfrm>
          <a:prstGeom prst="rect">
            <a:avLst/>
          </a:prstGeom>
          <a:solidFill>
            <a:srgbClr val="1E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90" name="Rectangle 3">
            <a:extLst>
              <a:ext uri="{FF2B5EF4-FFF2-40B4-BE49-F238E27FC236}">
                <a16:creationId xmlns:a16="http://schemas.microsoft.com/office/drawing/2014/main" id="{13D881F6-C423-48FA-ADF7-BEFBF21FA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263" y="2639910"/>
            <a:ext cx="3431058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解决方案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zh-CN" alt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差异细分到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bytes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原子 （</a:t>
            </a:r>
            <a:r>
              <a:rPr lang="zh-CN" altLang="en-US" sz="12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只更新变化和新增配置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多线程操作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bytes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原子（</a:t>
            </a:r>
            <a:r>
              <a:rPr lang="zh-CN" altLang="en-US" sz="1200" dirty="0">
                <a:solidFill>
                  <a:srgbClr val="00B05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提高解压速度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01823BE6-23FA-4E2E-8DB5-C4B66AC80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63" y="2668491"/>
            <a:ext cx="3431058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思考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zh-CN" alt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为什么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bytes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修改内容一点点，</a:t>
            </a:r>
            <a:r>
              <a:rPr lang="en-US" altLang="zh-CN" sz="12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BigFile_Diff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增加了很多？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影响解压速度因素有哪些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3" name="TextBox 6">
            <a:extLst>
              <a:ext uri="{FF2B5EF4-FFF2-40B4-BE49-F238E27FC236}">
                <a16:creationId xmlns:a16="http://schemas.microsoft.com/office/drawing/2014/main" id="{B32A8200-F148-4A89-9BAC-EA8C0029C209}"/>
              </a:ext>
            </a:extLst>
          </p:cNvPr>
          <p:cNvSpPr txBox="1"/>
          <p:nvPr/>
        </p:nvSpPr>
        <p:spPr>
          <a:xfrm>
            <a:off x="4948750" y="4115062"/>
            <a:ext cx="3854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bytes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</a:t>
            </a:r>
            <a:r>
              <a:rPr lang="zh-CN" altLang="en-US" sz="2000" dirty="0">
                <a:solidFill>
                  <a:srgbClr val="92D050"/>
                </a:solidFill>
                <a:latin typeface="微软雅黑"/>
                <a:ea typeface="微软雅黑"/>
              </a:rPr>
              <a:t>多线程</a:t>
            </a:r>
            <a:r>
              <a:rPr lang="en-US" altLang="zh-CN" sz="2000" dirty="0">
                <a:solidFill>
                  <a:srgbClr val="92D050"/>
                </a:solidFill>
                <a:latin typeface="微软雅黑"/>
                <a:ea typeface="微软雅黑"/>
              </a:rPr>
              <a:t>Patch</a:t>
            </a:r>
            <a:r>
              <a:rPr lang="zh-CN" altLang="en-US" sz="2000" dirty="0">
                <a:solidFill>
                  <a:srgbClr val="92D050"/>
                </a:solidFill>
                <a:latin typeface="微软雅黑"/>
                <a:ea typeface="微软雅黑"/>
              </a:rPr>
              <a:t>方案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80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89" grpId="0" animBg="1"/>
      <p:bldP spid="90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4">
            <a:extLst>
              <a:ext uri="{FF2B5EF4-FFF2-40B4-BE49-F238E27FC236}">
                <a16:creationId xmlns:a16="http://schemas.microsoft.com/office/drawing/2014/main" id="{5A78259D-9A5E-4152-AAA7-83EEE588AB36}"/>
              </a:ext>
            </a:extLst>
          </p:cNvPr>
          <p:cNvGrpSpPr/>
          <p:nvPr/>
        </p:nvGrpSpPr>
        <p:grpSpPr>
          <a:xfrm>
            <a:off x="2843808" y="266700"/>
            <a:ext cx="3600400" cy="503546"/>
            <a:chOff x="3869013" y="630081"/>
            <a:chExt cx="1405974" cy="503546"/>
          </a:xfrm>
        </p:grpSpPr>
        <p:sp>
          <p:nvSpPr>
            <p:cNvPr id="34" name="圆角矩形 4">
              <a:extLst>
                <a:ext uri="{FF2B5EF4-FFF2-40B4-BE49-F238E27FC236}">
                  <a16:creationId xmlns:a16="http://schemas.microsoft.com/office/drawing/2014/main" id="{74DDD468-A05A-4FAD-BB54-5649E9D37DAD}"/>
                </a:ext>
              </a:extLst>
            </p:cNvPr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5" name="圆角矩形 5">
              <a:extLst>
                <a:ext uri="{FF2B5EF4-FFF2-40B4-BE49-F238E27FC236}">
                  <a16:creationId xmlns:a16="http://schemas.microsoft.com/office/drawing/2014/main" id="{26E83D22-1110-44B7-9BD5-62C30967B7E9}"/>
                </a:ext>
              </a:extLst>
            </p:cNvPr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6" name="TextBox 6">
            <a:extLst>
              <a:ext uri="{FF2B5EF4-FFF2-40B4-BE49-F238E27FC236}">
                <a16:creationId xmlns:a16="http://schemas.microsoft.com/office/drawing/2014/main" id="{DF51EC86-DDBB-4726-8F15-3521AEE4D400}"/>
              </a:ext>
            </a:extLst>
          </p:cNvPr>
          <p:cNvSpPr txBox="1"/>
          <p:nvPr/>
        </p:nvSpPr>
        <p:spPr>
          <a:xfrm>
            <a:off x="2900014" y="316414"/>
            <a:ext cx="3487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/>
                <a:ea typeface="微软雅黑"/>
              </a:rPr>
              <a:t>多线程极致更新</a:t>
            </a:r>
            <a:r>
              <a:rPr lang="en-US" altLang="zh-CN" sz="2000" dirty="0">
                <a:latin typeface="微软雅黑"/>
                <a:ea typeface="微软雅黑"/>
              </a:rPr>
              <a:t>(</a:t>
            </a:r>
            <a:r>
              <a:rPr lang="en-US" altLang="zh-CN" sz="2000" dirty="0">
                <a:solidFill>
                  <a:srgbClr val="00B050"/>
                </a:solidFill>
                <a:latin typeface="微软雅黑"/>
                <a:ea typeface="微软雅黑"/>
              </a:rPr>
              <a:t>2.0</a:t>
            </a:r>
            <a:r>
              <a:rPr lang="en-US" altLang="zh-CN" sz="2000" dirty="0">
                <a:latin typeface="微软雅黑"/>
                <a:ea typeface="微软雅黑"/>
              </a:rPr>
              <a:t>)</a:t>
            </a:r>
            <a:endParaRPr lang="zh-CN" altLang="en-US" sz="2000" dirty="0">
              <a:latin typeface="微软雅黑"/>
              <a:ea typeface="微软雅黑"/>
            </a:endParaRPr>
          </a:p>
          <a:p>
            <a:pPr algn="ctr"/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14">
            <a:extLst>
              <a:ext uri="{FF2B5EF4-FFF2-40B4-BE49-F238E27FC236}">
                <a16:creationId xmlns:a16="http://schemas.microsoft.com/office/drawing/2014/main" id="{6B98E27D-2248-4991-AE38-4CE6C17F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" name="椭圆 6">
            <a:extLst>
              <a:ext uri="{FF2B5EF4-FFF2-40B4-BE49-F238E27FC236}">
                <a16:creationId xmlns:a16="http://schemas.microsoft.com/office/drawing/2014/main" id="{EED13BA8-05A0-4D23-8A3A-CEC1DEE5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174750"/>
            <a:ext cx="698500" cy="1074738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45" name="文本框 17">
            <a:extLst>
              <a:ext uri="{FF2B5EF4-FFF2-40B4-BE49-F238E27FC236}">
                <a16:creationId xmlns:a16="http://schemas.microsoft.com/office/drawing/2014/main" id="{A3F9A897-8BB3-4AF3-8B0D-1C680861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1384300"/>
            <a:ext cx="792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bg2">
                    <a:lumMod val="9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配置</a:t>
            </a:r>
            <a:endParaRPr lang="zh-CN" altLang="en-US" sz="1400" b="1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bg2">
                    <a:lumMod val="9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生成</a:t>
            </a:r>
          </a:p>
        </p:txBody>
      </p:sp>
      <p:sp>
        <p:nvSpPr>
          <p:cNvPr id="46" name="椭圆 6">
            <a:extLst>
              <a:ext uri="{FF2B5EF4-FFF2-40B4-BE49-F238E27FC236}">
                <a16:creationId xmlns:a16="http://schemas.microsoft.com/office/drawing/2014/main" id="{33661452-F773-4EBD-B723-EF0C099FD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3200400"/>
            <a:ext cx="698500" cy="1073150"/>
          </a:xfrm>
          <a:prstGeom prst="ellipse">
            <a:avLst/>
          </a:prstGeom>
          <a:noFill/>
          <a:ln w="19050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47" name="文本框 7">
            <a:extLst>
              <a:ext uri="{FF2B5EF4-FFF2-40B4-BE49-F238E27FC236}">
                <a16:creationId xmlns:a16="http://schemas.microsoft.com/office/drawing/2014/main" id="{3B52760E-6B7B-4ABD-AF19-C2ECB7A40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3409950"/>
            <a:ext cx="792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bg2">
                    <a:lumMod val="9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配置</a:t>
            </a:r>
            <a:endParaRPr lang="en-US" altLang="zh-CN" sz="1600" b="1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bg2">
                    <a:lumMod val="9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更新</a:t>
            </a:r>
            <a:endParaRPr lang="zh-CN" altLang="en-US" sz="1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矩形 75">
            <a:extLst>
              <a:ext uri="{FF2B5EF4-FFF2-40B4-BE49-F238E27FC236}">
                <a16:creationId xmlns:a16="http://schemas.microsoft.com/office/drawing/2014/main" id="{A82EC5AD-DDC9-4AC3-9BC8-65BACEB2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825500"/>
            <a:ext cx="7753350" cy="1936750"/>
          </a:xfrm>
          <a:prstGeom prst="rect">
            <a:avLst/>
          </a:prstGeom>
          <a:noFill/>
          <a:ln w="19050" cap="flat" cmpd="sng">
            <a:solidFill>
              <a:schemeClr val="accent2">
                <a:lumMod val="60000"/>
                <a:lumOff val="4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A5A5A5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49" name="矩形 73">
            <a:extLst>
              <a:ext uri="{FF2B5EF4-FFF2-40B4-BE49-F238E27FC236}">
                <a16:creationId xmlns:a16="http://schemas.microsoft.com/office/drawing/2014/main" id="{53D73986-2975-4204-981D-5B79164A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827101"/>
            <a:ext cx="11017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Tw Cen MT Condensed Extra Bold" panose="020B0803020202020204" pitchFamily="34" charset="0"/>
                <a:ea typeface="等线" panose="02010600030101010101" pitchFamily="2" charset="-122"/>
                <a:sym typeface="等线" panose="02010600030101010101" pitchFamily="2" charset="-122"/>
              </a:rPr>
              <a:t>Original Data</a:t>
            </a:r>
          </a:p>
        </p:txBody>
      </p:sp>
      <p:sp>
        <p:nvSpPr>
          <p:cNvPr id="50" name="矩形: 圆角 70">
            <a:extLst>
              <a:ext uri="{FF2B5EF4-FFF2-40B4-BE49-F238E27FC236}">
                <a16:creationId xmlns:a16="http://schemas.microsoft.com/office/drawing/2014/main" id="{B137DEA2-2C3C-4DD2-BB59-2A867AB58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177939"/>
            <a:ext cx="1187450" cy="57785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ActorCfg.byte</a:t>
            </a:r>
            <a:endParaRPr lang="en-US" altLang="zh-CN" sz="9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ActorPos.bytes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……</a:t>
            </a:r>
          </a:p>
        </p:txBody>
      </p:sp>
      <p:cxnSp>
        <p:nvCxnSpPr>
          <p:cNvPr id="51" name="直接箭头连接符 42">
            <a:extLst>
              <a:ext uri="{FF2B5EF4-FFF2-40B4-BE49-F238E27FC236}">
                <a16:creationId xmlns:a16="http://schemas.microsoft.com/office/drawing/2014/main" id="{06C294E2-7C11-4637-90B9-9226AC5C61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06650" y="1455751"/>
            <a:ext cx="768350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矩形 74">
            <a:extLst>
              <a:ext uri="{FF2B5EF4-FFF2-40B4-BE49-F238E27FC236}">
                <a16:creationId xmlns:a16="http://schemas.microsoft.com/office/drawing/2014/main" id="{A4227923-805B-4D40-B3FC-F7CDC5E9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827101"/>
            <a:ext cx="12634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bg2">
                    <a:lumMod val="75000"/>
                  </a:schemeClr>
                </a:solidFill>
                <a:latin typeface="Tw Cen MT Condensed Extra Bold" panose="020B0803020202020204" pitchFamily="34" charset="0"/>
                <a:ea typeface="等线" panose="02010600030101010101" pitchFamily="2" charset="-122"/>
                <a:sym typeface="等线" panose="02010600030101010101" pitchFamily="2" charset="-122"/>
              </a:rPr>
              <a:t>去重变长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Tw Cen MT Condensed Extra Bold" panose="020B0803020202020204" pitchFamily="34" charset="0"/>
                <a:ea typeface="等线" panose="02010600030101010101" pitchFamily="2" charset="-122"/>
                <a:sym typeface="等线" panose="02010600030101010101" pitchFamily="2" charset="-122"/>
              </a:rPr>
              <a:t> Data</a:t>
            </a:r>
          </a:p>
        </p:txBody>
      </p:sp>
      <p:sp>
        <p:nvSpPr>
          <p:cNvPr id="53" name="矩形: 圆角 71">
            <a:extLst>
              <a:ext uri="{FF2B5EF4-FFF2-40B4-BE49-F238E27FC236}">
                <a16:creationId xmlns:a16="http://schemas.microsoft.com/office/drawing/2014/main" id="{76EA6123-CE45-4A86-A3D6-10671F12F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1176351"/>
            <a:ext cx="1327150" cy="57308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ActorCfg.byte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ActorPos.bytes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……</a:t>
            </a:r>
          </a:p>
        </p:txBody>
      </p:sp>
      <p:sp>
        <p:nvSpPr>
          <p:cNvPr id="54" name="文本框 18">
            <a:extLst>
              <a:ext uri="{FF2B5EF4-FFF2-40B4-BE49-F238E27FC236}">
                <a16:creationId xmlns:a16="http://schemas.microsoft.com/office/drawing/2014/main" id="{80AFF2CA-7C05-494E-8D36-A6C7D88D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238" y="1532929"/>
            <a:ext cx="1439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2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TDR-string</a:t>
            </a:r>
            <a:r>
              <a:rPr lang="zh-CN" altLang="en-US" sz="12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Compress</a:t>
            </a:r>
            <a:endParaRPr lang="zh-CN" altLang="en-US" sz="1200" b="1" dirty="0">
              <a:solidFill>
                <a:srgbClr val="FF0000"/>
              </a:solidFill>
              <a:latin typeface="Baskerville Old Face" panose="02020602080505020303" pitchFamily="18" charset="0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55" name="文本框 46">
            <a:extLst>
              <a:ext uri="{FF2B5EF4-FFF2-40B4-BE49-F238E27FC236}">
                <a16:creationId xmlns:a16="http://schemas.microsoft.com/office/drawing/2014/main" id="{2DB4F795-4579-495D-858D-6694860D4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775" y="1195715"/>
            <a:ext cx="9350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200" b="1" dirty="0" err="1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Zlib</a:t>
            </a:r>
            <a:r>
              <a:rPr lang="zh-CN" altLang="en-US" sz="12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Pack</a:t>
            </a:r>
            <a:endParaRPr lang="zh-CN" altLang="en-US" sz="1200" b="1" dirty="0">
              <a:solidFill>
                <a:srgbClr val="FF0000"/>
              </a:solidFill>
              <a:latin typeface="Baskerville Old Face" panose="02020602080505020303" pitchFamily="18" charset="0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56" name="直接箭头连接符 43">
            <a:extLst>
              <a:ext uri="{FF2B5EF4-FFF2-40B4-BE49-F238E27FC236}">
                <a16:creationId xmlns:a16="http://schemas.microsoft.com/office/drawing/2014/main" id="{B9860A28-0754-4375-8E56-5CE53997646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44208" y="1414065"/>
            <a:ext cx="720725" cy="4763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2" name="矩形 24">
            <a:extLst>
              <a:ext uri="{FF2B5EF4-FFF2-40B4-BE49-F238E27FC236}">
                <a16:creationId xmlns:a16="http://schemas.microsoft.com/office/drawing/2014/main" id="{16A63971-AB43-4FD6-A796-2E18F71B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867" y="1168400"/>
            <a:ext cx="1171034" cy="4318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9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Diff_BigFile.bytes</a:t>
            </a:r>
            <a:endParaRPr lang="zh-CN" altLang="en-US" sz="9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64" name="AutoShape 23">
            <a:extLst>
              <a:ext uri="{FF2B5EF4-FFF2-40B4-BE49-F238E27FC236}">
                <a16:creationId xmlns:a16="http://schemas.microsoft.com/office/drawing/2014/main" id="{4E457EEB-3D45-41B5-A560-E8AB0885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1314450"/>
            <a:ext cx="349250" cy="628650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65" name="图片 25">
            <a:extLst>
              <a:ext uri="{FF2B5EF4-FFF2-40B4-BE49-F238E27FC236}">
                <a16:creationId xmlns:a16="http://schemas.microsoft.com/office/drawing/2014/main" id="{48ADFCEC-259F-4E4C-8627-594DBD4BF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1873250"/>
            <a:ext cx="1187450" cy="706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6" name="矩形 76">
            <a:extLst>
              <a:ext uri="{FF2B5EF4-FFF2-40B4-BE49-F238E27FC236}">
                <a16:creationId xmlns:a16="http://schemas.microsoft.com/office/drawing/2014/main" id="{57A02472-E23F-49FA-9CB7-D6404669B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2859088"/>
            <a:ext cx="7312025" cy="2165350"/>
          </a:xfrm>
          <a:prstGeom prst="rect">
            <a:avLst/>
          </a:prstGeom>
          <a:noFill/>
          <a:ln w="28575" cap="flat" cmpd="sng">
            <a:solidFill>
              <a:schemeClr val="tx2">
                <a:lumMod val="20000"/>
                <a:lumOff val="8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67" name="矩形: 圆角 27">
            <a:extLst>
              <a:ext uri="{FF2B5EF4-FFF2-40B4-BE49-F238E27FC236}">
                <a16:creationId xmlns:a16="http://schemas.microsoft.com/office/drawing/2014/main" id="{8165692E-90B5-4F3E-B602-F250378C9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3201988"/>
            <a:ext cx="768350" cy="42386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Load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APK Data</a:t>
            </a:r>
          </a:p>
        </p:txBody>
      </p:sp>
      <p:sp>
        <p:nvSpPr>
          <p:cNvPr id="68" name="文本框 28">
            <a:extLst>
              <a:ext uri="{FF2B5EF4-FFF2-40B4-BE49-F238E27FC236}">
                <a16:creationId xmlns:a16="http://schemas.microsoft.com/office/drawing/2014/main" id="{0766C0C8-7DF5-433E-B10C-FE9B0B58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3130550"/>
            <a:ext cx="727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Login</a:t>
            </a:r>
            <a:endParaRPr lang="zh-CN" altLang="en-US" sz="1000" b="1" dirty="0">
              <a:solidFill>
                <a:srgbClr val="FF0000"/>
              </a:solidFill>
              <a:latin typeface="Baskerville Old Face" panose="02020602080505020303" pitchFamily="18" charset="0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69" name="AutoShape 28">
            <a:extLst>
              <a:ext uri="{FF2B5EF4-FFF2-40B4-BE49-F238E27FC236}">
                <a16:creationId xmlns:a16="http://schemas.microsoft.com/office/drawing/2014/main" id="{67EF591D-5AAA-4E01-AC4B-94BCD770786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57400" y="3130550"/>
            <a:ext cx="1047750" cy="274638"/>
          </a:xfrm>
          <a:prstGeom prst="bentConnector3">
            <a:avLst>
              <a:gd name="adj1" fmla="val 47880"/>
            </a:avLst>
          </a:prstGeom>
          <a:noFill/>
          <a:ln w="1905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矩形 30">
            <a:extLst>
              <a:ext uri="{FF2B5EF4-FFF2-40B4-BE49-F238E27FC236}">
                <a16:creationId xmlns:a16="http://schemas.microsoft.com/office/drawing/2014/main" id="{BB0C69EF-FE6E-48ED-A097-FA218A93C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2990850"/>
            <a:ext cx="1117600" cy="4318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WWW Load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DiffFile.bytes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71" name="直接箭头连接符 36">
            <a:extLst>
              <a:ext uri="{FF2B5EF4-FFF2-40B4-BE49-F238E27FC236}">
                <a16:creationId xmlns:a16="http://schemas.microsoft.com/office/drawing/2014/main" id="{77B67B25-2BF8-4B87-A690-9D4629BDD2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2750" y="3200400"/>
            <a:ext cx="349250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矩形 33">
            <a:extLst>
              <a:ext uri="{FF2B5EF4-FFF2-40B4-BE49-F238E27FC236}">
                <a16:creationId xmlns:a16="http://schemas.microsoft.com/office/drawing/2014/main" id="{CAC94061-DE10-4ADE-A504-67C9626C0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990850"/>
            <a:ext cx="1187450" cy="4318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Diff_BigFile.bytes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75" name="矩形 29">
            <a:extLst>
              <a:ext uri="{FF2B5EF4-FFF2-40B4-BE49-F238E27FC236}">
                <a16:creationId xmlns:a16="http://schemas.microsoft.com/office/drawing/2014/main" id="{EBE6744A-10A9-446C-B8D6-3418C4A6A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47" y="4099967"/>
            <a:ext cx="1047750" cy="4318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Load 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CacheData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76" name="直接箭头连接符 48">
            <a:extLst>
              <a:ext uri="{FF2B5EF4-FFF2-40B4-BE49-F238E27FC236}">
                <a16:creationId xmlns:a16="http://schemas.microsoft.com/office/drawing/2014/main" id="{DB05E763-B0A1-4E5F-82DD-21FC7AC00A5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61506" y="4312692"/>
            <a:ext cx="598090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" name="矩形: 圆角 41">
            <a:extLst>
              <a:ext uri="{FF2B5EF4-FFF2-40B4-BE49-F238E27FC236}">
                <a16:creationId xmlns:a16="http://schemas.microsoft.com/office/drawing/2014/main" id="{D0A0C263-72CD-4CD2-87FE-9550D9026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939108"/>
            <a:ext cx="1187450" cy="6508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ActorCfg.byte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ActorPos.bytes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……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78" name="文本框 47">
            <a:extLst>
              <a:ext uri="{FF2B5EF4-FFF2-40B4-BE49-F238E27FC236}">
                <a16:creationId xmlns:a16="http://schemas.microsoft.com/office/drawing/2014/main" id="{1903CE93-08C8-42C9-8D06-11FFC542F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825" y="2953951"/>
            <a:ext cx="12144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200" b="1" dirty="0" err="1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Zlib</a:t>
            </a:r>
            <a:r>
              <a:rPr lang="zh-CN" altLang="en-US" sz="12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en-US" altLang="zh-CN" sz="1200" b="1" dirty="0" err="1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UnPack</a:t>
            </a:r>
            <a:endParaRPr lang="zh-CN" altLang="en-US" sz="1200" b="1" dirty="0">
              <a:solidFill>
                <a:srgbClr val="FF0000"/>
              </a:solidFill>
              <a:latin typeface="Baskerville Old Face" panose="02020602080505020303" pitchFamily="18" charset="0"/>
              <a:ea typeface="等线" panose="02010600030101010101" pitchFamily="2" charset="-122"/>
            </a:endParaRPr>
          </a:p>
        </p:txBody>
      </p:sp>
      <p:sp>
        <p:nvSpPr>
          <p:cNvPr id="79" name="矩形: 圆角 44">
            <a:extLst>
              <a:ext uri="{FF2B5EF4-FFF2-40B4-BE49-F238E27FC236}">
                <a16:creationId xmlns:a16="http://schemas.microsoft.com/office/drawing/2014/main" id="{21961C44-B9DC-405A-8299-0C8AFA01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747" y="4099967"/>
            <a:ext cx="908050" cy="3667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Game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80" name="直接箭头连接符 48">
            <a:extLst>
              <a:ext uri="{FF2B5EF4-FFF2-40B4-BE49-F238E27FC236}">
                <a16:creationId xmlns:a16="http://schemas.microsoft.com/office/drawing/2014/main" id="{B5CF43CC-ABC5-481B-BB73-FFA7D6699E06}"/>
              </a:ext>
            </a:extLst>
          </p:cNvPr>
          <p:cNvCxnSpPr>
            <a:cxnSpLocks noChangeShapeType="1"/>
            <a:stCxn id="75" idx="1"/>
          </p:cNvCxnSpPr>
          <p:nvPr/>
        </p:nvCxnSpPr>
        <p:spPr bwMode="auto">
          <a:xfrm flipH="1" flipV="1">
            <a:off x="2311797" y="4309517"/>
            <a:ext cx="628650" cy="6350"/>
          </a:xfrm>
          <a:prstGeom prst="straightConnector1">
            <a:avLst/>
          </a:prstGeom>
          <a:noFill/>
          <a:ln w="19050">
            <a:solidFill>
              <a:schemeClr val="bg1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" name="AutoShape 44">
            <a:extLst>
              <a:ext uri="{FF2B5EF4-FFF2-40B4-BE49-F238E27FC236}">
                <a16:creationId xmlns:a16="http://schemas.microsoft.com/office/drawing/2014/main" id="{A7319E90-BEA1-423D-96C5-6D170B2DC039}"/>
              </a:ext>
            </a:extLst>
          </p:cNvPr>
          <p:cNvCxnSpPr>
            <a:cxnSpLocks noChangeShapeType="1"/>
            <a:stCxn id="65" idx="1"/>
          </p:cNvCxnSpPr>
          <p:nvPr/>
        </p:nvCxnSpPr>
        <p:spPr bwMode="auto">
          <a:xfrm rot="10800000" flipV="1">
            <a:off x="5130800" y="2227263"/>
            <a:ext cx="2444750" cy="768350"/>
          </a:xfrm>
          <a:prstGeom prst="curvedConnector3">
            <a:avLst>
              <a:gd name="adj1" fmla="val 94884"/>
            </a:avLst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00ECF7F-43CB-4E08-B26E-FE228016623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529395" y="3389426"/>
            <a:ext cx="725365" cy="672603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1FB6D5E-F6A0-4A7F-9D67-D1B4E03F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146" y="4010819"/>
            <a:ext cx="935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 typeface="Arial" panose="020B0604020202020204" pitchFamily="34" charset="0"/>
              <a:buNone/>
              <a:defRPr sz="1200" b="1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err="1"/>
              <a:t>UnPatch</a:t>
            </a:r>
            <a:endParaRPr lang="zh-CN" altLang="en-US" sz="1400" dirty="0"/>
          </a:p>
        </p:txBody>
      </p:sp>
      <p:sp>
        <p:nvSpPr>
          <p:cNvPr id="63" name="矩形: 圆角 71">
            <a:extLst>
              <a:ext uri="{FF2B5EF4-FFF2-40B4-BE49-F238E27FC236}">
                <a16:creationId xmlns:a16="http://schemas.microsoft.com/office/drawing/2014/main" id="{70A83B04-C4DB-4D7E-8DEA-6DA0F6A56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2028917"/>
            <a:ext cx="1327150" cy="57308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ActorCfg.byte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ActorPos.bytes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……</a:t>
            </a:r>
          </a:p>
        </p:txBody>
      </p:sp>
      <p:sp>
        <p:nvSpPr>
          <p:cNvPr id="87" name="矩形: 圆角 71">
            <a:extLst>
              <a:ext uri="{FF2B5EF4-FFF2-40B4-BE49-F238E27FC236}">
                <a16:creationId xmlns:a16="http://schemas.microsoft.com/office/drawing/2014/main" id="{3DF02941-8F16-4A06-88CE-B01B7339D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082" y="1164084"/>
            <a:ext cx="1103193" cy="57308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ActorCfg.byte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……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490152-2EA6-4BE4-B1C5-544A5B7EE4C7}"/>
              </a:ext>
            </a:extLst>
          </p:cNvPr>
          <p:cNvSpPr/>
          <p:nvPr/>
        </p:nvSpPr>
        <p:spPr>
          <a:xfrm>
            <a:off x="2288004" y="2281435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Tw Cen MT Condensed Extra Bold" panose="020B0803020202020204" pitchFamily="34" charset="0"/>
                <a:ea typeface="等线" panose="02010600030101010101" pitchFamily="2" charset="-122"/>
                <a:sym typeface="等线" panose="02010600030101010101" pitchFamily="2" charset="-122"/>
              </a:rPr>
              <a:t>Base Data</a:t>
            </a:r>
            <a:endParaRPr lang="zh-CN" altLang="en-US" sz="1400" dirty="0"/>
          </a:p>
        </p:txBody>
      </p:sp>
      <p:cxnSp>
        <p:nvCxnSpPr>
          <p:cNvPr id="89" name="连接符: 肘形 22">
            <a:extLst>
              <a:ext uri="{FF2B5EF4-FFF2-40B4-BE49-F238E27FC236}">
                <a16:creationId xmlns:a16="http://schemas.microsoft.com/office/drawing/2014/main" id="{758B5CB0-EB63-49A7-BA62-9CCC1F2BC3DB}"/>
              </a:ext>
            </a:extLst>
          </p:cNvPr>
          <p:cNvCxnSpPr>
            <a:cxnSpLocks noChangeShapeType="1"/>
            <a:endCxn id="90" idx="2"/>
          </p:cNvCxnSpPr>
          <p:nvPr/>
        </p:nvCxnSpPr>
        <p:spPr bwMode="auto">
          <a:xfrm rot="5400000" flipH="1" flipV="1">
            <a:off x="4273470" y="1686516"/>
            <a:ext cx="873534" cy="422275"/>
          </a:xfrm>
          <a:prstGeom prst="bentConnector3">
            <a:avLst>
              <a:gd name="adj1" fmla="val 2749"/>
            </a:avLst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0" name="文本框 31">
            <a:extLst>
              <a:ext uri="{FF2B5EF4-FFF2-40B4-BE49-F238E27FC236}">
                <a16:creationId xmlns:a16="http://schemas.microsoft.com/office/drawing/2014/main" id="{A900FB9F-FB89-49EE-B17F-5870AA903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656" y="1153109"/>
            <a:ext cx="5794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Patch</a:t>
            </a:r>
            <a:endParaRPr lang="en-US" altLang="zh-CN" sz="1200" b="1" dirty="0">
              <a:solidFill>
                <a:srgbClr val="FF0000"/>
              </a:solidFill>
              <a:latin typeface="Baskerville Old Face" panose="02020602080505020303" pitchFamily="18" charset="0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91" name="直接箭头连接符 43">
            <a:extLst>
              <a:ext uri="{FF2B5EF4-FFF2-40B4-BE49-F238E27FC236}">
                <a16:creationId xmlns:a16="http://schemas.microsoft.com/office/drawing/2014/main" id="{1A681CEF-7A62-493C-974D-00979D567B5B}"/>
              </a:ext>
            </a:extLst>
          </p:cNvPr>
          <p:cNvCxnSpPr>
            <a:cxnSpLocks noChangeShapeType="1"/>
            <a:endCxn id="87" idx="1"/>
          </p:cNvCxnSpPr>
          <p:nvPr/>
        </p:nvCxnSpPr>
        <p:spPr bwMode="auto">
          <a:xfrm>
            <a:off x="4496259" y="1445981"/>
            <a:ext cx="836823" cy="4647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" name="矩形: 圆角 41">
            <a:extLst>
              <a:ext uri="{FF2B5EF4-FFF2-40B4-BE49-F238E27FC236}">
                <a16:creationId xmlns:a16="http://schemas.microsoft.com/office/drawing/2014/main" id="{6FF82C05-AA62-451C-92FA-84B3C61AE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036" y="2907607"/>
            <a:ext cx="1187450" cy="515044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ActorCfg.byte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……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93" name="直接箭头连接符 36">
            <a:extLst>
              <a:ext uri="{FF2B5EF4-FFF2-40B4-BE49-F238E27FC236}">
                <a16:creationId xmlns:a16="http://schemas.microsoft.com/office/drawing/2014/main" id="{5DC2C5BC-3BC7-4985-9245-17A6B36813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56825" y="3206750"/>
            <a:ext cx="937295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" name="矩形: 圆角 41">
            <a:extLst>
              <a:ext uri="{FF2B5EF4-FFF2-40B4-BE49-F238E27FC236}">
                <a16:creationId xmlns:a16="http://schemas.microsoft.com/office/drawing/2014/main" id="{B32CA28E-0A15-4086-9AB9-FA91B3A5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77829"/>
            <a:ext cx="1187450" cy="6508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ActorCfg.byte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ActorPos.bytes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……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96" name="直接箭头连接符 48">
            <a:extLst>
              <a:ext uri="{FF2B5EF4-FFF2-40B4-BE49-F238E27FC236}">
                <a16:creationId xmlns:a16="http://schemas.microsoft.com/office/drawing/2014/main" id="{8EFEE3C6-C24A-4BA8-BAE2-46D86AF68208}"/>
              </a:ext>
            </a:extLst>
          </p:cNvPr>
          <p:cNvCxnSpPr>
            <a:cxnSpLocks noChangeShapeType="1"/>
            <a:endCxn id="94" idx="3"/>
          </p:cNvCxnSpPr>
          <p:nvPr/>
        </p:nvCxnSpPr>
        <p:spPr bwMode="auto">
          <a:xfrm flipH="1">
            <a:off x="5759450" y="4303266"/>
            <a:ext cx="1044798" cy="1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0E3AEA7F-6660-46F6-9A72-3487D9D2A478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508142" y="3548326"/>
            <a:ext cx="900393" cy="634844"/>
          </a:xfrm>
          <a:prstGeom prst="bentConnector3">
            <a:avLst>
              <a:gd name="adj1" fmla="val 32369"/>
            </a:avLst>
          </a:prstGeom>
          <a:noFill/>
          <a:ln w="19050" algn="ctr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390151D3-A146-4BA6-B88E-73D9B57BEFC2}"/>
              </a:ext>
            </a:extLst>
          </p:cNvPr>
          <p:cNvSpPr/>
          <p:nvPr/>
        </p:nvSpPr>
        <p:spPr>
          <a:xfrm>
            <a:off x="7009612" y="4678513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Tw Cen MT Condensed Extra Bold" panose="020B0803020202020204" pitchFamily="34" charset="0"/>
                <a:ea typeface="等线" panose="02010600030101010101" pitchFamily="2" charset="-122"/>
                <a:sym typeface="等线" panose="02010600030101010101" pitchFamily="2" charset="-122"/>
              </a:rPr>
              <a:t>Base Data</a:t>
            </a:r>
            <a:endParaRPr lang="zh-CN" altLang="en-US" sz="14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433FA22-F35D-4827-9D10-4F8CB6F68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662" y="3785218"/>
            <a:ext cx="11874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 typeface="Arial" panose="020B0604020202020204" pitchFamily="34" charset="0"/>
              <a:buNone/>
              <a:defRPr sz="1200" b="1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err="1">
                <a:solidFill>
                  <a:srgbClr val="FFC000"/>
                </a:solidFill>
              </a:rPr>
              <a:t>MultiThread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0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7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2" grpId="0"/>
      <p:bldP spid="53" grpId="0" animBg="1"/>
      <p:bldP spid="54" grpId="0"/>
      <p:bldP spid="55" grpId="0"/>
      <p:bldP spid="62" grpId="0" animBg="1"/>
      <p:bldP spid="64" grpId="0" animBg="1"/>
      <p:bldP spid="66" grpId="0" animBg="1"/>
      <p:bldP spid="67" grpId="0" animBg="1"/>
      <p:bldP spid="68" grpId="0"/>
      <p:bldP spid="70" grpId="0" animBg="1"/>
      <p:bldP spid="72" grpId="0" animBg="1"/>
      <p:bldP spid="75" grpId="0" animBg="1"/>
      <p:bldP spid="77" grpId="0" animBg="1"/>
      <p:bldP spid="78" grpId="0"/>
      <p:bldP spid="79" grpId="0" animBg="1"/>
      <p:bldP spid="86" grpId="0"/>
      <p:bldP spid="63" grpId="0" animBg="1"/>
      <p:bldP spid="87" grpId="0" animBg="1"/>
      <p:bldP spid="90" grpId="0"/>
      <p:bldP spid="92" grpId="0" animBg="1"/>
      <p:bldP spid="94" grpId="0" animBg="1"/>
      <p:bldP spid="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987824" y="318418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配置生成对比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3CAE30-A62C-409E-836F-5C446C749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63199"/>
              </p:ext>
            </p:extLst>
          </p:nvPr>
        </p:nvGraphicFramePr>
        <p:xfrm>
          <a:off x="899592" y="853677"/>
          <a:ext cx="6912767" cy="28694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7821">
                  <a:extLst>
                    <a:ext uri="{9D8B030D-6E8A-4147-A177-3AD203B41FA5}">
                      <a16:colId xmlns:a16="http://schemas.microsoft.com/office/drawing/2014/main" val="1289866326"/>
                    </a:ext>
                  </a:extLst>
                </a:gridCol>
                <a:gridCol w="1644507">
                  <a:extLst>
                    <a:ext uri="{9D8B030D-6E8A-4147-A177-3AD203B41FA5}">
                      <a16:colId xmlns:a16="http://schemas.microsoft.com/office/drawing/2014/main" val="2949414313"/>
                    </a:ext>
                  </a:extLst>
                </a:gridCol>
                <a:gridCol w="722025">
                  <a:extLst>
                    <a:ext uri="{9D8B030D-6E8A-4147-A177-3AD203B41FA5}">
                      <a16:colId xmlns:a16="http://schemas.microsoft.com/office/drawing/2014/main" val="3311961345"/>
                    </a:ext>
                  </a:extLst>
                </a:gridCol>
                <a:gridCol w="1619207">
                  <a:extLst>
                    <a:ext uri="{9D8B030D-6E8A-4147-A177-3AD203B41FA5}">
                      <a16:colId xmlns:a16="http://schemas.microsoft.com/office/drawing/2014/main" val="481721906"/>
                    </a:ext>
                  </a:extLst>
                </a:gridCol>
                <a:gridCol w="1619207">
                  <a:extLst>
                    <a:ext uri="{9D8B030D-6E8A-4147-A177-3AD203B41FA5}">
                      <a16:colId xmlns:a16="http://schemas.microsoft.com/office/drawing/2014/main" val="669473981"/>
                    </a:ext>
                  </a:extLst>
                </a:gridCol>
              </a:tblGrid>
              <a:tr h="4538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配置流程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存储总量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提升量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TDRConvert</a:t>
                      </a:r>
                      <a:endParaRPr lang="zh-CN" altLang="en-US" sz="16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/>
                        <a:t>ActorCfg.bytes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…..</a:t>
                      </a:r>
                    </a:p>
                    <a:p>
                      <a:pPr algn="ctr"/>
                      <a:r>
                        <a:rPr lang="en-US" altLang="zh-CN" sz="1050" dirty="0" err="1"/>
                        <a:t>WpSoulRandom.bytes</a:t>
                      </a:r>
                      <a:endParaRPr lang="zh-CN" altLang="en-US" sz="105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180M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2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TDR-String Compress</a:t>
                      </a:r>
                      <a:endParaRPr lang="zh-CN" altLang="en-US" sz="16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/>
                        <a:t>ActorCfg.bytes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…..</a:t>
                      </a:r>
                    </a:p>
                    <a:p>
                      <a:pPr algn="ctr"/>
                      <a:r>
                        <a:rPr lang="en-US" altLang="zh-CN" sz="1050" dirty="0" err="1"/>
                        <a:t>StringIDS.bytes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 err="1"/>
                        <a:t>WpSoulRandom.bytes</a:t>
                      </a:r>
                      <a:endParaRPr lang="zh-CN" altLang="en-US" sz="105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354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12.7M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93%</a:t>
                      </a:r>
                      <a:endParaRPr lang="zh-CN" alt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56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Zlib</a:t>
                      </a:r>
                      <a:r>
                        <a:rPr lang="en-US" altLang="zh-CN" sz="1600" dirty="0"/>
                        <a:t> Pack</a:t>
                      </a:r>
                      <a:endParaRPr lang="zh-CN" altLang="en-US" sz="16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BigFile.bytes</a:t>
                      </a:r>
                      <a:endParaRPr lang="zh-CN" altLang="en-US" sz="1600" dirty="0"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1704KB</a:t>
                      </a:r>
                      <a:endParaRPr lang="zh-CN" alt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87%</a:t>
                      </a:r>
                      <a:endParaRPr lang="zh-CN" altLang="en-US" sz="16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06064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altLang="zh-CN" sz="1600" dirty="0"/>
                    </a:p>
                    <a:p>
                      <a:pPr algn="ctr"/>
                      <a:r>
                        <a:rPr lang="en-US" altLang="zh-CN" sz="1600" dirty="0" err="1"/>
                        <a:t>Bsdiff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Patch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BigFile_Diff.bytes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50"/>
                          </a:solidFill>
                        </a:rPr>
                        <a:t>255KB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85%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1586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rgbClr val="00B050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Diff_BigFile.bytes</a:t>
                      </a:r>
                      <a:endParaRPr lang="zh-CN" altLang="en-US" sz="1600" dirty="0">
                        <a:solidFill>
                          <a:srgbClr val="00B050"/>
                        </a:solidFill>
                        <a:latin typeface="Baskerville Old Face" panose="0202060208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B050"/>
                          </a:solidFill>
                        </a:rPr>
                        <a:t>41KB</a:t>
                      </a:r>
                      <a:endParaRPr lang="zh-CN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98%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9393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0B3A9163-D71D-4801-9CAD-40B6FF88ACAA}"/>
              </a:ext>
            </a:extLst>
          </p:cNvPr>
          <p:cNvSpPr/>
          <p:nvPr/>
        </p:nvSpPr>
        <p:spPr>
          <a:xfrm>
            <a:off x="7969659" y="1394242"/>
            <a:ext cx="732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223M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5D320B-1ACD-4CBD-AFEF-87FA208AA479}"/>
              </a:ext>
            </a:extLst>
          </p:cNvPr>
          <p:cNvSpPr/>
          <p:nvPr/>
        </p:nvSpPr>
        <p:spPr>
          <a:xfrm>
            <a:off x="7980079" y="3383273"/>
            <a:ext cx="663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</a:rPr>
              <a:t>41KB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76428E76-9A2E-457F-847A-41F2CBBAA2F3}"/>
              </a:ext>
            </a:extLst>
          </p:cNvPr>
          <p:cNvSpPr/>
          <p:nvPr/>
        </p:nvSpPr>
        <p:spPr>
          <a:xfrm>
            <a:off x="8103824" y="1717405"/>
            <a:ext cx="140584" cy="1660934"/>
          </a:xfrm>
          <a:prstGeom prst="downArrow">
            <a:avLst/>
          </a:prstGeom>
          <a:gradFill flip="none" rotWithShape="1">
            <a:gsLst>
              <a:gs pos="0">
                <a:srgbClr val="00B050"/>
              </a:gs>
              <a:gs pos="70000">
                <a:schemeClr val="accent1">
                  <a:tint val="44500"/>
                  <a:satMod val="160000"/>
                </a:schemeClr>
              </a:gs>
              <a:gs pos="100000">
                <a:schemeClr val="accent2"/>
              </a:gs>
            </a:gsLst>
            <a:lin ang="135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148D0A-4A6E-4FB8-A4CB-DB2D8D7D97B3}"/>
              </a:ext>
            </a:extLst>
          </p:cNvPr>
          <p:cNvSpPr/>
          <p:nvPr/>
        </p:nvSpPr>
        <p:spPr>
          <a:xfrm>
            <a:off x="8218327" y="2029809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99.9%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FB2CF5-6EC0-48E5-8509-54D2A2E03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50" y="3939108"/>
            <a:ext cx="63436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987823" y="318418"/>
            <a:ext cx="322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配置实时更新速度对比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E1BDE4-CDC0-44DC-B87E-27FF94902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0269"/>
            <a:ext cx="9144000" cy="10394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7771251-35BC-4478-A8FC-64DDBEFA6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058788"/>
            <a:ext cx="427338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5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FEB0075-29E5-4559-BBB1-8E643283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959432"/>
            <a:ext cx="5906683" cy="1484121"/>
          </a:xfrm>
          <a:prstGeom prst="rect">
            <a:avLst/>
          </a:prstGeom>
        </p:spPr>
      </p:pic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987823" y="318418"/>
            <a:ext cx="322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配置实时更新外网统计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EC9F1A-6A8C-41AF-B685-2AA749AD705D}"/>
              </a:ext>
            </a:extLst>
          </p:cNvPr>
          <p:cNvSpPr/>
          <p:nvPr/>
        </p:nvSpPr>
        <p:spPr>
          <a:xfrm>
            <a:off x="4932040" y="1651421"/>
            <a:ext cx="946946" cy="7921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动作按钮: 前进或下一项 6">
            <a:hlinkClick r:id="rId5" action="ppaction://hlinkfile" highlightClick="1"/>
            <a:extLst>
              <a:ext uri="{FF2B5EF4-FFF2-40B4-BE49-F238E27FC236}">
                <a16:creationId xmlns:a16="http://schemas.microsoft.com/office/drawing/2014/main" id="{BB833C58-1AE1-483F-957F-8BB99556B1C2}"/>
              </a:ext>
            </a:extLst>
          </p:cNvPr>
          <p:cNvSpPr/>
          <p:nvPr/>
        </p:nvSpPr>
        <p:spPr>
          <a:xfrm>
            <a:off x="7020272" y="4499304"/>
            <a:ext cx="648072" cy="43204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41">
            <a:extLst>
              <a:ext uri="{FF2B5EF4-FFF2-40B4-BE49-F238E27FC236}">
                <a16:creationId xmlns:a16="http://schemas.microsoft.com/office/drawing/2014/main" id="{62B3D11C-FC68-4439-8A32-0121B55E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4171287"/>
            <a:ext cx="34623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更新失败体验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MD5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检验数据档的正确性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更新失败用</a:t>
            </a:r>
            <a:r>
              <a:rPr lang="en-US" altLang="zh-CN" sz="1200" dirty="0" err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Apk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用配置保证基本体验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6245E4-6E1F-4D1D-9F03-DE4CF4C50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2570956"/>
            <a:ext cx="5906683" cy="1558791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289B5B9-2782-49F4-83B0-C6965397C59F}"/>
              </a:ext>
            </a:extLst>
          </p:cNvPr>
          <p:cNvSpPr/>
          <p:nvPr/>
        </p:nvSpPr>
        <p:spPr>
          <a:xfrm>
            <a:off x="4932040" y="3323125"/>
            <a:ext cx="946946" cy="7921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7DC480-22D8-4CE2-8C6D-721A2C6AE9BF}"/>
              </a:ext>
            </a:extLst>
          </p:cNvPr>
          <p:cNvSpPr/>
          <p:nvPr/>
        </p:nvSpPr>
        <p:spPr>
          <a:xfrm>
            <a:off x="6876256" y="329299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/>
                <a:ea typeface="微软雅黑"/>
              </a:rPr>
              <a:t>多线程差异更新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400452B-2511-45AD-8AF0-8A5D69084D06}"/>
              </a:ext>
            </a:extLst>
          </p:cNvPr>
          <p:cNvSpPr/>
          <p:nvPr/>
        </p:nvSpPr>
        <p:spPr>
          <a:xfrm>
            <a:off x="6901740" y="173277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  <a:latin typeface="微软雅黑"/>
                <a:ea typeface="微软雅黑"/>
              </a:rPr>
              <a:t>普通差异更新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/>
          <p:cNvGrpSpPr/>
          <p:nvPr/>
        </p:nvGrpSpPr>
        <p:grpSpPr>
          <a:xfrm>
            <a:off x="2340248" y="266700"/>
            <a:ext cx="4464000" cy="503546"/>
            <a:chOff x="3869013" y="630081"/>
            <a:chExt cx="1405974" cy="503546"/>
          </a:xfrm>
        </p:grpSpPr>
        <p:sp>
          <p:nvSpPr>
            <p:cNvPr id="5" name="圆角矩形 4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0" name="TextBox 6">
            <a:extLst>
              <a:ext uri="{FF2B5EF4-FFF2-40B4-BE49-F238E27FC236}">
                <a16:creationId xmlns:a16="http://schemas.microsoft.com/office/drawing/2014/main" id="{79CAA5BF-C580-459A-8B22-CA047B408E7B}"/>
              </a:ext>
            </a:extLst>
          </p:cNvPr>
          <p:cNvSpPr txBox="1"/>
          <p:nvPr/>
        </p:nvSpPr>
        <p:spPr>
          <a:xfrm>
            <a:off x="2517531" y="318418"/>
            <a:ext cx="4286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配置更新方案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：现有方案对比</a:t>
            </a:r>
          </a:p>
        </p:txBody>
      </p:sp>
      <p:pic>
        <p:nvPicPr>
          <p:cNvPr id="11" name="图片 14">
            <a:extLst>
              <a:ext uri="{FF2B5EF4-FFF2-40B4-BE49-F238E27FC236}">
                <a16:creationId xmlns:a16="http://schemas.microsoft.com/office/drawing/2014/main" id="{352A856C-DA7E-40F7-BA04-1F8126C54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D52199E-64B3-43F0-8FF6-AA1EF3325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52404"/>
              </p:ext>
            </p:extLst>
          </p:nvPr>
        </p:nvGraphicFramePr>
        <p:xfrm>
          <a:off x="422056" y="817756"/>
          <a:ext cx="7966368" cy="24336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9976">
                  <a:extLst>
                    <a:ext uri="{9D8B030D-6E8A-4147-A177-3AD203B41FA5}">
                      <a16:colId xmlns:a16="http://schemas.microsoft.com/office/drawing/2014/main" val="1839484153"/>
                    </a:ext>
                  </a:extLst>
                </a:gridCol>
                <a:gridCol w="2379928">
                  <a:extLst>
                    <a:ext uri="{9D8B030D-6E8A-4147-A177-3AD203B41FA5}">
                      <a16:colId xmlns:a16="http://schemas.microsoft.com/office/drawing/2014/main" val="2333272464"/>
                    </a:ext>
                  </a:extLst>
                </a:gridCol>
                <a:gridCol w="2152224">
                  <a:extLst>
                    <a:ext uri="{9D8B030D-6E8A-4147-A177-3AD203B41FA5}">
                      <a16:colId xmlns:a16="http://schemas.microsoft.com/office/drawing/2014/main" val="2136403377"/>
                    </a:ext>
                  </a:extLst>
                </a:gridCol>
                <a:gridCol w="2024240">
                  <a:extLst>
                    <a:ext uri="{9D8B030D-6E8A-4147-A177-3AD203B41FA5}">
                      <a16:colId xmlns:a16="http://schemas.microsoft.com/office/drawing/2014/main" val="1063681254"/>
                    </a:ext>
                  </a:extLst>
                </a:gridCol>
              </a:tblGrid>
              <a:tr h="2757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游戏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更新方式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优势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缺点</a:t>
                      </a:r>
                    </a:p>
                  </a:txBody>
                  <a:tcPr marL="91443" marR="91443" marT="45722" marB="45722"/>
                </a:tc>
                <a:extLst>
                  <a:ext uri="{0D108BD9-81ED-4DB2-BD59-A6C34878D82A}">
                    <a16:rowId xmlns:a16="http://schemas.microsoft.com/office/drawing/2014/main" val="3072012189"/>
                  </a:ext>
                </a:extLst>
              </a:tr>
              <a:tr h="4480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/>
                        <a:t>魂斗罗 归来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err="1"/>
                        <a:t>Diff_BigFile</a:t>
                      </a:r>
                      <a:r>
                        <a:rPr lang="zh-CN" altLang="en-US" sz="1000" dirty="0"/>
                        <a:t>多线程差异更新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*</a:t>
                      </a:r>
                      <a:r>
                        <a:rPr lang="zh-CN" altLang="en-US" sz="1000" dirty="0"/>
                        <a:t>更新速度快</a:t>
                      </a:r>
                      <a:endParaRPr lang="en-US" altLang="zh-CN" sz="1000" dirty="0"/>
                    </a:p>
                    <a:p>
                      <a:pPr algn="l"/>
                      <a:r>
                        <a:rPr lang="en-US" altLang="zh-CN" sz="1000" dirty="0"/>
                        <a:t>*</a:t>
                      </a:r>
                      <a:r>
                        <a:rPr lang="zh-CN" altLang="en-US" sz="1000" dirty="0"/>
                        <a:t>更新流程更顺滑</a:t>
                      </a:r>
                      <a:endParaRPr lang="en-US" altLang="zh-CN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/>
                        <a:t>其他同 </a:t>
                      </a:r>
                      <a:r>
                        <a:rPr lang="en-US" altLang="zh-CN" sz="1000" dirty="0" err="1"/>
                        <a:t>BigFile_Diff</a:t>
                      </a:r>
                      <a:r>
                        <a:rPr lang="zh-CN" altLang="en-US" sz="1000" dirty="0"/>
                        <a:t>差异更新一致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*</a:t>
                      </a:r>
                      <a:r>
                        <a:rPr lang="zh-CN" altLang="en-US" sz="800" dirty="0"/>
                        <a:t>全量更新配置，测试流程复杂</a:t>
                      </a:r>
                      <a:endParaRPr lang="en-US" altLang="zh-CN" sz="800" dirty="0"/>
                    </a:p>
                    <a:p>
                      <a:pPr algn="l"/>
                      <a:endParaRPr lang="en-US" altLang="zh-CN" sz="800" dirty="0"/>
                    </a:p>
                  </a:txBody>
                  <a:tcPr marL="91443" marR="91443" marT="45722" marB="45722"/>
                </a:tc>
                <a:extLst>
                  <a:ext uri="{0D108BD9-81ED-4DB2-BD59-A6C34878D82A}">
                    <a16:rowId xmlns:a16="http://schemas.microsoft.com/office/drawing/2014/main" val="274401058"/>
                  </a:ext>
                </a:extLst>
              </a:tr>
              <a:tr h="4480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魂斗罗 归来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 err="1"/>
                        <a:t>BigFile_Diff</a:t>
                      </a:r>
                      <a:r>
                        <a:rPr lang="zh-CN" altLang="en-US" sz="1000" dirty="0"/>
                        <a:t>差异更新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*</a:t>
                      </a:r>
                      <a:r>
                        <a:rPr lang="zh-CN" altLang="en-US" sz="1000" dirty="0"/>
                        <a:t>性能开销小</a:t>
                      </a:r>
                      <a:endParaRPr lang="en-US" altLang="zh-CN" sz="1000" dirty="0"/>
                    </a:p>
                    <a:p>
                      <a:pPr algn="l"/>
                      <a:r>
                        <a:rPr lang="en-US" altLang="zh-CN" sz="1000" dirty="0"/>
                        <a:t>*</a:t>
                      </a:r>
                      <a:r>
                        <a:rPr lang="zh-CN" altLang="en-US" sz="1000" dirty="0"/>
                        <a:t>游戏内实时更新</a:t>
                      </a:r>
                      <a:endParaRPr lang="en-US" altLang="zh-CN" sz="1000" dirty="0"/>
                    </a:p>
                    <a:p>
                      <a:pPr algn="l"/>
                      <a:r>
                        <a:rPr lang="en-US" altLang="zh-CN" sz="1000" dirty="0"/>
                        <a:t>*</a:t>
                      </a:r>
                      <a:r>
                        <a:rPr lang="zh-CN" altLang="en-US" sz="1000" dirty="0"/>
                        <a:t>单一版本号，管理简单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dirty="0"/>
                        <a:t>*</a:t>
                      </a:r>
                      <a:r>
                        <a:rPr lang="zh-CN" altLang="en-US" sz="800" dirty="0"/>
                        <a:t>全量更新配置，测试流程复杂</a:t>
                      </a:r>
                      <a:endParaRPr lang="en-US" altLang="zh-CN" sz="800" dirty="0"/>
                    </a:p>
                    <a:p>
                      <a:pPr algn="l"/>
                      <a:r>
                        <a:rPr lang="en-US" altLang="zh-CN" sz="800" dirty="0"/>
                        <a:t>*</a:t>
                      </a:r>
                      <a:r>
                        <a:rPr lang="zh-CN" altLang="en-US" sz="800" dirty="0"/>
                        <a:t>抵挡机更新由轻微卡段</a:t>
                      </a:r>
                      <a:endParaRPr lang="en-US" altLang="zh-CN" sz="800" dirty="0"/>
                    </a:p>
                    <a:p>
                      <a:pPr algn="l"/>
                      <a:r>
                        <a:rPr lang="en-US" altLang="zh-CN" sz="800" dirty="0"/>
                        <a:t>*</a:t>
                      </a:r>
                      <a:r>
                        <a:rPr lang="zh-CN" altLang="en-US" sz="800" dirty="0"/>
                        <a:t>更新消耗长</a:t>
                      </a:r>
                      <a:endParaRPr lang="en-US" altLang="zh-CN" sz="800" dirty="0"/>
                    </a:p>
                  </a:txBody>
                  <a:tcPr marL="91443" marR="91443" marT="45722" marB="45722"/>
                </a:tc>
                <a:extLst>
                  <a:ext uri="{0D108BD9-81ED-4DB2-BD59-A6C34878D82A}">
                    <a16:rowId xmlns:a16="http://schemas.microsoft.com/office/drawing/2014/main" val="1131286647"/>
                  </a:ext>
                </a:extLst>
              </a:tr>
              <a:tr h="574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王者荣耀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IIPS</a:t>
                      </a:r>
                      <a:r>
                        <a:rPr lang="zh-CN" altLang="en-US" sz="1000" dirty="0"/>
                        <a:t>更新配置，服务器协议下发每个配置的差异量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*</a:t>
                      </a:r>
                      <a:r>
                        <a:rPr lang="zh-CN" altLang="en-US" sz="900" dirty="0"/>
                        <a:t>登录中更新配置，游戏配置稳定</a:t>
                      </a:r>
                      <a:endParaRPr lang="en-US" altLang="zh-CN" sz="900" dirty="0"/>
                    </a:p>
                    <a:p>
                      <a:pPr algn="l"/>
                      <a:r>
                        <a:rPr lang="en-US" altLang="zh-CN" sz="900" dirty="0"/>
                        <a:t>*</a:t>
                      </a:r>
                      <a:r>
                        <a:rPr lang="zh-CN" altLang="en-US" sz="900" dirty="0"/>
                        <a:t>性能消耗小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*</a:t>
                      </a:r>
                      <a:r>
                        <a:rPr lang="zh-CN" altLang="en-US" sz="900" dirty="0"/>
                        <a:t>游戏内无法实时更新配置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*</a:t>
                      </a:r>
                      <a:r>
                        <a:rPr lang="zh-CN" altLang="en-US" sz="900" dirty="0"/>
                        <a:t>策划管理客户端、服务器两份配置</a:t>
                      </a:r>
                      <a:endParaRPr lang="en-US" altLang="zh-CN" sz="9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dirty="0"/>
                        <a:t>*</a:t>
                      </a:r>
                      <a:r>
                        <a:rPr lang="zh-CN" altLang="en-US" sz="900" dirty="0"/>
                        <a:t>登录消耗流量大</a:t>
                      </a:r>
                    </a:p>
                  </a:txBody>
                  <a:tcPr marL="91443" marR="91443" marT="45722" marB="45722"/>
                </a:tc>
                <a:extLst>
                  <a:ext uri="{0D108BD9-81ED-4DB2-BD59-A6C34878D82A}">
                    <a16:rowId xmlns:a16="http://schemas.microsoft.com/office/drawing/2014/main" val="1537203217"/>
                  </a:ext>
                </a:extLst>
              </a:tr>
              <a:tr h="3216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天天飞车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/>
                        <a:t>单个配置文件</a:t>
                      </a:r>
                      <a:r>
                        <a:rPr lang="en-US" altLang="zh-CN" sz="1000" dirty="0"/>
                        <a:t>CDN</a:t>
                      </a:r>
                      <a:r>
                        <a:rPr lang="zh-CN" altLang="en-US" sz="1000" dirty="0"/>
                        <a:t>更新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*</a:t>
                      </a:r>
                      <a:r>
                        <a:rPr lang="zh-CN" altLang="en-US" sz="1000" dirty="0"/>
                        <a:t>配置间无依赖关系</a:t>
                      </a:r>
                      <a:endParaRPr lang="en-US" altLang="zh-CN" sz="1000" dirty="0"/>
                    </a:p>
                    <a:p>
                      <a:pPr algn="l"/>
                      <a:r>
                        <a:rPr lang="en-US" altLang="zh-CN" sz="1000" dirty="0"/>
                        <a:t>*</a:t>
                      </a:r>
                      <a:r>
                        <a:rPr lang="zh-CN" altLang="en-US" sz="1000" dirty="0"/>
                        <a:t>实时更新配置</a:t>
                      </a:r>
                      <a:endParaRPr lang="en-US" altLang="zh-CN" sz="1000" dirty="0"/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/>
                        <a:t>*</a:t>
                      </a:r>
                      <a:r>
                        <a:rPr lang="zh-CN" altLang="en-US" sz="1000" dirty="0"/>
                        <a:t>版本号太多，管理难度大</a:t>
                      </a:r>
                      <a:endParaRPr lang="en-US" altLang="zh-CN" sz="1000" dirty="0"/>
                    </a:p>
                    <a:p>
                      <a:pPr algn="l"/>
                      <a:r>
                        <a:rPr lang="en-US" altLang="zh-CN" sz="1000" dirty="0"/>
                        <a:t>*</a:t>
                      </a:r>
                      <a:r>
                        <a:rPr lang="zh-CN" altLang="en-US" sz="1000" dirty="0"/>
                        <a:t>单个配置下载增加失败率</a:t>
                      </a:r>
                    </a:p>
                  </a:txBody>
                  <a:tcPr marL="91443" marR="91443" marT="45722" marB="45722"/>
                </a:tc>
                <a:extLst>
                  <a:ext uri="{0D108BD9-81ED-4DB2-BD59-A6C34878D82A}">
                    <a16:rowId xmlns:a16="http://schemas.microsoft.com/office/drawing/2014/main" val="2248263015"/>
                  </a:ext>
                </a:extLst>
              </a:tr>
            </a:tbl>
          </a:graphicData>
        </a:graphic>
      </p:graphicFrame>
      <p:sp>
        <p:nvSpPr>
          <p:cNvPr id="13" name="Text Box 41">
            <a:extLst>
              <a:ext uri="{FF2B5EF4-FFF2-40B4-BE49-F238E27FC236}">
                <a16:creationId xmlns:a16="http://schemas.microsoft.com/office/drawing/2014/main" id="{91DC7320-CE96-4A4C-A1F9-18DCBE51E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42" y="3767797"/>
            <a:ext cx="331452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主要问题：</a:t>
            </a:r>
            <a:endParaRPr lang="zh-CN" altLang="en-US" sz="1100" b="1" dirty="0">
              <a:solidFill>
                <a:schemeClr val="accent6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配置越来越大如何</a:t>
            </a:r>
            <a:r>
              <a:rPr lang="zh-CN" altLang="en-US" sz="1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最省更新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（玩家诉求）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配置随时刷</a:t>
            </a:r>
            <a:r>
              <a:rPr lang="zh-CN" altLang="en-US" sz="1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随时生效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数以百计的配置（</a:t>
            </a:r>
            <a:r>
              <a:rPr lang="zh-CN" altLang="en-US" sz="1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策划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如何管理）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更新失败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后怎么办</a:t>
            </a:r>
          </a:p>
        </p:txBody>
      </p:sp>
      <p:sp>
        <p:nvSpPr>
          <p:cNvPr id="15" name="Rectangle 42">
            <a:extLst>
              <a:ext uri="{FF2B5EF4-FFF2-40B4-BE49-F238E27FC236}">
                <a16:creationId xmlns:a16="http://schemas.microsoft.com/office/drawing/2014/main" id="{BA8A1297-EA64-40DE-A354-C33822C3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1" y="3767797"/>
            <a:ext cx="79025" cy="1234242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95FE1FA-2B13-4123-BC4E-4E3DC0055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3837647"/>
            <a:ext cx="72947" cy="1234242"/>
          </a:xfrm>
          <a:prstGeom prst="rect">
            <a:avLst/>
          </a:prstGeom>
          <a:solidFill>
            <a:srgbClr val="1E4E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C6A7178-A040-4B18-AFAA-2E1DB0E06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905" y="3767797"/>
            <a:ext cx="32845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解决方案</a:t>
            </a:r>
            <a:r>
              <a:rPr lang="en-US" alt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endParaRPr lang="zh-CN" altLang="en-US" sz="14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差量更新 （</a:t>
            </a:r>
            <a:r>
              <a:rPr lang="zh-CN" altLang="en-US" sz="1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省流量更新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实时更新（</a:t>
            </a:r>
            <a:r>
              <a:rPr lang="zh-CN" altLang="en-US" sz="1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解决实时性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配置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变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zh-CN" altLang="en-US" sz="1100" dirty="0">
                <a:solidFill>
                  <a:srgbClr val="FF006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压缩成一个配置文件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安装包内存放初始全量配置（</a:t>
            </a:r>
            <a:r>
              <a:rPr lang="zh-CN" altLang="en-US" sz="1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容错机制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1B197B-850C-4B5A-8B18-CC1CF2B7F759}"/>
              </a:ext>
            </a:extLst>
          </p:cNvPr>
          <p:cNvSpPr/>
          <p:nvPr/>
        </p:nvSpPr>
        <p:spPr>
          <a:xfrm>
            <a:off x="422055" y="3373758"/>
            <a:ext cx="16368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配置存储量大</a:t>
            </a:r>
            <a:endParaRPr lang="zh-CN" altLang="en-US" sz="16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58AC399-B98E-4C58-B33E-0DD9AD95C178}"/>
              </a:ext>
            </a:extLst>
          </p:cNvPr>
          <p:cNvGrpSpPr/>
          <p:nvPr/>
        </p:nvGrpSpPr>
        <p:grpSpPr>
          <a:xfrm>
            <a:off x="2627784" y="3447422"/>
            <a:ext cx="710836" cy="584019"/>
            <a:chOff x="5106833" y="2186931"/>
            <a:chExt cx="742536" cy="742536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2B0C389-9B71-46CD-B188-C989300BCC93}"/>
                </a:ext>
              </a:extLst>
            </p:cNvPr>
            <p:cNvSpPr/>
            <p:nvPr/>
          </p:nvSpPr>
          <p:spPr>
            <a:xfrm>
              <a:off x="5106833" y="2186931"/>
              <a:ext cx="742536" cy="742536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3171DA47-E93F-4BF9-9D8B-0796B5B1185D}"/>
                </a:ext>
              </a:extLst>
            </p:cNvPr>
            <p:cNvSpPr/>
            <p:nvPr/>
          </p:nvSpPr>
          <p:spPr>
            <a:xfrm>
              <a:off x="5195230" y="2275328"/>
              <a:ext cx="565742" cy="565742"/>
            </a:xfrm>
            <a:prstGeom prst="ellipse">
              <a:avLst/>
            </a:prstGeom>
            <a:solidFill>
              <a:srgbClr val="ADD072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14605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20" name="TextBox 33">
            <a:extLst>
              <a:ext uri="{FF2B5EF4-FFF2-40B4-BE49-F238E27FC236}">
                <a16:creationId xmlns:a16="http://schemas.microsoft.com/office/drawing/2014/main" id="{1621438D-CAC2-4804-B830-DFD43A39F43E}"/>
              </a:ext>
            </a:extLst>
          </p:cNvPr>
          <p:cNvSpPr txBox="1"/>
          <p:nvPr/>
        </p:nvSpPr>
        <p:spPr>
          <a:xfrm>
            <a:off x="2125141" y="3554834"/>
            <a:ext cx="174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Impact" panose="020B0806030902050204" pitchFamily="34" charset="0"/>
              </a:rPr>
              <a:t>性能</a:t>
            </a:r>
            <a:endParaRPr lang="zh-CN" altLang="en-US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55DA287-0B95-4F72-9254-B12AD1F67527}"/>
              </a:ext>
            </a:extLst>
          </p:cNvPr>
          <p:cNvSpPr/>
          <p:nvPr/>
        </p:nvSpPr>
        <p:spPr>
          <a:xfrm>
            <a:off x="3907532" y="3322075"/>
            <a:ext cx="43646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TDR-String Compress</a:t>
            </a:r>
            <a:r>
              <a:rPr lang="zh-CN" alt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、</a:t>
            </a:r>
            <a:r>
              <a:rPr lang="en-US" altLang="zh-CN" sz="1600" dirty="0" err="1">
                <a:solidFill>
                  <a:srgbClr val="00B050"/>
                </a:solidFill>
                <a:latin typeface="Baskerville Old Face" panose="02020602080505020303" pitchFamily="18" charset="0"/>
              </a:rPr>
              <a:t>Zlib</a:t>
            </a:r>
            <a:r>
              <a:rPr lang="en-US" altLang="zh-CN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 Pack </a:t>
            </a:r>
            <a:r>
              <a:rPr lang="zh-CN" altLang="en-US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、</a:t>
            </a:r>
            <a:r>
              <a:rPr lang="en-US" altLang="zh-CN" sz="16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Diff Patch</a:t>
            </a:r>
            <a:endParaRPr lang="zh-CN" altLang="en-US" sz="1600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0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17" grpId="0"/>
      <p:bldP spid="2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67944" y="2058189"/>
            <a:ext cx="111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谢谢 </a:t>
            </a:r>
          </a:p>
        </p:txBody>
      </p:sp>
    </p:spTree>
    <p:extLst>
      <p:ext uri="{BB962C8B-B14F-4D97-AF65-F5344CB8AC3E}">
        <p14:creationId xmlns:p14="http://schemas.microsoft.com/office/powerpoint/2010/main" val="402688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987824" y="318418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TDR-string</a:t>
            </a:r>
            <a:r>
              <a:rPr lang="zh-CN" altLang="en-US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Compress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18D7EC-0E19-4C04-88F4-4E7B5F246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048" y="3310249"/>
            <a:ext cx="4106746" cy="17808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B19E13-6FB5-4EF6-AE52-7575C0F13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5" y="890669"/>
            <a:ext cx="4680520" cy="18523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9C79BF-D973-4546-97DE-887D7925B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06662"/>
            <a:ext cx="4797202" cy="195658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95C5E63-7157-4D76-8CCC-4781043B5D39}"/>
              </a:ext>
            </a:extLst>
          </p:cNvPr>
          <p:cNvSpPr/>
          <p:nvPr/>
        </p:nvSpPr>
        <p:spPr>
          <a:xfrm>
            <a:off x="3225041" y="1017272"/>
            <a:ext cx="1490975" cy="1742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5C179D-EBEE-4E00-95AF-CA7ABDABDAFC}"/>
              </a:ext>
            </a:extLst>
          </p:cNvPr>
          <p:cNvSpPr/>
          <p:nvPr/>
        </p:nvSpPr>
        <p:spPr>
          <a:xfrm>
            <a:off x="5148064" y="988148"/>
            <a:ext cx="713113" cy="1771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07F8805-931C-44F8-BC8B-A8B6D3C5E212}"/>
              </a:ext>
            </a:extLst>
          </p:cNvPr>
          <p:cNvSpPr/>
          <p:nvPr/>
        </p:nvSpPr>
        <p:spPr>
          <a:xfrm>
            <a:off x="5508104" y="3860924"/>
            <a:ext cx="1584176" cy="4821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433C6E-7884-4C2B-8BD0-50FB5EC54F24}"/>
              </a:ext>
            </a:extLst>
          </p:cNvPr>
          <p:cNvSpPr/>
          <p:nvPr/>
        </p:nvSpPr>
        <p:spPr>
          <a:xfrm>
            <a:off x="1043608" y="3983007"/>
            <a:ext cx="3384376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9FBD6C-B601-499E-94D1-A948ABD1383E}"/>
              </a:ext>
            </a:extLst>
          </p:cNvPr>
          <p:cNvSpPr/>
          <p:nvPr/>
        </p:nvSpPr>
        <p:spPr>
          <a:xfrm>
            <a:off x="247509" y="1561169"/>
            <a:ext cx="214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TDR </a:t>
            </a:r>
            <a:r>
              <a:rPr lang="zh-CN" altLang="en-US" b="1" dirty="0">
                <a:solidFill>
                  <a:schemeClr val="bg1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定长存储</a:t>
            </a:r>
            <a:r>
              <a:rPr lang="en-US" altLang="zh-CN" b="1" dirty="0">
                <a:solidFill>
                  <a:schemeClr val="bg1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string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65E8BAD-81A6-482D-95F9-3CEC3ADA7790}"/>
              </a:ext>
            </a:extLst>
          </p:cNvPr>
          <p:cNvSpPr/>
          <p:nvPr/>
        </p:nvSpPr>
        <p:spPr>
          <a:xfrm>
            <a:off x="3767464" y="2833680"/>
            <a:ext cx="2059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BattleDropCfg.bytes</a:t>
            </a:r>
          </a:p>
        </p:txBody>
      </p:sp>
    </p:spTree>
    <p:extLst>
      <p:ext uri="{BB962C8B-B14F-4D97-AF65-F5344CB8AC3E}">
        <p14:creationId xmlns:p14="http://schemas.microsoft.com/office/powerpoint/2010/main" val="318003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22" grpId="0" animBg="1"/>
      <p:bldP spid="24" grpId="0" animBg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987824" y="318418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TDR-string</a:t>
            </a:r>
            <a:r>
              <a:rPr lang="zh-CN" altLang="en-US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Compress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D614FF3-E2CA-4084-B70C-D3CE2E824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283" y="914772"/>
            <a:ext cx="4538861" cy="410779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949A3F4-D358-496D-A789-7296E315F72E}"/>
              </a:ext>
            </a:extLst>
          </p:cNvPr>
          <p:cNvSpPr/>
          <p:nvPr/>
        </p:nvSpPr>
        <p:spPr>
          <a:xfrm>
            <a:off x="6444208" y="1202804"/>
            <a:ext cx="214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TDR </a:t>
            </a:r>
            <a:r>
              <a:rPr lang="zh-CN" altLang="en-US" b="1" dirty="0">
                <a:solidFill>
                  <a:srgbClr val="FFC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定长存储</a:t>
            </a:r>
            <a:r>
              <a:rPr lang="en-US" altLang="zh-CN" b="1" dirty="0">
                <a:solidFill>
                  <a:srgbClr val="FFC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string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4" name="TextBox 44">
            <a:extLst>
              <a:ext uri="{FF2B5EF4-FFF2-40B4-BE49-F238E27FC236}">
                <a16:creationId xmlns:a16="http://schemas.microsoft.com/office/drawing/2014/main" id="{3D7C966B-7412-4624-A87E-18D7C4634A86}"/>
              </a:ext>
            </a:extLst>
          </p:cNvPr>
          <p:cNvSpPr txBox="1"/>
          <p:nvPr/>
        </p:nvSpPr>
        <p:spPr>
          <a:xfrm>
            <a:off x="6012160" y="1891452"/>
            <a:ext cx="2790075" cy="1077218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所有的名称都是以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256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字节存储，“血拼”只有</a:t>
            </a:r>
            <a:r>
              <a:rPr lang="en-US" altLang="zh-CN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2* 4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个字节也要被迫以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256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字节存储，造成存储浪费。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D31005-3658-416B-8EA1-DDB366F4B043}"/>
              </a:ext>
            </a:extLst>
          </p:cNvPr>
          <p:cNvSpPr/>
          <p:nvPr/>
        </p:nvSpPr>
        <p:spPr>
          <a:xfrm>
            <a:off x="1893137" y="1994892"/>
            <a:ext cx="2966895" cy="30276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"/>
          <p:cNvGrpSpPr/>
          <p:nvPr/>
        </p:nvGrpSpPr>
        <p:grpSpPr>
          <a:xfrm>
            <a:off x="2340248" y="266700"/>
            <a:ext cx="4464000" cy="503546"/>
            <a:chOff x="3869013" y="630081"/>
            <a:chExt cx="1405974" cy="503546"/>
          </a:xfrm>
        </p:grpSpPr>
        <p:sp>
          <p:nvSpPr>
            <p:cNvPr id="5" name="圆角矩形 4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275856" y="1418828"/>
            <a:ext cx="42484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手游配置更新管理痛点：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配置越来越大如何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最省更新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（玩家诉求）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配置随时刷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随时生效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数以百计的配置（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策划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如何管理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）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更新失败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后怎么办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9CAA5BF-C580-459A-8B22-CA047B408E7B}"/>
              </a:ext>
            </a:extLst>
          </p:cNvPr>
          <p:cNvSpPr txBox="1"/>
          <p:nvPr/>
        </p:nvSpPr>
        <p:spPr>
          <a:xfrm>
            <a:off x="2517531" y="318418"/>
            <a:ext cx="4286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数据档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配置更新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现状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4">
            <a:extLst>
              <a:ext uri="{FF2B5EF4-FFF2-40B4-BE49-F238E27FC236}">
                <a16:creationId xmlns:a16="http://schemas.microsoft.com/office/drawing/2014/main" id="{352A856C-DA7E-40F7-BA04-1F8126C54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D52199E-64B3-43F0-8FF6-AA1EF3325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22094"/>
              </p:ext>
            </p:extLst>
          </p:nvPr>
        </p:nvGraphicFramePr>
        <p:xfrm>
          <a:off x="483296" y="3100383"/>
          <a:ext cx="8435280" cy="17221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2970">
                  <a:extLst>
                    <a:ext uri="{9D8B030D-6E8A-4147-A177-3AD203B41FA5}">
                      <a16:colId xmlns:a16="http://schemas.microsoft.com/office/drawing/2014/main" val="1839484153"/>
                    </a:ext>
                  </a:extLst>
                </a:gridCol>
                <a:gridCol w="2523726">
                  <a:extLst>
                    <a:ext uri="{9D8B030D-6E8A-4147-A177-3AD203B41FA5}">
                      <a16:colId xmlns:a16="http://schemas.microsoft.com/office/drawing/2014/main" val="2333272464"/>
                    </a:ext>
                  </a:extLst>
                </a:gridCol>
                <a:gridCol w="2275194">
                  <a:extLst>
                    <a:ext uri="{9D8B030D-6E8A-4147-A177-3AD203B41FA5}">
                      <a16:colId xmlns:a16="http://schemas.microsoft.com/office/drawing/2014/main" val="2136403377"/>
                    </a:ext>
                  </a:extLst>
                </a:gridCol>
                <a:gridCol w="2143390">
                  <a:extLst>
                    <a:ext uri="{9D8B030D-6E8A-4147-A177-3AD203B41FA5}">
                      <a16:colId xmlns:a16="http://schemas.microsoft.com/office/drawing/2014/main" val="1063681254"/>
                    </a:ext>
                  </a:extLst>
                </a:gridCol>
              </a:tblGrid>
              <a:tr h="3411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游戏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更新方式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优势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缺点</a:t>
                      </a:r>
                    </a:p>
                  </a:txBody>
                  <a:tcPr marL="91443" marR="91443" marT="45722" marB="45722"/>
                </a:tc>
                <a:extLst>
                  <a:ext uri="{0D108BD9-81ED-4DB2-BD59-A6C34878D82A}">
                    <a16:rowId xmlns:a16="http://schemas.microsoft.com/office/drawing/2014/main" val="3072012189"/>
                  </a:ext>
                </a:extLst>
              </a:tr>
              <a:tr h="7106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王者荣耀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dirty="0"/>
                        <a:t>IIPS</a:t>
                      </a:r>
                      <a:r>
                        <a:rPr lang="zh-CN" altLang="en-US" sz="1200" dirty="0"/>
                        <a:t>更新配置，服务器协议下发每个配置的差异量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*</a:t>
                      </a:r>
                      <a:r>
                        <a:rPr lang="zh-CN" altLang="en-US" sz="1100" dirty="0"/>
                        <a:t>登录中更新配置，游戏配置稳定</a:t>
                      </a:r>
                      <a:endParaRPr lang="en-US" altLang="zh-CN" sz="1100" dirty="0"/>
                    </a:p>
                    <a:p>
                      <a:pPr algn="l"/>
                      <a:r>
                        <a:rPr lang="en-US" altLang="zh-CN" sz="1100" dirty="0"/>
                        <a:t>*</a:t>
                      </a:r>
                      <a:r>
                        <a:rPr lang="zh-CN" altLang="en-US" sz="1100" dirty="0"/>
                        <a:t>性能消耗小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*</a:t>
                      </a:r>
                      <a:r>
                        <a:rPr lang="zh-CN" altLang="en-US" sz="1100" dirty="0"/>
                        <a:t>游戏内无法实时更新配置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*</a:t>
                      </a:r>
                      <a:r>
                        <a:rPr lang="zh-CN" altLang="en-US" sz="1100" dirty="0"/>
                        <a:t>策划管理客户端、服务器两份配置</a:t>
                      </a:r>
                      <a:endParaRPr lang="en-US" altLang="zh-CN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*</a:t>
                      </a:r>
                      <a:r>
                        <a:rPr lang="zh-CN" altLang="en-US" sz="1100" dirty="0"/>
                        <a:t>登录消耗流量大</a:t>
                      </a:r>
                    </a:p>
                  </a:txBody>
                  <a:tcPr marL="91443" marR="91443" marT="45722" marB="45722"/>
                </a:tc>
                <a:extLst>
                  <a:ext uri="{0D108BD9-81ED-4DB2-BD59-A6C34878D82A}">
                    <a16:rowId xmlns:a16="http://schemas.microsoft.com/office/drawing/2014/main" val="1131286647"/>
                  </a:ext>
                </a:extLst>
              </a:tr>
              <a:tr h="5543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天天飞车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/>
                        <a:t>单个配置文件</a:t>
                      </a:r>
                      <a:r>
                        <a:rPr lang="en-US" altLang="zh-CN" sz="1100" dirty="0"/>
                        <a:t>CDN</a:t>
                      </a:r>
                      <a:r>
                        <a:rPr lang="zh-CN" altLang="en-US" sz="1100" dirty="0"/>
                        <a:t>更新</a:t>
                      </a:r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*</a:t>
                      </a:r>
                      <a:r>
                        <a:rPr lang="zh-CN" altLang="en-US" sz="1100" dirty="0"/>
                        <a:t>配置间无依赖关系</a:t>
                      </a:r>
                      <a:endParaRPr lang="en-US" altLang="zh-CN" sz="1100" dirty="0"/>
                    </a:p>
                    <a:p>
                      <a:pPr algn="l"/>
                      <a:r>
                        <a:rPr lang="en-US" altLang="zh-CN" sz="1100" dirty="0"/>
                        <a:t>*</a:t>
                      </a:r>
                      <a:r>
                        <a:rPr lang="zh-CN" altLang="en-US" sz="1100" dirty="0"/>
                        <a:t>实时更新配置</a:t>
                      </a:r>
                      <a:endParaRPr lang="en-US" altLang="zh-CN" sz="1100" dirty="0"/>
                    </a:p>
                  </a:txBody>
                  <a:tcPr marL="91443" marR="91443" marT="45722" marB="4572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/>
                        <a:t>*</a:t>
                      </a:r>
                      <a:r>
                        <a:rPr lang="zh-CN" altLang="en-US" sz="1100" dirty="0"/>
                        <a:t>版本号太多，管理难度大</a:t>
                      </a:r>
                      <a:endParaRPr lang="en-US" altLang="zh-CN" sz="1100" dirty="0"/>
                    </a:p>
                    <a:p>
                      <a:pPr algn="l"/>
                      <a:r>
                        <a:rPr lang="en-US" altLang="zh-CN" sz="1100" dirty="0"/>
                        <a:t>*</a:t>
                      </a:r>
                      <a:r>
                        <a:rPr lang="zh-CN" altLang="en-US" sz="1100" dirty="0"/>
                        <a:t>单个配置下载增加失败率</a:t>
                      </a:r>
                      <a:endParaRPr lang="en-US" altLang="zh-CN" sz="1100" dirty="0"/>
                    </a:p>
                    <a:p>
                      <a:pPr algn="l"/>
                      <a:r>
                        <a:rPr lang="zh-CN" altLang="en-US" sz="1100" dirty="0"/>
                        <a:t>*配置间重复</a:t>
                      </a:r>
                      <a:r>
                        <a:rPr lang="en-US" altLang="zh-CN" sz="1100" dirty="0"/>
                        <a:t>string</a:t>
                      </a:r>
                      <a:r>
                        <a:rPr lang="zh-CN" altLang="en-US" sz="1100" dirty="0"/>
                        <a:t>增大内存消耗</a:t>
                      </a:r>
                    </a:p>
                  </a:txBody>
                  <a:tcPr marL="91443" marR="91443" marT="45722" marB="45722"/>
                </a:tc>
                <a:extLst>
                  <a:ext uri="{0D108BD9-81ED-4DB2-BD59-A6C34878D82A}">
                    <a16:rowId xmlns:a16="http://schemas.microsoft.com/office/drawing/2014/main" val="1537203217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34312781-E268-4BCE-AA87-8268168951B0}"/>
              </a:ext>
            </a:extLst>
          </p:cNvPr>
          <p:cNvSpPr/>
          <p:nvPr/>
        </p:nvSpPr>
        <p:spPr>
          <a:xfrm>
            <a:off x="483296" y="834536"/>
            <a:ext cx="7204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        手游日益重度化，数据档配置存储量越来越大，加载到游戏内导致</a:t>
            </a:r>
            <a:r>
              <a:rPr lang="en-US" altLang="zh-CN" dirty="0">
                <a:solidFill>
                  <a:schemeClr val="bg1"/>
                </a:solidFill>
                <a:latin typeface="Baskerville Old Face" panose="02020602080505020303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Mono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堆被撑大（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性能堪忧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9626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987824" y="318418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TDR-string</a:t>
            </a:r>
            <a:r>
              <a:rPr lang="zh-CN" altLang="en-US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Compress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" name="TextBox 19">
            <a:extLst>
              <a:ext uri="{FF2B5EF4-FFF2-40B4-BE49-F238E27FC236}">
                <a16:creationId xmlns:a16="http://schemas.microsoft.com/office/drawing/2014/main" id="{86E120F5-4862-4AFF-89F2-D66DB3656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95350"/>
            <a:ext cx="3170238" cy="430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 err="1">
                <a:solidFill>
                  <a:srgbClr val="FFC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微软雅黑" panose="020B0503020204020204" pitchFamily="34" charset="-122"/>
              </a:rPr>
              <a:t>BattleDropCfg.bytes</a:t>
            </a:r>
            <a:endParaRPr lang="zh-CN" altLang="en-US" sz="2000" b="1" dirty="0">
              <a:solidFill>
                <a:srgbClr val="FFC000"/>
              </a:solidFill>
              <a:latin typeface="Baskerville Old Face" panose="02020602080505020303" pitchFamily="18" charset="0"/>
              <a:ea typeface="等线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22" name="燕尾形 23">
            <a:extLst>
              <a:ext uri="{FF2B5EF4-FFF2-40B4-BE49-F238E27FC236}">
                <a16:creationId xmlns:a16="http://schemas.microsoft.com/office/drawing/2014/main" id="{55E4645E-D40B-44A3-A636-DD0EC699D67C}"/>
              </a:ext>
            </a:extLst>
          </p:cNvPr>
          <p:cNvSpPr>
            <a:spLocks/>
          </p:cNvSpPr>
          <p:nvPr/>
        </p:nvSpPr>
        <p:spPr bwMode="auto">
          <a:xfrm rot="5400000">
            <a:off x="6425058" y="2911846"/>
            <a:ext cx="241300" cy="373063"/>
          </a:xfrm>
          <a:prstGeom prst="chevron">
            <a:avLst>
              <a:gd name="adj" fmla="val 50000"/>
            </a:avLst>
          </a:prstGeom>
          <a:solidFill>
            <a:srgbClr val="1F38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燕尾形 24">
            <a:extLst>
              <a:ext uri="{FF2B5EF4-FFF2-40B4-BE49-F238E27FC236}">
                <a16:creationId xmlns:a16="http://schemas.microsoft.com/office/drawing/2014/main" id="{0EACBA34-2BE5-4802-A75D-C2B9DCB0405D}"/>
              </a:ext>
            </a:extLst>
          </p:cNvPr>
          <p:cNvSpPr>
            <a:spLocks/>
          </p:cNvSpPr>
          <p:nvPr/>
        </p:nvSpPr>
        <p:spPr bwMode="auto">
          <a:xfrm rot="5400000">
            <a:off x="6425058" y="2680071"/>
            <a:ext cx="241300" cy="373063"/>
          </a:xfrm>
          <a:prstGeom prst="chevron">
            <a:avLst>
              <a:gd name="adj" fmla="val 50000"/>
            </a:avLst>
          </a:prstGeom>
          <a:solidFill>
            <a:srgbClr val="2F54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燕尾形 25">
            <a:extLst>
              <a:ext uri="{FF2B5EF4-FFF2-40B4-BE49-F238E27FC236}">
                <a16:creationId xmlns:a16="http://schemas.microsoft.com/office/drawing/2014/main" id="{243F9FCD-FF4B-4960-8A11-DD870C937ACF}"/>
              </a:ext>
            </a:extLst>
          </p:cNvPr>
          <p:cNvSpPr>
            <a:spLocks/>
          </p:cNvSpPr>
          <p:nvPr/>
        </p:nvSpPr>
        <p:spPr bwMode="auto">
          <a:xfrm rot="5400000">
            <a:off x="6425058" y="2438771"/>
            <a:ext cx="241300" cy="373063"/>
          </a:xfrm>
          <a:prstGeom prst="chevron">
            <a:avLst>
              <a:gd name="adj" fmla="val 50000"/>
            </a:avLst>
          </a:prstGeom>
          <a:solidFill>
            <a:srgbClr val="3865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D1A78AF6-D3AA-4EF5-A372-E5991EE7E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240" y="811087"/>
            <a:ext cx="3698205" cy="15083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515CB31-FAC0-4D29-B356-1DFFA4C27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5233" y="3355528"/>
            <a:ext cx="3830497" cy="1591692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B1295754-B452-44F6-9D6C-1F394482FE90}"/>
              </a:ext>
            </a:extLst>
          </p:cNvPr>
          <p:cNvSpPr/>
          <p:nvPr/>
        </p:nvSpPr>
        <p:spPr>
          <a:xfrm>
            <a:off x="5197475" y="1385241"/>
            <a:ext cx="3035152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1646E5F-E19D-4323-A416-1B38F1409729}"/>
              </a:ext>
            </a:extLst>
          </p:cNvPr>
          <p:cNvSpPr/>
          <p:nvPr/>
        </p:nvSpPr>
        <p:spPr>
          <a:xfrm>
            <a:off x="5209256" y="3939108"/>
            <a:ext cx="266305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B6E704F-EB73-4171-AD06-D48B0DDDDBEF}"/>
              </a:ext>
            </a:extLst>
          </p:cNvPr>
          <p:cNvSpPr/>
          <p:nvPr/>
        </p:nvSpPr>
        <p:spPr>
          <a:xfrm>
            <a:off x="4240942" y="2472975"/>
            <a:ext cx="1895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  TDR xml</a:t>
            </a:r>
          </a:p>
          <a:p>
            <a:r>
              <a:rPr lang="zh-CN" altLang="en-US" b="1" dirty="0">
                <a:solidFill>
                  <a:srgbClr val="FFC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存储结构变化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9" name="矩形 15">
            <a:extLst>
              <a:ext uri="{FF2B5EF4-FFF2-40B4-BE49-F238E27FC236}">
                <a16:creationId xmlns:a16="http://schemas.microsoft.com/office/drawing/2014/main" id="{37831570-1EE0-4782-8B02-7E8FEDECF6EB}"/>
              </a:ext>
            </a:extLst>
          </p:cNvPr>
          <p:cNvSpPr>
            <a:spLocks/>
          </p:cNvSpPr>
          <p:nvPr/>
        </p:nvSpPr>
        <p:spPr bwMode="auto">
          <a:xfrm>
            <a:off x="800100" y="1385888"/>
            <a:ext cx="2654300" cy="28622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bevel/>
            <a:headEnd/>
            <a:tailEnd/>
          </a:ln>
          <a:effectLst/>
        </p:spPr>
        <p:txBody>
          <a:bodyPr lIns="121917" tIns="60958" rIns="121917" bIns="6095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TextBox 13">
            <a:extLst>
              <a:ext uri="{FF2B5EF4-FFF2-40B4-BE49-F238E27FC236}">
                <a16:creationId xmlns:a16="http://schemas.microsoft.com/office/drawing/2014/main" id="{128F7EB7-35D1-4B1C-B202-F4319428F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414463"/>
            <a:ext cx="252095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Assets/Resources/Prefab/Player/PM_01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B8B9FC53-279F-4A4C-A364-080291BEB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5" y="1690688"/>
            <a:ext cx="1082675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0000</a:t>
            </a:r>
            <a:endParaRPr lang="zh-CN" altLang="en-US" sz="1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A52D12B8-DB02-4223-B79F-D4D946F64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947863"/>
            <a:ext cx="26606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Unicode MS" panose="020B0604020202020204" pitchFamily="34" charset="-122"/>
              </a:rPr>
              <a:t>000000000000000000000000000000000000000000000000000000</a:t>
            </a:r>
            <a:endParaRPr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44" name="TextBox 17">
            <a:extLst>
              <a:ext uri="{FF2B5EF4-FFF2-40B4-BE49-F238E27FC236}">
                <a16:creationId xmlns:a16="http://schemas.microsoft.com/office/drawing/2014/main" id="{CB0633D6-5D44-4CE6-ACF7-2E0C2DBB0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740025"/>
            <a:ext cx="2520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Assets/Resources/Prefab/Enemy/03JYT_TANK02</a:t>
            </a:r>
            <a:r>
              <a:rPr lang="en-US" altLang="zh-CN" sz="18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…….</a:t>
            </a:r>
            <a:endParaRPr lang="zh-CN" altLang="en-US" sz="18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45" name="TextBox 18">
            <a:extLst>
              <a:ext uri="{FF2B5EF4-FFF2-40B4-BE49-F238E27FC236}">
                <a16:creationId xmlns:a16="http://schemas.microsoft.com/office/drawing/2014/main" id="{FDD9766E-174B-4446-AC0C-4195DB9E6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1663700"/>
            <a:ext cx="90487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ef11</a:t>
            </a:r>
            <a:endParaRPr lang="zh-CN" altLang="en-US" sz="18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48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1739E-6 -2.99722E-6 L -0.00222 -0.1114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600" y="-55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30" grpId="0" animBg="1"/>
      <p:bldP spid="36" grpId="0"/>
      <p:bldP spid="41" grpId="0" bldLvl="0" autoUpdateAnimBg="0"/>
      <p:bldP spid="41" grpId="1" bldLvl="0" autoUpdateAnimBg="0"/>
      <p:bldP spid="43" grpId="0" bldLvl="0" autoUpdateAnimBg="0"/>
      <p:bldP spid="43" grpId="1" bldLvl="0" autoUpdateAnimBg="0"/>
      <p:bldP spid="44" grpId="0" bldLvl="0" autoUpdateAnimBg="0"/>
      <p:bldP spid="45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987824" y="318418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TDR-string</a:t>
            </a:r>
            <a:r>
              <a:rPr lang="zh-CN" altLang="en-US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Compress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8" descr="http://d.lanrentuku.com/down/png/0904/Fresh-addon/Fresh-addon_30.png">
            <a:extLst>
              <a:ext uri="{FF2B5EF4-FFF2-40B4-BE49-F238E27FC236}">
                <a16:creationId xmlns:a16="http://schemas.microsoft.com/office/drawing/2014/main" id="{BB0A7F98-ED06-48D7-BD0D-5E3C6384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2501900"/>
            <a:ext cx="1606650" cy="160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" descr="http://my.csdn.net/uploads/201208/03/1344001759_5680.gif">
            <a:extLst>
              <a:ext uri="{FF2B5EF4-FFF2-40B4-BE49-F238E27FC236}">
                <a16:creationId xmlns:a16="http://schemas.microsoft.com/office/drawing/2014/main" id="{9E264574-F2C7-45E3-9A76-C9B6B2824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936432"/>
            <a:ext cx="1356343" cy="70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12" descr="http://img0.pconline.com.cn/pconline/1202/28/2686916_Microsoft_Excel_Icon.png">
            <a:extLst>
              <a:ext uri="{FF2B5EF4-FFF2-40B4-BE49-F238E27FC236}">
                <a16:creationId xmlns:a16="http://schemas.microsoft.com/office/drawing/2014/main" id="{3F9D0AF2-1714-4C70-884F-AA607E819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0862"/>
            <a:ext cx="434030" cy="43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图片 29" descr="箭头.png">
            <a:extLst>
              <a:ext uri="{FF2B5EF4-FFF2-40B4-BE49-F238E27FC236}">
                <a16:creationId xmlns:a16="http://schemas.microsoft.com/office/drawing/2014/main" id="{50EA8F10-308C-4EB5-963F-91CCFC121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605" y="1560862"/>
            <a:ext cx="2788769" cy="199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TextBox 50">
            <a:extLst>
              <a:ext uri="{FF2B5EF4-FFF2-40B4-BE49-F238E27FC236}">
                <a16:creationId xmlns:a16="http://schemas.microsoft.com/office/drawing/2014/main" id="{87A8F979-F395-4305-B7DC-91DF69A9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785" y="2092231"/>
            <a:ext cx="15176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7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汉仪智楷繁" panose="02010600000101010101" pitchFamily="2" charset="-122"/>
                <a:ea typeface="汉仪智楷繁" panose="02010600000101010101" pitchFamily="2" charset="-122"/>
                <a:sym typeface="微软雅黑" panose="020B0503020204020204" pitchFamily="34" charset="-122"/>
              </a:rPr>
              <a:t>去重</a:t>
            </a:r>
          </a:p>
        </p:txBody>
      </p:sp>
      <p:pic>
        <p:nvPicPr>
          <p:cNvPr id="21" name="Picture 12" descr="http://img0.pconline.com.cn/pconline/1202/28/2686916_Microsoft_Excel_Icon.png">
            <a:extLst>
              <a:ext uri="{FF2B5EF4-FFF2-40B4-BE49-F238E27FC236}">
                <a16:creationId xmlns:a16="http://schemas.microsoft.com/office/drawing/2014/main" id="{AA3163E6-C085-4FD3-B891-A3C76643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14450"/>
            <a:ext cx="434030" cy="43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12" descr="http://img0.pconline.com.cn/pconline/1202/28/2686916_Microsoft_Excel_Icon.png">
            <a:extLst>
              <a:ext uri="{FF2B5EF4-FFF2-40B4-BE49-F238E27FC236}">
                <a16:creationId xmlns:a16="http://schemas.microsoft.com/office/drawing/2014/main" id="{B1801B14-226E-4D7A-A854-6926513E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24000"/>
            <a:ext cx="434030" cy="434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788AFD0-FE55-4BED-A8B5-6AAC83A0D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0374" y="1323934"/>
            <a:ext cx="4358130" cy="185234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CFF5E0-30F3-45BE-8C3B-5919865035FB}"/>
              </a:ext>
            </a:extLst>
          </p:cNvPr>
          <p:cNvSpPr/>
          <p:nvPr/>
        </p:nvSpPr>
        <p:spPr>
          <a:xfrm>
            <a:off x="3498502" y="3499974"/>
            <a:ext cx="5420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将</a:t>
            </a:r>
            <a:r>
              <a:rPr lang="en-US" altLang="zh-CN" dirty="0">
                <a:solidFill>
                  <a:srgbClr val="FFC000"/>
                </a:solidFill>
                <a:latin typeface="Baskerville Old Face" panose="02020602080505020303" pitchFamily="18" charset="0"/>
                <a:cs typeface="Aharoni" panose="02010803020104030203" pitchFamily="2" charset="-79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及其对应的</a:t>
            </a:r>
            <a:r>
              <a:rPr lang="en-US" altLang="zh-CN" dirty="0">
                <a:solidFill>
                  <a:srgbClr val="FFC000"/>
                </a:solidFill>
                <a:latin typeface="Baskerville Old Face" panose="02020602080505020303" pitchFamily="18" charset="0"/>
                <a:cs typeface="Aharoni" panose="02010803020104030203" pitchFamily="2" charset="-79"/>
              </a:rPr>
              <a:t>MD5</a:t>
            </a:r>
            <a:r>
              <a:rPr lang="zh-CN" altLang="en-US" dirty="0">
                <a:solidFill>
                  <a:schemeClr val="bg1"/>
                </a:solidFill>
                <a:latin typeface="Arial Black" panose="020B0A04020102020204" pitchFamily="34" charset="0"/>
              </a:rPr>
              <a:t>按变长形式存储于</a:t>
            </a:r>
            <a:endParaRPr lang="en-US" altLang="zh-CN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altLang="zh-CN" dirty="0" err="1">
                <a:solidFill>
                  <a:srgbClr val="FFC000"/>
                </a:solidFill>
                <a:latin typeface="Baskerville Old Face" panose="02020602080505020303" pitchFamily="18" charset="0"/>
                <a:cs typeface="Aharoni" panose="02010803020104030203" pitchFamily="2" charset="-79"/>
              </a:rPr>
              <a:t>StringIDS.bytes</a:t>
            </a:r>
            <a:r>
              <a:rPr lang="zh-CN" altLang="en-US" dirty="0">
                <a:solidFill>
                  <a:srgbClr val="FFC000"/>
                </a:solidFill>
                <a:latin typeface="Baskerville Old Face" panose="02020602080505020303" pitchFamily="18" charset="0"/>
                <a:cs typeface="Aharoni" panose="02010803020104030203" pitchFamily="2" charset="-79"/>
              </a:rPr>
              <a:t>（唯一性去重）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570DD2E-E4CA-4B96-A285-D946CFEAB82D}"/>
              </a:ext>
            </a:extLst>
          </p:cNvPr>
          <p:cNvSpPr/>
          <p:nvPr/>
        </p:nvSpPr>
        <p:spPr>
          <a:xfrm>
            <a:off x="7092281" y="1706860"/>
            <a:ext cx="648072" cy="14694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44EBFF-1F05-4341-BFB1-F75A29A91300}"/>
              </a:ext>
            </a:extLst>
          </p:cNvPr>
          <p:cNvSpPr/>
          <p:nvPr/>
        </p:nvSpPr>
        <p:spPr>
          <a:xfrm>
            <a:off x="5308256" y="1720723"/>
            <a:ext cx="648072" cy="5659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89E526-EC7D-4FC6-8493-5010C6CBE768}"/>
              </a:ext>
            </a:extLst>
          </p:cNvPr>
          <p:cNvSpPr/>
          <p:nvPr/>
        </p:nvSpPr>
        <p:spPr>
          <a:xfrm>
            <a:off x="5308256" y="2393888"/>
            <a:ext cx="64807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2ECAE36-F2C8-41AC-8C6E-B8B8BAAFC038}"/>
              </a:ext>
            </a:extLst>
          </p:cNvPr>
          <p:cNvSpPr/>
          <p:nvPr/>
        </p:nvSpPr>
        <p:spPr>
          <a:xfrm>
            <a:off x="5308256" y="2947576"/>
            <a:ext cx="64807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7C5A49A-3DCF-4D45-B8B3-0810CE46E1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89" y="4265987"/>
            <a:ext cx="6381750" cy="79057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447D2AFC-EF6C-4434-BCC9-BEE38198CCE4}"/>
              </a:ext>
            </a:extLst>
          </p:cNvPr>
          <p:cNvSpPr/>
          <p:nvPr/>
        </p:nvSpPr>
        <p:spPr>
          <a:xfrm>
            <a:off x="683569" y="4515172"/>
            <a:ext cx="6245870" cy="507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5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987824" y="318418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TDR-string</a:t>
            </a:r>
            <a:r>
              <a:rPr lang="zh-CN" altLang="en-US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Compress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图片 14">
            <a:extLst>
              <a:ext uri="{FF2B5EF4-FFF2-40B4-BE49-F238E27FC236}">
                <a16:creationId xmlns:a16="http://schemas.microsoft.com/office/drawing/2014/main" id="{91542FE1-EE61-4624-AAA0-A70F23937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4108450"/>
            <a:ext cx="1990726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B7278F4B-3440-4314-8029-61053BCD5CDC}"/>
              </a:ext>
            </a:extLst>
          </p:cNvPr>
          <p:cNvSpPr/>
          <p:nvPr/>
        </p:nvSpPr>
        <p:spPr>
          <a:xfrm>
            <a:off x="91927" y="968285"/>
            <a:ext cx="3081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TDR-String Compress</a:t>
            </a:r>
            <a:r>
              <a:rPr lang="zh-CN" altLang="en-US" dirty="0">
                <a:solidFill>
                  <a:schemeClr val="bg1"/>
                </a:solidFill>
              </a:rPr>
              <a:t>效果对比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68BE4A0-775E-48C1-9200-DE3D8A2D776B}"/>
              </a:ext>
            </a:extLst>
          </p:cNvPr>
          <p:cNvSpPr/>
          <p:nvPr/>
        </p:nvSpPr>
        <p:spPr>
          <a:xfrm>
            <a:off x="915988" y="1374775"/>
            <a:ext cx="8778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压缩前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04D749-2412-4A87-AC10-3D61BE4F5708}"/>
              </a:ext>
            </a:extLst>
          </p:cNvPr>
          <p:cNvSpPr/>
          <p:nvPr/>
        </p:nvSpPr>
        <p:spPr>
          <a:xfrm>
            <a:off x="4641330" y="1365250"/>
            <a:ext cx="8763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压缩后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F933CDF-2197-429D-BD04-7849C9CE77EF}"/>
              </a:ext>
            </a:extLst>
          </p:cNvPr>
          <p:cNvSpPr/>
          <p:nvPr/>
        </p:nvSpPr>
        <p:spPr>
          <a:xfrm>
            <a:off x="1800225" y="1382713"/>
            <a:ext cx="1338263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334</a:t>
            </a:r>
            <a:r>
              <a:rPr lang="zh-CN" altLang="en-US" dirty="0">
                <a:solidFill>
                  <a:schemeClr val="bg1"/>
                </a:solidFill>
              </a:rPr>
              <a:t>个配置</a:t>
            </a:r>
            <a:endParaRPr lang="zh-CN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09D0282-CCE7-4D38-98B6-2CD2BDF4BD1D}"/>
              </a:ext>
            </a:extLst>
          </p:cNvPr>
          <p:cNvSpPr/>
          <p:nvPr/>
        </p:nvSpPr>
        <p:spPr>
          <a:xfrm>
            <a:off x="5304511" y="1382713"/>
            <a:ext cx="365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334</a:t>
            </a:r>
            <a:r>
              <a:rPr lang="zh-CN" altLang="en-US" dirty="0">
                <a:solidFill>
                  <a:schemeClr val="bg1"/>
                </a:solidFill>
              </a:rPr>
              <a:t>个配置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+ </a:t>
            </a:r>
            <a:r>
              <a:rPr lang="en-US" altLang="zh-CN" dirty="0" err="1">
                <a:solidFill>
                  <a:srgbClr val="FF0000"/>
                </a:solidFill>
                <a:latin typeface="Arial Black" panose="020B0A04020102020204" pitchFamily="34" charset="0"/>
              </a:rPr>
              <a:t>StringIDS.bytes</a:t>
            </a:r>
            <a:endParaRPr lang="zh-CN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2855B4-3900-475A-9094-B810B0815600}"/>
              </a:ext>
            </a:extLst>
          </p:cNvPr>
          <p:cNvSpPr/>
          <p:nvPr/>
        </p:nvSpPr>
        <p:spPr>
          <a:xfrm>
            <a:off x="1289050" y="1811338"/>
            <a:ext cx="129381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200M+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9469434-A7E8-442B-87AE-BD557C95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1793875"/>
            <a:ext cx="88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92D050"/>
                </a:solidFill>
                <a:latin typeface="Arial Black" panose="020B0A04020102020204" pitchFamily="34" charset="0"/>
              </a:rPr>
              <a:t>10M</a:t>
            </a:r>
            <a:endParaRPr lang="zh-CN" altLang="en-US" sz="240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5AE789E0-99DF-41CD-80E9-BE894EA2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2373313"/>
            <a:ext cx="4021138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E4C7618-5C32-4DB6-B696-3A7FA821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8" y="2297113"/>
            <a:ext cx="3781425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箭头: 右 42">
            <a:extLst>
              <a:ext uri="{FF2B5EF4-FFF2-40B4-BE49-F238E27FC236}">
                <a16:creationId xmlns:a16="http://schemas.microsoft.com/office/drawing/2014/main" id="{7AD67985-501B-42EA-A3A8-8DCEC6E93260}"/>
              </a:ext>
            </a:extLst>
          </p:cNvPr>
          <p:cNvSpPr/>
          <p:nvPr/>
        </p:nvSpPr>
        <p:spPr>
          <a:xfrm>
            <a:off x="3173413" y="4457700"/>
            <a:ext cx="2316162" cy="5032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CCFE132-D1E3-46E7-BF1B-4DDD06A89A5D}"/>
              </a:ext>
            </a:extLst>
          </p:cNvPr>
          <p:cNvSpPr/>
          <p:nvPr/>
        </p:nvSpPr>
        <p:spPr>
          <a:xfrm>
            <a:off x="590550" y="4457700"/>
            <a:ext cx="2252663" cy="685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6B4FD08-CDD2-4AB3-9D92-1B92E80F4AD2}"/>
              </a:ext>
            </a:extLst>
          </p:cNvPr>
          <p:cNvSpPr/>
          <p:nvPr/>
        </p:nvSpPr>
        <p:spPr>
          <a:xfrm>
            <a:off x="5689600" y="4457700"/>
            <a:ext cx="2235200" cy="6794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8309977-B4FB-4A04-9257-777B499BB6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9" y="2467630"/>
            <a:ext cx="2786273" cy="1273334"/>
          </a:xfrm>
          <a:prstGeom prst="rect">
            <a:avLst/>
          </a:prstGeom>
        </p:spPr>
      </p:pic>
      <p:pic>
        <p:nvPicPr>
          <p:cNvPr id="23" name="Picture 2" descr="http://120.24.48.28:83/jsp/kind/images/indexlogo.png">
            <a:extLst>
              <a:ext uri="{FF2B5EF4-FFF2-40B4-BE49-F238E27FC236}">
                <a16:creationId xmlns:a16="http://schemas.microsoft.com/office/drawing/2014/main" id="{459CE976-55D6-4092-9985-08384F9D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8569" y="2126993"/>
            <a:ext cx="2596699" cy="2009774"/>
          </a:xfrm>
          <a:prstGeom prst="rect">
            <a:avLst/>
          </a:prstGeom>
          <a:noFill/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EC03CA6-4C29-47CF-BA7D-2DA2F6253154}"/>
              </a:ext>
            </a:extLst>
          </p:cNvPr>
          <p:cNvSpPr/>
          <p:nvPr/>
        </p:nvSpPr>
        <p:spPr>
          <a:xfrm>
            <a:off x="1135629" y="4013498"/>
            <a:ext cx="7260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            </a:t>
            </a:r>
            <a:r>
              <a:rPr lang="en-US" altLang="zh-CN" dirty="0">
                <a:solidFill>
                  <a:srgbClr val="FFC000"/>
                </a:solidFill>
                <a:latin typeface="Baskerville Old Face" panose="02020602080505020303" pitchFamily="18" charset="0"/>
              </a:rPr>
              <a:t>TDR-String Compress</a:t>
            </a:r>
            <a:r>
              <a:rPr lang="zh-CN" altLang="en-US" dirty="0">
                <a:solidFill>
                  <a:schemeClr val="bg1"/>
                </a:solidFill>
              </a:rPr>
              <a:t>方案已成功应用于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王者荣耀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Moba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海外版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，天美预研的游戏如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&lt;Q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飞手游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等</a:t>
            </a:r>
            <a:r>
              <a:rPr lang="zh-CN" altLang="en-US" dirty="0">
                <a:solidFill>
                  <a:schemeClr val="bg1"/>
                </a:solidFill>
              </a:rPr>
              <a:t>都将采用</a:t>
            </a:r>
            <a:r>
              <a:rPr lang="en-US" altLang="zh-CN" dirty="0">
                <a:solidFill>
                  <a:srgbClr val="FFC000"/>
                </a:solidFill>
                <a:latin typeface="Baskerville Old Face" panose="02020602080505020303" pitchFamily="18" charset="0"/>
              </a:rPr>
              <a:t>TDR-String Compress</a:t>
            </a:r>
            <a:r>
              <a:rPr lang="zh-CN" altLang="en-US" dirty="0">
                <a:solidFill>
                  <a:schemeClr val="bg1"/>
                </a:solidFill>
              </a:rPr>
              <a:t>来做数据档压缩！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C68E54-8A6B-4D84-9CA5-AA3202D008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43" y="2273300"/>
            <a:ext cx="1954721" cy="13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5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36" grpId="0"/>
      <p:bldP spid="37" grpId="0"/>
      <p:bldP spid="38" grpId="0"/>
      <p:bldP spid="39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4">
            <a:extLst>
              <a:ext uri="{FF2B5EF4-FFF2-40B4-BE49-F238E27FC236}">
                <a16:creationId xmlns:a16="http://schemas.microsoft.com/office/drawing/2014/main" id="{5A78259D-9A5E-4152-AAA7-83EEE588AB36}"/>
              </a:ext>
            </a:extLst>
          </p:cNvPr>
          <p:cNvGrpSpPr/>
          <p:nvPr/>
        </p:nvGrpSpPr>
        <p:grpSpPr>
          <a:xfrm>
            <a:off x="2843808" y="266700"/>
            <a:ext cx="3600400" cy="503546"/>
            <a:chOff x="3869013" y="630081"/>
            <a:chExt cx="1405974" cy="503546"/>
          </a:xfrm>
        </p:grpSpPr>
        <p:sp>
          <p:nvSpPr>
            <p:cNvPr id="34" name="圆角矩形 4">
              <a:extLst>
                <a:ext uri="{FF2B5EF4-FFF2-40B4-BE49-F238E27FC236}">
                  <a16:creationId xmlns:a16="http://schemas.microsoft.com/office/drawing/2014/main" id="{74DDD468-A05A-4FAD-BB54-5649E9D37DAD}"/>
                </a:ext>
              </a:extLst>
            </p:cNvPr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5" name="圆角矩形 5">
              <a:extLst>
                <a:ext uri="{FF2B5EF4-FFF2-40B4-BE49-F238E27FC236}">
                  <a16:creationId xmlns:a16="http://schemas.microsoft.com/office/drawing/2014/main" id="{26E83D22-1110-44B7-9BD5-62C30967B7E9}"/>
                </a:ext>
              </a:extLst>
            </p:cNvPr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6" name="TextBox 6">
            <a:extLst>
              <a:ext uri="{FF2B5EF4-FFF2-40B4-BE49-F238E27FC236}">
                <a16:creationId xmlns:a16="http://schemas.microsoft.com/office/drawing/2014/main" id="{DF51EC86-DDBB-4726-8F15-3521AEE4D400}"/>
              </a:ext>
            </a:extLst>
          </p:cNvPr>
          <p:cNvSpPr txBox="1"/>
          <p:nvPr/>
        </p:nvSpPr>
        <p:spPr>
          <a:xfrm>
            <a:off x="2900014" y="316414"/>
            <a:ext cx="3487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配置实时更新方案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14">
            <a:extLst>
              <a:ext uri="{FF2B5EF4-FFF2-40B4-BE49-F238E27FC236}">
                <a16:creationId xmlns:a16="http://schemas.microsoft.com/office/drawing/2014/main" id="{6B98E27D-2248-4991-AE38-4CE6C17F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" name="椭圆 6">
            <a:extLst>
              <a:ext uri="{FF2B5EF4-FFF2-40B4-BE49-F238E27FC236}">
                <a16:creationId xmlns:a16="http://schemas.microsoft.com/office/drawing/2014/main" id="{EED13BA8-05A0-4D23-8A3A-CEC1DEE5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174750"/>
            <a:ext cx="698500" cy="1074738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45" name="文本框 17">
            <a:extLst>
              <a:ext uri="{FF2B5EF4-FFF2-40B4-BE49-F238E27FC236}">
                <a16:creationId xmlns:a16="http://schemas.microsoft.com/office/drawing/2014/main" id="{A3F9A897-8BB3-4AF3-8B0D-1C680861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1384300"/>
            <a:ext cx="792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bg2">
                    <a:lumMod val="9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配置</a:t>
            </a:r>
            <a:endParaRPr lang="zh-CN" altLang="en-US" sz="1400" b="1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bg2">
                    <a:lumMod val="9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生成</a:t>
            </a:r>
          </a:p>
        </p:txBody>
      </p:sp>
      <p:sp>
        <p:nvSpPr>
          <p:cNvPr id="46" name="椭圆 6">
            <a:extLst>
              <a:ext uri="{FF2B5EF4-FFF2-40B4-BE49-F238E27FC236}">
                <a16:creationId xmlns:a16="http://schemas.microsoft.com/office/drawing/2014/main" id="{33661452-F773-4EBD-B723-EF0C099FD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3200400"/>
            <a:ext cx="698500" cy="1073150"/>
          </a:xfrm>
          <a:prstGeom prst="ellipse">
            <a:avLst/>
          </a:prstGeom>
          <a:noFill/>
          <a:ln w="19050">
            <a:solidFill>
              <a:schemeClr val="bg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47" name="文本框 7">
            <a:extLst>
              <a:ext uri="{FF2B5EF4-FFF2-40B4-BE49-F238E27FC236}">
                <a16:creationId xmlns:a16="http://schemas.microsoft.com/office/drawing/2014/main" id="{3B52760E-6B7B-4ABD-AF19-C2ECB7A40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3409950"/>
            <a:ext cx="792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bg2">
                    <a:lumMod val="9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配置</a:t>
            </a:r>
            <a:endParaRPr lang="en-US" altLang="zh-CN" sz="1600" b="1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 b="1" dirty="0">
                <a:solidFill>
                  <a:schemeClr val="bg2">
                    <a:lumMod val="9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更新</a:t>
            </a:r>
            <a:endParaRPr lang="zh-CN" altLang="en-US" sz="1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8" name="矩形 75">
            <a:extLst>
              <a:ext uri="{FF2B5EF4-FFF2-40B4-BE49-F238E27FC236}">
                <a16:creationId xmlns:a16="http://schemas.microsoft.com/office/drawing/2014/main" id="{A82EC5AD-DDC9-4AC3-9BC8-65BACEB2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825500"/>
            <a:ext cx="7753350" cy="1936750"/>
          </a:xfrm>
          <a:prstGeom prst="rect">
            <a:avLst/>
          </a:prstGeom>
          <a:noFill/>
          <a:ln w="19050" cap="flat" cmpd="sng">
            <a:solidFill>
              <a:schemeClr val="accent2">
                <a:lumMod val="60000"/>
                <a:lumOff val="4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A5A5A5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49" name="矩形 73">
            <a:extLst>
              <a:ext uri="{FF2B5EF4-FFF2-40B4-BE49-F238E27FC236}">
                <a16:creationId xmlns:a16="http://schemas.microsoft.com/office/drawing/2014/main" id="{53D73986-2975-4204-981D-5B79164A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1035050"/>
            <a:ext cx="11017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Tw Cen MT Condensed Extra Bold" panose="020B0803020202020204" pitchFamily="34" charset="0"/>
                <a:ea typeface="等线" panose="02010600030101010101" pitchFamily="2" charset="-122"/>
                <a:sym typeface="等线" panose="02010600030101010101" pitchFamily="2" charset="-122"/>
              </a:rPr>
              <a:t>Original Data</a:t>
            </a:r>
          </a:p>
        </p:txBody>
      </p:sp>
      <p:sp>
        <p:nvSpPr>
          <p:cNvPr id="50" name="矩形: 圆角 70">
            <a:extLst>
              <a:ext uri="{FF2B5EF4-FFF2-40B4-BE49-F238E27FC236}">
                <a16:creationId xmlns:a16="http://schemas.microsoft.com/office/drawing/2014/main" id="{B137DEA2-2C3C-4DD2-BB59-2A867AB58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385888"/>
            <a:ext cx="1187450" cy="57785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ActorCfg.byte</a:t>
            </a:r>
            <a:endParaRPr lang="en-US" altLang="zh-CN" sz="9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ActorPos.bytes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……</a:t>
            </a:r>
          </a:p>
        </p:txBody>
      </p:sp>
      <p:cxnSp>
        <p:nvCxnSpPr>
          <p:cNvPr id="51" name="直接箭头连接符 42">
            <a:extLst>
              <a:ext uri="{FF2B5EF4-FFF2-40B4-BE49-F238E27FC236}">
                <a16:creationId xmlns:a16="http://schemas.microsoft.com/office/drawing/2014/main" id="{06C294E2-7C11-4637-90B9-9226AC5C61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06650" y="1663700"/>
            <a:ext cx="768350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矩形 74">
            <a:extLst>
              <a:ext uri="{FF2B5EF4-FFF2-40B4-BE49-F238E27FC236}">
                <a16:creationId xmlns:a16="http://schemas.microsoft.com/office/drawing/2014/main" id="{A4227923-805B-4D40-B3FC-F7CDC5E9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1035050"/>
            <a:ext cx="126348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bg2">
                    <a:lumMod val="75000"/>
                  </a:schemeClr>
                </a:solidFill>
                <a:latin typeface="Tw Cen MT Condensed Extra Bold" panose="020B0803020202020204" pitchFamily="34" charset="0"/>
                <a:ea typeface="等线" panose="02010600030101010101" pitchFamily="2" charset="-122"/>
                <a:sym typeface="等线" panose="02010600030101010101" pitchFamily="2" charset="-122"/>
              </a:rPr>
              <a:t>去重变长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Tw Cen MT Condensed Extra Bold" panose="020B0803020202020204" pitchFamily="34" charset="0"/>
                <a:ea typeface="等线" panose="02010600030101010101" pitchFamily="2" charset="-122"/>
                <a:sym typeface="等线" panose="02010600030101010101" pitchFamily="2" charset="-122"/>
              </a:rPr>
              <a:t> Data</a:t>
            </a:r>
          </a:p>
        </p:txBody>
      </p:sp>
      <p:sp>
        <p:nvSpPr>
          <p:cNvPr id="53" name="矩形: 圆角 71">
            <a:extLst>
              <a:ext uri="{FF2B5EF4-FFF2-40B4-BE49-F238E27FC236}">
                <a16:creationId xmlns:a16="http://schemas.microsoft.com/office/drawing/2014/main" id="{76EA6123-CE45-4A86-A3D6-10671F12F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1384300"/>
            <a:ext cx="1327150" cy="57308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ActorCfg.byte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ActorPos.bytes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……</a:t>
            </a:r>
          </a:p>
        </p:txBody>
      </p:sp>
      <p:sp>
        <p:nvSpPr>
          <p:cNvPr id="54" name="文本框 18">
            <a:extLst>
              <a:ext uri="{FF2B5EF4-FFF2-40B4-BE49-F238E27FC236}">
                <a16:creationId xmlns:a16="http://schemas.microsoft.com/office/drawing/2014/main" id="{80AFF2CA-7C05-494E-8D36-A6C7D88D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2238" y="1740878"/>
            <a:ext cx="1439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2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TDR-string</a:t>
            </a:r>
            <a:r>
              <a:rPr lang="zh-CN" altLang="en-US" sz="12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Compress</a:t>
            </a:r>
            <a:endParaRPr lang="zh-CN" altLang="en-US" sz="1200" b="1" dirty="0">
              <a:solidFill>
                <a:srgbClr val="FF0000"/>
              </a:solidFill>
              <a:latin typeface="Baskerville Old Face" panose="02020602080505020303" pitchFamily="18" charset="0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55" name="文本框 46">
            <a:extLst>
              <a:ext uri="{FF2B5EF4-FFF2-40B4-BE49-F238E27FC236}">
                <a16:creationId xmlns:a16="http://schemas.microsoft.com/office/drawing/2014/main" id="{2DB4F795-4579-495D-858D-6694860D4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537" y="1395414"/>
            <a:ext cx="9350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200" b="1" dirty="0" err="1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Zlib</a:t>
            </a:r>
            <a:r>
              <a:rPr lang="zh-CN" altLang="en-US" sz="12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Pack</a:t>
            </a:r>
            <a:endParaRPr lang="zh-CN" altLang="en-US" sz="1200" b="1" dirty="0">
              <a:solidFill>
                <a:srgbClr val="FF0000"/>
              </a:solidFill>
              <a:latin typeface="Baskerville Old Face" panose="02020602080505020303" pitchFamily="18" charset="0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56" name="直接箭头连接符 43">
            <a:extLst>
              <a:ext uri="{FF2B5EF4-FFF2-40B4-BE49-F238E27FC236}">
                <a16:creationId xmlns:a16="http://schemas.microsoft.com/office/drawing/2014/main" id="{B9860A28-0754-4375-8E56-5CE53997646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02150" y="1663700"/>
            <a:ext cx="720725" cy="4763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" name="矩形 20">
            <a:extLst>
              <a:ext uri="{FF2B5EF4-FFF2-40B4-BE49-F238E27FC236}">
                <a16:creationId xmlns:a16="http://schemas.microsoft.com/office/drawing/2014/main" id="{FB04028D-E2C0-444A-A6CF-E9DE15400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1454150"/>
            <a:ext cx="1327150" cy="35718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BigFile.bytes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58" name="矩形 21">
            <a:extLst>
              <a:ext uri="{FF2B5EF4-FFF2-40B4-BE49-F238E27FC236}">
                <a16:creationId xmlns:a16="http://schemas.microsoft.com/office/drawing/2014/main" id="{BE1B171C-0042-4EF1-A033-D6CF7AC9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965200"/>
            <a:ext cx="1311275" cy="357188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BaseBigFile.bytes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59" name="AutoShape 19">
            <a:extLst>
              <a:ext uri="{FF2B5EF4-FFF2-40B4-BE49-F238E27FC236}">
                <a16:creationId xmlns:a16="http://schemas.microsoft.com/office/drawing/2014/main" id="{12CF7E51-F74F-4E9D-B194-8A2893C96FE2}"/>
              </a:ext>
            </a:extLst>
          </p:cNvPr>
          <p:cNvCxnSpPr>
            <a:cxnSpLocks noChangeShapeType="1"/>
            <a:stCxn id="57" idx="3"/>
            <a:endCxn id="62" idx="1"/>
          </p:cNvCxnSpPr>
          <p:nvPr/>
        </p:nvCxnSpPr>
        <p:spPr bwMode="auto">
          <a:xfrm flipV="1">
            <a:off x="6527800" y="1384300"/>
            <a:ext cx="698501" cy="248444"/>
          </a:xfrm>
          <a:prstGeom prst="bentConnector3">
            <a:avLst>
              <a:gd name="adj1" fmla="val 40000"/>
            </a:avLst>
          </a:prstGeom>
          <a:noFill/>
          <a:ln w="1905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" name="连接符: 肘形 22">
            <a:extLst>
              <a:ext uri="{FF2B5EF4-FFF2-40B4-BE49-F238E27FC236}">
                <a16:creationId xmlns:a16="http://schemas.microsoft.com/office/drawing/2014/main" id="{FD8EAEE0-E1D1-4386-A317-467F0291A0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26213" y="1111250"/>
            <a:ext cx="422275" cy="271463"/>
          </a:xfrm>
          <a:prstGeom prst="bentConnector3">
            <a:avLst>
              <a:gd name="adj1" fmla="val 64431"/>
            </a:avLst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" name="文本框 31">
            <a:extLst>
              <a:ext uri="{FF2B5EF4-FFF2-40B4-BE49-F238E27FC236}">
                <a16:creationId xmlns:a16="http://schemas.microsoft.com/office/drawing/2014/main" id="{7F8CEFEA-6AA6-404D-A41C-103F9F1CB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1125538"/>
            <a:ext cx="5794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2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Patch</a:t>
            </a:r>
          </a:p>
        </p:txBody>
      </p:sp>
      <p:sp>
        <p:nvSpPr>
          <p:cNvPr id="62" name="矩形 24">
            <a:extLst>
              <a:ext uri="{FF2B5EF4-FFF2-40B4-BE49-F238E27FC236}">
                <a16:creationId xmlns:a16="http://schemas.microsoft.com/office/drawing/2014/main" id="{16A63971-AB43-4FD6-A796-2E18F71B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1" y="1168400"/>
            <a:ext cx="1117600" cy="4318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9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BigFile_Diff.bytes</a:t>
            </a:r>
            <a:endParaRPr lang="zh-CN" altLang="en-US" sz="9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64" name="AutoShape 23">
            <a:extLst>
              <a:ext uri="{FF2B5EF4-FFF2-40B4-BE49-F238E27FC236}">
                <a16:creationId xmlns:a16="http://schemas.microsoft.com/office/drawing/2014/main" id="{4E457EEB-3D45-41B5-A560-E8AB0885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1314450"/>
            <a:ext cx="349250" cy="628650"/>
          </a:xfrm>
          <a:prstGeom prst="curvedLeftArrow">
            <a:avLst>
              <a:gd name="adj1" fmla="val 36000"/>
              <a:gd name="adj2" fmla="val 72000"/>
              <a:gd name="adj3" fmla="val 33333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65" name="图片 25">
            <a:extLst>
              <a:ext uri="{FF2B5EF4-FFF2-40B4-BE49-F238E27FC236}">
                <a16:creationId xmlns:a16="http://schemas.microsoft.com/office/drawing/2014/main" id="{48ADFCEC-259F-4E4C-8627-594DBD4BF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1873250"/>
            <a:ext cx="1187450" cy="706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6" name="矩形 76">
            <a:extLst>
              <a:ext uri="{FF2B5EF4-FFF2-40B4-BE49-F238E27FC236}">
                <a16:creationId xmlns:a16="http://schemas.microsoft.com/office/drawing/2014/main" id="{57A02472-E23F-49FA-9CB7-D6404669B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2859088"/>
            <a:ext cx="7312025" cy="2165350"/>
          </a:xfrm>
          <a:prstGeom prst="rect">
            <a:avLst/>
          </a:prstGeom>
          <a:noFill/>
          <a:ln w="28575" cap="flat" cmpd="sng">
            <a:solidFill>
              <a:schemeClr val="tx2">
                <a:lumMod val="20000"/>
                <a:lumOff val="80000"/>
              </a:schemeClr>
            </a:solidFill>
            <a:prstDash val="sys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67" name="矩形: 圆角 27">
            <a:extLst>
              <a:ext uri="{FF2B5EF4-FFF2-40B4-BE49-F238E27FC236}">
                <a16:creationId xmlns:a16="http://schemas.microsoft.com/office/drawing/2014/main" id="{8165692E-90B5-4F3E-B602-F250378C9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3201988"/>
            <a:ext cx="768350" cy="423862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Load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APK Data</a:t>
            </a:r>
          </a:p>
        </p:txBody>
      </p:sp>
      <p:sp>
        <p:nvSpPr>
          <p:cNvPr id="68" name="文本框 28">
            <a:extLst>
              <a:ext uri="{FF2B5EF4-FFF2-40B4-BE49-F238E27FC236}">
                <a16:creationId xmlns:a16="http://schemas.microsoft.com/office/drawing/2014/main" id="{0766C0C8-7DF5-433E-B10C-FE9B0B58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3130550"/>
            <a:ext cx="7270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Login</a:t>
            </a:r>
            <a:endParaRPr lang="zh-CN" altLang="en-US" sz="1000" b="1" dirty="0">
              <a:solidFill>
                <a:srgbClr val="FF0000"/>
              </a:solidFill>
              <a:latin typeface="Baskerville Old Face" panose="02020602080505020303" pitchFamily="18" charset="0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69" name="AutoShape 28">
            <a:extLst>
              <a:ext uri="{FF2B5EF4-FFF2-40B4-BE49-F238E27FC236}">
                <a16:creationId xmlns:a16="http://schemas.microsoft.com/office/drawing/2014/main" id="{67EF591D-5AAA-4E01-AC4B-94BCD770786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57400" y="3130550"/>
            <a:ext cx="1047750" cy="274638"/>
          </a:xfrm>
          <a:prstGeom prst="bentConnector3">
            <a:avLst>
              <a:gd name="adj1" fmla="val 47880"/>
            </a:avLst>
          </a:prstGeom>
          <a:noFill/>
          <a:ln w="19050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0" name="矩形 30">
            <a:extLst>
              <a:ext uri="{FF2B5EF4-FFF2-40B4-BE49-F238E27FC236}">
                <a16:creationId xmlns:a16="http://schemas.microsoft.com/office/drawing/2014/main" id="{BB0C69EF-FE6E-48ED-A097-FA218A93C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2990850"/>
            <a:ext cx="1117600" cy="4318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WWW Load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DiffFile.bytes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71" name="直接箭头连接符 36">
            <a:extLst>
              <a:ext uri="{FF2B5EF4-FFF2-40B4-BE49-F238E27FC236}">
                <a16:creationId xmlns:a16="http://schemas.microsoft.com/office/drawing/2014/main" id="{77B67B25-2BF8-4B87-A690-9D4629BDD2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2750" y="3200400"/>
            <a:ext cx="349250" cy="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2" name="矩形 33">
            <a:extLst>
              <a:ext uri="{FF2B5EF4-FFF2-40B4-BE49-F238E27FC236}">
                <a16:creationId xmlns:a16="http://schemas.microsoft.com/office/drawing/2014/main" id="{CAC94061-DE10-4ADE-A504-67C9626C0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990850"/>
            <a:ext cx="1187450" cy="4318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BigFile_Diff.bytes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73" name="矩形 34">
            <a:extLst>
              <a:ext uri="{FF2B5EF4-FFF2-40B4-BE49-F238E27FC236}">
                <a16:creationId xmlns:a16="http://schemas.microsoft.com/office/drawing/2014/main" id="{150F8934-7D1C-4058-BED2-B29CEB77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689350"/>
            <a:ext cx="1187450" cy="4318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BaseBigFile.bytes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74" name="矩形 39">
            <a:extLst>
              <a:ext uri="{FF2B5EF4-FFF2-40B4-BE49-F238E27FC236}">
                <a16:creationId xmlns:a16="http://schemas.microsoft.com/office/drawing/2014/main" id="{38643474-0409-4CC2-BFD0-C71A7026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238" y="3254375"/>
            <a:ext cx="1257300" cy="4318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BigFile.bytes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75" name="矩形 29">
            <a:extLst>
              <a:ext uri="{FF2B5EF4-FFF2-40B4-BE49-F238E27FC236}">
                <a16:creationId xmlns:a16="http://schemas.microsoft.com/office/drawing/2014/main" id="{EBE6744A-10A9-446C-B8D6-3418C4A6A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838" y="4429125"/>
            <a:ext cx="1047750" cy="4318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Load 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CacheData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76" name="直接箭头连接符 48">
            <a:extLst>
              <a:ext uri="{FF2B5EF4-FFF2-40B4-BE49-F238E27FC236}">
                <a16:creationId xmlns:a16="http://schemas.microsoft.com/office/drawing/2014/main" id="{DB05E763-B0A1-4E5F-82DD-21FC7AC00A5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432300" y="4660900"/>
            <a:ext cx="698500" cy="6350"/>
          </a:xfrm>
          <a:prstGeom prst="straightConnector1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" name="矩形: 圆角 41">
            <a:extLst>
              <a:ext uri="{FF2B5EF4-FFF2-40B4-BE49-F238E27FC236}">
                <a16:creationId xmlns:a16="http://schemas.microsoft.com/office/drawing/2014/main" id="{D0A0C263-72CD-4CD2-87FE-9550D9026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4319588"/>
            <a:ext cx="1187450" cy="650875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ActorCfg.byte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altLang="zh-CN" sz="1000" b="1" dirty="0" err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ActorPos.bytes</a:t>
            </a:r>
            <a:endParaRPr lang="en-US" altLang="zh-CN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……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sp>
        <p:nvSpPr>
          <p:cNvPr id="78" name="文本框 47">
            <a:extLst>
              <a:ext uri="{FF2B5EF4-FFF2-40B4-BE49-F238E27FC236}">
                <a16:creationId xmlns:a16="http://schemas.microsoft.com/office/drawing/2014/main" id="{1903CE93-08C8-42C9-8D06-11FFC542F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663" y="4359275"/>
            <a:ext cx="12144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400" b="1" dirty="0" err="1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Zlib</a:t>
            </a:r>
            <a:r>
              <a:rPr lang="zh-CN" altLang="en-US" sz="1400" b="1" dirty="0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en-US" altLang="zh-CN" sz="1400" b="1" dirty="0" err="1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UnPack</a:t>
            </a:r>
            <a:endParaRPr lang="zh-CN" altLang="en-US" sz="1400" b="1" dirty="0">
              <a:solidFill>
                <a:srgbClr val="FF0000"/>
              </a:solidFill>
              <a:latin typeface="Baskerville Old Face" panose="02020602080505020303" pitchFamily="18" charset="0"/>
              <a:ea typeface="等线" panose="02010600030101010101" pitchFamily="2" charset="-122"/>
            </a:endParaRPr>
          </a:p>
        </p:txBody>
      </p:sp>
      <p:sp>
        <p:nvSpPr>
          <p:cNvPr id="79" name="矩形: 圆角 44">
            <a:extLst>
              <a:ext uri="{FF2B5EF4-FFF2-40B4-BE49-F238E27FC236}">
                <a16:creationId xmlns:a16="http://schemas.microsoft.com/office/drawing/2014/main" id="{21961C44-B9DC-405A-8299-0C8AFA01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4429125"/>
            <a:ext cx="908050" cy="36671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等线" panose="02010600030101010101" pitchFamily="2" charset="-122"/>
              </a:rPr>
              <a:t>Game</a:t>
            </a:r>
            <a:endParaRPr lang="zh-CN" altLang="en-US" sz="1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  <a:sym typeface="等线" panose="02010600030101010101" pitchFamily="2" charset="-122"/>
            </a:endParaRPr>
          </a:p>
        </p:txBody>
      </p:sp>
      <p:cxnSp>
        <p:nvCxnSpPr>
          <p:cNvPr id="80" name="直接箭头连接符 48">
            <a:extLst>
              <a:ext uri="{FF2B5EF4-FFF2-40B4-BE49-F238E27FC236}">
                <a16:creationId xmlns:a16="http://schemas.microsoft.com/office/drawing/2014/main" id="{B5CF43CC-ABC5-481B-BB73-FFA7D6699E06}"/>
              </a:ext>
            </a:extLst>
          </p:cNvPr>
          <p:cNvCxnSpPr>
            <a:cxnSpLocks noChangeShapeType="1"/>
            <a:stCxn id="75" idx="1"/>
          </p:cNvCxnSpPr>
          <p:nvPr/>
        </p:nvCxnSpPr>
        <p:spPr bwMode="auto">
          <a:xfrm flipH="1" flipV="1">
            <a:off x="2770188" y="4638675"/>
            <a:ext cx="628650" cy="6350"/>
          </a:xfrm>
          <a:prstGeom prst="straightConnector1">
            <a:avLst/>
          </a:prstGeom>
          <a:noFill/>
          <a:ln w="19050">
            <a:solidFill>
              <a:schemeClr val="bg1"/>
            </a:solidFill>
            <a:bevel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" name="AutoShape 44">
            <a:extLst>
              <a:ext uri="{FF2B5EF4-FFF2-40B4-BE49-F238E27FC236}">
                <a16:creationId xmlns:a16="http://schemas.microsoft.com/office/drawing/2014/main" id="{A7319E90-BEA1-423D-96C5-6D170B2DC039}"/>
              </a:ext>
            </a:extLst>
          </p:cNvPr>
          <p:cNvCxnSpPr>
            <a:cxnSpLocks noChangeShapeType="1"/>
            <a:stCxn id="65" idx="1"/>
          </p:cNvCxnSpPr>
          <p:nvPr/>
        </p:nvCxnSpPr>
        <p:spPr bwMode="auto">
          <a:xfrm rot="10800000" flipV="1">
            <a:off x="5130800" y="2227263"/>
            <a:ext cx="2444750" cy="768350"/>
          </a:xfrm>
          <a:prstGeom prst="curvedConnector3">
            <a:avLst>
              <a:gd name="adj1" fmla="val 94884"/>
            </a:avLst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98D93D1D-E95D-4220-99EE-EFC9F27FA9EA}"/>
              </a:ext>
            </a:extLst>
          </p:cNvPr>
          <p:cNvCxnSpPr>
            <a:cxnSpLocks/>
            <a:stCxn id="74" idx="2"/>
            <a:endCxn id="77" idx="3"/>
          </p:cNvCxnSpPr>
          <p:nvPr/>
        </p:nvCxnSpPr>
        <p:spPr bwMode="auto">
          <a:xfrm rot="5400000">
            <a:off x="6357144" y="3647281"/>
            <a:ext cx="958850" cy="1036638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00ECF7F-43CB-4E08-B26E-FE228016623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781301" y="3167062"/>
            <a:ext cx="1054100" cy="1501775"/>
          </a:xfrm>
          <a:prstGeom prst="bentConnector3">
            <a:avLst>
              <a:gd name="adj1" fmla="val 53616"/>
            </a:avLst>
          </a:prstGeom>
          <a:noFill/>
          <a:ln w="19050" algn="ctr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43821485-C2DA-4F3F-85BE-F7E29C7BFB4D}"/>
              </a:ext>
            </a:extLst>
          </p:cNvPr>
          <p:cNvCxnSpPr>
            <a:cxnSpLocks noChangeShapeType="1"/>
            <a:stCxn id="72" idx="3"/>
          </p:cNvCxnSpPr>
          <p:nvPr/>
        </p:nvCxnSpPr>
        <p:spPr bwMode="auto">
          <a:xfrm>
            <a:off x="5759450" y="3206750"/>
            <a:ext cx="209550" cy="363538"/>
          </a:xfrm>
          <a:prstGeom prst="bentConnector2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22718E61-67C1-4878-8026-CB95E51C1AFB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 bwMode="auto">
          <a:xfrm flipV="1">
            <a:off x="5759450" y="3470275"/>
            <a:ext cx="966788" cy="434975"/>
          </a:xfrm>
          <a:prstGeom prst="bentConnector3">
            <a:avLst>
              <a:gd name="adj1" fmla="val 21634"/>
            </a:avLst>
          </a:prstGeom>
          <a:noFill/>
          <a:ln w="19050" algn="ctr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1FB6D5E-F6A0-4A7F-9D67-D1B4E03F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5825" y="3168650"/>
            <a:ext cx="9350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0"/>
              </a:spcBef>
              <a:buFont typeface="Arial" panose="020B0604020202020204" pitchFamily="34" charset="0"/>
              <a:buNone/>
              <a:defRPr sz="1200" b="1">
                <a:solidFill>
                  <a:srgbClr val="FF0000"/>
                </a:solidFill>
                <a:latin typeface="Baskerville Old Face" panose="02020602080505020303" pitchFamily="18" charset="0"/>
                <a:ea typeface="等线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dirty="0" err="1"/>
              <a:t>UnPatch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02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2" grpId="0"/>
      <p:bldP spid="53" grpId="0" animBg="1"/>
      <p:bldP spid="54" grpId="0"/>
      <p:bldP spid="55" grpId="0"/>
      <p:bldP spid="57" grpId="0" animBg="1"/>
      <p:bldP spid="58" grpId="0" animBg="1"/>
      <p:bldP spid="61" grpId="0"/>
      <p:bldP spid="62" grpId="0" animBg="1"/>
      <p:bldP spid="64" grpId="0" animBg="1"/>
      <p:bldP spid="66" grpId="0" animBg="1"/>
      <p:bldP spid="67" grpId="0" animBg="1"/>
      <p:bldP spid="68" grpId="0"/>
      <p:bldP spid="70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/>
      <p:bldP spid="79" grpId="0" animBg="1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987824" y="318418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TDR-string</a:t>
            </a:r>
            <a:r>
              <a:rPr lang="zh-CN" altLang="en-US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Compress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7B626785-2107-4FB0-867F-4B54E5B752BA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1130796"/>
            <a:ext cx="4625123" cy="730250"/>
            <a:chOff x="1237110" y="1290031"/>
            <a:chExt cx="3739467" cy="554644"/>
          </a:xfrm>
        </p:grpSpPr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A75AD77A-37FB-46EE-8644-6796601C2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615" y="1827795"/>
              <a:ext cx="1301481" cy="16880"/>
            </a:xfrm>
            <a:prstGeom prst="line">
              <a:avLst/>
            </a:prstGeom>
            <a:noFill/>
            <a:ln w="6350" cmpd="sng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800">
                <a:solidFill>
                  <a:srgbClr val="FFFFFF"/>
                </a:solidFill>
              </a:endParaRPr>
            </a:p>
          </p:txBody>
        </p:sp>
        <p:grpSp>
          <p:nvGrpSpPr>
            <p:cNvPr id="20" name="组合 61">
              <a:extLst>
                <a:ext uri="{FF2B5EF4-FFF2-40B4-BE49-F238E27FC236}">
                  <a16:creationId xmlns:a16="http://schemas.microsoft.com/office/drawing/2014/main" id="{4AC322C2-DA38-4AD3-8645-A01E0E036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7110" y="1290031"/>
              <a:ext cx="3739467" cy="497739"/>
              <a:chOff x="1237110" y="1290031"/>
              <a:chExt cx="3739467" cy="497739"/>
            </a:xfrm>
          </p:grpSpPr>
          <p:grpSp>
            <p:nvGrpSpPr>
              <p:cNvPr id="23" name="组合 62">
                <a:extLst>
                  <a:ext uri="{FF2B5EF4-FFF2-40B4-BE49-F238E27FC236}">
                    <a16:creationId xmlns:a16="http://schemas.microsoft.com/office/drawing/2014/main" id="{4385BE02-3FB7-4678-A6AC-A699D3EC4E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7110" y="1290031"/>
                <a:ext cx="462406" cy="463462"/>
                <a:chOff x="748284" y="1290031"/>
                <a:chExt cx="462406" cy="463462"/>
              </a:xfrm>
            </p:grpSpPr>
            <p:sp>
              <p:nvSpPr>
                <p:cNvPr id="36" name="Oval 5">
                  <a:extLst>
                    <a:ext uri="{FF2B5EF4-FFF2-40B4-BE49-F238E27FC236}">
                      <a16:creationId xmlns:a16="http://schemas.microsoft.com/office/drawing/2014/main" id="{678369FD-2346-4A4A-A0B1-0116123A9E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284" y="1290031"/>
                  <a:ext cx="462406" cy="4634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</a:ln>
                <a:effectLst>
                  <a:innerShdw blurRad="127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4000"/>
                </a:p>
              </p:txBody>
            </p:sp>
            <p:sp>
              <p:nvSpPr>
                <p:cNvPr id="37" name="Oval 5">
                  <a:extLst>
                    <a:ext uri="{FF2B5EF4-FFF2-40B4-BE49-F238E27FC236}">
                      <a16:creationId xmlns:a16="http://schemas.microsoft.com/office/drawing/2014/main" id="{908D5BDA-A42B-4367-B692-843011E80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2479" y="1327169"/>
                  <a:ext cx="388300" cy="389188"/>
                </a:xfrm>
                <a:prstGeom prst="ellipse">
                  <a:avLst/>
                </a:prstGeom>
                <a:solidFill>
                  <a:srgbClr val="2FB6A8"/>
                </a:solidFill>
                <a:ln>
                  <a:noFill/>
                </a:ln>
                <a:effectLst>
                  <a:outerShdw blurRad="152400" dist="50800" dir="2700000" algn="tl" rotWithShape="0">
                    <a:prstClr val="black">
                      <a:alpha val="3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softEdge">
                  <a:bevelT w="146050" h="31750"/>
                  <a:bevelB w="0" h="0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4000"/>
                </a:p>
              </p:txBody>
            </p:sp>
          </p:grp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A405F194-103B-48FB-933D-5A84A6187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929" y="1388033"/>
                <a:ext cx="3203648" cy="399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zh-CN" altLang="en-US" b="1" dirty="0">
                    <a:solidFill>
                      <a:srgbClr val="2FB6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b="1" dirty="0">
                    <a:solidFill>
                      <a:srgbClr val="2FB6A8"/>
                    </a:solidFill>
                    <a:latin typeface="Arial Rounded MT Bold" panose="020F0704030504030204" pitchFamily="34" charset="0"/>
                    <a:ea typeface="微软雅黑" panose="020B0503020204020204" pitchFamily="34" charset="-122"/>
                    <a:sym typeface="等线" panose="02010600030101010101" pitchFamily="2" charset="-122"/>
                  </a:rPr>
                  <a:t>String TDR </a:t>
                </a:r>
                <a:r>
                  <a:rPr lang="zh-CN" altLang="en-US" b="1" dirty="0">
                    <a:solidFill>
                      <a:srgbClr val="2FB6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等线" panose="02010600030101010101" pitchFamily="2" charset="-122"/>
                  </a:rPr>
                  <a:t>定长存储  </a:t>
                </a:r>
                <a:r>
                  <a:rPr lang="en-US" altLang="zh-CN" b="1" dirty="0">
                    <a:solidFill>
                      <a:srgbClr val="2FB6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 </a:t>
                </a:r>
                <a:r>
                  <a:rPr lang="zh-CN" altLang="en-US" b="1" dirty="0">
                    <a:solidFill>
                      <a:srgbClr val="2FB6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变长存储</a:t>
                </a:r>
                <a:endParaRPr lang="zh-CN" altLang="en-US" b="1" dirty="0">
                  <a:solidFill>
                    <a:srgbClr val="2FB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20000"/>
                  </a:lnSpc>
                  <a:buFont typeface="Arial" charset="0"/>
                  <a:buNone/>
                  <a:defRPr/>
                </a:pPr>
                <a:endParaRPr lang="zh-CN" altLang="en-US" sz="1050" b="1" dirty="0">
                  <a:solidFill>
                    <a:srgbClr val="2FB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Group 34">
                <a:extLst>
                  <a:ext uri="{FF2B5EF4-FFF2-40B4-BE49-F238E27FC236}">
                    <a16:creationId xmlns:a16="http://schemas.microsoft.com/office/drawing/2014/main" id="{8D87D1E7-C234-4F65-B098-EF9131DAE2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5764" y="1438275"/>
                <a:ext cx="165100" cy="173038"/>
                <a:chOff x="0" y="0"/>
                <a:chExt cx="104" cy="109"/>
              </a:xfrm>
              <a:solidFill>
                <a:schemeClr val="bg1"/>
              </a:solidFill>
            </p:grpSpPr>
            <p:sp>
              <p:nvSpPr>
                <p:cNvPr id="27" name="Freeform 35">
                  <a:extLst>
                    <a:ext uri="{FF2B5EF4-FFF2-40B4-BE49-F238E27FC236}">
                      <a16:creationId xmlns:a16="http://schemas.microsoft.com/office/drawing/2014/main" id="{B97040CD-9687-4BBF-9616-A028ED190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" y="0"/>
                  <a:ext cx="11" cy="11"/>
                </a:xfrm>
                <a:custGeom>
                  <a:avLst/>
                  <a:gdLst>
                    <a:gd name="T0" fmla="*/ 20 w 20"/>
                    <a:gd name="T1" fmla="*/ 19 h 19"/>
                    <a:gd name="T2" fmla="*/ 14 w 20"/>
                    <a:gd name="T3" fmla="*/ 19 h 19"/>
                    <a:gd name="T4" fmla="*/ 14 w 20"/>
                    <a:gd name="T5" fmla="*/ 10 h 19"/>
                    <a:gd name="T6" fmla="*/ 10 w 20"/>
                    <a:gd name="T7" fmla="*/ 6 h 19"/>
                    <a:gd name="T8" fmla="*/ 6 w 20"/>
                    <a:gd name="T9" fmla="*/ 10 h 19"/>
                    <a:gd name="T10" fmla="*/ 6 w 20"/>
                    <a:gd name="T11" fmla="*/ 19 h 19"/>
                    <a:gd name="T12" fmla="*/ 0 w 20"/>
                    <a:gd name="T13" fmla="*/ 19 h 19"/>
                    <a:gd name="T14" fmla="*/ 0 w 20"/>
                    <a:gd name="T15" fmla="*/ 10 h 19"/>
                    <a:gd name="T16" fmla="*/ 10 w 20"/>
                    <a:gd name="T17" fmla="*/ 0 h 19"/>
                    <a:gd name="T18" fmla="*/ 20 w 20"/>
                    <a:gd name="T19" fmla="*/ 10 h 19"/>
                    <a:gd name="T20" fmla="*/ 20 w 20"/>
                    <a:gd name="T2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19">
                      <a:moveTo>
                        <a:pt x="20" y="19"/>
                      </a:move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8"/>
                        <a:pt x="12" y="6"/>
                        <a:pt x="10" y="6"/>
                      </a:cubicBezTo>
                      <a:cubicBezTo>
                        <a:pt x="7" y="6"/>
                        <a:pt x="6" y="8"/>
                        <a:pt x="6" y="10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5" y="0"/>
                        <a:pt x="20" y="5"/>
                        <a:pt x="20" y="10"/>
                      </a:cubicBezTo>
                      <a:lnTo>
                        <a:pt x="20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" name="Freeform 36">
                  <a:extLst>
                    <a:ext uri="{FF2B5EF4-FFF2-40B4-BE49-F238E27FC236}">
                      <a16:creationId xmlns:a16="http://schemas.microsoft.com/office/drawing/2014/main" id="{039E07DF-141E-42E5-84BB-323ABBB9B2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" y="0"/>
                  <a:ext cx="11" cy="11"/>
                </a:xfrm>
                <a:custGeom>
                  <a:avLst/>
                  <a:gdLst>
                    <a:gd name="T0" fmla="*/ 20 w 20"/>
                    <a:gd name="T1" fmla="*/ 19 h 19"/>
                    <a:gd name="T2" fmla="*/ 14 w 20"/>
                    <a:gd name="T3" fmla="*/ 19 h 19"/>
                    <a:gd name="T4" fmla="*/ 14 w 20"/>
                    <a:gd name="T5" fmla="*/ 10 h 19"/>
                    <a:gd name="T6" fmla="*/ 10 w 20"/>
                    <a:gd name="T7" fmla="*/ 6 h 19"/>
                    <a:gd name="T8" fmla="*/ 6 w 20"/>
                    <a:gd name="T9" fmla="*/ 10 h 19"/>
                    <a:gd name="T10" fmla="*/ 6 w 20"/>
                    <a:gd name="T11" fmla="*/ 19 h 19"/>
                    <a:gd name="T12" fmla="*/ 0 w 20"/>
                    <a:gd name="T13" fmla="*/ 19 h 19"/>
                    <a:gd name="T14" fmla="*/ 0 w 20"/>
                    <a:gd name="T15" fmla="*/ 10 h 19"/>
                    <a:gd name="T16" fmla="*/ 10 w 20"/>
                    <a:gd name="T17" fmla="*/ 0 h 19"/>
                    <a:gd name="T18" fmla="*/ 20 w 20"/>
                    <a:gd name="T19" fmla="*/ 10 h 19"/>
                    <a:gd name="T20" fmla="*/ 20 w 20"/>
                    <a:gd name="T2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19">
                      <a:moveTo>
                        <a:pt x="20" y="19"/>
                      </a:move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8"/>
                        <a:pt x="13" y="6"/>
                        <a:pt x="10" y="6"/>
                      </a:cubicBezTo>
                      <a:cubicBezTo>
                        <a:pt x="8" y="6"/>
                        <a:pt x="6" y="8"/>
                        <a:pt x="6" y="10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" y="0"/>
                        <a:pt x="20" y="5"/>
                        <a:pt x="20" y="10"/>
                      </a:cubicBezTo>
                      <a:lnTo>
                        <a:pt x="20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9" name="Freeform 37">
                  <a:extLst>
                    <a:ext uri="{FF2B5EF4-FFF2-40B4-BE49-F238E27FC236}">
                      <a16:creationId xmlns:a16="http://schemas.microsoft.com/office/drawing/2014/main" id="{516AA1F1-3155-4A91-8D9C-0DEFB34838A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0" y="9"/>
                  <a:ext cx="104" cy="100"/>
                </a:xfrm>
                <a:custGeom>
                  <a:avLst/>
                  <a:gdLst>
                    <a:gd name="T0" fmla="*/ 164 w 174"/>
                    <a:gd name="T1" fmla="*/ 170 h 170"/>
                    <a:gd name="T2" fmla="*/ 10 w 174"/>
                    <a:gd name="T3" fmla="*/ 170 h 170"/>
                    <a:gd name="T4" fmla="*/ 0 w 174"/>
                    <a:gd name="T5" fmla="*/ 160 h 170"/>
                    <a:gd name="T6" fmla="*/ 0 w 174"/>
                    <a:gd name="T7" fmla="*/ 10 h 170"/>
                    <a:gd name="T8" fmla="*/ 10 w 174"/>
                    <a:gd name="T9" fmla="*/ 0 h 170"/>
                    <a:gd name="T10" fmla="*/ 30 w 174"/>
                    <a:gd name="T11" fmla="*/ 0 h 170"/>
                    <a:gd name="T12" fmla="*/ 30 w 174"/>
                    <a:gd name="T13" fmla="*/ 14 h 170"/>
                    <a:gd name="T14" fmla="*/ 34 w 174"/>
                    <a:gd name="T15" fmla="*/ 18 h 170"/>
                    <a:gd name="T16" fmla="*/ 38 w 174"/>
                    <a:gd name="T17" fmla="*/ 14 h 170"/>
                    <a:gd name="T18" fmla="*/ 38 w 174"/>
                    <a:gd name="T19" fmla="*/ 0 h 170"/>
                    <a:gd name="T20" fmla="*/ 136 w 174"/>
                    <a:gd name="T21" fmla="*/ 0 h 170"/>
                    <a:gd name="T22" fmla="*/ 136 w 174"/>
                    <a:gd name="T23" fmla="*/ 14 h 170"/>
                    <a:gd name="T24" fmla="*/ 140 w 174"/>
                    <a:gd name="T25" fmla="*/ 18 h 170"/>
                    <a:gd name="T26" fmla="*/ 144 w 174"/>
                    <a:gd name="T27" fmla="*/ 14 h 170"/>
                    <a:gd name="T28" fmla="*/ 144 w 174"/>
                    <a:gd name="T29" fmla="*/ 0 h 170"/>
                    <a:gd name="T30" fmla="*/ 164 w 174"/>
                    <a:gd name="T31" fmla="*/ 0 h 170"/>
                    <a:gd name="T32" fmla="*/ 174 w 174"/>
                    <a:gd name="T33" fmla="*/ 10 h 170"/>
                    <a:gd name="T34" fmla="*/ 174 w 174"/>
                    <a:gd name="T35" fmla="*/ 160 h 170"/>
                    <a:gd name="T36" fmla="*/ 164 w 174"/>
                    <a:gd name="T37" fmla="*/ 170 h 170"/>
                    <a:gd name="T38" fmla="*/ 10 w 174"/>
                    <a:gd name="T39" fmla="*/ 6 h 170"/>
                    <a:gd name="T40" fmla="*/ 6 w 174"/>
                    <a:gd name="T41" fmla="*/ 10 h 170"/>
                    <a:gd name="T42" fmla="*/ 6 w 174"/>
                    <a:gd name="T43" fmla="*/ 160 h 170"/>
                    <a:gd name="T44" fmla="*/ 10 w 174"/>
                    <a:gd name="T45" fmla="*/ 164 h 170"/>
                    <a:gd name="T46" fmla="*/ 164 w 174"/>
                    <a:gd name="T47" fmla="*/ 164 h 170"/>
                    <a:gd name="T48" fmla="*/ 168 w 174"/>
                    <a:gd name="T49" fmla="*/ 160 h 170"/>
                    <a:gd name="T50" fmla="*/ 168 w 174"/>
                    <a:gd name="T51" fmla="*/ 10 h 170"/>
                    <a:gd name="T52" fmla="*/ 164 w 174"/>
                    <a:gd name="T53" fmla="*/ 6 h 170"/>
                    <a:gd name="T54" fmla="*/ 150 w 174"/>
                    <a:gd name="T55" fmla="*/ 6 h 170"/>
                    <a:gd name="T56" fmla="*/ 150 w 174"/>
                    <a:gd name="T57" fmla="*/ 14 h 170"/>
                    <a:gd name="T58" fmla="*/ 140 w 174"/>
                    <a:gd name="T59" fmla="*/ 24 h 170"/>
                    <a:gd name="T60" fmla="*/ 130 w 174"/>
                    <a:gd name="T61" fmla="*/ 14 h 170"/>
                    <a:gd name="T62" fmla="*/ 130 w 174"/>
                    <a:gd name="T63" fmla="*/ 6 h 170"/>
                    <a:gd name="T64" fmla="*/ 44 w 174"/>
                    <a:gd name="T65" fmla="*/ 6 h 170"/>
                    <a:gd name="T66" fmla="*/ 44 w 174"/>
                    <a:gd name="T67" fmla="*/ 14 h 170"/>
                    <a:gd name="T68" fmla="*/ 34 w 174"/>
                    <a:gd name="T69" fmla="*/ 24 h 170"/>
                    <a:gd name="T70" fmla="*/ 24 w 174"/>
                    <a:gd name="T71" fmla="*/ 14 h 170"/>
                    <a:gd name="T72" fmla="*/ 24 w 174"/>
                    <a:gd name="T73" fmla="*/ 6 h 170"/>
                    <a:gd name="T74" fmla="*/ 10 w 174"/>
                    <a:gd name="T75" fmla="*/ 6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4" h="170">
                      <a:moveTo>
                        <a:pt x="164" y="170"/>
                      </a:moveTo>
                      <a:cubicBezTo>
                        <a:pt x="10" y="170"/>
                        <a:pt x="10" y="170"/>
                        <a:pt x="10" y="170"/>
                      </a:cubicBezTo>
                      <a:cubicBezTo>
                        <a:pt x="5" y="170"/>
                        <a:pt x="0" y="165"/>
                        <a:pt x="0" y="16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16"/>
                        <a:pt x="31" y="18"/>
                        <a:pt x="34" y="18"/>
                      </a:cubicBezTo>
                      <a:cubicBezTo>
                        <a:pt x="36" y="18"/>
                        <a:pt x="38" y="16"/>
                        <a:pt x="38" y="14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36" y="14"/>
                        <a:pt x="136" y="14"/>
                        <a:pt x="136" y="14"/>
                      </a:cubicBezTo>
                      <a:cubicBezTo>
                        <a:pt x="136" y="16"/>
                        <a:pt x="138" y="18"/>
                        <a:pt x="140" y="18"/>
                      </a:cubicBezTo>
                      <a:cubicBezTo>
                        <a:pt x="143" y="18"/>
                        <a:pt x="144" y="16"/>
                        <a:pt x="144" y="14"/>
                      </a:cubicBezTo>
                      <a:cubicBezTo>
                        <a:pt x="144" y="0"/>
                        <a:pt x="144" y="0"/>
                        <a:pt x="144" y="0"/>
                      </a:cubicBezTo>
                      <a:cubicBezTo>
                        <a:pt x="164" y="0"/>
                        <a:pt x="164" y="0"/>
                        <a:pt x="164" y="0"/>
                      </a:cubicBezTo>
                      <a:cubicBezTo>
                        <a:pt x="169" y="0"/>
                        <a:pt x="174" y="4"/>
                        <a:pt x="174" y="10"/>
                      </a:cubicBezTo>
                      <a:cubicBezTo>
                        <a:pt x="174" y="160"/>
                        <a:pt x="174" y="160"/>
                        <a:pt x="174" y="160"/>
                      </a:cubicBezTo>
                      <a:cubicBezTo>
                        <a:pt x="174" y="165"/>
                        <a:pt x="169" y="170"/>
                        <a:pt x="164" y="170"/>
                      </a:cubicBezTo>
                      <a:close/>
                      <a:moveTo>
                        <a:pt x="10" y="6"/>
                      </a:moveTo>
                      <a:cubicBezTo>
                        <a:pt x="8" y="6"/>
                        <a:pt x="6" y="8"/>
                        <a:pt x="6" y="10"/>
                      </a:cubicBezTo>
                      <a:cubicBezTo>
                        <a:pt x="6" y="160"/>
                        <a:pt x="6" y="160"/>
                        <a:pt x="6" y="160"/>
                      </a:cubicBezTo>
                      <a:cubicBezTo>
                        <a:pt x="6" y="162"/>
                        <a:pt x="8" y="164"/>
                        <a:pt x="10" y="164"/>
                      </a:cubicBezTo>
                      <a:cubicBezTo>
                        <a:pt x="164" y="164"/>
                        <a:pt x="164" y="164"/>
                        <a:pt x="164" y="164"/>
                      </a:cubicBezTo>
                      <a:cubicBezTo>
                        <a:pt x="166" y="164"/>
                        <a:pt x="168" y="162"/>
                        <a:pt x="168" y="160"/>
                      </a:cubicBezTo>
                      <a:cubicBezTo>
                        <a:pt x="168" y="10"/>
                        <a:pt x="168" y="10"/>
                        <a:pt x="168" y="10"/>
                      </a:cubicBezTo>
                      <a:cubicBezTo>
                        <a:pt x="168" y="8"/>
                        <a:pt x="166" y="6"/>
                        <a:pt x="164" y="6"/>
                      </a:cubicBezTo>
                      <a:cubicBezTo>
                        <a:pt x="150" y="6"/>
                        <a:pt x="150" y="6"/>
                        <a:pt x="150" y="6"/>
                      </a:cubicBezTo>
                      <a:cubicBezTo>
                        <a:pt x="150" y="14"/>
                        <a:pt x="150" y="14"/>
                        <a:pt x="150" y="14"/>
                      </a:cubicBezTo>
                      <a:cubicBezTo>
                        <a:pt x="150" y="19"/>
                        <a:pt x="146" y="24"/>
                        <a:pt x="140" y="24"/>
                      </a:cubicBezTo>
                      <a:cubicBezTo>
                        <a:pt x="135" y="24"/>
                        <a:pt x="130" y="19"/>
                        <a:pt x="130" y="14"/>
                      </a:cubicBezTo>
                      <a:cubicBezTo>
                        <a:pt x="130" y="6"/>
                        <a:pt x="130" y="6"/>
                        <a:pt x="130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19"/>
                        <a:pt x="39" y="24"/>
                        <a:pt x="34" y="24"/>
                      </a:cubicBezTo>
                      <a:cubicBezTo>
                        <a:pt x="28" y="24"/>
                        <a:pt x="24" y="19"/>
                        <a:pt x="24" y="14"/>
                      </a:cubicBezTo>
                      <a:cubicBezTo>
                        <a:pt x="24" y="6"/>
                        <a:pt x="24" y="6"/>
                        <a:pt x="24" y="6"/>
                      </a:cubicBez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0" name="Freeform 38">
                  <a:extLst>
                    <a:ext uri="{FF2B5EF4-FFF2-40B4-BE49-F238E27FC236}">
                      <a16:creationId xmlns:a16="http://schemas.microsoft.com/office/drawing/2014/main" id="{0A8D6C1B-4EC8-46D5-967B-36EBBA6FCD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" y="11"/>
                  <a:ext cx="11" cy="12"/>
                </a:xfrm>
                <a:custGeom>
                  <a:avLst/>
                  <a:gdLst>
                    <a:gd name="T0" fmla="*/ 10 w 20"/>
                    <a:gd name="T1" fmla="*/ 21 h 21"/>
                    <a:gd name="T2" fmla="*/ 0 w 20"/>
                    <a:gd name="T3" fmla="*/ 11 h 21"/>
                    <a:gd name="T4" fmla="*/ 0 w 20"/>
                    <a:gd name="T5" fmla="*/ 0 h 21"/>
                    <a:gd name="T6" fmla="*/ 6 w 20"/>
                    <a:gd name="T7" fmla="*/ 0 h 21"/>
                    <a:gd name="T8" fmla="*/ 6 w 20"/>
                    <a:gd name="T9" fmla="*/ 11 h 21"/>
                    <a:gd name="T10" fmla="*/ 10 w 20"/>
                    <a:gd name="T11" fmla="*/ 15 h 21"/>
                    <a:gd name="T12" fmla="*/ 14 w 20"/>
                    <a:gd name="T13" fmla="*/ 11 h 21"/>
                    <a:gd name="T14" fmla="*/ 14 w 20"/>
                    <a:gd name="T15" fmla="*/ 0 h 21"/>
                    <a:gd name="T16" fmla="*/ 20 w 20"/>
                    <a:gd name="T17" fmla="*/ 0 h 21"/>
                    <a:gd name="T18" fmla="*/ 20 w 20"/>
                    <a:gd name="T19" fmla="*/ 11 h 21"/>
                    <a:gd name="T20" fmla="*/ 10 w 20"/>
                    <a:gd name="T21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21">
                      <a:moveTo>
                        <a:pt x="10" y="21"/>
                      </a:moveTo>
                      <a:cubicBezTo>
                        <a:pt x="5" y="21"/>
                        <a:pt x="0" y="16"/>
                        <a:pt x="0" y="1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3"/>
                        <a:pt x="8" y="15"/>
                        <a:pt x="10" y="15"/>
                      </a:cubicBezTo>
                      <a:cubicBezTo>
                        <a:pt x="13" y="15"/>
                        <a:pt x="14" y="13"/>
                        <a:pt x="14" y="1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6"/>
                        <a:pt x="16" y="21"/>
                        <a:pt x="10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" name="Rectangle 39">
                  <a:extLst>
                    <a:ext uri="{FF2B5EF4-FFF2-40B4-BE49-F238E27FC236}">
                      <a16:creationId xmlns:a16="http://schemas.microsoft.com/office/drawing/2014/main" id="{6FA92E3B-17E5-4154-BBEE-C1105802A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" y="32"/>
                  <a:ext cx="100" cy="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0F2738A2-8AE2-481C-A7A8-18F67ADEAF51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3435052"/>
            <a:ext cx="1985962" cy="728662"/>
            <a:chOff x="1237110" y="2213956"/>
            <a:chExt cx="1605674" cy="554643"/>
          </a:xfrm>
        </p:grpSpPr>
        <p:sp>
          <p:nvSpPr>
            <p:cNvPr id="66" name="Line 11">
              <a:extLst>
                <a:ext uri="{FF2B5EF4-FFF2-40B4-BE49-F238E27FC236}">
                  <a16:creationId xmlns:a16="http://schemas.microsoft.com/office/drawing/2014/main" id="{C5270AF9-A373-4402-BDDE-6EFBD811B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615" y="2762558"/>
              <a:ext cx="1301482" cy="6041"/>
            </a:xfrm>
            <a:prstGeom prst="line">
              <a:avLst/>
            </a:prstGeom>
            <a:noFill/>
            <a:ln w="6350" cmpd="sng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67" name="Rectangle 17">
              <a:extLst>
                <a:ext uri="{FF2B5EF4-FFF2-40B4-BE49-F238E27FC236}">
                  <a16:creationId xmlns:a16="http://schemas.microsoft.com/office/drawing/2014/main" id="{A2FA2402-4AC6-4F40-B783-1E7219B00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653" y="2300888"/>
              <a:ext cx="1059131" cy="28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000" b="1" dirty="0">
                  <a:solidFill>
                    <a:srgbClr val="92D050"/>
                  </a:solidFill>
                  <a:latin typeface="Baskerville Old Face" panose="02020602080505020303" pitchFamily="18" charset="0"/>
                  <a:ea typeface="等线" panose="02010600030101010101" pitchFamily="2" charset="-122"/>
                </a:rPr>
                <a:t>String</a:t>
              </a:r>
              <a:r>
                <a:rPr lang="en-US" altLang="zh-CN" sz="2000" b="1" dirty="0">
                  <a:solidFill>
                    <a:srgbClr val="ADD072"/>
                  </a:solidFill>
                  <a:latin typeface="Impact" panose="020B0806030902050204" pitchFamily="34" charset="0"/>
                </a:rPr>
                <a:t> </a:t>
              </a:r>
              <a:r>
                <a:rPr lang="zh-CN" altLang="en-US" sz="2000" b="1" dirty="0">
                  <a:solidFill>
                    <a:srgbClr val="ADD072"/>
                  </a:solidFill>
                  <a:latin typeface="Impact" panose="020B0806030902050204" pitchFamily="34" charset="0"/>
                </a:rPr>
                <a:t>去重</a:t>
              </a:r>
            </a:p>
          </p:txBody>
        </p:sp>
        <p:grpSp>
          <p:nvGrpSpPr>
            <p:cNvPr id="68" name="组合 75">
              <a:extLst>
                <a:ext uri="{FF2B5EF4-FFF2-40B4-BE49-F238E27FC236}">
                  <a16:creationId xmlns:a16="http://schemas.microsoft.com/office/drawing/2014/main" id="{8B6C2B1F-9D79-4E6E-A3C5-F8E8130AC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7110" y="2213956"/>
              <a:ext cx="462406" cy="463462"/>
              <a:chOff x="748284" y="2213956"/>
              <a:chExt cx="462406" cy="463462"/>
            </a:xfrm>
          </p:grpSpPr>
          <p:sp>
            <p:nvSpPr>
              <p:cNvPr id="73" name="Oval 5">
                <a:extLst>
                  <a:ext uri="{FF2B5EF4-FFF2-40B4-BE49-F238E27FC236}">
                    <a16:creationId xmlns:a16="http://schemas.microsoft.com/office/drawing/2014/main" id="{97BD2DD5-8390-491D-BB13-F45DF5F2B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284" y="2213956"/>
                <a:ext cx="462406" cy="46346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  <a:effectLst>
                <a:innerShdw blurRad="127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4000"/>
              </a:p>
            </p:txBody>
          </p:sp>
          <p:sp>
            <p:nvSpPr>
              <p:cNvPr id="74" name="Oval 5">
                <a:extLst>
                  <a:ext uri="{FF2B5EF4-FFF2-40B4-BE49-F238E27FC236}">
                    <a16:creationId xmlns:a16="http://schemas.microsoft.com/office/drawing/2014/main" id="{3D8285D0-E3C4-4B3D-9CE9-F46966C48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479" y="2251094"/>
                <a:ext cx="388300" cy="389188"/>
              </a:xfrm>
              <a:prstGeom prst="ellipse">
                <a:avLst/>
              </a:prstGeom>
              <a:solidFill>
                <a:srgbClr val="ADD072"/>
              </a:solidFill>
              <a:ln>
                <a:noFill/>
              </a:ln>
              <a:effectLst>
                <a:outerShdw blurRad="152400" dist="50800" dir="2700000" algn="tl" rotWithShape="0">
                  <a:prstClr val="black">
                    <a:alpha val="3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  <a:sp3d prstMaterial="softEdge">
                <a:bevelT w="146050" h="31750"/>
                <a:bevelB w="0" h="0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4000"/>
              </a:p>
            </p:txBody>
          </p:sp>
        </p:grpSp>
        <p:grpSp>
          <p:nvGrpSpPr>
            <p:cNvPr id="69" name="Group 40">
              <a:extLst>
                <a:ext uri="{FF2B5EF4-FFF2-40B4-BE49-F238E27FC236}">
                  <a16:creationId xmlns:a16="http://schemas.microsoft.com/office/drawing/2014/main" id="{986731AF-7F17-4C08-8342-8C057D846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001" y="2373313"/>
              <a:ext cx="174625" cy="168275"/>
              <a:chOff x="0" y="0"/>
              <a:chExt cx="110" cy="106"/>
            </a:xfrm>
            <a:solidFill>
              <a:schemeClr val="bg1"/>
            </a:solidFill>
          </p:grpSpPr>
          <p:sp>
            <p:nvSpPr>
              <p:cNvPr id="70" name="Freeform 41">
                <a:extLst>
                  <a:ext uri="{FF2B5EF4-FFF2-40B4-BE49-F238E27FC236}">
                    <a16:creationId xmlns:a16="http://schemas.microsoft.com/office/drawing/2014/main" id="{D4A85CC9-83A0-4636-98F9-4E9170D0F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10" cy="69"/>
              </a:xfrm>
              <a:custGeom>
                <a:avLst/>
                <a:gdLst>
                  <a:gd name="T0" fmla="*/ 157 w 186"/>
                  <a:gd name="T1" fmla="*/ 118 h 118"/>
                  <a:gd name="T2" fmla="*/ 103 w 186"/>
                  <a:gd name="T3" fmla="*/ 118 h 118"/>
                  <a:gd name="T4" fmla="*/ 103 w 186"/>
                  <a:gd name="T5" fmla="*/ 113 h 118"/>
                  <a:gd name="T6" fmla="*/ 157 w 186"/>
                  <a:gd name="T7" fmla="*/ 113 h 118"/>
                  <a:gd name="T8" fmla="*/ 180 w 186"/>
                  <a:gd name="T9" fmla="*/ 89 h 118"/>
                  <a:gd name="T10" fmla="*/ 158 w 186"/>
                  <a:gd name="T11" fmla="*/ 66 h 118"/>
                  <a:gd name="T12" fmla="*/ 153 w 186"/>
                  <a:gd name="T13" fmla="*/ 66 h 118"/>
                  <a:gd name="T14" fmla="*/ 155 w 186"/>
                  <a:gd name="T15" fmla="*/ 62 h 118"/>
                  <a:gd name="T16" fmla="*/ 159 w 186"/>
                  <a:gd name="T17" fmla="*/ 44 h 118"/>
                  <a:gd name="T18" fmla="*/ 121 w 186"/>
                  <a:gd name="T19" fmla="*/ 6 h 118"/>
                  <a:gd name="T20" fmla="*/ 89 w 186"/>
                  <a:gd name="T21" fmla="*/ 22 h 118"/>
                  <a:gd name="T22" fmla="*/ 87 w 186"/>
                  <a:gd name="T23" fmla="*/ 24 h 118"/>
                  <a:gd name="T24" fmla="*/ 85 w 186"/>
                  <a:gd name="T25" fmla="*/ 22 h 118"/>
                  <a:gd name="T26" fmla="*/ 69 w 186"/>
                  <a:gd name="T27" fmla="*/ 15 h 118"/>
                  <a:gd name="T28" fmla="*/ 47 w 186"/>
                  <a:gd name="T29" fmla="*/ 36 h 118"/>
                  <a:gd name="T30" fmla="*/ 47 w 186"/>
                  <a:gd name="T31" fmla="*/ 39 h 118"/>
                  <a:gd name="T32" fmla="*/ 43 w 186"/>
                  <a:gd name="T33" fmla="*/ 39 h 118"/>
                  <a:gd name="T34" fmla="*/ 6 w 186"/>
                  <a:gd name="T35" fmla="*/ 76 h 118"/>
                  <a:gd name="T36" fmla="*/ 42 w 186"/>
                  <a:gd name="T37" fmla="*/ 113 h 118"/>
                  <a:gd name="T38" fmla="*/ 42 w 186"/>
                  <a:gd name="T39" fmla="*/ 113 h 118"/>
                  <a:gd name="T40" fmla="*/ 83 w 186"/>
                  <a:gd name="T41" fmla="*/ 113 h 118"/>
                  <a:gd name="T42" fmla="*/ 83 w 186"/>
                  <a:gd name="T43" fmla="*/ 118 h 118"/>
                  <a:gd name="T44" fmla="*/ 38 w 186"/>
                  <a:gd name="T45" fmla="*/ 118 h 118"/>
                  <a:gd name="T46" fmla="*/ 0 w 186"/>
                  <a:gd name="T47" fmla="*/ 76 h 118"/>
                  <a:gd name="T48" fmla="*/ 42 w 186"/>
                  <a:gd name="T49" fmla="*/ 33 h 118"/>
                  <a:gd name="T50" fmla="*/ 69 w 186"/>
                  <a:gd name="T51" fmla="*/ 10 h 118"/>
                  <a:gd name="T52" fmla="*/ 86 w 186"/>
                  <a:gd name="T53" fmla="*/ 15 h 118"/>
                  <a:gd name="T54" fmla="*/ 121 w 186"/>
                  <a:gd name="T55" fmla="*/ 0 h 118"/>
                  <a:gd name="T56" fmla="*/ 165 w 186"/>
                  <a:gd name="T57" fmla="*/ 44 h 118"/>
                  <a:gd name="T58" fmla="*/ 162 w 186"/>
                  <a:gd name="T59" fmla="*/ 61 h 118"/>
                  <a:gd name="T60" fmla="*/ 186 w 186"/>
                  <a:gd name="T61" fmla="*/ 89 h 118"/>
                  <a:gd name="T62" fmla="*/ 157 w 186"/>
                  <a:gd name="T6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6" h="118">
                    <a:moveTo>
                      <a:pt x="157" y="118"/>
                    </a:move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3" y="113"/>
                      <a:pt x="103" y="113"/>
                      <a:pt x="103" y="113"/>
                    </a:cubicBezTo>
                    <a:cubicBezTo>
                      <a:pt x="157" y="113"/>
                      <a:pt x="157" y="113"/>
                      <a:pt x="157" y="113"/>
                    </a:cubicBezTo>
                    <a:cubicBezTo>
                      <a:pt x="170" y="113"/>
                      <a:pt x="180" y="102"/>
                      <a:pt x="180" y="89"/>
                    </a:cubicBezTo>
                    <a:cubicBezTo>
                      <a:pt x="180" y="77"/>
                      <a:pt x="170" y="67"/>
                      <a:pt x="158" y="66"/>
                    </a:cubicBezTo>
                    <a:cubicBezTo>
                      <a:pt x="153" y="66"/>
                      <a:pt x="153" y="66"/>
                      <a:pt x="153" y="66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8" y="56"/>
                      <a:pt x="159" y="51"/>
                      <a:pt x="159" y="44"/>
                    </a:cubicBezTo>
                    <a:cubicBezTo>
                      <a:pt x="159" y="23"/>
                      <a:pt x="142" y="6"/>
                      <a:pt x="121" y="6"/>
                    </a:cubicBezTo>
                    <a:cubicBezTo>
                      <a:pt x="108" y="6"/>
                      <a:pt x="97" y="12"/>
                      <a:pt x="89" y="22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1" y="18"/>
                      <a:pt x="75" y="15"/>
                      <a:pt x="69" y="15"/>
                    </a:cubicBezTo>
                    <a:cubicBezTo>
                      <a:pt x="58" y="15"/>
                      <a:pt x="48" y="25"/>
                      <a:pt x="47" y="36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23" y="39"/>
                      <a:pt x="6" y="55"/>
                      <a:pt x="6" y="76"/>
                    </a:cubicBezTo>
                    <a:cubicBezTo>
                      <a:pt x="6" y="96"/>
                      <a:pt x="22" y="112"/>
                      <a:pt x="42" y="113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83" y="113"/>
                      <a:pt x="83" y="113"/>
                      <a:pt x="83" y="113"/>
                    </a:cubicBezTo>
                    <a:cubicBezTo>
                      <a:pt x="83" y="118"/>
                      <a:pt x="83" y="118"/>
                      <a:pt x="83" y="118"/>
                    </a:cubicBezTo>
                    <a:cubicBezTo>
                      <a:pt x="38" y="118"/>
                      <a:pt x="38" y="118"/>
                      <a:pt x="38" y="118"/>
                    </a:cubicBezTo>
                    <a:cubicBezTo>
                      <a:pt x="17" y="116"/>
                      <a:pt x="0" y="98"/>
                      <a:pt x="0" y="76"/>
                    </a:cubicBezTo>
                    <a:cubicBezTo>
                      <a:pt x="0" y="52"/>
                      <a:pt x="19" y="34"/>
                      <a:pt x="42" y="33"/>
                    </a:cubicBezTo>
                    <a:cubicBezTo>
                      <a:pt x="44" y="20"/>
                      <a:pt x="55" y="10"/>
                      <a:pt x="69" y="10"/>
                    </a:cubicBezTo>
                    <a:cubicBezTo>
                      <a:pt x="76" y="10"/>
                      <a:pt x="82" y="12"/>
                      <a:pt x="86" y="15"/>
                    </a:cubicBezTo>
                    <a:cubicBezTo>
                      <a:pt x="95" y="5"/>
                      <a:pt x="107" y="0"/>
                      <a:pt x="121" y="0"/>
                    </a:cubicBezTo>
                    <a:cubicBezTo>
                      <a:pt x="145" y="0"/>
                      <a:pt x="165" y="20"/>
                      <a:pt x="165" y="44"/>
                    </a:cubicBezTo>
                    <a:cubicBezTo>
                      <a:pt x="165" y="50"/>
                      <a:pt x="164" y="56"/>
                      <a:pt x="162" y="61"/>
                    </a:cubicBezTo>
                    <a:cubicBezTo>
                      <a:pt x="176" y="63"/>
                      <a:pt x="186" y="75"/>
                      <a:pt x="186" y="89"/>
                    </a:cubicBezTo>
                    <a:cubicBezTo>
                      <a:pt x="186" y="105"/>
                      <a:pt x="173" y="118"/>
                      <a:pt x="157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1" name="Freeform 42">
                <a:extLst>
                  <a:ext uri="{FF2B5EF4-FFF2-40B4-BE49-F238E27FC236}">
                    <a16:creationId xmlns:a16="http://schemas.microsoft.com/office/drawing/2014/main" id="{7780B671-38D6-4C3C-B34F-DAA0D6FA8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" y="85"/>
                <a:ext cx="36" cy="21"/>
              </a:xfrm>
              <a:custGeom>
                <a:avLst/>
                <a:gdLst>
                  <a:gd name="T0" fmla="*/ 18 w 36"/>
                  <a:gd name="T1" fmla="*/ 21 h 21"/>
                  <a:gd name="T2" fmla="*/ 0 w 36"/>
                  <a:gd name="T3" fmla="*/ 3 h 21"/>
                  <a:gd name="T4" fmla="*/ 2 w 36"/>
                  <a:gd name="T5" fmla="*/ 0 h 21"/>
                  <a:gd name="T6" fmla="*/ 18 w 36"/>
                  <a:gd name="T7" fmla="*/ 16 h 21"/>
                  <a:gd name="T8" fmla="*/ 34 w 36"/>
                  <a:gd name="T9" fmla="*/ 0 h 21"/>
                  <a:gd name="T10" fmla="*/ 36 w 36"/>
                  <a:gd name="T11" fmla="*/ 3 h 21"/>
                  <a:gd name="T12" fmla="*/ 18 w 36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1">
                    <a:moveTo>
                      <a:pt x="18" y="21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18" y="16"/>
                    </a:lnTo>
                    <a:lnTo>
                      <a:pt x="34" y="0"/>
                    </a:lnTo>
                    <a:lnTo>
                      <a:pt x="36" y="3"/>
                    </a:lnTo>
                    <a:lnTo>
                      <a:pt x="18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72" name="Rectangle 43">
                <a:extLst>
                  <a:ext uri="{FF2B5EF4-FFF2-40B4-BE49-F238E27FC236}">
                    <a16:creationId xmlns:a16="http://schemas.microsoft.com/office/drawing/2014/main" id="{0C485648-971C-424D-8073-A6312E9B2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" y="35"/>
                <a:ext cx="4" cy="6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6" name="燕尾形 23">
            <a:extLst>
              <a:ext uri="{FF2B5EF4-FFF2-40B4-BE49-F238E27FC236}">
                <a16:creationId xmlns:a16="http://schemas.microsoft.com/office/drawing/2014/main" id="{3FC73EBE-3A7C-4241-B675-CB4E3F0B84AF}"/>
              </a:ext>
            </a:extLst>
          </p:cNvPr>
          <p:cNvSpPr>
            <a:spLocks/>
          </p:cNvSpPr>
          <p:nvPr/>
        </p:nvSpPr>
        <p:spPr bwMode="auto">
          <a:xfrm>
            <a:off x="4783935" y="2114092"/>
            <a:ext cx="241300" cy="373063"/>
          </a:xfrm>
          <a:prstGeom prst="chevron">
            <a:avLst>
              <a:gd name="adj" fmla="val 50000"/>
            </a:avLst>
          </a:prstGeom>
          <a:solidFill>
            <a:srgbClr val="1F386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燕尾形 24">
            <a:extLst>
              <a:ext uri="{FF2B5EF4-FFF2-40B4-BE49-F238E27FC236}">
                <a16:creationId xmlns:a16="http://schemas.microsoft.com/office/drawing/2014/main" id="{C352F3D9-8CDF-4C97-B148-B71786B4E9F6}"/>
              </a:ext>
            </a:extLst>
          </p:cNvPr>
          <p:cNvSpPr>
            <a:spLocks/>
          </p:cNvSpPr>
          <p:nvPr/>
        </p:nvSpPr>
        <p:spPr bwMode="auto">
          <a:xfrm rot="21416543">
            <a:off x="4598733" y="2110084"/>
            <a:ext cx="241300" cy="373063"/>
          </a:xfrm>
          <a:prstGeom prst="chevron">
            <a:avLst>
              <a:gd name="adj" fmla="val 50000"/>
            </a:avLst>
          </a:prstGeom>
          <a:solidFill>
            <a:srgbClr val="2F54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燕尾形 25">
            <a:extLst>
              <a:ext uri="{FF2B5EF4-FFF2-40B4-BE49-F238E27FC236}">
                <a16:creationId xmlns:a16="http://schemas.microsoft.com/office/drawing/2014/main" id="{0C5845A4-90EC-42B1-92AF-326B3977EB4A}"/>
              </a:ext>
            </a:extLst>
          </p:cNvPr>
          <p:cNvSpPr>
            <a:spLocks/>
          </p:cNvSpPr>
          <p:nvPr/>
        </p:nvSpPr>
        <p:spPr bwMode="auto">
          <a:xfrm>
            <a:off x="4413531" y="2116254"/>
            <a:ext cx="241300" cy="373063"/>
          </a:xfrm>
          <a:prstGeom prst="chevron">
            <a:avLst>
              <a:gd name="adj" fmla="val 50000"/>
            </a:avLst>
          </a:prstGeom>
          <a:solidFill>
            <a:srgbClr val="3865B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88907FEC-15C0-422F-9D55-CFC1553E3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580" y="1802700"/>
            <a:ext cx="3289876" cy="1367047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449571BD-A831-4DA1-9E3C-333D5148AF82}"/>
              </a:ext>
            </a:extLst>
          </p:cNvPr>
          <p:cNvSpPr/>
          <p:nvPr/>
        </p:nvSpPr>
        <p:spPr>
          <a:xfrm>
            <a:off x="5801182" y="2289174"/>
            <a:ext cx="2312082" cy="281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383A351-D75E-4D6A-AFFA-59C6D25A6BCC}"/>
              </a:ext>
            </a:extLst>
          </p:cNvPr>
          <p:cNvSpPr/>
          <p:nvPr/>
        </p:nvSpPr>
        <p:spPr>
          <a:xfrm>
            <a:off x="4325822" y="2549242"/>
            <a:ext cx="10511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C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  TDR xml</a:t>
            </a:r>
          </a:p>
          <a:p>
            <a:r>
              <a:rPr lang="zh-CN" altLang="en-US" sz="1050" b="1" dirty="0">
                <a:solidFill>
                  <a:srgbClr val="FFC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存储结构变化</a:t>
            </a:r>
            <a:endParaRPr lang="zh-CN" altLang="en-US" sz="1050" dirty="0">
              <a:solidFill>
                <a:srgbClr val="FFC000"/>
              </a:solidFill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5E146AD1-5E07-46E9-A1B8-0485CFD74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784" y="1922884"/>
            <a:ext cx="3071445" cy="1252717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3A2DB44E-1C2C-49D0-8892-04C11D2BB63A}"/>
              </a:ext>
            </a:extLst>
          </p:cNvPr>
          <p:cNvSpPr/>
          <p:nvPr/>
        </p:nvSpPr>
        <p:spPr>
          <a:xfrm>
            <a:off x="1517510" y="2350267"/>
            <a:ext cx="2459586" cy="3048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249FA1D2-EC3B-4D25-933C-B063B86BA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3808" y="3451914"/>
            <a:ext cx="3693595" cy="1536165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4C9F679B-0A5D-4D18-B081-29384F1AC298}"/>
              </a:ext>
            </a:extLst>
          </p:cNvPr>
          <p:cNvSpPr/>
          <p:nvPr/>
        </p:nvSpPr>
        <p:spPr>
          <a:xfrm>
            <a:off x="4716016" y="3788312"/>
            <a:ext cx="549252" cy="11997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C634B7A-B45B-4DCB-84B9-203EFA4FD905}"/>
              </a:ext>
            </a:extLst>
          </p:cNvPr>
          <p:cNvSpPr/>
          <p:nvPr/>
        </p:nvSpPr>
        <p:spPr>
          <a:xfrm>
            <a:off x="2978438" y="3804422"/>
            <a:ext cx="549253" cy="43554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42B5EB3-8F01-4DF3-9DD2-EA5C6A4373BB}"/>
              </a:ext>
            </a:extLst>
          </p:cNvPr>
          <p:cNvSpPr/>
          <p:nvPr/>
        </p:nvSpPr>
        <p:spPr>
          <a:xfrm>
            <a:off x="2991371" y="4350591"/>
            <a:ext cx="549253" cy="1662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AE8C52D-5027-4BB5-AB68-A0BBFF1EC6EC}"/>
              </a:ext>
            </a:extLst>
          </p:cNvPr>
          <p:cNvSpPr/>
          <p:nvPr/>
        </p:nvSpPr>
        <p:spPr>
          <a:xfrm>
            <a:off x="2983075" y="4812769"/>
            <a:ext cx="549253" cy="1662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7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2" grpId="0" animBg="1"/>
      <p:bldP spid="83" grpId="0"/>
      <p:bldP spid="85" grpId="0" animBg="1"/>
      <p:bldP spid="88" grpId="0" animBg="1"/>
      <p:bldP spid="89" grpId="0" animBg="1"/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2E0E4D-AFDE-400C-886D-D2CE5BDF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99" y="2329827"/>
            <a:ext cx="4058066" cy="272936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DEA20D6-C841-4454-9198-29F495525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5" y="2283773"/>
            <a:ext cx="3890588" cy="2825442"/>
          </a:xfrm>
          <a:prstGeom prst="rect">
            <a:avLst/>
          </a:prstGeom>
        </p:spPr>
      </p:pic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987824" y="318418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TDR-string</a:t>
            </a:r>
            <a:r>
              <a:rPr lang="zh-CN" altLang="en-US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Compress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B7278F4B-3440-4314-8029-61053BCD5CDC}"/>
              </a:ext>
            </a:extLst>
          </p:cNvPr>
          <p:cNvSpPr/>
          <p:nvPr/>
        </p:nvSpPr>
        <p:spPr>
          <a:xfrm>
            <a:off x="91927" y="968285"/>
            <a:ext cx="3081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TDR-String Compress</a:t>
            </a:r>
            <a:r>
              <a:rPr lang="zh-CN" altLang="en-US" dirty="0">
                <a:solidFill>
                  <a:schemeClr val="bg1"/>
                </a:solidFill>
              </a:rPr>
              <a:t>效果对比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68BE4A0-775E-48C1-9200-DE3D8A2D776B}"/>
              </a:ext>
            </a:extLst>
          </p:cNvPr>
          <p:cNvSpPr/>
          <p:nvPr/>
        </p:nvSpPr>
        <p:spPr>
          <a:xfrm>
            <a:off x="915988" y="1374775"/>
            <a:ext cx="8778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压缩前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04D749-2412-4A87-AC10-3D61BE4F5708}"/>
              </a:ext>
            </a:extLst>
          </p:cNvPr>
          <p:cNvSpPr/>
          <p:nvPr/>
        </p:nvSpPr>
        <p:spPr>
          <a:xfrm>
            <a:off x="4641330" y="1365250"/>
            <a:ext cx="8763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压缩后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F933CDF-2197-429D-BD04-7849C9CE77EF}"/>
              </a:ext>
            </a:extLst>
          </p:cNvPr>
          <p:cNvSpPr/>
          <p:nvPr/>
        </p:nvSpPr>
        <p:spPr>
          <a:xfrm>
            <a:off x="1799942" y="13827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353</a:t>
            </a:r>
            <a:r>
              <a:rPr lang="zh-CN" altLang="en-US" dirty="0">
                <a:solidFill>
                  <a:schemeClr val="bg1"/>
                </a:solidFill>
              </a:rPr>
              <a:t>个配置</a:t>
            </a:r>
            <a:endParaRPr lang="zh-CN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09D0282-CCE7-4D38-98B6-2CD2BDF4BD1D}"/>
              </a:ext>
            </a:extLst>
          </p:cNvPr>
          <p:cNvSpPr/>
          <p:nvPr/>
        </p:nvSpPr>
        <p:spPr>
          <a:xfrm>
            <a:off x="5304511" y="1382713"/>
            <a:ext cx="3659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353</a:t>
            </a:r>
            <a:r>
              <a:rPr lang="zh-CN" altLang="en-US" dirty="0">
                <a:solidFill>
                  <a:schemeClr val="bg1"/>
                </a:solidFill>
              </a:rPr>
              <a:t>个配置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 Black" panose="020B0A04020102020204" pitchFamily="34" charset="0"/>
              </a:rPr>
              <a:t>+ </a:t>
            </a:r>
            <a:r>
              <a:rPr lang="en-US" altLang="zh-CN" dirty="0" err="1">
                <a:solidFill>
                  <a:srgbClr val="FF0000"/>
                </a:solidFill>
                <a:latin typeface="Arial Black" panose="020B0A04020102020204" pitchFamily="34" charset="0"/>
              </a:rPr>
              <a:t>StringIDS.bytes</a:t>
            </a:r>
            <a:endParaRPr lang="zh-CN" alt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2855B4-3900-475A-9094-B810B0815600}"/>
              </a:ext>
            </a:extLst>
          </p:cNvPr>
          <p:cNvSpPr/>
          <p:nvPr/>
        </p:nvSpPr>
        <p:spPr>
          <a:xfrm>
            <a:off x="1289050" y="1811338"/>
            <a:ext cx="1090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180M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9469434-A7E8-442B-87AE-BD557C95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1793875"/>
            <a:ext cx="885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92D050"/>
                </a:solidFill>
                <a:latin typeface="Arial Black" panose="020B0A04020102020204" pitchFamily="34" charset="0"/>
              </a:rPr>
              <a:t>12M</a:t>
            </a:r>
            <a:endParaRPr lang="zh-CN" altLang="en-US" sz="2400" dirty="0">
              <a:solidFill>
                <a:srgbClr val="92D050"/>
              </a:solidFill>
              <a:latin typeface="Arial" panose="020B0604020202020204" pitchFamily="34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7AD67985-501B-42EA-A3A8-8DCEC6E93260}"/>
              </a:ext>
            </a:extLst>
          </p:cNvPr>
          <p:cNvSpPr/>
          <p:nvPr/>
        </p:nvSpPr>
        <p:spPr>
          <a:xfrm>
            <a:off x="3173413" y="4457700"/>
            <a:ext cx="1686619" cy="5032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CCFE132-D1E3-46E7-BF1B-4DDD06A89A5D}"/>
              </a:ext>
            </a:extLst>
          </p:cNvPr>
          <p:cNvSpPr/>
          <p:nvPr/>
        </p:nvSpPr>
        <p:spPr>
          <a:xfrm>
            <a:off x="179512" y="4457700"/>
            <a:ext cx="2252663" cy="685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6B4FD08-CDD2-4AB3-9D92-1B92E80F4AD2}"/>
              </a:ext>
            </a:extLst>
          </p:cNvPr>
          <p:cNvSpPr/>
          <p:nvPr/>
        </p:nvSpPr>
        <p:spPr>
          <a:xfrm>
            <a:off x="5148064" y="4457700"/>
            <a:ext cx="2016224" cy="6794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8309977-B4FB-4A04-9257-777B499BB6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9" y="2467630"/>
            <a:ext cx="2786273" cy="1273334"/>
          </a:xfrm>
          <a:prstGeom prst="rect">
            <a:avLst/>
          </a:prstGeom>
        </p:spPr>
      </p:pic>
      <p:pic>
        <p:nvPicPr>
          <p:cNvPr id="23" name="Picture 2" descr="http://120.24.48.28:83/jsp/kind/images/indexlogo.png">
            <a:extLst>
              <a:ext uri="{FF2B5EF4-FFF2-40B4-BE49-F238E27FC236}">
                <a16:creationId xmlns:a16="http://schemas.microsoft.com/office/drawing/2014/main" id="{459CE976-55D6-4092-9985-08384F9D4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8569" y="2126993"/>
            <a:ext cx="2596699" cy="2009774"/>
          </a:xfrm>
          <a:prstGeom prst="rect">
            <a:avLst/>
          </a:prstGeom>
          <a:noFill/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EC03CA6-4C29-47CF-BA7D-2DA2F6253154}"/>
              </a:ext>
            </a:extLst>
          </p:cNvPr>
          <p:cNvSpPr/>
          <p:nvPr/>
        </p:nvSpPr>
        <p:spPr>
          <a:xfrm>
            <a:off x="1123961" y="3746213"/>
            <a:ext cx="7260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            </a:t>
            </a:r>
            <a:r>
              <a:rPr lang="en-US" altLang="zh-CN" dirty="0">
                <a:solidFill>
                  <a:srgbClr val="FFC000"/>
                </a:solidFill>
                <a:latin typeface="Baskerville Old Face" panose="02020602080505020303" pitchFamily="18" charset="0"/>
              </a:rPr>
              <a:t>TDR-String Compress</a:t>
            </a:r>
            <a:r>
              <a:rPr lang="zh-CN" altLang="en-US" dirty="0">
                <a:solidFill>
                  <a:schemeClr val="bg1"/>
                </a:solidFill>
              </a:rPr>
              <a:t>方案已成功应用于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王者荣耀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zh-CN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Moba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海外版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，天美预研的游戏如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&lt;Q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飞手游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 </a:t>
            </a:r>
            <a:r>
              <a:rPr lang="zh-CN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等</a:t>
            </a:r>
            <a:r>
              <a:rPr lang="zh-CN" altLang="en-US" dirty="0">
                <a:solidFill>
                  <a:schemeClr val="bg1"/>
                </a:solidFill>
              </a:rPr>
              <a:t>都将采用</a:t>
            </a:r>
            <a:r>
              <a:rPr lang="en-US" altLang="zh-CN" dirty="0">
                <a:solidFill>
                  <a:srgbClr val="FFC000"/>
                </a:solidFill>
                <a:latin typeface="Baskerville Old Face" panose="02020602080505020303" pitchFamily="18" charset="0"/>
              </a:rPr>
              <a:t>TDR-String Compress</a:t>
            </a:r>
            <a:r>
              <a:rPr lang="zh-CN" altLang="en-US" dirty="0">
                <a:solidFill>
                  <a:schemeClr val="bg1"/>
                </a:solidFill>
              </a:rPr>
              <a:t>来做数据档压缩！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C68E54-8A6B-4D84-9CA5-AA3202D008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43" y="2273300"/>
            <a:ext cx="1954721" cy="13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8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36" grpId="0"/>
      <p:bldP spid="37" grpId="0"/>
      <p:bldP spid="38" grpId="0"/>
      <p:bldP spid="39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987824" y="318418"/>
            <a:ext cx="298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000" b="1" dirty="0" err="1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Zlib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Pack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D3C994E-7602-45E2-B4D2-5B61DE70B83B}"/>
              </a:ext>
            </a:extLst>
          </p:cNvPr>
          <p:cNvSpPr/>
          <p:nvPr/>
        </p:nvSpPr>
        <p:spPr>
          <a:xfrm>
            <a:off x="6732240" y="1364129"/>
            <a:ext cx="2216282" cy="677862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7" name="Text Box 41">
            <a:extLst>
              <a:ext uri="{FF2B5EF4-FFF2-40B4-BE49-F238E27FC236}">
                <a16:creationId xmlns:a16="http://schemas.microsoft.com/office/drawing/2014/main" id="{0B772287-1697-4645-B3D2-85A7C926D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1223963"/>
            <a:ext cx="51689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12M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的总存储量</a:t>
            </a:r>
            <a:endParaRPr lang="en-US" altLang="zh-C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	TDR-String </a:t>
            </a:r>
            <a:r>
              <a:rPr lang="zh-CN" altLang="en-US" sz="1600" dirty="0">
                <a:solidFill>
                  <a:schemeClr val="bg1"/>
                </a:solidFill>
              </a:rPr>
              <a:t>压缩后文件总存储量还有 </a:t>
            </a:r>
            <a:r>
              <a:rPr lang="en-US" altLang="zh-CN" sz="1600" dirty="0">
                <a:solidFill>
                  <a:schemeClr val="bg1"/>
                </a:solidFill>
              </a:rPr>
              <a:t>12M</a:t>
            </a:r>
            <a:r>
              <a:rPr lang="zh-CN" altLang="en-US" sz="1600" dirty="0">
                <a:solidFill>
                  <a:schemeClr val="bg1"/>
                </a:solidFill>
              </a:rPr>
              <a:t>，用户能接受每次下载</a:t>
            </a:r>
            <a:r>
              <a:rPr lang="en-US" altLang="zh-CN" sz="1600" dirty="0">
                <a:solidFill>
                  <a:schemeClr val="bg1"/>
                </a:solidFill>
              </a:rPr>
              <a:t>12M</a:t>
            </a:r>
            <a:r>
              <a:rPr lang="zh-CN" altLang="en-US" sz="1600" dirty="0">
                <a:solidFill>
                  <a:schemeClr val="bg1"/>
                </a:solidFill>
              </a:rPr>
              <a:t>的配置吗？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64C929C-FBA0-438C-BEBC-BED50C341183}"/>
              </a:ext>
            </a:extLst>
          </p:cNvPr>
          <p:cNvSpPr/>
          <p:nvPr/>
        </p:nvSpPr>
        <p:spPr>
          <a:xfrm>
            <a:off x="101600" y="1138238"/>
            <a:ext cx="5099050" cy="121285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57F205C-4040-4A5C-A7F4-85C1111C7BDF}"/>
              </a:ext>
            </a:extLst>
          </p:cNvPr>
          <p:cNvSpPr/>
          <p:nvPr/>
        </p:nvSpPr>
        <p:spPr>
          <a:xfrm>
            <a:off x="101600" y="2881313"/>
            <a:ext cx="5099050" cy="105886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0" name="燕尾形 23">
            <a:extLst>
              <a:ext uri="{FF2B5EF4-FFF2-40B4-BE49-F238E27FC236}">
                <a16:creationId xmlns:a16="http://schemas.microsoft.com/office/drawing/2014/main" id="{C566395E-3B51-4875-9E46-8250908AE5C4}"/>
              </a:ext>
            </a:extLst>
          </p:cNvPr>
          <p:cNvSpPr/>
          <p:nvPr/>
        </p:nvSpPr>
        <p:spPr bwMode="auto">
          <a:xfrm>
            <a:off x="6100588" y="3115468"/>
            <a:ext cx="341313" cy="530225"/>
          </a:xfrm>
          <a:prstGeom prst="chevron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170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51" name="燕尾形 24">
            <a:extLst>
              <a:ext uri="{FF2B5EF4-FFF2-40B4-BE49-F238E27FC236}">
                <a16:creationId xmlns:a16="http://schemas.microsoft.com/office/drawing/2014/main" id="{D3A91FCC-3411-415A-B812-F3991E1894EF}"/>
              </a:ext>
            </a:extLst>
          </p:cNvPr>
          <p:cNvSpPr/>
          <p:nvPr/>
        </p:nvSpPr>
        <p:spPr bwMode="auto">
          <a:xfrm>
            <a:off x="5803726" y="3115468"/>
            <a:ext cx="341312" cy="530225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170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52" name="燕尾形 25">
            <a:extLst>
              <a:ext uri="{FF2B5EF4-FFF2-40B4-BE49-F238E27FC236}">
                <a16:creationId xmlns:a16="http://schemas.microsoft.com/office/drawing/2014/main" id="{5BD5E78E-10DF-408A-9F00-4E99DBD518E5}"/>
              </a:ext>
            </a:extLst>
          </p:cNvPr>
          <p:cNvSpPr/>
          <p:nvPr/>
        </p:nvSpPr>
        <p:spPr bwMode="auto">
          <a:xfrm>
            <a:off x="5490988" y="3131343"/>
            <a:ext cx="341313" cy="530225"/>
          </a:xfrm>
          <a:prstGeom prst="chevron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170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53" name="燕尾形 23">
            <a:extLst>
              <a:ext uri="{FF2B5EF4-FFF2-40B4-BE49-F238E27FC236}">
                <a16:creationId xmlns:a16="http://schemas.microsoft.com/office/drawing/2014/main" id="{FFE8C8FC-70BF-4AB4-9477-6D775EE3E9F8}"/>
              </a:ext>
            </a:extLst>
          </p:cNvPr>
          <p:cNvSpPr/>
          <p:nvPr/>
        </p:nvSpPr>
        <p:spPr bwMode="auto">
          <a:xfrm>
            <a:off x="6102895" y="1425575"/>
            <a:ext cx="341313" cy="528638"/>
          </a:xfrm>
          <a:prstGeom prst="chevron">
            <a:avLst/>
          </a:prstGeom>
          <a:solidFill>
            <a:schemeClr val="accent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170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54" name="燕尾形 24">
            <a:extLst>
              <a:ext uri="{FF2B5EF4-FFF2-40B4-BE49-F238E27FC236}">
                <a16:creationId xmlns:a16="http://schemas.microsoft.com/office/drawing/2014/main" id="{89C23238-5745-4319-B40B-E70AD91F9ADE}"/>
              </a:ext>
            </a:extLst>
          </p:cNvPr>
          <p:cNvSpPr/>
          <p:nvPr/>
        </p:nvSpPr>
        <p:spPr bwMode="auto">
          <a:xfrm>
            <a:off x="5806033" y="1425575"/>
            <a:ext cx="341312" cy="528638"/>
          </a:xfrm>
          <a:prstGeom prst="chevron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170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55" name="燕尾形 25">
            <a:extLst>
              <a:ext uri="{FF2B5EF4-FFF2-40B4-BE49-F238E27FC236}">
                <a16:creationId xmlns:a16="http://schemas.microsoft.com/office/drawing/2014/main" id="{AE380C74-A101-4DAC-A954-737F82020BD1}"/>
              </a:ext>
            </a:extLst>
          </p:cNvPr>
          <p:cNvSpPr/>
          <p:nvPr/>
        </p:nvSpPr>
        <p:spPr bwMode="auto">
          <a:xfrm>
            <a:off x="5493295" y="1441450"/>
            <a:ext cx="341313" cy="530225"/>
          </a:xfrm>
          <a:prstGeom prst="chevron">
            <a:avLst/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1917" tIns="60958" rIns="121917" bIns="60958"/>
          <a:lstStyle/>
          <a:p>
            <a:pPr defTabSz="1219170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0C60898-72BE-4ADC-AFCC-09A700688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6" y="1461899"/>
            <a:ext cx="22926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Zlib</a:t>
            </a:r>
            <a:r>
              <a:rPr lang="en-US" altLang="zh-CN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Compress</a:t>
            </a:r>
            <a:endParaRPr lang="zh-CN" altLang="en-US" sz="2800" dirty="0">
              <a:solidFill>
                <a:schemeClr val="bg1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7D0B7F1-065C-4B22-BB74-EE32728129D0}"/>
              </a:ext>
            </a:extLst>
          </p:cNvPr>
          <p:cNvSpPr/>
          <p:nvPr/>
        </p:nvSpPr>
        <p:spPr>
          <a:xfrm>
            <a:off x="6732240" y="3057525"/>
            <a:ext cx="1479550" cy="677863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1C01679-40AA-4C1F-BEDB-BABD71844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265" y="3154363"/>
            <a:ext cx="1333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BigFile</a:t>
            </a:r>
            <a:endParaRPr lang="zh-CN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9" name="Text Box 41">
            <a:extLst>
              <a:ext uri="{FF2B5EF4-FFF2-40B4-BE49-F238E27FC236}">
                <a16:creationId xmlns:a16="http://schemas.microsoft.com/office/drawing/2014/main" id="{269E0DDA-43D9-40F7-A9CB-6584F518D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2851150"/>
            <a:ext cx="5029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DDDDDD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zh-CN" sz="1600" dirty="0">
              <a:solidFill>
                <a:srgbClr val="FFC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300+</a:t>
            </a:r>
            <a:r>
              <a:rPr lang="zh-CN" alt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的配置总数量</a:t>
            </a:r>
            <a:endParaRPr lang="en-US" altLang="zh-C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</a:rPr>
              <a:t>	</a:t>
            </a:r>
            <a:r>
              <a:rPr lang="zh-CN" altLang="en-US" sz="1800" dirty="0">
                <a:solidFill>
                  <a:schemeClr val="bg1"/>
                </a:solidFill>
              </a:rPr>
              <a:t>面对海量配置，策划如何管理配置</a:t>
            </a:r>
            <a:endParaRPr lang="en-US" altLang="zh-CN" sz="1800" dirty="0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78FD08-D150-49CF-94B3-047F2AEC7B3B}"/>
              </a:ext>
            </a:extLst>
          </p:cNvPr>
          <p:cNvSpPr/>
          <p:nvPr/>
        </p:nvSpPr>
        <p:spPr>
          <a:xfrm>
            <a:off x="4212197" y="4470400"/>
            <a:ext cx="1736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err="1">
                <a:solidFill>
                  <a:srgbClr val="FFC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Zlib</a:t>
            </a:r>
            <a:r>
              <a:rPr lang="en-US" altLang="zh-CN" sz="3200" b="1" dirty="0">
                <a:solidFill>
                  <a:srgbClr val="FFC000"/>
                </a:solidFill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Pack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图片 44">
            <a:extLst>
              <a:ext uri="{FF2B5EF4-FFF2-40B4-BE49-F238E27FC236}">
                <a16:creationId xmlns:a16="http://schemas.microsoft.com/office/drawing/2014/main" id="{07B142A5-7FDD-4EC5-A35B-466EE73F8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009650"/>
            <a:ext cx="4110037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圆角矩形 5">
            <a:extLst>
              <a:ext uri="{FF2B5EF4-FFF2-40B4-BE49-F238E27FC236}">
                <a16:creationId xmlns:a16="http://schemas.microsoft.com/office/drawing/2014/main" id="{76BF134C-1EE4-451B-A6CE-43419659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4647929"/>
            <a:ext cx="2933700" cy="279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dirty="0" err="1">
                <a:latin typeface="Baskerville Old Face" panose="02020602080505020303" pitchFamily="18" charset="0"/>
                <a:sym typeface="Baskerville Old Face" panose="02020602080505020303" pitchFamily="18" charset="0"/>
              </a:rPr>
              <a:t>Zlib</a:t>
            </a:r>
            <a:r>
              <a:rPr lang="en-US" altLang="zh-CN" sz="1800" dirty="0">
                <a:latin typeface="Baskerville Old Face" panose="02020602080505020303" pitchFamily="18" charset="0"/>
                <a:sym typeface="Baskerville Old Face" panose="02020602080505020303" pitchFamily="18" charset="0"/>
              </a:rPr>
              <a:t> </a:t>
            </a:r>
            <a:r>
              <a:rPr lang="zh-CN" altLang="en-US" sz="1800" dirty="0">
                <a:latin typeface="Baskerville Old Face" panose="02020602080505020303" pitchFamily="18" charset="0"/>
                <a:sym typeface="Baskerville Old Face" panose="02020602080505020303" pitchFamily="18" charset="0"/>
              </a:rPr>
              <a:t>和</a:t>
            </a:r>
            <a:r>
              <a:rPr lang="en-US" altLang="zh-CN" sz="1800" dirty="0">
                <a:latin typeface="Baskerville Old Face" panose="02020602080505020303" pitchFamily="18" charset="0"/>
                <a:sym typeface="Baskerville Old Face" panose="02020602080505020303" pitchFamily="18" charset="0"/>
              </a:rPr>
              <a:t>LZ4</a:t>
            </a:r>
            <a:r>
              <a:rPr lang="zh-CN" altLang="en-US" sz="1800" dirty="0">
                <a:latin typeface="Baskerville Old Face" panose="02020602080505020303" pitchFamily="18" charset="0"/>
                <a:sym typeface="Baskerville Old Face" panose="02020602080505020303" pitchFamily="18" charset="0"/>
              </a:rPr>
              <a:t>压缩比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2625839-C3B9-4FB7-8F2B-EF925B17373D}"/>
              </a:ext>
            </a:extLst>
          </p:cNvPr>
          <p:cNvGrpSpPr>
            <a:grpSpLocks/>
          </p:cNvGrpSpPr>
          <p:nvPr/>
        </p:nvGrpSpPr>
        <p:grpSpPr bwMode="auto">
          <a:xfrm>
            <a:off x="4821238" y="955675"/>
            <a:ext cx="1985962" cy="730250"/>
            <a:chOff x="1237110" y="1290031"/>
            <a:chExt cx="1605673" cy="554644"/>
          </a:xfrm>
        </p:grpSpPr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E6E3228E-558D-4C01-AD45-048805949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615" y="1827795"/>
              <a:ext cx="1301481" cy="16880"/>
            </a:xfrm>
            <a:prstGeom prst="line">
              <a:avLst/>
            </a:prstGeom>
            <a:noFill/>
            <a:ln w="6350" cmpd="sng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800">
                <a:solidFill>
                  <a:srgbClr val="FFFFFF"/>
                </a:solidFill>
              </a:endParaRPr>
            </a:p>
          </p:txBody>
        </p:sp>
        <p:grpSp>
          <p:nvGrpSpPr>
            <p:cNvPr id="28" name="组合 61">
              <a:extLst>
                <a:ext uri="{FF2B5EF4-FFF2-40B4-BE49-F238E27FC236}">
                  <a16:creationId xmlns:a16="http://schemas.microsoft.com/office/drawing/2014/main" id="{BCB99FA7-A4D6-4FF2-A5D9-CDC151C8E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7110" y="1290031"/>
              <a:ext cx="1605673" cy="463462"/>
              <a:chOff x="1237110" y="1290031"/>
              <a:chExt cx="1605673" cy="463462"/>
            </a:xfrm>
          </p:grpSpPr>
          <p:grpSp>
            <p:nvGrpSpPr>
              <p:cNvPr id="29" name="组合 62">
                <a:extLst>
                  <a:ext uri="{FF2B5EF4-FFF2-40B4-BE49-F238E27FC236}">
                    <a16:creationId xmlns:a16="http://schemas.microsoft.com/office/drawing/2014/main" id="{67A06F1A-F8B6-41FD-90AF-025A303B10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7110" y="1290031"/>
                <a:ext cx="462406" cy="463462"/>
                <a:chOff x="748284" y="1290031"/>
                <a:chExt cx="462406" cy="463462"/>
              </a:xfrm>
            </p:grpSpPr>
            <p:sp>
              <p:nvSpPr>
                <p:cNvPr id="41" name="Oval 5">
                  <a:extLst>
                    <a:ext uri="{FF2B5EF4-FFF2-40B4-BE49-F238E27FC236}">
                      <a16:creationId xmlns:a16="http://schemas.microsoft.com/office/drawing/2014/main" id="{76AE21BC-D873-48F7-96B5-D485D1178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8284" y="1290031"/>
                  <a:ext cx="462406" cy="4634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</a:ln>
                <a:effectLst>
                  <a:innerShdw blurRad="127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4000"/>
                </a:p>
              </p:txBody>
            </p:sp>
            <p:sp>
              <p:nvSpPr>
                <p:cNvPr id="43" name="Oval 5">
                  <a:extLst>
                    <a:ext uri="{FF2B5EF4-FFF2-40B4-BE49-F238E27FC236}">
                      <a16:creationId xmlns:a16="http://schemas.microsoft.com/office/drawing/2014/main" id="{A29F8D1C-B68B-4D3E-888F-74275D7D3C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2479" y="1327169"/>
                  <a:ext cx="388300" cy="389188"/>
                </a:xfrm>
                <a:prstGeom prst="ellipse">
                  <a:avLst/>
                </a:prstGeom>
                <a:solidFill>
                  <a:srgbClr val="2FB6A8"/>
                </a:solidFill>
                <a:ln>
                  <a:noFill/>
                </a:ln>
                <a:effectLst>
                  <a:outerShdw blurRad="152400" dist="50800" dir="2700000" algn="tl" rotWithShape="0">
                    <a:prstClr val="black">
                      <a:alpha val="30000"/>
                    </a:prstClr>
                  </a:outerShdw>
                  <a:softEdge rad="0"/>
                </a:effectLst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softEdge">
                  <a:bevelT w="146050" h="31750"/>
                  <a:bevelB w="0" h="0"/>
                  <a:extrusionClr>
                    <a:schemeClr val="bg1"/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 sz="4000"/>
                </a:p>
              </p:txBody>
            </p:sp>
          </p:grpSp>
          <p:sp>
            <p:nvSpPr>
              <p:cNvPr id="30" name="Rectangle 16">
                <a:extLst>
                  <a:ext uri="{FF2B5EF4-FFF2-40B4-BE49-F238E27FC236}">
                    <a16:creationId xmlns:a16="http://schemas.microsoft.com/office/drawing/2014/main" id="{74CE8F91-1012-46B4-A355-06EE366E6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499" y="1455219"/>
                <a:ext cx="1083284" cy="253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lnSpc>
                    <a:spcPct val="120000"/>
                  </a:lnSpc>
                  <a:buFont typeface="Arial" charset="0"/>
                  <a:buNone/>
                  <a:defRPr/>
                </a:pPr>
                <a:r>
                  <a:rPr lang="zh-CN" altLang="en-US" b="1" dirty="0">
                    <a:solidFill>
                      <a:srgbClr val="2FB6A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压缩比</a:t>
                </a:r>
                <a:endParaRPr lang="zh-CN" altLang="en-US" sz="1050" b="1" dirty="0">
                  <a:solidFill>
                    <a:srgbClr val="2FB6A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5430AAD-EB57-4CC1-BC4D-29BBBF033A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5764" y="1438275"/>
                <a:ext cx="165100" cy="173038"/>
                <a:chOff x="0" y="0"/>
                <a:chExt cx="104" cy="109"/>
              </a:xfrm>
              <a:solidFill>
                <a:schemeClr val="bg1"/>
              </a:solidFill>
            </p:grpSpPr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C9A6EA79-F1EE-4954-8CA3-57AF77B349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" y="0"/>
                  <a:ext cx="11" cy="11"/>
                </a:xfrm>
                <a:custGeom>
                  <a:avLst/>
                  <a:gdLst>
                    <a:gd name="T0" fmla="*/ 20 w 20"/>
                    <a:gd name="T1" fmla="*/ 19 h 19"/>
                    <a:gd name="T2" fmla="*/ 14 w 20"/>
                    <a:gd name="T3" fmla="*/ 19 h 19"/>
                    <a:gd name="T4" fmla="*/ 14 w 20"/>
                    <a:gd name="T5" fmla="*/ 10 h 19"/>
                    <a:gd name="T6" fmla="*/ 10 w 20"/>
                    <a:gd name="T7" fmla="*/ 6 h 19"/>
                    <a:gd name="T8" fmla="*/ 6 w 20"/>
                    <a:gd name="T9" fmla="*/ 10 h 19"/>
                    <a:gd name="T10" fmla="*/ 6 w 20"/>
                    <a:gd name="T11" fmla="*/ 19 h 19"/>
                    <a:gd name="T12" fmla="*/ 0 w 20"/>
                    <a:gd name="T13" fmla="*/ 19 h 19"/>
                    <a:gd name="T14" fmla="*/ 0 w 20"/>
                    <a:gd name="T15" fmla="*/ 10 h 19"/>
                    <a:gd name="T16" fmla="*/ 10 w 20"/>
                    <a:gd name="T17" fmla="*/ 0 h 19"/>
                    <a:gd name="T18" fmla="*/ 20 w 20"/>
                    <a:gd name="T19" fmla="*/ 10 h 19"/>
                    <a:gd name="T20" fmla="*/ 20 w 20"/>
                    <a:gd name="T2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19">
                      <a:moveTo>
                        <a:pt x="20" y="19"/>
                      </a:move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8"/>
                        <a:pt x="12" y="6"/>
                        <a:pt x="10" y="6"/>
                      </a:cubicBezTo>
                      <a:cubicBezTo>
                        <a:pt x="7" y="6"/>
                        <a:pt x="6" y="8"/>
                        <a:pt x="6" y="10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5" y="0"/>
                        <a:pt x="20" y="5"/>
                        <a:pt x="20" y="10"/>
                      </a:cubicBezTo>
                      <a:lnTo>
                        <a:pt x="20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Freeform 36">
                  <a:extLst>
                    <a:ext uri="{FF2B5EF4-FFF2-40B4-BE49-F238E27FC236}">
                      <a16:creationId xmlns:a16="http://schemas.microsoft.com/office/drawing/2014/main" id="{02411562-5838-4083-BF71-0A7A000021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" y="0"/>
                  <a:ext cx="11" cy="11"/>
                </a:xfrm>
                <a:custGeom>
                  <a:avLst/>
                  <a:gdLst>
                    <a:gd name="T0" fmla="*/ 20 w 20"/>
                    <a:gd name="T1" fmla="*/ 19 h 19"/>
                    <a:gd name="T2" fmla="*/ 14 w 20"/>
                    <a:gd name="T3" fmla="*/ 19 h 19"/>
                    <a:gd name="T4" fmla="*/ 14 w 20"/>
                    <a:gd name="T5" fmla="*/ 10 h 19"/>
                    <a:gd name="T6" fmla="*/ 10 w 20"/>
                    <a:gd name="T7" fmla="*/ 6 h 19"/>
                    <a:gd name="T8" fmla="*/ 6 w 20"/>
                    <a:gd name="T9" fmla="*/ 10 h 19"/>
                    <a:gd name="T10" fmla="*/ 6 w 20"/>
                    <a:gd name="T11" fmla="*/ 19 h 19"/>
                    <a:gd name="T12" fmla="*/ 0 w 20"/>
                    <a:gd name="T13" fmla="*/ 19 h 19"/>
                    <a:gd name="T14" fmla="*/ 0 w 20"/>
                    <a:gd name="T15" fmla="*/ 10 h 19"/>
                    <a:gd name="T16" fmla="*/ 10 w 20"/>
                    <a:gd name="T17" fmla="*/ 0 h 19"/>
                    <a:gd name="T18" fmla="*/ 20 w 20"/>
                    <a:gd name="T19" fmla="*/ 10 h 19"/>
                    <a:gd name="T20" fmla="*/ 20 w 20"/>
                    <a:gd name="T2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19">
                      <a:moveTo>
                        <a:pt x="20" y="19"/>
                      </a:move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8"/>
                        <a:pt x="13" y="6"/>
                        <a:pt x="10" y="6"/>
                      </a:cubicBezTo>
                      <a:cubicBezTo>
                        <a:pt x="8" y="6"/>
                        <a:pt x="6" y="8"/>
                        <a:pt x="6" y="10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" y="0"/>
                        <a:pt x="20" y="5"/>
                        <a:pt x="20" y="10"/>
                      </a:cubicBezTo>
                      <a:lnTo>
                        <a:pt x="20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" name="Freeform 37">
                  <a:extLst>
                    <a:ext uri="{FF2B5EF4-FFF2-40B4-BE49-F238E27FC236}">
                      <a16:creationId xmlns:a16="http://schemas.microsoft.com/office/drawing/2014/main" id="{21062A56-F2F1-41E1-8CD4-5198A4811C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0" y="9"/>
                  <a:ext cx="104" cy="100"/>
                </a:xfrm>
                <a:custGeom>
                  <a:avLst/>
                  <a:gdLst>
                    <a:gd name="T0" fmla="*/ 164 w 174"/>
                    <a:gd name="T1" fmla="*/ 170 h 170"/>
                    <a:gd name="T2" fmla="*/ 10 w 174"/>
                    <a:gd name="T3" fmla="*/ 170 h 170"/>
                    <a:gd name="T4" fmla="*/ 0 w 174"/>
                    <a:gd name="T5" fmla="*/ 160 h 170"/>
                    <a:gd name="T6" fmla="*/ 0 w 174"/>
                    <a:gd name="T7" fmla="*/ 10 h 170"/>
                    <a:gd name="T8" fmla="*/ 10 w 174"/>
                    <a:gd name="T9" fmla="*/ 0 h 170"/>
                    <a:gd name="T10" fmla="*/ 30 w 174"/>
                    <a:gd name="T11" fmla="*/ 0 h 170"/>
                    <a:gd name="T12" fmla="*/ 30 w 174"/>
                    <a:gd name="T13" fmla="*/ 14 h 170"/>
                    <a:gd name="T14" fmla="*/ 34 w 174"/>
                    <a:gd name="T15" fmla="*/ 18 h 170"/>
                    <a:gd name="T16" fmla="*/ 38 w 174"/>
                    <a:gd name="T17" fmla="*/ 14 h 170"/>
                    <a:gd name="T18" fmla="*/ 38 w 174"/>
                    <a:gd name="T19" fmla="*/ 0 h 170"/>
                    <a:gd name="T20" fmla="*/ 136 w 174"/>
                    <a:gd name="T21" fmla="*/ 0 h 170"/>
                    <a:gd name="T22" fmla="*/ 136 w 174"/>
                    <a:gd name="T23" fmla="*/ 14 h 170"/>
                    <a:gd name="T24" fmla="*/ 140 w 174"/>
                    <a:gd name="T25" fmla="*/ 18 h 170"/>
                    <a:gd name="T26" fmla="*/ 144 w 174"/>
                    <a:gd name="T27" fmla="*/ 14 h 170"/>
                    <a:gd name="T28" fmla="*/ 144 w 174"/>
                    <a:gd name="T29" fmla="*/ 0 h 170"/>
                    <a:gd name="T30" fmla="*/ 164 w 174"/>
                    <a:gd name="T31" fmla="*/ 0 h 170"/>
                    <a:gd name="T32" fmla="*/ 174 w 174"/>
                    <a:gd name="T33" fmla="*/ 10 h 170"/>
                    <a:gd name="T34" fmla="*/ 174 w 174"/>
                    <a:gd name="T35" fmla="*/ 160 h 170"/>
                    <a:gd name="T36" fmla="*/ 164 w 174"/>
                    <a:gd name="T37" fmla="*/ 170 h 170"/>
                    <a:gd name="T38" fmla="*/ 10 w 174"/>
                    <a:gd name="T39" fmla="*/ 6 h 170"/>
                    <a:gd name="T40" fmla="*/ 6 w 174"/>
                    <a:gd name="T41" fmla="*/ 10 h 170"/>
                    <a:gd name="T42" fmla="*/ 6 w 174"/>
                    <a:gd name="T43" fmla="*/ 160 h 170"/>
                    <a:gd name="T44" fmla="*/ 10 w 174"/>
                    <a:gd name="T45" fmla="*/ 164 h 170"/>
                    <a:gd name="T46" fmla="*/ 164 w 174"/>
                    <a:gd name="T47" fmla="*/ 164 h 170"/>
                    <a:gd name="T48" fmla="*/ 168 w 174"/>
                    <a:gd name="T49" fmla="*/ 160 h 170"/>
                    <a:gd name="T50" fmla="*/ 168 w 174"/>
                    <a:gd name="T51" fmla="*/ 10 h 170"/>
                    <a:gd name="T52" fmla="*/ 164 w 174"/>
                    <a:gd name="T53" fmla="*/ 6 h 170"/>
                    <a:gd name="T54" fmla="*/ 150 w 174"/>
                    <a:gd name="T55" fmla="*/ 6 h 170"/>
                    <a:gd name="T56" fmla="*/ 150 w 174"/>
                    <a:gd name="T57" fmla="*/ 14 h 170"/>
                    <a:gd name="T58" fmla="*/ 140 w 174"/>
                    <a:gd name="T59" fmla="*/ 24 h 170"/>
                    <a:gd name="T60" fmla="*/ 130 w 174"/>
                    <a:gd name="T61" fmla="*/ 14 h 170"/>
                    <a:gd name="T62" fmla="*/ 130 w 174"/>
                    <a:gd name="T63" fmla="*/ 6 h 170"/>
                    <a:gd name="T64" fmla="*/ 44 w 174"/>
                    <a:gd name="T65" fmla="*/ 6 h 170"/>
                    <a:gd name="T66" fmla="*/ 44 w 174"/>
                    <a:gd name="T67" fmla="*/ 14 h 170"/>
                    <a:gd name="T68" fmla="*/ 34 w 174"/>
                    <a:gd name="T69" fmla="*/ 24 h 170"/>
                    <a:gd name="T70" fmla="*/ 24 w 174"/>
                    <a:gd name="T71" fmla="*/ 14 h 170"/>
                    <a:gd name="T72" fmla="*/ 24 w 174"/>
                    <a:gd name="T73" fmla="*/ 6 h 170"/>
                    <a:gd name="T74" fmla="*/ 10 w 174"/>
                    <a:gd name="T75" fmla="*/ 6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4" h="170">
                      <a:moveTo>
                        <a:pt x="164" y="170"/>
                      </a:moveTo>
                      <a:cubicBezTo>
                        <a:pt x="10" y="170"/>
                        <a:pt x="10" y="170"/>
                        <a:pt x="10" y="170"/>
                      </a:cubicBezTo>
                      <a:cubicBezTo>
                        <a:pt x="5" y="170"/>
                        <a:pt x="0" y="165"/>
                        <a:pt x="0" y="16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16"/>
                        <a:pt x="31" y="18"/>
                        <a:pt x="34" y="18"/>
                      </a:cubicBezTo>
                      <a:cubicBezTo>
                        <a:pt x="36" y="18"/>
                        <a:pt x="38" y="16"/>
                        <a:pt x="38" y="14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136" y="0"/>
                        <a:pt x="136" y="0"/>
                        <a:pt x="136" y="0"/>
                      </a:cubicBezTo>
                      <a:cubicBezTo>
                        <a:pt x="136" y="14"/>
                        <a:pt x="136" y="14"/>
                        <a:pt x="136" y="14"/>
                      </a:cubicBezTo>
                      <a:cubicBezTo>
                        <a:pt x="136" y="16"/>
                        <a:pt x="138" y="18"/>
                        <a:pt x="140" y="18"/>
                      </a:cubicBezTo>
                      <a:cubicBezTo>
                        <a:pt x="143" y="18"/>
                        <a:pt x="144" y="16"/>
                        <a:pt x="144" y="14"/>
                      </a:cubicBezTo>
                      <a:cubicBezTo>
                        <a:pt x="144" y="0"/>
                        <a:pt x="144" y="0"/>
                        <a:pt x="144" y="0"/>
                      </a:cubicBezTo>
                      <a:cubicBezTo>
                        <a:pt x="164" y="0"/>
                        <a:pt x="164" y="0"/>
                        <a:pt x="164" y="0"/>
                      </a:cubicBezTo>
                      <a:cubicBezTo>
                        <a:pt x="169" y="0"/>
                        <a:pt x="174" y="4"/>
                        <a:pt x="174" y="10"/>
                      </a:cubicBezTo>
                      <a:cubicBezTo>
                        <a:pt x="174" y="160"/>
                        <a:pt x="174" y="160"/>
                        <a:pt x="174" y="160"/>
                      </a:cubicBezTo>
                      <a:cubicBezTo>
                        <a:pt x="174" y="165"/>
                        <a:pt x="169" y="170"/>
                        <a:pt x="164" y="170"/>
                      </a:cubicBezTo>
                      <a:close/>
                      <a:moveTo>
                        <a:pt x="10" y="6"/>
                      </a:moveTo>
                      <a:cubicBezTo>
                        <a:pt x="8" y="6"/>
                        <a:pt x="6" y="8"/>
                        <a:pt x="6" y="10"/>
                      </a:cubicBezTo>
                      <a:cubicBezTo>
                        <a:pt x="6" y="160"/>
                        <a:pt x="6" y="160"/>
                        <a:pt x="6" y="160"/>
                      </a:cubicBezTo>
                      <a:cubicBezTo>
                        <a:pt x="6" y="162"/>
                        <a:pt x="8" y="164"/>
                        <a:pt x="10" y="164"/>
                      </a:cubicBezTo>
                      <a:cubicBezTo>
                        <a:pt x="164" y="164"/>
                        <a:pt x="164" y="164"/>
                        <a:pt x="164" y="164"/>
                      </a:cubicBezTo>
                      <a:cubicBezTo>
                        <a:pt x="166" y="164"/>
                        <a:pt x="168" y="162"/>
                        <a:pt x="168" y="160"/>
                      </a:cubicBezTo>
                      <a:cubicBezTo>
                        <a:pt x="168" y="10"/>
                        <a:pt x="168" y="10"/>
                        <a:pt x="168" y="10"/>
                      </a:cubicBezTo>
                      <a:cubicBezTo>
                        <a:pt x="168" y="8"/>
                        <a:pt x="166" y="6"/>
                        <a:pt x="164" y="6"/>
                      </a:cubicBezTo>
                      <a:cubicBezTo>
                        <a:pt x="150" y="6"/>
                        <a:pt x="150" y="6"/>
                        <a:pt x="150" y="6"/>
                      </a:cubicBezTo>
                      <a:cubicBezTo>
                        <a:pt x="150" y="14"/>
                        <a:pt x="150" y="14"/>
                        <a:pt x="150" y="14"/>
                      </a:cubicBezTo>
                      <a:cubicBezTo>
                        <a:pt x="150" y="19"/>
                        <a:pt x="146" y="24"/>
                        <a:pt x="140" y="24"/>
                      </a:cubicBezTo>
                      <a:cubicBezTo>
                        <a:pt x="135" y="24"/>
                        <a:pt x="130" y="19"/>
                        <a:pt x="130" y="14"/>
                      </a:cubicBezTo>
                      <a:cubicBezTo>
                        <a:pt x="130" y="6"/>
                        <a:pt x="130" y="6"/>
                        <a:pt x="130" y="6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4" y="14"/>
                        <a:pt x="44" y="14"/>
                        <a:pt x="44" y="14"/>
                      </a:cubicBezTo>
                      <a:cubicBezTo>
                        <a:pt x="44" y="19"/>
                        <a:pt x="39" y="24"/>
                        <a:pt x="34" y="24"/>
                      </a:cubicBezTo>
                      <a:cubicBezTo>
                        <a:pt x="28" y="24"/>
                        <a:pt x="24" y="19"/>
                        <a:pt x="24" y="14"/>
                      </a:cubicBezTo>
                      <a:cubicBezTo>
                        <a:pt x="24" y="6"/>
                        <a:pt x="24" y="6"/>
                        <a:pt x="24" y="6"/>
                      </a:cubicBezTo>
                      <a:lnTo>
                        <a:pt x="10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9" name="Freeform 38">
                  <a:extLst>
                    <a:ext uri="{FF2B5EF4-FFF2-40B4-BE49-F238E27FC236}">
                      <a16:creationId xmlns:a16="http://schemas.microsoft.com/office/drawing/2014/main" id="{625C9F9C-759D-4739-B628-C2CB64AEB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" y="11"/>
                  <a:ext cx="11" cy="12"/>
                </a:xfrm>
                <a:custGeom>
                  <a:avLst/>
                  <a:gdLst>
                    <a:gd name="T0" fmla="*/ 10 w 20"/>
                    <a:gd name="T1" fmla="*/ 21 h 21"/>
                    <a:gd name="T2" fmla="*/ 0 w 20"/>
                    <a:gd name="T3" fmla="*/ 11 h 21"/>
                    <a:gd name="T4" fmla="*/ 0 w 20"/>
                    <a:gd name="T5" fmla="*/ 0 h 21"/>
                    <a:gd name="T6" fmla="*/ 6 w 20"/>
                    <a:gd name="T7" fmla="*/ 0 h 21"/>
                    <a:gd name="T8" fmla="*/ 6 w 20"/>
                    <a:gd name="T9" fmla="*/ 11 h 21"/>
                    <a:gd name="T10" fmla="*/ 10 w 20"/>
                    <a:gd name="T11" fmla="*/ 15 h 21"/>
                    <a:gd name="T12" fmla="*/ 14 w 20"/>
                    <a:gd name="T13" fmla="*/ 11 h 21"/>
                    <a:gd name="T14" fmla="*/ 14 w 20"/>
                    <a:gd name="T15" fmla="*/ 0 h 21"/>
                    <a:gd name="T16" fmla="*/ 20 w 20"/>
                    <a:gd name="T17" fmla="*/ 0 h 21"/>
                    <a:gd name="T18" fmla="*/ 20 w 20"/>
                    <a:gd name="T19" fmla="*/ 11 h 21"/>
                    <a:gd name="T20" fmla="*/ 10 w 20"/>
                    <a:gd name="T21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21">
                      <a:moveTo>
                        <a:pt x="10" y="21"/>
                      </a:moveTo>
                      <a:cubicBezTo>
                        <a:pt x="5" y="21"/>
                        <a:pt x="0" y="16"/>
                        <a:pt x="0" y="1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3"/>
                        <a:pt x="8" y="15"/>
                        <a:pt x="10" y="15"/>
                      </a:cubicBezTo>
                      <a:cubicBezTo>
                        <a:pt x="13" y="15"/>
                        <a:pt x="14" y="13"/>
                        <a:pt x="14" y="1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20" y="16"/>
                        <a:pt x="16" y="21"/>
                        <a:pt x="10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DE5D1C2-0ED1-4218-BE21-2DA8CCE35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" y="32"/>
                  <a:ext cx="100" cy="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 sz="800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9CD1278-F131-4DED-AFD8-3C3E30858601}"/>
              </a:ext>
            </a:extLst>
          </p:cNvPr>
          <p:cNvGrpSpPr>
            <a:grpSpLocks/>
          </p:cNvGrpSpPr>
          <p:nvPr/>
        </p:nvGrpSpPr>
        <p:grpSpPr bwMode="auto">
          <a:xfrm>
            <a:off x="4821238" y="1855788"/>
            <a:ext cx="1985962" cy="728662"/>
            <a:chOff x="1237110" y="2213956"/>
            <a:chExt cx="1605674" cy="554643"/>
          </a:xfrm>
        </p:grpSpPr>
        <p:sp>
          <p:nvSpPr>
            <p:cNvPr id="45" name="Line 11">
              <a:extLst>
                <a:ext uri="{FF2B5EF4-FFF2-40B4-BE49-F238E27FC236}">
                  <a16:creationId xmlns:a16="http://schemas.microsoft.com/office/drawing/2014/main" id="{B11CCF27-B065-4AA5-BBFB-C444EFB31B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615" y="2762558"/>
              <a:ext cx="1301482" cy="6041"/>
            </a:xfrm>
            <a:prstGeom prst="line">
              <a:avLst/>
            </a:prstGeom>
            <a:noFill/>
            <a:ln w="6350" cmpd="sng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 sz="800">
                <a:solidFill>
                  <a:srgbClr val="FFFFFF"/>
                </a:solidFill>
              </a:endParaRP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C7441764-A461-4780-B39F-0C0B392F0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653" y="2300888"/>
              <a:ext cx="1059131" cy="280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ADD072"/>
                  </a:solidFill>
                  <a:latin typeface="Impact" panose="020B0806030902050204" pitchFamily="34" charset="0"/>
                </a:rPr>
                <a:t>解压速度</a:t>
              </a:r>
            </a:p>
          </p:txBody>
        </p:sp>
        <p:grpSp>
          <p:nvGrpSpPr>
            <p:cNvPr id="61" name="组合 75">
              <a:extLst>
                <a:ext uri="{FF2B5EF4-FFF2-40B4-BE49-F238E27FC236}">
                  <a16:creationId xmlns:a16="http://schemas.microsoft.com/office/drawing/2014/main" id="{D9A1F41A-01EC-4D70-A941-772A0937E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7110" y="2213956"/>
              <a:ext cx="462406" cy="463462"/>
              <a:chOff x="748284" y="2213956"/>
              <a:chExt cx="462406" cy="463462"/>
            </a:xfrm>
          </p:grpSpPr>
          <p:sp>
            <p:nvSpPr>
              <p:cNvPr id="66" name="Oval 5">
                <a:extLst>
                  <a:ext uri="{FF2B5EF4-FFF2-40B4-BE49-F238E27FC236}">
                    <a16:creationId xmlns:a16="http://schemas.microsoft.com/office/drawing/2014/main" id="{18A5808E-C752-4030-9BAA-56A9171E6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284" y="2213956"/>
                <a:ext cx="462406" cy="46346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  <a:effectLst>
                <a:innerShdw blurRad="127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4000"/>
              </a:p>
            </p:txBody>
          </p:sp>
          <p:sp>
            <p:nvSpPr>
              <p:cNvPr id="67" name="Oval 5">
                <a:extLst>
                  <a:ext uri="{FF2B5EF4-FFF2-40B4-BE49-F238E27FC236}">
                    <a16:creationId xmlns:a16="http://schemas.microsoft.com/office/drawing/2014/main" id="{4031C818-CF30-4700-9D6A-E435198D8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479" y="2251094"/>
                <a:ext cx="388300" cy="389188"/>
              </a:xfrm>
              <a:prstGeom prst="ellipse">
                <a:avLst/>
              </a:prstGeom>
              <a:solidFill>
                <a:srgbClr val="ADD072"/>
              </a:solidFill>
              <a:ln>
                <a:noFill/>
              </a:ln>
              <a:effectLst>
                <a:outerShdw blurRad="152400" dist="50800" dir="2700000" algn="tl" rotWithShape="0">
                  <a:prstClr val="black">
                    <a:alpha val="30000"/>
                  </a:prstClr>
                </a:outerShdw>
                <a:softEdge rad="0"/>
              </a:effectLst>
              <a:scene3d>
                <a:camera prst="orthographicFront"/>
                <a:lightRig rig="threePt" dir="t">
                  <a:rot lat="0" lon="0" rev="0"/>
                </a:lightRig>
              </a:scene3d>
              <a:sp3d prstMaterial="softEdge">
                <a:bevelT w="146050" h="31750"/>
                <a:bevelB w="0" h="0"/>
                <a:extrusionClr>
                  <a:schemeClr val="bg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4000"/>
              </a:p>
            </p:txBody>
          </p:sp>
        </p:grpSp>
        <p:grpSp>
          <p:nvGrpSpPr>
            <p:cNvPr id="62" name="Group 40">
              <a:extLst>
                <a:ext uri="{FF2B5EF4-FFF2-40B4-BE49-F238E27FC236}">
                  <a16:creationId xmlns:a16="http://schemas.microsoft.com/office/drawing/2014/main" id="{DF878ED9-5383-4EF1-BA09-3D6D4CFDD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1001" y="2373313"/>
              <a:ext cx="174625" cy="168275"/>
              <a:chOff x="0" y="0"/>
              <a:chExt cx="110" cy="106"/>
            </a:xfrm>
            <a:solidFill>
              <a:schemeClr val="bg1"/>
            </a:solidFill>
          </p:grpSpPr>
          <p:sp>
            <p:nvSpPr>
              <p:cNvPr id="63" name="Freeform 41">
                <a:extLst>
                  <a:ext uri="{FF2B5EF4-FFF2-40B4-BE49-F238E27FC236}">
                    <a16:creationId xmlns:a16="http://schemas.microsoft.com/office/drawing/2014/main" id="{10A793F9-A964-4DF9-AFA3-E82C675FB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10" cy="69"/>
              </a:xfrm>
              <a:custGeom>
                <a:avLst/>
                <a:gdLst>
                  <a:gd name="T0" fmla="*/ 157 w 186"/>
                  <a:gd name="T1" fmla="*/ 118 h 118"/>
                  <a:gd name="T2" fmla="*/ 103 w 186"/>
                  <a:gd name="T3" fmla="*/ 118 h 118"/>
                  <a:gd name="T4" fmla="*/ 103 w 186"/>
                  <a:gd name="T5" fmla="*/ 113 h 118"/>
                  <a:gd name="T6" fmla="*/ 157 w 186"/>
                  <a:gd name="T7" fmla="*/ 113 h 118"/>
                  <a:gd name="T8" fmla="*/ 180 w 186"/>
                  <a:gd name="T9" fmla="*/ 89 h 118"/>
                  <a:gd name="T10" fmla="*/ 158 w 186"/>
                  <a:gd name="T11" fmla="*/ 66 h 118"/>
                  <a:gd name="T12" fmla="*/ 153 w 186"/>
                  <a:gd name="T13" fmla="*/ 66 h 118"/>
                  <a:gd name="T14" fmla="*/ 155 w 186"/>
                  <a:gd name="T15" fmla="*/ 62 h 118"/>
                  <a:gd name="T16" fmla="*/ 159 w 186"/>
                  <a:gd name="T17" fmla="*/ 44 h 118"/>
                  <a:gd name="T18" fmla="*/ 121 w 186"/>
                  <a:gd name="T19" fmla="*/ 6 h 118"/>
                  <a:gd name="T20" fmla="*/ 89 w 186"/>
                  <a:gd name="T21" fmla="*/ 22 h 118"/>
                  <a:gd name="T22" fmla="*/ 87 w 186"/>
                  <a:gd name="T23" fmla="*/ 24 h 118"/>
                  <a:gd name="T24" fmla="*/ 85 w 186"/>
                  <a:gd name="T25" fmla="*/ 22 h 118"/>
                  <a:gd name="T26" fmla="*/ 69 w 186"/>
                  <a:gd name="T27" fmla="*/ 15 h 118"/>
                  <a:gd name="T28" fmla="*/ 47 w 186"/>
                  <a:gd name="T29" fmla="*/ 36 h 118"/>
                  <a:gd name="T30" fmla="*/ 47 w 186"/>
                  <a:gd name="T31" fmla="*/ 39 h 118"/>
                  <a:gd name="T32" fmla="*/ 43 w 186"/>
                  <a:gd name="T33" fmla="*/ 39 h 118"/>
                  <a:gd name="T34" fmla="*/ 6 w 186"/>
                  <a:gd name="T35" fmla="*/ 76 h 118"/>
                  <a:gd name="T36" fmla="*/ 42 w 186"/>
                  <a:gd name="T37" fmla="*/ 113 h 118"/>
                  <a:gd name="T38" fmla="*/ 42 w 186"/>
                  <a:gd name="T39" fmla="*/ 113 h 118"/>
                  <a:gd name="T40" fmla="*/ 83 w 186"/>
                  <a:gd name="T41" fmla="*/ 113 h 118"/>
                  <a:gd name="T42" fmla="*/ 83 w 186"/>
                  <a:gd name="T43" fmla="*/ 118 h 118"/>
                  <a:gd name="T44" fmla="*/ 38 w 186"/>
                  <a:gd name="T45" fmla="*/ 118 h 118"/>
                  <a:gd name="T46" fmla="*/ 0 w 186"/>
                  <a:gd name="T47" fmla="*/ 76 h 118"/>
                  <a:gd name="T48" fmla="*/ 42 w 186"/>
                  <a:gd name="T49" fmla="*/ 33 h 118"/>
                  <a:gd name="T50" fmla="*/ 69 w 186"/>
                  <a:gd name="T51" fmla="*/ 10 h 118"/>
                  <a:gd name="T52" fmla="*/ 86 w 186"/>
                  <a:gd name="T53" fmla="*/ 15 h 118"/>
                  <a:gd name="T54" fmla="*/ 121 w 186"/>
                  <a:gd name="T55" fmla="*/ 0 h 118"/>
                  <a:gd name="T56" fmla="*/ 165 w 186"/>
                  <a:gd name="T57" fmla="*/ 44 h 118"/>
                  <a:gd name="T58" fmla="*/ 162 w 186"/>
                  <a:gd name="T59" fmla="*/ 61 h 118"/>
                  <a:gd name="T60" fmla="*/ 186 w 186"/>
                  <a:gd name="T61" fmla="*/ 89 h 118"/>
                  <a:gd name="T62" fmla="*/ 157 w 186"/>
                  <a:gd name="T63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6" h="118">
                    <a:moveTo>
                      <a:pt x="157" y="118"/>
                    </a:move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3" y="113"/>
                      <a:pt x="103" y="113"/>
                      <a:pt x="103" y="113"/>
                    </a:cubicBezTo>
                    <a:cubicBezTo>
                      <a:pt x="157" y="113"/>
                      <a:pt x="157" y="113"/>
                      <a:pt x="157" y="113"/>
                    </a:cubicBezTo>
                    <a:cubicBezTo>
                      <a:pt x="170" y="113"/>
                      <a:pt x="180" y="102"/>
                      <a:pt x="180" y="89"/>
                    </a:cubicBezTo>
                    <a:cubicBezTo>
                      <a:pt x="180" y="77"/>
                      <a:pt x="170" y="67"/>
                      <a:pt x="158" y="66"/>
                    </a:cubicBezTo>
                    <a:cubicBezTo>
                      <a:pt x="153" y="66"/>
                      <a:pt x="153" y="66"/>
                      <a:pt x="153" y="66"/>
                    </a:cubicBezTo>
                    <a:cubicBezTo>
                      <a:pt x="155" y="62"/>
                      <a:pt x="155" y="62"/>
                      <a:pt x="155" y="62"/>
                    </a:cubicBezTo>
                    <a:cubicBezTo>
                      <a:pt x="158" y="56"/>
                      <a:pt x="159" y="51"/>
                      <a:pt x="159" y="44"/>
                    </a:cubicBezTo>
                    <a:cubicBezTo>
                      <a:pt x="159" y="23"/>
                      <a:pt x="142" y="6"/>
                      <a:pt x="121" y="6"/>
                    </a:cubicBezTo>
                    <a:cubicBezTo>
                      <a:pt x="108" y="6"/>
                      <a:pt x="97" y="12"/>
                      <a:pt x="89" y="22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81" y="18"/>
                      <a:pt x="75" y="15"/>
                      <a:pt x="69" y="15"/>
                    </a:cubicBezTo>
                    <a:cubicBezTo>
                      <a:pt x="58" y="15"/>
                      <a:pt x="48" y="25"/>
                      <a:pt x="47" y="36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23" y="39"/>
                      <a:pt x="6" y="55"/>
                      <a:pt x="6" y="76"/>
                    </a:cubicBezTo>
                    <a:cubicBezTo>
                      <a:pt x="6" y="96"/>
                      <a:pt x="22" y="112"/>
                      <a:pt x="42" y="113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83" y="113"/>
                      <a:pt x="83" y="113"/>
                      <a:pt x="83" y="113"/>
                    </a:cubicBezTo>
                    <a:cubicBezTo>
                      <a:pt x="83" y="118"/>
                      <a:pt x="83" y="118"/>
                      <a:pt x="83" y="118"/>
                    </a:cubicBezTo>
                    <a:cubicBezTo>
                      <a:pt x="38" y="118"/>
                      <a:pt x="38" y="118"/>
                      <a:pt x="38" y="118"/>
                    </a:cubicBezTo>
                    <a:cubicBezTo>
                      <a:pt x="17" y="116"/>
                      <a:pt x="0" y="98"/>
                      <a:pt x="0" y="76"/>
                    </a:cubicBezTo>
                    <a:cubicBezTo>
                      <a:pt x="0" y="52"/>
                      <a:pt x="19" y="34"/>
                      <a:pt x="42" y="33"/>
                    </a:cubicBezTo>
                    <a:cubicBezTo>
                      <a:pt x="44" y="20"/>
                      <a:pt x="55" y="10"/>
                      <a:pt x="69" y="10"/>
                    </a:cubicBezTo>
                    <a:cubicBezTo>
                      <a:pt x="76" y="10"/>
                      <a:pt x="82" y="12"/>
                      <a:pt x="86" y="15"/>
                    </a:cubicBezTo>
                    <a:cubicBezTo>
                      <a:pt x="95" y="5"/>
                      <a:pt x="107" y="0"/>
                      <a:pt x="121" y="0"/>
                    </a:cubicBezTo>
                    <a:cubicBezTo>
                      <a:pt x="145" y="0"/>
                      <a:pt x="165" y="20"/>
                      <a:pt x="165" y="44"/>
                    </a:cubicBezTo>
                    <a:cubicBezTo>
                      <a:pt x="165" y="50"/>
                      <a:pt x="164" y="56"/>
                      <a:pt x="162" y="61"/>
                    </a:cubicBezTo>
                    <a:cubicBezTo>
                      <a:pt x="176" y="63"/>
                      <a:pt x="186" y="75"/>
                      <a:pt x="186" y="89"/>
                    </a:cubicBezTo>
                    <a:cubicBezTo>
                      <a:pt x="186" y="105"/>
                      <a:pt x="173" y="118"/>
                      <a:pt x="157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Freeform 42">
                <a:extLst>
                  <a:ext uri="{FF2B5EF4-FFF2-40B4-BE49-F238E27FC236}">
                    <a16:creationId xmlns:a16="http://schemas.microsoft.com/office/drawing/2014/main" id="{566BAE52-DFC0-4194-9278-A8A7E0508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" y="85"/>
                <a:ext cx="36" cy="21"/>
              </a:xfrm>
              <a:custGeom>
                <a:avLst/>
                <a:gdLst>
                  <a:gd name="T0" fmla="*/ 18 w 36"/>
                  <a:gd name="T1" fmla="*/ 21 h 21"/>
                  <a:gd name="T2" fmla="*/ 0 w 36"/>
                  <a:gd name="T3" fmla="*/ 3 h 21"/>
                  <a:gd name="T4" fmla="*/ 2 w 36"/>
                  <a:gd name="T5" fmla="*/ 0 h 21"/>
                  <a:gd name="T6" fmla="*/ 18 w 36"/>
                  <a:gd name="T7" fmla="*/ 16 h 21"/>
                  <a:gd name="T8" fmla="*/ 34 w 36"/>
                  <a:gd name="T9" fmla="*/ 0 h 21"/>
                  <a:gd name="T10" fmla="*/ 36 w 36"/>
                  <a:gd name="T11" fmla="*/ 3 h 21"/>
                  <a:gd name="T12" fmla="*/ 18 w 36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1">
                    <a:moveTo>
                      <a:pt x="18" y="21"/>
                    </a:moveTo>
                    <a:lnTo>
                      <a:pt x="0" y="3"/>
                    </a:lnTo>
                    <a:lnTo>
                      <a:pt x="2" y="0"/>
                    </a:lnTo>
                    <a:lnTo>
                      <a:pt x="18" y="16"/>
                    </a:lnTo>
                    <a:lnTo>
                      <a:pt x="34" y="0"/>
                    </a:lnTo>
                    <a:lnTo>
                      <a:pt x="36" y="3"/>
                    </a:lnTo>
                    <a:lnTo>
                      <a:pt x="18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  <p:sp>
            <p:nvSpPr>
              <p:cNvPr id="65" name="Rectangle 43">
                <a:extLst>
                  <a:ext uri="{FF2B5EF4-FFF2-40B4-BE49-F238E27FC236}">
                    <a16:creationId xmlns:a16="http://schemas.microsoft.com/office/drawing/2014/main" id="{230D3A77-6A2D-4313-BB6C-604525C54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" y="35"/>
                <a:ext cx="4" cy="6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 sz="8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72" name="组合 4">
            <a:extLst>
              <a:ext uri="{FF2B5EF4-FFF2-40B4-BE49-F238E27FC236}">
                <a16:creationId xmlns:a16="http://schemas.microsoft.com/office/drawing/2014/main" id="{43E8437A-8637-4A7B-B184-9B419A852995}"/>
              </a:ext>
            </a:extLst>
          </p:cNvPr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73" name="圆角矩形 31">
              <a:extLst>
                <a:ext uri="{FF2B5EF4-FFF2-40B4-BE49-F238E27FC236}">
                  <a16:creationId xmlns:a16="http://schemas.microsoft.com/office/drawing/2014/main" id="{B57C812B-D3F6-41EB-B7A8-4AD31D6FEEE8}"/>
                </a:ext>
              </a:extLst>
            </p:cNvPr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4" name="圆角矩形 32">
              <a:extLst>
                <a:ext uri="{FF2B5EF4-FFF2-40B4-BE49-F238E27FC236}">
                  <a16:creationId xmlns:a16="http://schemas.microsoft.com/office/drawing/2014/main" id="{AF109444-2737-4D0D-83EC-A3F96970411C}"/>
                </a:ext>
              </a:extLst>
            </p:cNvPr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75" name="TextBox 6">
            <a:extLst>
              <a:ext uri="{FF2B5EF4-FFF2-40B4-BE49-F238E27FC236}">
                <a16:creationId xmlns:a16="http://schemas.microsoft.com/office/drawing/2014/main" id="{AD091299-A261-4379-BC62-4E1B757EC683}"/>
              </a:ext>
            </a:extLst>
          </p:cNvPr>
          <p:cNvSpPr txBox="1"/>
          <p:nvPr/>
        </p:nvSpPr>
        <p:spPr>
          <a:xfrm>
            <a:off x="2714873" y="325376"/>
            <a:ext cx="3428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000" b="1" dirty="0" err="1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Zlib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Pack: </a:t>
            </a:r>
            <a:r>
              <a:rPr lang="en-US" altLang="zh-CN" sz="2000" b="1" dirty="0" err="1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Zlib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Compress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51427AB-661C-4DE7-9BC4-E4BE9B51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3012"/>
              </p:ext>
            </p:extLst>
          </p:nvPr>
        </p:nvGraphicFramePr>
        <p:xfrm>
          <a:off x="4841780" y="2784318"/>
          <a:ext cx="4032448" cy="1697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51706938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20861170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82337545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860300500"/>
                    </a:ext>
                  </a:extLst>
                </a:gridCol>
              </a:tblGrid>
              <a:tr h="43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文件数量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文件存储总量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  <a:ea typeface="等线" panose="02010600030101010101" pitchFamily="2" charset="-122"/>
                          <a:sym typeface="Baskerville Old Face" panose="02020602080505020303" pitchFamily="18" charset="0"/>
                        </a:rPr>
                        <a:t>LZ4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skerville Old Face" panose="02020602080505020303" pitchFamily="18" charset="0"/>
                          <a:ea typeface="等线" panose="02010600030101010101" pitchFamily="2" charset="-122"/>
                          <a:sym typeface="Baskerville Old Face" panose="02020602080505020303" pitchFamily="18" charset="0"/>
                        </a:rPr>
                        <a:t>Zlib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askerville Old Face" panose="02020602080505020303" pitchFamily="18" charset="0"/>
                        <a:ea typeface="等线" panose="02010600030101010101" pitchFamily="2" charset="-122"/>
                        <a:sym typeface="Baskerville Old Face" panose="020206020805050203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571125622"/>
                  </a:ext>
                </a:extLst>
              </a:tr>
              <a:tr h="3145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10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1.5M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500kb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120kb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092041792"/>
                  </a:ext>
                </a:extLst>
              </a:tr>
              <a:tr h="3145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100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3.9M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1.5M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430kb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207053922"/>
                  </a:ext>
                </a:extLst>
              </a:tr>
              <a:tr h="3145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6.3M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2.6M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620kb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245019002"/>
                  </a:ext>
                </a:extLst>
              </a:tr>
              <a:tr h="3145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33C0B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353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33C0B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12.7M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33C0B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4.2M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33C0B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sym typeface="等线" panose="02010600030101010101" pitchFamily="2" charset="-122"/>
                        </a:rPr>
                        <a:t>1.05M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87019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03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714873" y="325376"/>
            <a:ext cx="3428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000" b="1" dirty="0" err="1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Zlib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Pack: </a:t>
            </a:r>
            <a:r>
              <a:rPr lang="en-US" altLang="zh-CN" sz="2000" b="1" dirty="0" err="1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Zlib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Compress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图片 5">
            <a:extLst>
              <a:ext uri="{FF2B5EF4-FFF2-40B4-BE49-F238E27FC236}">
                <a16:creationId xmlns:a16="http://schemas.microsoft.com/office/drawing/2014/main" id="{76B0A490-25DC-44AA-97F1-B2694DEA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4638"/>
            <a:ext cx="4549775" cy="27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圆角矩形 5">
            <a:extLst>
              <a:ext uri="{FF2B5EF4-FFF2-40B4-BE49-F238E27FC236}">
                <a16:creationId xmlns:a16="http://schemas.microsoft.com/office/drawing/2014/main" id="{44D0A5EA-BE20-4EBF-A249-51873D106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4497387"/>
            <a:ext cx="3733800" cy="422275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dirty="0" err="1">
                <a:latin typeface="Baskerville Old Face" panose="02020602080505020303" pitchFamily="18" charset="0"/>
                <a:sym typeface="Baskerville Old Face" panose="02020602080505020303" pitchFamily="18" charset="0"/>
              </a:rPr>
              <a:t>Zlib</a:t>
            </a:r>
            <a:r>
              <a:rPr lang="en-US" altLang="zh-CN" sz="2000" dirty="0">
                <a:latin typeface="Baskerville Old Face" panose="02020602080505020303" pitchFamily="18" charset="0"/>
                <a:sym typeface="Baskerville Old Face" panose="02020602080505020303" pitchFamily="18" charset="0"/>
              </a:rPr>
              <a:t> </a:t>
            </a:r>
            <a:r>
              <a:rPr lang="zh-CN" altLang="en-US" sz="2000" dirty="0">
                <a:latin typeface="Baskerville Old Face" panose="02020602080505020303" pitchFamily="18" charset="0"/>
                <a:sym typeface="Baskerville Old Face" panose="02020602080505020303" pitchFamily="18" charset="0"/>
              </a:rPr>
              <a:t>和</a:t>
            </a:r>
            <a:r>
              <a:rPr lang="en-US" altLang="zh-CN" sz="2000" dirty="0">
                <a:latin typeface="Baskerville Old Face" panose="02020602080505020303" pitchFamily="18" charset="0"/>
                <a:sym typeface="Baskerville Old Face" panose="02020602080505020303" pitchFamily="18" charset="0"/>
              </a:rPr>
              <a:t>LZ4</a:t>
            </a:r>
            <a:r>
              <a:rPr lang="zh-CN" altLang="en-US" sz="2000" dirty="0">
                <a:latin typeface="Baskerville Old Face" panose="02020602080505020303" pitchFamily="18" charset="0"/>
                <a:sym typeface="Baskerville Old Face" panose="02020602080505020303" pitchFamily="18" charset="0"/>
              </a:rPr>
              <a:t>解压速度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6C0EB4B-ED47-476B-8C53-5A9BAA75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524000"/>
            <a:ext cx="4506913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2155B09-CCC1-4752-B290-323FD7AB42DE}"/>
              </a:ext>
            </a:extLst>
          </p:cNvPr>
          <p:cNvSpPr/>
          <p:nvPr/>
        </p:nvSpPr>
        <p:spPr>
          <a:xfrm>
            <a:off x="28575" y="1168400"/>
            <a:ext cx="1017588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 err="1">
                <a:solidFill>
                  <a:schemeClr val="bg1"/>
                </a:solidFill>
                <a:latin typeface="Baskerville Old Face" panose="02020602080505020303" pitchFamily="18" charset="0"/>
                <a:sym typeface="Baskerville Old Face" panose="02020602080505020303" pitchFamily="18" charset="0"/>
              </a:rPr>
              <a:t>Zlib</a:t>
            </a:r>
            <a:r>
              <a:rPr lang="zh-CN" altLang="en-US" dirty="0">
                <a:solidFill>
                  <a:schemeClr val="bg1"/>
                </a:solidFill>
                <a:latin typeface="Baskerville Old Face" panose="02020602080505020303" pitchFamily="18" charset="0"/>
                <a:sym typeface="Baskerville Old Face" panose="02020602080505020303" pitchFamily="18" charset="0"/>
              </a:rPr>
              <a:t>解压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9ACC3D-07B7-4784-82EC-0B81B3B6D90A}"/>
              </a:ext>
            </a:extLst>
          </p:cNvPr>
          <p:cNvSpPr/>
          <p:nvPr/>
        </p:nvSpPr>
        <p:spPr>
          <a:xfrm>
            <a:off x="660400" y="830263"/>
            <a:ext cx="608330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将</a:t>
            </a:r>
            <a:r>
              <a:rPr lang="en-US" altLang="zh-CN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BigFile</a:t>
            </a:r>
            <a:r>
              <a:rPr lang="zh-CN" altLang="en-US" dirty="0">
                <a:solidFill>
                  <a:schemeClr val="bg1"/>
                </a:solidFill>
              </a:rPr>
              <a:t>解压成</a:t>
            </a:r>
            <a:r>
              <a:rPr lang="en-US" altLang="zh-CN" dirty="0">
                <a:solidFill>
                  <a:schemeClr val="bg1"/>
                </a:solidFill>
              </a:rPr>
              <a:t>335</a:t>
            </a:r>
            <a:r>
              <a:rPr lang="zh-CN" altLang="en-US" dirty="0">
                <a:solidFill>
                  <a:schemeClr val="bg1"/>
                </a:solidFill>
              </a:rPr>
              <a:t>个</a:t>
            </a:r>
            <a:r>
              <a:rPr lang="en-US" altLang="zh-CN" dirty="0">
                <a:solidFill>
                  <a:schemeClr val="bg1"/>
                </a:solidFill>
                <a:latin typeface="Baskerville Old Face" panose="02020602080505020303" pitchFamily="18" charset="0"/>
              </a:rPr>
              <a:t>Bytes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Zlib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Baskerville Old Face" panose="02020602080505020303" pitchFamily="18" charset="0"/>
              </a:rPr>
              <a:t>LZ4</a:t>
            </a:r>
            <a:r>
              <a:rPr lang="zh-CN" altLang="en-US" dirty="0">
                <a:solidFill>
                  <a:schemeClr val="bg1"/>
                </a:solidFill>
              </a:rPr>
              <a:t>算法解压速度对比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3F4823-634A-4E7D-924A-ABFF1C61D3CB}"/>
              </a:ext>
            </a:extLst>
          </p:cNvPr>
          <p:cNvSpPr/>
          <p:nvPr/>
        </p:nvSpPr>
        <p:spPr>
          <a:xfrm>
            <a:off x="4641850" y="1154113"/>
            <a:ext cx="1042988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Baskerville Old Face" panose="02020602080505020303" pitchFamily="18" charset="0"/>
                <a:sym typeface="Baskerville Old Face" panose="02020602080505020303" pitchFamily="18" charset="0"/>
              </a:rPr>
              <a:t>LZ4</a:t>
            </a:r>
            <a:r>
              <a:rPr lang="zh-CN" altLang="en-US" dirty="0">
                <a:solidFill>
                  <a:schemeClr val="bg1"/>
                </a:solidFill>
                <a:latin typeface="Baskerville Old Face" panose="02020602080505020303" pitchFamily="18" charset="0"/>
                <a:sym typeface="Baskerville Old Face" panose="02020602080505020303" pitchFamily="18" charset="0"/>
              </a:rPr>
              <a:t>解压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84AA6D-55E7-4790-B8EE-B55463F6FFD3}"/>
              </a:ext>
            </a:extLst>
          </p:cNvPr>
          <p:cNvSpPr/>
          <p:nvPr/>
        </p:nvSpPr>
        <p:spPr>
          <a:xfrm>
            <a:off x="1428750" y="2830513"/>
            <a:ext cx="27940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  <a:sym typeface="Baskerville Old Face" panose="02020602080505020303" pitchFamily="18" charset="0"/>
              </a:rPr>
              <a:t>CostTime: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  <a:sym typeface="Baskerville Old Face" panose="02020602080505020303" pitchFamily="18" charset="0"/>
              </a:rPr>
              <a:t>0.265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  <a:sym typeface="Baskerville Old Face" panose="02020602080505020303" pitchFamily="18" charset="0"/>
              </a:rPr>
              <a:t>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CB5056-BC6C-4ABF-9C08-449D161BEC9D}"/>
              </a:ext>
            </a:extLst>
          </p:cNvPr>
          <p:cNvSpPr/>
          <p:nvPr/>
        </p:nvSpPr>
        <p:spPr>
          <a:xfrm>
            <a:off x="6203950" y="2830513"/>
            <a:ext cx="23749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  <a:sym typeface="Baskerville Old Face" panose="02020602080505020303" pitchFamily="18" charset="0"/>
              </a:rPr>
              <a:t>CostTime: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  <a:sym typeface="Baskerville Old Face" panose="02020602080505020303" pitchFamily="18" charset="0"/>
              </a:rPr>
              <a:t>0.218</a:t>
            </a:r>
            <a:r>
              <a:rPr lang="en-US" altLang="zh-CN" sz="2400" b="1" dirty="0">
                <a:solidFill>
                  <a:srgbClr val="FF0000"/>
                </a:solidFill>
                <a:latin typeface="Baskerville Old Face" panose="02020602080505020303" pitchFamily="18" charset="0"/>
                <a:sym typeface="Baskerville Old Face" panose="02020602080505020303" pitchFamily="18" charset="0"/>
              </a:rPr>
              <a:t>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A90B98-76F5-4EE3-A42B-B24FC5AA1C14}"/>
              </a:ext>
            </a:extLst>
          </p:cNvPr>
          <p:cNvSpPr/>
          <p:nvPr/>
        </p:nvSpPr>
        <p:spPr>
          <a:xfrm>
            <a:off x="544513" y="1973263"/>
            <a:ext cx="7310437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结论：</a:t>
            </a:r>
            <a:r>
              <a:rPr lang="en-US" altLang="zh-CN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Zlib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Baskerville Old Face" panose="02020602080505020303" pitchFamily="18" charset="0"/>
              </a:rPr>
              <a:t>LZ4</a:t>
            </a:r>
            <a:r>
              <a:rPr lang="zh-CN" altLang="en-US" dirty="0">
                <a:solidFill>
                  <a:schemeClr val="bg1"/>
                </a:solidFill>
              </a:rPr>
              <a:t>解压速度虽然差别很大，但是整个解压过程耗时相差不大（主要耗时在</a:t>
            </a:r>
            <a:r>
              <a:rPr lang="zh-CN" altLang="en-US" dirty="0">
                <a:solidFill>
                  <a:srgbClr val="FFC000"/>
                </a:solidFill>
              </a:rPr>
              <a:t>文件读写</a:t>
            </a:r>
            <a:r>
              <a:rPr lang="en-US" altLang="zh-CN" dirty="0">
                <a:solidFill>
                  <a:srgbClr val="FFC000"/>
                </a:solidFill>
                <a:latin typeface="Baskerville Old Face" panose="02020602080505020303" pitchFamily="18" charset="0"/>
              </a:rPr>
              <a:t>IO</a:t>
            </a:r>
            <a:r>
              <a:rPr lang="zh-CN" alt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访问</a:t>
            </a:r>
            <a:r>
              <a:rPr lang="zh-CN" altLang="en-US" dirty="0">
                <a:solidFill>
                  <a:schemeClr val="bg1"/>
                </a:solidFill>
              </a:rPr>
              <a:t>上）。基于</a:t>
            </a:r>
            <a:r>
              <a:rPr lang="en-US" altLang="zh-CN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Zlib</a:t>
            </a:r>
            <a:r>
              <a:rPr lang="zh-CN" altLang="en-US" dirty="0">
                <a:solidFill>
                  <a:schemeClr val="bg1"/>
                </a:solidFill>
              </a:rPr>
              <a:t>压缩比远高于</a:t>
            </a:r>
            <a:r>
              <a:rPr lang="en-US" altLang="zh-CN" dirty="0">
                <a:solidFill>
                  <a:schemeClr val="bg1"/>
                </a:solidFill>
                <a:latin typeface="Baskerville Old Face" panose="02020602080505020303" pitchFamily="18" charset="0"/>
              </a:rPr>
              <a:t>LZ4</a:t>
            </a:r>
            <a:r>
              <a:rPr lang="zh-CN" altLang="en-US" dirty="0">
                <a:solidFill>
                  <a:schemeClr val="bg1"/>
                </a:solidFill>
              </a:rPr>
              <a:t>，所以选择</a:t>
            </a:r>
            <a:r>
              <a:rPr lang="en-US" altLang="zh-CN" sz="2400" dirty="0" err="1">
                <a:solidFill>
                  <a:srgbClr val="FFC000"/>
                </a:solidFill>
                <a:latin typeface="Baskerville Old Face" panose="02020602080505020303" pitchFamily="18" charset="0"/>
              </a:rPr>
              <a:t>Zlib</a:t>
            </a:r>
            <a:r>
              <a:rPr lang="zh-CN" altLang="en-US" dirty="0">
                <a:solidFill>
                  <a:schemeClr val="bg1"/>
                </a:solidFill>
              </a:rPr>
              <a:t>算法压缩</a:t>
            </a:r>
          </a:p>
        </p:txBody>
      </p:sp>
    </p:spTree>
    <p:extLst>
      <p:ext uri="{BB962C8B-B14F-4D97-AF65-F5344CB8AC3E}">
        <p14:creationId xmlns:p14="http://schemas.microsoft.com/office/powerpoint/2010/main" val="23673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5 -0.00618 -0.00035 -0.01266 -0.00104 -0.01852 C -0.00243 -0.02933 -0.00434 -0.03488 -0.00625 -0.04445 C -0.00799 -0.05309 -0.00955 -0.06019 -0.01042 -0.06852 C -0.01129 -0.0747 -0.01181 -0.08118 -0.0125 -0.08704 C -0.0132 -0.09198 -0.01406 -0.09692 -0.01458 -0.10186 C -0.01597 -0.11359 -0.01476 -0.10865 -0.01771 -0.11667 C -0.01806 -0.11976 -0.01858 -0.12284 -0.01875 -0.12593 C -0.01927 -0.13149 -0.0191 -0.13735 -0.01979 -0.1426 C -0.02031 -0.14538 -0.02118 -0.14754 -0.02188 -0.15 C -0.02153 -0.16544 -0.02153 -0.18118 -0.02083 -0.1963 C -0.02083 -0.19846 -0.02014 -0.2 -0.01979 -0.20186 C -0.01945 -0.20494 -0.01927 -0.20834 -0.01875 -0.21112 C -0.01858 -0.21389 -0.01806 -0.21605 -0.01771 -0.21852 C -0.01597 -0.23828 -0.0184 -0.22778 -0.01458 -0.24075 C -0.01406 -0.2463 -0.01354 -0.25247 -0.0125 -0.25741 C -0.01198 -0.26142 -0.01111 -0.26482 -0.01042 -0.26852 C -0.01007 -0.27099 -0.0099 -0.27377 -0.00938 -0.27593 C -0.00886 -0.27994 -0.00729 -0.28704 -0.00729 -0.28704 C -0.00695 -0.29383 -0.00625 -0.30062 -0.00625 -0.30741 C -0.00625 -0.31081 -0.00677 -0.31389 -0.00729 -0.31667 C -0.0099 -0.3284 -0.00938 -0.31729 -0.00938 -0.32593 " pathEditMode="relative" ptsTypes="AAAAAAAAAAAAAAAAAAAAAAA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5 -0.00618 -0.00035 -0.01266 -0.00104 -0.01852 C -0.00243 -0.02933 -0.00434 -0.03488 -0.00625 -0.04445 C -0.00799 -0.05309 -0.00955 -0.06019 -0.01042 -0.06852 C -0.01129 -0.0747 -0.01181 -0.08118 -0.0125 -0.08704 C -0.0132 -0.09198 -0.01406 -0.09692 -0.01458 -0.10186 C -0.01597 -0.11359 -0.01476 -0.10865 -0.01771 -0.11667 C -0.01806 -0.11976 -0.01858 -0.12284 -0.01875 -0.12593 C -0.01927 -0.13149 -0.0191 -0.13735 -0.01979 -0.1426 C -0.02031 -0.14538 -0.02118 -0.14754 -0.02188 -0.15 C -0.02153 -0.16544 -0.02153 -0.18118 -0.02083 -0.1963 C -0.02083 -0.19846 -0.02014 -0.2 -0.01979 -0.20186 C -0.01945 -0.20494 -0.01927 -0.20834 -0.01875 -0.21112 C -0.01858 -0.21389 -0.01806 -0.21605 -0.01771 -0.21852 C -0.01597 -0.23828 -0.0184 -0.22778 -0.01458 -0.24075 C -0.01406 -0.2463 -0.01354 -0.25247 -0.0125 -0.25741 C -0.01198 -0.26142 -0.01111 -0.26482 -0.01042 -0.26852 C -0.01007 -0.27099 -0.0099 -0.27377 -0.00938 -0.27593 C -0.00886 -0.27994 -0.00729 -0.28704 -0.00729 -0.28704 C -0.00695 -0.29383 -0.00625 -0.30062 -0.00625 -0.30741 C -0.00625 -0.31081 -0.00677 -0.31389 -0.00729 -0.31667 C -0.0099 -0.3284 -0.00938 -0.31729 -0.00938 -0.32593 " pathEditMode="relative" ptsTypes="AAAAAAAAAAAAAAAAAAAAAAA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4" grpId="0"/>
      <p:bldP spid="15" grpId="0"/>
      <p:bldP spid="15" grpId="1"/>
      <p:bldP spid="16" grpId="0"/>
      <p:bldP spid="16" grpId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AutoShape 4" descr="Mo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4"/>
          <p:cNvGrpSpPr/>
          <p:nvPr/>
        </p:nvGrpSpPr>
        <p:grpSpPr>
          <a:xfrm>
            <a:off x="2483768" y="266700"/>
            <a:ext cx="3888432" cy="503546"/>
            <a:chOff x="3869013" y="630081"/>
            <a:chExt cx="1405974" cy="503546"/>
          </a:xfrm>
        </p:grpSpPr>
        <p:sp>
          <p:nvSpPr>
            <p:cNvPr id="32" name="圆角矩形 31"/>
            <p:cNvSpPr/>
            <p:nvPr/>
          </p:nvSpPr>
          <p:spPr>
            <a:xfrm>
              <a:off x="3925006" y="682779"/>
              <a:ext cx="1293988" cy="39815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  <a:effectLst>
              <a:outerShdw blurRad="152400" dist="50800" dir="2700000" algn="tl" rotWithShape="0">
                <a:prstClr val="black">
                  <a:alpha val="30000"/>
                </a:prstClr>
              </a:outerShdw>
              <a:softEdge rad="0"/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317500" h="31750"/>
              <a:bevelB w="0" h="0"/>
              <a:extrusionClr>
                <a:schemeClr val="bg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3869013" y="630081"/>
              <a:ext cx="1405974" cy="5035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34" name="TextBox 6"/>
          <p:cNvSpPr txBox="1"/>
          <p:nvPr/>
        </p:nvSpPr>
        <p:spPr>
          <a:xfrm>
            <a:off x="2915816" y="343787"/>
            <a:ext cx="3229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en-US" altLang="zh-CN" sz="2000" b="1" dirty="0" err="1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Zlib</a:t>
            </a:r>
            <a:r>
              <a:rPr lang="en-US" altLang="zh-CN" sz="2000" b="1" dirty="0">
                <a:latin typeface="Baskerville Old Face" panose="02020602080505020303" pitchFamily="18" charset="0"/>
                <a:ea typeface="等线" panose="02010600030101010101" pitchFamily="2" charset="-122"/>
                <a:sym typeface="等线" panose="02010600030101010101" pitchFamily="2" charset="-122"/>
              </a:rPr>
              <a:t> Pack:  </a:t>
            </a:r>
            <a:r>
              <a:rPr lang="en-US" altLang="zh-CN" sz="2000" dirty="0">
                <a:solidFill>
                  <a:srgbClr val="F4B081"/>
                </a:solidFill>
                <a:latin typeface="Algerian" panose="04020705040A02060702" pitchFamily="82" charset="0"/>
                <a:ea typeface="微软雅黑" panose="020B0503020204020204" pitchFamily="34" charset="-122"/>
                <a:sym typeface="Algerian" panose="04020705040A02060702" pitchFamily="82" charset="0"/>
              </a:rPr>
              <a:t>N-&gt;1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Baskerville Old Face" panose="02020602080505020303" pitchFamily="18" charset="0"/>
                <a:ea typeface="等线" panose="02010600030101010101" pitchFamily="2" charset="-122"/>
                <a:sym typeface="Baskerville Old Face" panose="02020602080505020303" pitchFamily="18" charset="0"/>
              </a:rPr>
              <a:t>BIGFile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14">
            <a:extLst>
              <a:ext uri="{FF2B5EF4-FFF2-40B4-BE49-F238E27FC236}">
                <a16:creationId xmlns:a16="http://schemas.microsoft.com/office/drawing/2014/main" id="{53C010F3-EA30-4A92-87F2-19CC4ABF3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314" y="89694"/>
            <a:ext cx="10462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矩形 4">
            <a:extLst>
              <a:ext uri="{FF2B5EF4-FFF2-40B4-BE49-F238E27FC236}">
                <a16:creationId xmlns:a16="http://schemas.microsoft.com/office/drawing/2014/main" id="{E7BAE672-3F11-4076-A42D-541EF9EA4AB8}"/>
              </a:ext>
            </a:extLst>
          </p:cNvPr>
          <p:cNvSpPr>
            <a:spLocks/>
          </p:cNvSpPr>
          <p:nvPr/>
        </p:nvSpPr>
        <p:spPr bwMode="auto">
          <a:xfrm>
            <a:off x="241300" y="2921000"/>
            <a:ext cx="8553450" cy="1955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bevel/>
            <a:headEnd/>
            <a:tailEnd/>
          </a:ln>
          <a:effectLst/>
        </p:spPr>
        <p:txBody>
          <a:bodyPr lIns="121917" tIns="60958" rIns="121917" bIns="60958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 sz="2400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" name="矩形 4">
            <a:extLst>
              <a:ext uri="{FF2B5EF4-FFF2-40B4-BE49-F238E27FC236}">
                <a16:creationId xmlns:a16="http://schemas.microsoft.com/office/drawing/2014/main" id="{A808FABE-4A02-4C50-9A65-3F92612B0B97}"/>
              </a:ext>
            </a:extLst>
          </p:cNvPr>
          <p:cNvSpPr>
            <a:spLocks/>
          </p:cNvSpPr>
          <p:nvPr/>
        </p:nvSpPr>
        <p:spPr bwMode="auto">
          <a:xfrm>
            <a:off x="6600825" y="1384300"/>
            <a:ext cx="2127250" cy="12573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21917" tIns="60958" rIns="121917" bIns="6095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矩形 4">
            <a:extLst>
              <a:ext uri="{FF2B5EF4-FFF2-40B4-BE49-F238E27FC236}">
                <a16:creationId xmlns:a16="http://schemas.microsoft.com/office/drawing/2014/main" id="{CA63F56D-CF7D-4592-8C83-3FD4038AEA44}"/>
              </a:ext>
            </a:extLst>
          </p:cNvPr>
          <p:cNvSpPr>
            <a:spLocks/>
          </p:cNvSpPr>
          <p:nvPr/>
        </p:nvSpPr>
        <p:spPr bwMode="auto">
          <a:xfrm>
            <a:off x="3314700" y="1384300"/>
            <a:ext cx="2476500" cy="12573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bevel/>
            <a:headEnd/>
            <a:tailEnd/>
          </a:ln>
          <a:effectLst/>
          <a:extLst/>
        </p:spPr>
        <p:txBody>
          <a:bodyPr lIns="121917" tIns="60958" rIns="121917" bIns="6095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2DB32C18-B0F4-457B-987E-8AE601C9E3AA}"/>
              </a:ext>
            </a:extLst>
          </p:cNvPr>
          <p:cNvSpPr>
            <a:spLocks/>
          </p:cNvSpPr>
          <p:nvPr/>
        </p:nvSpPr>
        <p:spPr bwMode="auto">
          <a:xfrm>
            <a:off x="241300" y="1384300"/>
            <a:ext cx="2476500" cy="12573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lIns="121917" tIns="60958" rIns="121917" bIns="60958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B75804DC-15A9-49E3-A6A9-3F2109C87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1035050"/>
            <a:ext cx="1949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 err="1">
                <a:solidFill>
                  <a:srgbClr val="FF0000"/>
                </a:solidFill>
                <a:latin typeface="Baskerville Old Face" panose="02020602080505020303" pitchFamily="18" charset="0"/>
                <a:sym typeface="Baskerville Old Face" panose="02020602080505020303" pitchFamily="18" charset="0"/>
              </a:rPr>
              <a:t>ActorCfg.bytes</a:t>
            </a:r>
            <a:endParaRPr lang="en-US" altLang="zh-CN" sz="1600" dirty="0">
              <a:solidFill>
                <a:srgbClr val="FF0000"/>
              </a:solidFill>
              <a:latin typeface="Baskerville Old Face" panose="02020602080505020303" pitchFamily="18" charset="0"/>
              <a:sym typeface="Baskerville Old Face" panose="02020602080505020303" pitchFamily="18" charset="0"/>
            </a:endParaRP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0CF144E4-F660-4A0C-9CC9-A8BD3DFC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1035050"/>
            <a:ext cx="19399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 err="1">
                <a:solidFill>
                  <a:srgbClr val="FF0000"/>
                </a:solidFill>
                <a:latin typeface="Baskerville Old Face" panose="02020602080505020303" pitchFamily="18" charset="0"/>
                <a:sym typeface="Baskerville Old Face" panose="02020602080505020303" pitchFamily="18" charset="0"/>
              </a:rPr>
              <a:t>ActorPos.bytes</a:t>
            </a:r>
            <a:endParaRPr lang="en-US" altLang="zh-CN" sz="1600" dirty="0">
              <a:solidFill>
                <a:srgbClr val="FF0000"/>
              </a:solidFill>
              <a:latin typeface="Baskerville Old Face" panose="02020602080505020303" pitchFamily="18" charset="0"/>
              <a:sym typeface="Baskerville Old Face" panose="02020602080505020303" pitchFamily="18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A0C2A0E6-B0C3-4820-B787-BF5D58B18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1035050"/>
            <a:ext cx="2006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dirty="0" err="1">
                <a:solidFill>
                  <a:srgbClr val="FF0000"/>
                </a:solidFill>
                <a:latin typeface="Baskerville Old Face" panose="02020602080505020303" pitchFamily="18" charset="0"/>
                <a:sym typeface="Baskerville Old Face" panose="02020602080505020303" pitchFamily="18" charset="0"/>
              </a:rPr>
              <a:t>StringID.bytes</a:t>
            </a:r>
            <a:endParaRPr lang="en-US" altLang="zh-CN" sz="1600" dirty="0">
              <a:solidFill>
                <a:srgbClr val="FF0000"/>
              </a:solidFill>
              <a:latin typeface="Baskerville Old Face" panose="02020602080505020303" pitchFamily="18" charset="0"/>
              <a:sym typeface="Baskerville Old Face" panose="02020602080505020303" pitchFamily="18" charset="0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00B1F09E-6572-4369-B0E4-09362D4E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1384300"/>
            <a:ext cx="2679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Assets/Resources/Prefab/Player/PM_01…….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70CEC47C-7655-4138-8AB7-7478EA3BB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803400"/>
            <a:ext cx="26797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……………………..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19B59-B2DF-4A94-A695-F7F974DE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2152650"/>
            <a:ext cx="2679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Assets/Resources/Prefab/Enemy/03JYT_TANK02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5AA2E7AA-83F7-4816-9CF5-D383C206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1384300"/>
            <a:ext cx="2679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Assets/Resources/Prefab/Player/PM_01…….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3B74222-7CBA-4D6E-96DB-F8844F36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1803400"/>
            <a:ext cx="26797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……………………..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2AA65D3A-813B-455E-AF4A-942B302E4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2152650"/>
            <a:ext cx="26797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Assets/Resources/Prefab/Enemy/03JYT_TANK02</a:t>
            </a: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516648A9-6ED5-41D3-AB6E-DD924A74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1454150"/>
            <a:ext cx="20605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12454771445=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魂斗罗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…….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CEBA9B35-CD73-4821-8A8A-50AA3D0DC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0" y="1733550"/>
            <a:ext cx="15367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……………………..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29537517-82B0-4621-AC4D-7062115DC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2152650"/>
            <a:ext cx="21971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1917" tIns="60958" rIns="121917" bIns="6095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654612142112=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七夕情人节，请关爱程序猿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2AAC5C-87F2-42A4-ACBD-2D8493EEF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1828800"/>
            <a:ext cx="55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1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97531E-6 L -0.00139 -0.0743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96296E-6 L -0.02257 0.3719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18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0.00031 C 0.00312 0.02531 0.00191 0.01081 0.00069 0.05803 C 0.00069 0.0605 0.00034 0.06297 3.33333E-6 0.06544 C -0.00035 0.0679 -0.00139 0.07284 -0.00139 0.07315 C -0.00174 0.07716 -0.00174 0.08179 -0.00209 0.08642 C -0.00226 0.08889 -0.00313 0.09229 -0.00348 0.09507 C -0.00382 0.10124 -0.00417 0.1071 -0.00417 0.11358 C -0.00417 0.28179 -0.01146 0.22963 -0.00278 0.29013 C -0.00261 0.29537 -0.00243 0.30062 -0.00209 0.30618 C -0.00191 0.30865 -0.00157 0.31081 -0.00139 0.31358 C -0.00104 0.31945 -0.00104 0.32593 -0.0007 0.3321 C -0.00104 0.3534 -0.00087 0.37469 -0.00139 0.3963 C -0.00157 0.40432 -0.00278 0.42099 -0.00278 0.4213 " pathEditMode="relative" rAng="0" ptsTypes="AAAAAAAAAAAAAA"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2104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97531E-6 L 2.22222E-6 0.00031 C 0.00312 0.02531 0.00191 0.0108 0.00069 0.05802 C 0.00069 0.06049 0.00035 0.06296 2.22222E-6 0.06543 C -0.00035 0.0679 -0.00139 0.07284 -0.00139 0.07315 C -0.00174 0.07716 -0.00174 0.08179 -0.00209 0.08642 C -0.00226 0.08889 -0.00313 0.09228 -0.00347 0.09506 C -0.00382 0.10123 -0.00417 0.1071 -0.00417 0.11358 C -0.00417 0.28179 -0.01146 0.22963 -0.00278 0.29012 C -0.00261 0.29537 -0.00243 0.30062 -0.00209 0.30617 C -0.00191 0.30864 -0.00156 0.3108 -0.00139 0.31358 C -0.00104 0.31944 -0.00104 0.32592 -0.0007 0.3321 C -0.00104 0.35339 -0.00087 0.37469 -0.00139 0.39629 C -0.00156 0.40432 -0.00278 0.42099 -0.00278 0.42129 " pathEditMode="relative" rAng="0" ptsTypes="AAAAAAAAAAAA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2104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2 0.02531 0.00191 0.0108 0.00069 0.05802 C 0.00069 0.06049 0.00035 0.06296 0 0.06543 C -0.00035 0.0679 -0.00139 0.07284 -0.00139 0.07284 C -0.00174 0.07716 -0.00174 0.08179 -0.00209 0.08642 C -0.00226 0.08889 -0.00313 0.09228 -0.00347 0.09506 C -0.00382 0.10123 -0.00417 0.1071 -0.00417 0.11358 C -0.00417 0.28179 -0.01146 0.22963 -0.00278 0.29012 C -0.00261 0.29537 -0.00243 0.30061 -0.00209 0.30617 C -0.00191 0.30864 -0.00156 0.3108 -0.00139 0.31358 C -0.00104 0.31944 -0.00104 0.32592 -0.0007 0.3321 C -0.00104 0.35339 -0.00087 0.37469 -0.00139 0.39629 C -0.00156 0.40432 -0.00278 0.42098 -0.00278 0.42098 " pathEditMode="relative" ptsTypes="AAAAAAAAAAAA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69136E-6 L 2.22222E-6 0.0003 C 0.00312 0.0253 0.00191 0.0108 0.00069 0.05802 C 0.00069 0.06049 0.00035 0.06296 2.22222E-6 0.06543 C -0.00035 0.0679 -0.00139 0.07283 -0.00139 0.07314 C -0.00174 0.07716 -0.00174 0.08179 -0.00209 0.08642 C -0.00226 0.08888 -0.00313 0.09228 -0.00347 0.09506 C -0.00382 0.10123 -0.00417 0.10709 -0.00417 0.11358 C -0.00417 0.28179 -0.01146 0.22962 -0.00278 0.29012 C -0.00261 0.29537 -0.00243 0.30061 -0.00209 0.30617 C -0.00191 0.30864 -0.00156 0.3108 -0.00139 0.31358 C -0.00104 0.31944 -0.00104 0.32592 -0.0007 0.33209 C -0.00104 0.35339 -0.00087 0.37469 -0.00139 0.39629 C -0.00156 0.40432 -0.00278 0.42098 -0.00278 0.42129 " pathEditMode="relative" rAng="0" ptsTypes="AAAAAAAAAAAA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21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97531E-6 L -0.00139 -0.0743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3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96296E-6 L -0.15746 0.3719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18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69 0.00617 -0.00139 0.01234 -0.00208 0.01851 C -0.00243 0.02006 -0.0026 0.0216 -0.00277 0.02345 C -0.00503 0.03364 -0.00364 0.02284 -0.00486 0.03333 C -0.00573 0.03888 -0.00625 0.04475 -0.00694 0.05061 C -0.00729 0.05216 -0.00746 0.0537 -0.00764 0.05555 C -0.00902 0.06265 -0.01024 0.06419 -0.01111 0.07284 C -0.01145 0.07469 -0.01145 0.07685 -0.0118 0.07901 C -0.0125 0.08148 -0.01336 0.08364 -0.01389 0.08642 C -0.01944 0.11358 -0.01232 0.08179 -0.01597 0.1037 C -0.01649 0.10648 -0.01753 0.10926 -0.01805 0.11234 C -0.02135 0.12654 -0.01753 0.11265 -0.02152 0.12716 C -0.0217 0.12901 -0.02257 0.14166 -0.02291 0.14444 C -0.02361 0.14753 -0.02448 0.15092 -0.025 0.15432 C -0.02569 0.15709 -0.02604 0.15987 -0.02639 0.16296 C -0.02691 0.16543 -0.02743 0.1679 -0.02777 0.17037 C -0.03003 0.20061 -0.02691 0.16296 -0.02986 0.18765 C -0.03038 0.19074 -0.03038 0.19413 -0.03055 0.19753 C -0.0309 0.19938 -0.03107 0.20154 -0.03125 0.2037 C -0.03159 0.20586 -0.03177 0.20833 -0.03194 0.21111 C -0.03246 0.21605 -0.03281 0.22191 -0.03333 0.22716 C -0.03368 0.2287 -0.03385 0.23024 -0.03402 0.23209 C -0.03489 0.23919 -0.03489 0.24135 -0.03541 0.24938 C -0.03576 0.25185 -0.03593 0.25432 -0.03611 0.25679 C -0.03645 0.25864 -0.0368 0.2608 -0.0368 0.26296 C -0.03715 0.26635 -0.03732 0.27037 -0.0375 0.27407 C -0.03889 0.2895 -0.03906 0.29105 -0.04027 0.30246 C -0.04062 0.3074 -0.0408 0.31234 -0.04097 0.31728 C -0.04114 0.31944 -0.04201 0.32592 -0.04236 0.32839 C -0.0427 0.32963 -0.04288 0.33055 -0.04305 0.33209 C -0.0434 0.33395 -0.04357 0.33611 -0.04375 0.33827 C -0.04427 0.34074 -0.04514 0.34567 -0.04514 0.34567 C -0.04566 0.35246 -0.04566 0.35648 -0.04652 0.36296 C -0.04687 0.36419 -0.04705 0.36512 -0.04722 0.36666 C -0.04757 0.36851 -0.04774 0.37067 -0.04791 0.37284 C -0.04843 0.3753 -0.04913 0.37746 -0.0493 0.38024 C -0.05034 0.39012 -0.04965 0.38518 -0.05139 0.39506 L -0.05277 0.40246 C -0.05312 0.4037 -0.0533 0.40463 -0.05347 0.40617 L -0.05486 0.41605 L -0.05486 0.41605 " pathEditMode="relative" ptsTypes="AAAAAAAAAAAAAAAAAAAAAAAAAAAAAAAAAAAAAAAAAA">
                                      <p:cBhvr>
                                        <p:cTn id="5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97531E-6 L 1.11111E-6 0.00031 C -0.0007 0.00617 -0.00139 0.01234 -0.00208 0.01852 C -0.00243 0.02006 -0.00261 0.0216 -0.00278 0.02345 C -0.00504 0.03364 -0.00365 0.02284 -0.00486 0.03333 C -0.00573 0.03889 -0.00625 0.04475 -0.00695 0.05062 C -0.00729 0.05216 -0.00747 0.0537 -0.00764 0.05555 C -0.00903 0.06265 -0.01024 0.0642 -0.01111 0.07284 C -0.01146 0.07469 -0.01146 0.07685 -0.01181 0.07901 C -0.0125 0.08148 -0.01337 0.08364 -0.01389 0.08642 C -0.01945 0.11358 -0.01233 0.08179 -0.01597 0.1037 C -0.01649 0.10648 -0.01754 0.10926 -0.01806 0.11234 C -0.02136 0.12654 -0.01754 0.11265 -0.02153 0.12716 C -0.0217 0.12901 -0.02257 0.14166 -0.02292 0.14444 C -0.02361 0.14753 -0.02448 0.15092 -0.025 0.15432 C -0.0257 0.1571 -0.02604 0.15987 -0.02639 0.16296 C -0.02691 0.16543 -0.02743 0.1679 -0.02778 0.17037 C -0.03004 0.20062 -0.02691 0.16296 -0.02986 0.18765 C -0.03038 0.19074 -0.03038 0.19413 -0.03056 0.19753 C -0.0309 0.19938 -0.03108 0.20154 -0.03125 0.2037 C -0.0316 0.20586 -0.03177 0.20833 -0.03195 0.21111 C -0.03247 0.21605 -0.03281 0.22191 -0.03333 0.22716 C -0.03368 0.2287 -0.03386 0.23024 -0.03403 0.2321 C -0.0349 0.2392 -0.0349 0.24136 -0.03542 0.24938 C -0.03576 0.25185 -0.03594 0.25432 -0.03611 0.25679 C -0.03646 0.25864 -0.03681 0.2608 -0.03681 0.26296 C -0.03715 0.26636 -0.03733 0.27037 -0.0375 0.27407 C -0.03889 0.2895 -0.03906 0.29105 -0.04028 0.30247 C -0.04063 0.30741 -0.0408 0.31234 -0.04097 0.31728 C -0.04115 0.31944 -0.04201 0.32592 -0.04236 0.32839 C -0.04271 0.32963 -0.04288 0.33055 -0.04306 0.3321 C -0.0434 0.33395 -0.04358 0.33611 -0.04375 0.33827 C -0.04427 0.34074 -0.04514 0.34568 -0.04514 0.34599 C -0.04566 0.35247 -0.04566 0.35648 -0.04653 0.36296 C -0.04688 0.3642 -0.04705 0.36512 -0.04722 0.36666 C -0.04757 0.36852 -0.04774 0.37068 -0.04792 0.37284 C -0.04844 0.37531 -0.04913 0.37747 -0.04931 0.38024 C -0.05035 0.39012 -0.04965 0.38518 -0.05139 0.39506 L -0.05278 0.40247 C -0.05313 0.4037 -0.0533 0.40463 -0.05347 0.40617 L -0.05486 0.41605 L -0.05486 0.41636 " pathEditMode="relative" rAng="0" ptsTypes="AAAAAAAAAAAAAAAAAAAAAAAAAAAAAAAAAAAAAAAAAA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2080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69 0.00617 -0.00139 0.01234 -0.00208 0.01851 C -0.00243 0.02006 -0.0026 0.0216 -0.00277 0.02345 C -0.00503 0.03364 -0.00364 0.02284 -0.00486 0.03333 C -0.00573 0.03888 -0.00625 0.04475 -0.00694 0.05061 C -0.00729 0.05216 -0.00746 0.0537 -0.00764 0.05555 C -0.00902 0.06265 -0.01024 0.06419 -0.01111 0.07284 C -0.01145 0.07469 -0.01145 0.07685 -0.0118 0.07901 C -0.0125 0.08148 -0.01336 0.08364 -0.01389 0.08642 C -0.01944 0.11358 -0.01232 0.08179 -0.01597 0.1037 C -0.01649 0.10648 -0.01753 0.10926 -0.01805 0.11234 C -0.02135 0.12654 -0.01753 0.11265 -0.02152 0.12716 C -0.0217 0.12901 -0.02257 0.14166 -0.02291 0.14444 C -0.02361 0.14753 -0.02448 0.15092 -0.025 0.15432 C -0.02569 0.15709 -0.02604 0.15987 -0.02639 0.16296 C -0.02691 0.16543 -0.02743 0.1679 -0.02777 0.17037 C -0.03003 0.20061 -0.02691 0.16296 -0.02986 0.18765 C -0.03038 0.19074 -0.03038 0.19413 -0.03055 0.19753 C -0.0309 0.19938 -0.03107 0.20154 -0.03125 0.2037 C -0.03159 0.20586 -0.03177 0.20833 -0.03194 0.21111 C -0.03246 0.21605 -0.03281 0.22191 -0.03333 0.22716 C -0.03368 0.2287 -0.03385 0.23024 -0.03402 0.23209 C -0.03489 0.23919 -0.03489 0.24135 -0.03541 0.24938 C -0.03576 0.25185 -0.03593 0.25432 -0.03611 0.25679 C -0.03645 0.25864 -0.0368 0.2608 -0.0368 0.26296 C -0.03715 0.26635 -0.03732 0.27037 -0.0375 0.27407 C -0.03889 0.2895 -0.03906 0.29105 -0.04027 0.30246 C -0.04062 0.3074 -0.0408 0.31234 -0.04097 0.31728 C -0.04114 0.31944 -0.04201 0.32592 -0.04236 0.32839 C -0.0427 0.32963 -0.04288 0.33055 -0.04305 0.33209 C -0.0434 0.33395 -0.04357 0.33611 -0.04375 0.33827 C -0.04427 0.34074 -0.04514 0.34567 -0.04514 0.34567 C -0.04566 0.35246 -0.04566 0.35648 -0.04652 0.36296 C -0.04687 0.36419 -0.04705 0.36512 -0.04722 0.36666 C -0.04757 0.36851 -0.04774 0.37067 -0.04791 0.37284 C -0.04843 0.3753 -0.04913 0.37746 -0.0493 0.38024 C -0.05034 0.39012 -0.04965 0.38518 -0.05139 0.39506 L -0.05277 0.40246 C -0.05312 0.4037 -0.0533 0.40463 -0.05347 0.40617 L -0.05486 0.41605 L -0.05486 0.41605 " pathEditMode="relative" ptsTypes="AAAAAAAAAAAAAAAAAAAAAAAAAAAAAAAAAAAAAAAAAA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69136E-6 L 1.11111E-6 0.0003 C -0.0007 0.00617 -0.00139 0.01234 -0.00208 0.01851 C -0.00243 0.02006 -0.00261 0.0216 -0.00278 0.02345 C -0.00504 0.03364 -0.00365 0.02283 -0.00486 0.03333 C -0.00573 0.03888 -0.00625 0.04475 -0.00695 0.05061 C -0.00729 0.05216 -0.00747 0.0537 -0.00764 0.05555 C -0.00903 0.06265 -0.01024 0.06419 -0.01111 0.07283 C -0.01146 0.07469 -0.01146 0.07685 -0.01181 0.07901 C -0.0125 0.08148 -0.01337 0.08364 -0.01389 0.08642 C -0.01945 0.11358 -0.01233 0.08179 -0.01597 0.1037 C -0.01649 0.10648 -0.01754 0.10925 -0.01806 0.11234 C -0.02136 0.12654 -0.01754 0.11265 -0.02153 0.12716 C -0.0217 0.12901 -0.02257 0.14166 -0.02292 0.14444 C -0.02361 0.14753 -0.02448 0.15092 -0.025 0.15432 C -0.0257 0.15709 -0.02604 0.15987 -0.02639 0.16296 C -0.02691 0.16543 -0.02743 0.1679 -0.02778 0.17037 C -0.03004 0.20061 -0.02691 0.16296 -0.02986 0.18765 C -0.03038 0.19074 -0.03038 0.19413 -0.03056 0.19753 C -0.0309 0.19938 -0.03108 0.20154 -0.03125 0.2037 C -0.0316 0.20586 -0.03177 0.20833 -0.03195 0.21111 C -0.03247 0.21604 -0.03281 0.22191 -0.03333 0.22716 C -0.03368 0.2287 -0.03386 0.23024 -0.03403 0.23209 C -0.0349 0.23919 -0.0349 0.24135 -0.03542 0.24938 C -0.03576 0.25185 -0.03594 0.25432 -0.03611 0.25679 C -0.03646 0.25864 -0.03681 0.2608 -0.03681 0.26296 C -0.03715 0.26635 -0.03733 0.27037 -0.0375 0.27407 C -0.03889 0.2895 -0.03906 0.29104 -0.04028 0.30246 C -0.04063 0.3074 -0.0408 0.31234 -0.04097 0.31728 C -0.04115 0.31944 -0.04201 0.32592 -0.04236 0.32839 C -0.04271 0.32962 -0.04288 0.33055 -0.04306 0.33209 C -0.0434 0.33395 -0.04358 0.33611 -0.04375 0.33827 C -0.04427 0.34074 -0.04514 0.34567 -0.04514 0.34598 C -0.04566 0.35246 -0.04566 0.35648 -0.04653 0.36296 C -0.04688 0.36419 -0.04705 0.36512 -0.04722 0.36666 C -0.04757 0.36851 -0.04774 0.37067 -0.04792 0.37283 C -0.04844 0.3753 -0.04913 0.37746 -0.04931 0.38024 C -0.05035 0.39012 -0.04965 0.38518 -0.05139 0.39506 L -0.05278 0.40246 C -0.05313 0.4037 -0.0533 0.40462 -0.05347 0.40617 L -0.05486 0.41604 L -0.05486 0.41635 " pathEditMode="relative" rAng="0" ptsTypes="AAAAAAAAAAAAAAAAAAAAAAAAAAAAAAAAAAAAAAAAAA"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20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97531E-6 L -0.07153 0.3530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1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97531E-6 L 0.00208 -0.0885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-0.01806 0.3854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1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39 0.02994 0 0.01914 0.00208 0.03334 C 0.00295 0.04908 0.0026 0.04445 0.00416 0.06297 C 0.00434 0.06543 0.00451 0.0679 0.00486 0.07037 C 0.00503 0.07222 0.00538 0.07438 0.00555 0.07655 C 0.00573 0.07994 0.0059 0.08395 0.00625 0.08766 C 0.0066 0.09167 0.00712 0.09568 0.00764 0.1 C 0.00781 0.10216 0.00798 0.10494 0.00833 0.10741 C 0.0085 0.11852 0.00833 0.12963 0.00903 0.14074 C 0.00903 0.1429 0.01007 0.14445 0.01041 0.14692 C 0.01076 0.15247 0.01076 0.15834 0.01111 0.1642 C 0.01076 0.23735 0.01076 0.3105 0.01041 0.38395 C 0.01024 0.3858 0.00989 0.38797 0.00972 0.39013 C 0.00937 0.3929 0.0092 0.39568 0.00903 0.39877 C 0.00625 0.42809 0.01007 0.38519 0.00764 0.40988 C 0.00729 0.41266 0.00729 0.41543 0.00694 0.41852 C 0.0066 0.42099 0.00607 0.42346 0.00555 0.42593 C 0.00503 0.42778 0.00416 0.42963 0.00416 0.4321 C 0.00382 0.43673 0.00416 0.44198 0.00416 0.44692 " pathEditMode="relative" ptsTypes="AAAAAAAAAAAAAAAAAAAA">
                                      <p:cBhvr>
                                        <p:cTn id="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39 0.02994 0 0.01914 0.00208 0.03334 C 0.00295 0.04908 0.0026 0.04445 0.00416 0.06297 C 0.00434 0.06543 0.00451 0.0679 0.00486 0.07037 C 0.00503 0.07222 0.00538 0.07438 0.00555 0.07655 C 0.00573 0.07994 0.0059 0.08395 0.00625 0.08766 C 0.0066 0.09167 0.00712 0.09568 0.00764 0.1 C 0.00781 0.10216 0.00798 0.10494 0.00833 0.10741 C 0.0085 0.11852 0.00833 0.12963 0.00903 0.14074 C 0.00903 0.1429 0.01007 0.14445 0.01041 0.14692 C 0.01076 0.15247 0.01076 0.15834 0.01111 0.1642 C 0.01076 0.23735 0.01076 0.3105 0.01041 0.38395 C 0.01024 0.3858 0.00989 0.38797 0.00972 0.39013 C 0.00937 0.3929 0.0092 0.39568 0.00903 0.39877 C 0.00625 0.42809 0.01007 0.38519 0.00764 0.40988 C 0.00729 0.41266 0.00729 0.41543 0.00694 0.41852 C 0.0066 0.42099 0.00607 0.42346 0.00555 0.42593 C 0.00503 0.42778 0.00416 0.42963 0.00416 0.4321 C 0.00382 0.43673 0.00416 0.44198 0.00416 0.44692 " pathEditMode="relative" ptsTypes="AAAAAAAAAAAAAAAAAAAA">
                                      <p:cBhvr>
                                        <p:cTn id="8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39 0.02994 0 0.01914 0.00208 0.03334 C 0.00295 0.04908 0.0026 0.04445 0.00416 0.06297 C 0.00434 0.06543 0.00451 0.0679 0.00486 0.07037 C 0.00503 0.07222 0.00538 0.07438 0.00555 0.07655 C 0.00573 0.07994 0.0059 0.08395 0.00625 0.08766 C 0.0066 0.09167 0.00712 0.09568 0.00764 0.1 C 0.00781 0.10216 0.00798 0.10494 0.00833 0.10741 C 0.0085 0.11852 0.00833 0.12963 0.00903 0.14074 C 0.00903 0.1429 0.01007 0.14445 0.01041 0.14692 C 0.01076 0.15247 0.01076 0.15834 0.01111 0.1642 C 0.01076 0.23735 0.01076 0.3105 0.01041 0.38395 C 0.01024 0.3858 0.00989 0.38797 0.00972 0.39013 C 0.00937 0.3929 0.0092 0.39568 0.00903 0.39877 C 0.00625 0.42809 0.01007 0.38519 0.00764 0.40988 C 0.00729 0.41266 0.00729 0.41543 0.00694 0.41852 C 0.0066 0.42099 0.00607 0.42346 0.00555 0.42593 C 0.00503 0.42778 0.00416 0.42963 0.00416 0.4321 C 0.00382 0.43673 0.00416 0.44198 0.00416 0.44692 " pathEditMode="relative" ptsTypes="AAAAAAAAAAAAAAAAAAAA"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39 0.02994 0 0.01914 0.00208 0.03334 C 0.00295 0.04908 0.0026 0.04445 0.00416 0.06297 C 0.00434 0.06543 0.00451 0.0679 0.00486 0.07037 C 0.00503 0.07222 0.00538 0.07438 0.00555 0.07655 C 0.00573 0.07994 0.0059 0.08395 0.00625 0.08766 C 0.0066 0.09167 0.00712 0.09568 0.00764 0.1 C 0.00781 0.10216 0.00798 0.10494 0.00833 0.10741 C 0.0085 0.11852 0.00833 0.12963 0.00903 0.14074 C 0.00903 0.1429 0.01007 0.14445 0.01041 0.14692 C 0.01076 0.15247 0.01076 0.15834 0.01111 0.1642 C 0.01076 0.23735 0.01076 0.3105 0.01041 0.38395 C 0.01024 0.3858 0.00989 0.38797 0.00972 0.39013 C 0.00937 0.3929 0.0092 0.39568 0.00903 0.39877 C 0.00625 0.42809 0.01007 0.38519 0.00764 0.40988 C 0.00729 0.41266 0.00729 0.41543 0.00694 0.41852 C 0.0066 0.42099 0.00607 0.42346 0.00555 0.42593 C 0.00503 0.42778 0.00416 0.42963 0.00416 0.4321 C 0.00382 0.43673 0.00416 0.44198 0.00416 0.44692 " pathEditMode="relative" ptsTypes="AAAAAAAAAAAAAAAAAAAA">
                                      <p:cBhvr>
                                        <p:cTn id="8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7" grpId="1"/>
      <p:bldP spid="17" grpId="2"/>
      <p:bldP spid="18" grpId="0"/>
      <p:bldP spid="18" grpId="1"/>
      <p:bldP spid="19" grpId="0"/>
      <p:bldP spid="20" grpId="0"/>
      <p:bldP spid="20" grpId="1"/>
      <p:bldP spid="21" grpId="0"/>
      <p:bldP spid="21" grpId="1"/>
      <p:bldP spid="22" grpId="0"/>
      <p:bldP spid="23" grpId="0"/>
      <p:bldP spid="23" grpId="1"/>
      <p:bldP spid="24" grpId="0"/>
      <p:bldP spid="24" grpId="1"/>
      <p:bldP spid="2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1"/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21520</TotalTime>
  <Words>1358</Words>
  <Application>Microsoft Office PowerPoint</Application>
  <PresentationFormat>自定义</PresentationFormat>
  <Paragraphs>346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BatangChe</vt:lpstr>
      <vt:lpstr>等线</vt:lpstr>
      <vt:lpstr>汉仪智楷繁</vt:lpstr>
      <vt:lpstr>黑体</vt:lpstr>
      <vt:lpstr>宋体</vt:lpstr>
      <vt:lpstr>微软雅黑</vt:lpstr>
      <vt:lpstr>Aharoni</vt:lpstr>
      <vt:lpstr>Algerian</vt:lpstr>
      <vt:lpstr>Arial</vt:lpstr>
      <vt:lpstr>Arial Black</vt:lpstr>
      <vt:lpstr>Arial Rounded MT Bold</vt:lpstr>
      <vt:lpstr>Baskerville Old Face</vt:lpstr>
      <vt:lpstr>Calibri</vt:lpstr>
      <vt:lpstr>Impact</vt:lpstr>
      <vt:lpstr>Tw Cen MT Condensed Extra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arthuryu(余煜)</dc:creator>
  <cp:lastModifiedBy>markling(凌龙辉)</cp:lastModifiedBy>
  <cp:revision>327</cp:revision>
  <cp:lastPrinted>2017-09-11T14:12:50Z</cp:lastPrinted>
  <dcterms:created xsi:type="dcterms:W3CDTF">2015-10-13T01:35:50Z</dcterms:created>
  <dcterms:modified xsi:type="dcterms:W3CDTF">2020-04-20T12:13:06Z</dcterms:modified>
  <cp:version>1</cp:version>
</cp:coreProperties>
</file>