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364" r:id="rId5"/>
    <p:sldId id="366" r:id="rId6"/>
    <p:sldId id="395" r:id="rId7"/>
    <p:sldId id="369" r:id="rId8"/>
    <p:sldId id="370" r:id="rId9"/>
    <p:sldId id="396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74" r:id="rId18"/>
    <p:sldId id="388" r:id="rId19"/>
    <p:sldId id="389" r:id="rId20"/>
    <p:sldId id="380" r:id="rId21"/>
    <p:sldId id="257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90C-22AE-4A7A-923C-F2FC70EBD9B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F8E17-5169-4ACD-B9A0-BBCDA83AE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94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5E0C0-48FC-4B7F-AA18-C1B5DF3CB9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C109-C4BD-4D7E-8929-66C336CB1AA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70DA-86C7-4078-94BE-067E140C4E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3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ijiancheng0614.github.io/scikit-learn/auto_examples/model_selection/plot_underfitting_overfitting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quora.com/Is-cross-validation-heavily-used-in-deep-learning-or-is-it-too-expensive-to-be-used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71E5-CFD6-428A-90C8-4633AF8DF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 of </a:t>
            </a:r>
            <a:r>
              <a:rPr lang="en-US" altLang="zh-TW" dirty="0" err="1"/>
              <a:t>libsvm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F5AA97-59FE-44E2-9DBD-AED6AB9BA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fld id="{5DB5F158-6370-42E4-B64A-D501B501D0E6}" type="datetime1">
              <a:rPr lang="en-US" altLang="zh-TW"/>
              <a:t>11/20/2020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80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Terms of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1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9945"/>
          </a:xfrm>
        </p:spPr>
        <p:txBody>
          <a:bodyPr/>
          <a:lstStyle/>
          <a:p>
            <a:r>
              <a:rPr lang="en-US" altLang="zh-TW" dirty="0"/>
              <a:t>The basic concept of machine learning is to estimate the probability of the dataset.</a:t>
            </a:r>
          </a:p>
          <a:p>
            <a:r>
              <a:rPr lang="en-US" altLang="zh-TW" dirty="0"/>
              <a:t>We use the probability to predict the unknown ones.</a:t>
            </a:r>
          </a:p>
          <a:p>
            <a:r>
              <a:rPr lang="en-US" altLang="zh-TW" dirty="0"/>
              <a:t>This term, loss, give the information of how far between the estimated probability and real probability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932981" y="4370507"/>
            <a:ext cx="4114800" cy="1573832"/>
            <a:chOff x="1802921" y="5474846"/>
            <a:chExt cx="2291751" cy="843514"/>
          </a:xfrm>
        </p:grpSpPr>
        <p:sp>
          <p:nvSpPr>
            <p:cNvPr id="5" name="手繪多邊形 4"/>
            <p:cNvSpPr/>
            <p:nvPr/>
          </p:nvSpPr>
          <p:spPr>
            <a:xfrm>
              <a:off x="1802921" y="5474847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2127850" y="5474846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615797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97525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estimated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3916392" y="4615132"/>
            <a:ext cx="1061050" cy="1228817"/>
          </a:xfrm>
          <a:custGeom>
            <a:avLst/>
            <a:gdLst>
              <a:gd name="connsiteX0" fmla="*/ 715993 w 1061050"/>
              <a:gd name="connsiteY0" fmla="*/ 0 h 1228817"/>
              <a:gd name="connsiteX1" fmla="*/ 759125 w 1061050"/>
              <a:gd name="connsiteY1" fmla="*/ 25879 h 1228817"/>
              <a:gd name="connsiteX2" fmla="*/ 785004 w 1061050"/>
              <a:gd name="connsiteY2" fmla="*/ 138023 h 1228817"/>
              <a:gd name="connsiteX3" fmla="*/ 819510 w 1061050"/>
              <a:gd name="connsiteY3" fmla="*/ 172528 h 1228817"/>
              <a:gd name="connsiteX4" fmla="*/ 871268 w 1061050"/>
              <a:gd name="connsiteY4" fmla="*/ 301925 h 1228817"/>
              <a:gd name="connsiteX5" fmla="*/ 905774 w 1061050"/>
              <a:gd name="connsiteY5" fmla="*/ 336430 h 1228817"/>
              <a:gd name="connsiteX6" fmla="*/ 914400 w 1061050"/>
              <a:gd name="connsiteY6" fmla="*/ 379562 h 1228817"/>
              <a:gd name="connsiteX7" fmla="*/ 905774 w 1061050"/>
              <a:gd name="connsiteY7" fmla="*/ 345057 h 1228817"/>
              <a:gd name="connsiteX8" fmla="*/ 793631 w 1061050"/>
              <a:gd name="connsiteY8" fmla="*/ 293298 h 1228817"/>
              <a:gd name="connsiteX9" fmla="*/ 767751 w 1061050"/>
              <a:gd name="connsiteY9" fmla="*/ 258793 h 1228817"/>
              <a:gd name="connsiteX10" fmla="*/ 698740 w 1061050"/>
              <a:gd name="connsiteY10" fmla="*/ 224287 h 1228817"/>
              <a:gd name="connsiteX11" fmla="*/ 690114 w 1061050"/>
              <a:gd name="connsiteY11" fmla="*/ 414068 h 1228817"/>
              <a:gd name="connsiteX12" fmla="*/ 707366 w 1061050"/>
              <a:gd name="connsiteY12" fmla="*/ 465826 h 1228817"/>
              <a:gd name="connsiteX13" fmla="*/ 724619 w 1061050"/>
              <a:gd name="connsiteY13" fmla="*/ 526211 h 1228817"/>
              <a:gd name="connsiteX14" fmla="*/ 759125 w 1061050"/>
              <a:gd name="connsiteY14" fmla="*/ 603849 h 1228817"/>
              <a:gd name="connsiteX15" fmla="*/ 776378 w 1061050"/>
              <a:gd name="connsiteY15" fmla="*/ 672860 h 1228817"/>
              <a:gd name="connsiteX16" fmla="*/ 767751 w 1061050"/>
              <a:gd name="connsiteY16" fmla="*/ 785004 h 1228817"/>
              <a:gd name="connsiteX17" fmla="*/ 759125 w 1061050"/>
              <a:gd name="connsiteY17" fmla="*/ 560717 h 1228817"/>
              <a:gd name="connsiteX18" fmla="*/ 776378 w 1061050"/>
              <a:gd name="connsiteY18" fmla="*/ 595223 h 1228817"/>
              <a:gd name="connsiteX19" fmla="*/ 819510 w 1061050"/>
              <a:gd name="connsiteY19" fmla="*/ 534838 h 1228817"/>
              <a:gd name="connsiteX20" fmla="*/ 854016 w 1061050"/>
              <a:gd name="connsiteY20" fmla="*/ 465826 h 1228817"/>
              <a:gd name="connsiteX21" fmla="*/ 871268 w 1061050"/>
              <a:gd name="connsiteY21" fmla="*/ 405442 h 1228817"/>
              <a:gd name="connsiteX22" fmla="*/ 888521 w 1061050"/>
              <a:gd name="connsiteY22" fmla="*/ 353683 h 1228817"/>
              <a:gd name="connsiteX23" fmla="*/ 948906 w 1061050"/>
              <a:gd name="connsiteY23" fmla="*/ 448574 h 1228817"/>
              <a:gd name="connsiteX24" fmla="*/ 983412 w 1061050"/>
              <a:gd name="connsiteY24" fmla="*/ 526211 h 1228817"/>
              <a:gd name="connsiteX25" fmla="*/ 1017917 w 1061050"/>
              <a:gd name="connsiteY25" fmla="*/ 534838 h 1228817"/>
              <a:gd name="connsiteX26" fmla="*/ 1043797 w 1061050"/>
              <a:gd name="connsiteY26" fmla="*/ 431321 h 1228817"/>
              <a:gd name="connsiteX27" fmla="*/ 1061050 w 1061050"/>
              <a:gd name="connsiteY27" fmla="*/ 491706 h 1228817"/>
              <a:gd name="connsiteX28" fmla="*/ 1052423 w 1061050"/>
              <a:gd name="connsiteY28" fmla="*/ 534838 h 1228817"/>
              <a:gd name="connsiteX29" fmla="*/ 1026544 w 1061050"/>
              <a:gd name="connsiteY29" fmla="*/ 465826 h 1228817"/>
              <a:gd name="connsiteX30" fmla="*/ 940280 w 1061050"/>
              <a:gd name="connsiteY30" fmla="*/ 465826 h 1228817"/>
              <a:gd name="connsiteX31" fmla="*/ 923027 w 1061050"/>
              <a:gd name="connsiteY31" fmla="*/ 422694 h 1228817"/>
              <a:gd name="connsiteX32" fmla="*/ 862642 w 1061050"/>
              <a:gd name="connsiteY32" fmla="*/ 405442 h 1228817"/>
              <a:gd name="connsiteX33" fmla="*/ 810883 w 1061050"/>
              <a:gd name="connsiteY33" fmla="*/ 431321 h 1228817"/>
              <a:gd name="connsiteX34" fmla="*/ 776378 w 1061050"/>
              <a:gd name="connsiteY34" fmla="*/ 508959 h 1228817"/>
              <a:gd name="connsiteX35" fmla="*/ 767751 w 1061050"/>
              <a:gd name="connsiteY35" fmla="*/ 560717 h 1228817"/>
              <a:gd name="connsiteX36" fmla="*/ 750499 w 1061050"/>
              <a:gd name="connsiteY36" fmla="*/ 534838 h 1228817"/>
              <a:gd name="connsiteX37" fmla="*/ 715993 w 1061050"/>
              <a:gd name="connsiteY37" fmla="*/ 465826 h 1228817"/>
              <a:gd name="connsiteX38" fmla="*/ 681487 w 1061050"/>
              <a:gd name="connsiteY38" fmla="*/ 612476 h 1228817"/>
              <a:gd name="connsiteX39" fmla="*/ 646982 w 1061050"/>
              <a:gd name="connsiteY39" fmla="*/ 595223 h 1228817"/>
              <a:gd name="connsiteX40" fmla="*/ 638355 w 1061050"/>
              <a:gd name="connsiteY40" fmla="*/ 517585 h 1228817"/>
              <a:gd name="connsiteX41" fmla="*/ 621102 w 1061050"/>
              <a:gd name="connsiteY41" fmla="*/ 595223 h 1228817"/>
              <a:gd name="connsiteX42" fmla="*/ 603850 w 1061050"/>
              <a:gd name="connsiteY42" fmla="*/ 621102 h 1228817"/>
              <a:gd name="connsiteX43" fmla="*/ 586597 w 1061050"/>
              <a:gd name="connsiteY43" fmla="*/ 724619 h 1228817"/>
              <a:gd name="connsiteX44" fmla="*/ 552091 w 1061050"/>
              <a:gd name="connsiteY44" fmla="*/ 733245 h 1228817"/>
              <a:gd name="connsiteX45" fmla="*/ 534838 w 1061050"/>
              <a:gd name="connsiteY45" fmla="*/ 879894 h 1228817"/>
              <a:gd name="connsiteX46" fmla="*/ 517585 w 1061050"/>
              <a:gd name="connsiteY46" fmla="*/ 905774 h 1228817"/>
              <a:gd name="connsiteX47" fmla="*/ 508959 w 1061050"/>
              <a:gd name="connsiteY47" fmla="*/ 871268 h 1228817"/>
              <a:gd name="connsiteX48" fmla="*/ 491706 w 1061050"/>
              <a:gd name="connsiteY48" fmla="*/ 931653 h 1228817"/>
              <a:gd name="connsiteX49" fmla="*/ 474453 w 1061050"/>
              <a:gd name="connsiteY49" fmla="*/ 905774 h 1228817"/>
              <a:gd name="connsiteX50" fmla="*/ 439948 w 1061050"/>
              <a:gd name="connsiteY50" fmla="*/ 715993 h 1228817"/>
              <a:gd name="connsiteX51" fmla="*/ 405442 w 1061050"/>
              <a:gd name="connsiteY51" fmla="*/ 767751 h 1228817"/>
              <a:gd name="connsiteX52" fmla="*/ 388189 w 1061050"/>
              <a:gd name="connsiteY52" fmla="*/ 862642 h 1228817"/>
              <a:gd name="connsiteX53" fmla="*/ 362310 w 1061050"/>
              <a:gd name="connsiteY53" fmla="*/ 948906 h 1228817"/>
              <a:gd name="connsiteX54" fmla="*/ 327804 w 1061050"/>
              <a:gd name="connsiteY54" fmla="*/ 888521 h 1228817"/>
              <a:gd name="connsiteX55" fmla="*/ 310551 w 1061050"/>
              <a:gd name="connsiteY55" fmla="*/ 845389 h 1228817"/>
              <a:gd name="connsiteX56" fmla="*/ 293299 w 1061050"/>
              <a:gd name="connsiteY56" fmla="*/ 810883 h 1228817"/>
              <a:gd name="connsiteX57" fmla="*/ 276046 w 1061050"/>
              <a:gd name="connsiteY57" fmla="*/ 1061049 h 1228817"/>
              <a:gd name="connsiteX58" fmla="*/ 258793 w 1061050"/>
              <a:gd name="connsiteY58" fmla="*/ 1095555 h 1228817"/>
              <a:gd name="connsiteX59" fmla="*/ 250166 w 1061050"/>
              <a:gd name="connsiteY59" fmla="*/ 1069676 h 1228817"/>
              <a:gd name="connsiteX60" fmla="*/ 232914 w 1061050"/>
              <a:gd name="connsiteY60" fmla="*/ 1035170 h 1228817"/>
              <a:gd name="connsiteX61" fmla="*/ 215661 w 1061050"/>
              <a:gd name="connsiteY61" fmla="*/ 957532 h 1228817"/>
              <a:gd name="connsiteX62" fmla="*/ 198408 w 1061050"/>
              <a:gd name="connsiteY62" fmla="*/ 905774 h 1228817"/>
              <a:gd name="connsiteX63" fmla="*/ 181155 w 1061050"/>
              <a:gd name="connsiteY63" fmla="*/ 983411 h 1228817"/>
              <a:gd name="connsiteX64" fmla="*/ 163902 w 1061050"/>
              <a:gd name="connsiteY64" fmla="*/ 1009291 h 1228817"/>
              <a:gd name="connsiteX65" fmla="*/ 129397 w 1061050"/>
              <a:gd name="connsiteY65" fmla="*/ 1095555 h 1228817"/>
              <a:gd name="connsiteX66" fmla="*/ 120770 w 1061050"/>
              <a:gd name="connsiteY66" fmla="*/ 1224951 h 1228817"/>
              <a:gd name="connsiteX67" fmla="*/ 103517 w 1061050"/>
              <a:gd name="connsiteY67" fmla="*/ 1164566 h 1228817"/>
              <a:gd name="connsiteX68" fmla="*/ 69012 w 1061050"/>
              <a:gd name="connsiteY68" fmla="*/ 1104181 h 1228817"/>
              <a:gd name="connsiteX69" fmla="*/ 34506 w 1061050"/>
              <a:gd name="connsiteY69" fmla="*/ 1069676 h 1228817"/>
              <a:gd name="connsiteX70" fmla="*/ 17253 w 1061050"/>
              <a:gd name="connsiteY70" fmla="*/ 1095555 h 1228817"/>
              <a:gd name="connsiteX71" fmla="*/ 0 w 1061050"/>
              <a:gd name="connsiteY71" fmla="*/ 1155940 h 12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061050" h="1228817">
                <a:moveTo>
                  <a:pt x="715993" y="0"/>
                </a:moveTo>
                <a:cubicBezTo>
                  <a:pt x="730370" y="8626"/>
                  <a:pt x="748831" y="12644"/>
                  <a:pt x="759125" y="25879"/>
                </a:cubicBezTo>
                <a:cubicBezTo>
                  <a:pt x="790989" y="66847"/>
                  <a:pt x="764659" y="93265"/>
                  <a:pt x="785004" y="138023"/>
                </a:cubicBezTo>
                <a:cubicBezTo>
                  <a:pt x="791735" y="152831"/>
                  <a:pt x="808008" y="161026"/>
                  <a:pt x="819510" y="172528"/>
                </a:cubicBezTo>
                <a:cubicBezTo>
                  <a:pt x="829545" y="207652"/>
                  <a:pt x="844950" y="275607"/>
                  <a:pt x="871268" y="301925"/>
                </a:cubicBezTo>
                <a:lnTo>
                  <a:pt x="905774" y="336430"/>
                </a:lnTo>
                <a:cubicBezTo>
                  <a:pt x="908649" y="350807"/>
                  <a:pt x="914400" y="364900"/>
                  <a:pt x="914400" y="379562"/>
                </a:cubicBezTo>
                <a:cubicBezTo>
                  <a:pt x="914400" y="391418"/>
                  <a:pt x="916538" y="350025"/>
                  <a:pt x="905774" y="345057"/>
                </a:cubicBezTo>
                <a:lnTo>
                  <a:pt x="793631" y="293298"/>
                </a:lnTo>
                <a:cubicBezTo>
                  <a:pt x="785004" y="281796"/>
                  <a:pt x="779379" y="267249"/>
                  <a:pt x="767751" y="258793"/>
                </a:cubicBezTo>
                <a:cubicBezTo>
                  <a:pt x="746951" y="243666"/>
                  <a:pt x="698740" y="224287"/>
                  <a:pt x="698740" y="224287"/>
                </a:cubicBezTo>
                <a:cubicBezTo>
                  <a:pt x="653024" y="292859"/>
                  <a:pt x="670994" y="254734"/>
                  <a:pt x="690114" y="414068"/>
                </a:cubicBezTo>
                <a:cubicBezTo>
                  <a:pt x="692281" y="432124"/>
                  <a:pt x="702018" y="448444"/>
                  <a:pt x="707366" y="465826"/>
                </a:cubicBezTo>
                <a:cubicBezTo>
                  <a:pt x="713522" y="485834"/>
                  <a:pt x="717465" y="506538"/>
                  <a:pt x="724619" y="526211"/>
                </a:cubicBezTo>
                <a:cubicBezTo>
                  <a:pt x="757623" y="616972"/>
                  <a:pt x="726468" y="497716"/>
                  <a:pt x="759125" y="603849"/>
                </a:cubicBezTo>
                <a:cubicBezTo>
                  <a:pt x="766098" y="626512"/>
                  <a:pt x="770627" y="649856"/>
                  <a:pt x="776378" y="672860"/>
                </a:cubicBezTo>
                <a:cubicBezTo>
                  <a:pt x="773502" y="710241"/>
                  <a:pt x="794262" y="811515"/>
                  <a:pt x="767751" y="785004"/>
                </a:cubicBezTo>
                <a:cubicBezTo>
                  <a:pt x="733655" y="750908"/>
                  <a:pt x="754150" y="610470"/>
                  <a:pt x="759125" y="560717"/>
                </a:cubicBezTo>
                <a:cubicBezTo>
                  <a:pt x="764876" y="572219"/>
                  <a:pt x="764558" y="600289"/>
                  <a:pt x="776378" y="595223"/>
                </a:cubicBezTo>
                <a:cubicBezTo>
                  <a:pt x="799114" y="585479"/>
                  <a:pt x="806784" y="556049"/>
                  <a:pt x="819510" y="534838"/>
                </a:cubicBezTo>
                <a:cubicBezTo>
                  <a:pt x="832742" y="512784"/>
                  <a:pt x="844464" y="489706"/>
                  <a:pt x="854016" y="465826"/>
                </a:cubicBezTo>
                <a:cubicBezTo>
                  <a:pt x="861790" y="446390"/>
                  <a:pt x="865112" y="425450"/>
                  <a:pt x="871268" y="405442"/>
                </a:cubicBezTo>
                <a:cubicBezTo>
                  <a:pt x="876616" y="388060"/>
                  <a:pt x="882770" y="370936"/>
                  <a:pt x="888521" y="353683"/>
                </a:cubicBezTo>
                <a:cubicBezTo>
                  <a:pt x="908649" y="385313"/>
                  <a:pt x="933679" y="414314"/>
                  <a:pt x="948906" y="448574"/>
                </a:cubicBezTo>
                <a:cubicBezTo>
                  <a:pt x="960408" y="474453"/>
                  <a:pt x="965721" y="504097"/>
                  <a:pt x="983412" y="526211"/>
                </a:cubicBezTo>
                <a:cubicBezTo>
                  <a:pt x="990818" y="535469"/>
                  <a:pt x="1006415" y="531962"/>
                  <a:pt x="1017917" y="534838"/>
                </a:cubicBezTo>
                <a:cubicBezTo>
                  <a:pt x="1045352" y="260491"/>
                  <a:pt x="1024842" y="336548"/>
                  <a:pt x="1043797" y="431321"/>
                </a:cubicBezTo>
                <a:cubicBezTo>
                  <a:pt x="1047903" y="451848"/>
                  <a:pt x="1055299" y="471578"/>
                  <a:pt x="1061050" y="491706"/>
                </a:cubicBezTo>
                <a:cubicBezTo>
                  <a:pt x="1058174" y="506083"/>
                  <a:pt x="1066333" y="530202"/>
                  <a:pt x="1052423" y="534838"/>
                </a:cubicBezTo>
                <a:cubicBezTo>
                  <a:pt x="1042012" y="538308"/>
                  <a:pt x="1027092" y="468019"/>
                  <a:pt x="1026544" y="465826"/>
                </a:cubicBezTo>
                <a:cubicBezTo>
                  <a:pt x="1000159" y="472423"/>
                  <a:pt x="966720" y="485656"/>
                  <a:pt x="940280" y="465826"/>
                </a:cubicBezTo>
                <a:cubicBezTo>
                  <a:pt x="927892" y="456535"/>
                  <a:pt x="935250" y="432201"/>
                  <a:pt x="923027" y="422694"/>
                </a:cubicBezTo>
                <a:cubicBezTo>
                  <a:pt x="906503" y="409842"/>
                  <a:pt x="882770" y="411193"/>
                  <a:pt x="862642" y="405442"/>
                </a:cubicBezTo>
                <a:cubicBezTo>
                  <a:pt x="845389" y="414068"/>
                  <a:pt x="825400" y="418619"/>
                  <a:pt x="810883" y="431321"/>
                </a:cubicBezTo>
                <a:cubicBezTo>
                  <a:pt x="803445" y="437830"/>
                  <a:pt x="778250" y="504279"/>
                  <a:pt x="776378" y="508959"/>
                </a:cubicBezTo>
                <a:cubicBezTo>
                  <a:pt x="773502" y="526212"/>
                  <a:pt x="780119" y="548349"/>
                  <a:pt x="767751" y="560717"/>
                </a:cubicBezTo>
                <a:cubicBezTo>
                  <a:pt x="760420" y="568048"/>
                  <a:pt x="755463" y="543940"/>
                  <a:pt x="750499" y="534838"/>
                </a:cubicBezTo>
                <a:cubicBezTo>
                  <a:pt x="738183" y="512259"/>
                  <a:pt x="715993" y="465826"/>
                  <a:pt x="715993" y="465826"/>
                </a:cubicBezTo>
                <a:cubicBezTo>
                  <a:pt x="704491" y="514709"/>
                  <a:pt x="705119" y="568166"/>
                  <a:pt x="681487" y="612476"/>
                </a:cubicBezTo>
                <a:cubicBezTo>
                  <a:pt x="675436" y="623822"/>
                  <a:pt x="652303" y="606930"/>
                  <a:pt x="646982" y="595223"/>
                </a:cubicBezTo>
                <a:cubicBezTo>
                  <a:pt x="636207" y="571518"/>
                  <a:pt x="641231" y="543464"/>
                  <a:pt x="638355" y="517585"/>
                </a:cubicBezTo>
                <a:cubicBezTo>
                  <a:pt x="632604" y="543464"/>
                  <a:pt x="629485" y="570073"/>
                  <a:pt x="621102" y="595223"/>
                </a:cubicBezTo>
                <a:cubicBezTo>
                  <a:pt x="617824" y="605058"/>
                  <a:pt x="606521" y="611085"/>
                  <a:pt x="603850" y="621102"/>
                </a:cubicBezTo>
                <a:cubicBezTo>
                  <a:pt x="594837" y="654903"/>
                  <a:pt x="601257" y="692857"/>
                  <a:pt x="586597" y="724619"/>
                </a:cubicBezTo>
                <a:cubicBezTo>
                  <a:pt x="581629" y="735384"/>
                  <a:pt x="563593" y="730370"/>
                  <a:pt x="552091" y="733245"/>
                </a:cubicBezTo>
                <a:cubicBezTo>
                  <a:pt x="546340" y="782128"/>
                  <a:pt x="544491" y="831630"/>
                  <a:pt x="534838" y="879894"/>
                </a:cubicBezTo>
                <a:cubicBezTo>
                  <a:pt x="532805" y="890061"/>
                  <a:pt x="527421" y="909053"/>
                  <a:pt x="517585" y="905774"/>
                </a:cubicBezTo>
                <a:cubicBezTo>
                  <a:pt x="506337" y="902025"/>
                  <a:pt x="511834" y="882770"/>
                  <a:pt x="508959" y="871268"/>
                </a:cubicBezTo>
                <a:cubicBezTo>
                  <a:pt x="503208" y="891396"/>
                  <a:pt x="506508" y="916851"/>
                  <a:pt x="491706" y="931653"/>
                </a:cubicBezTo>
                <a:cubicBezTo>
                  <a:pt x="484375" y="938984"/>
                  <a:pt x="476873" y="915855"/>
                  <a:pt x="474453" y="905774"/>
                </a:cubicBezTo>
                <a:cubicBezTo>
                  <a:pt x="459448" y="843252"/>
                  <a:pt x="439948" y="715993"/>
                  <a:pt x="439948" y="715993"/>
                </a:cubicBezTo>
                <a:cubicBezTo>
                  <a:pt x="428446" y="733246"/>
                  <a:pt x="412343" y="748198"/>
                  <a:pt x="405442" y="767751"/>
                </a:cubicBezTo>
                <a:cubicBezTo>
                  <a:pt x="394742" y="798067"/>
                  <a:pt x="394494" y="831117"/>
                  <a:pt x="388189" y="862642"/>
                </a:cubicBezTo>
                <a:cubicBezTo>
                  <a:pt x="381670" y="895237"/>
                  <a:pt x="373314" y="915894"/>
                  <a:pt x="362310" y="948906"/>
                </a:cubicBezTo>
                <a:cubicBezTo>
                  <a:pt x="350808" y="928778"/>
                  <a:pt x="338172" y="909256"/>
                  <a:pt x="327804" y="888521"/>
                </a:cubicBezTo>
                <a:cubicBezTo>
                  <a:pt x="320879" y="874671"/>
                  <a:pt x="316840" y="859539"/>
                  <a:pt x="310551" y="845389"/>
                </a:cubicBezTo>
                <a:cubicBezTo>
                  <a:pt x="305328" y="833638"/>
                  <a:pt x="299050" y="822385"/>
                  <a:pt x="293299" y="810883"/>
                </a:cubicBezTo>
                <a:cubicBezTo>
                  <a:pt x="287548" y="894272"/>
                  <a:pt x="286104" y="978070"/>
                  <a:pt x="276046" y="1061049"/>
                </a:cubicBezTo>
                <a:cubicBezTo>
                  <a:pt x="274499" y="1073815"/>
                  <a:pt x="270993" y="1091488"/>
                  <a:pt x="258793" y="1095555"/>
                </a:cubicBezTo>
                <a:cubicBezTo>
                  <a:pt x="250167" y="1098431"/>
                  <a:pt x="253748" y="1078034"/>
                  <a:pt x="250166" y="1069676"/>
                </a:cubicBezTo>
                <a:cubicBezTo>
                  <a:pt x="245100" y="1057856"/>
                  <a:pt x="238665" y="1046672"/>
                  <a:pt x="232914" y="1035170"/>
                </a:cubicBezTo>
                <a:cubicBezTo>
                  <a:pt x="227163" y="1009291"/>
                  <a:pt x="222492" y="983147"/>
                  <a:pt x="215661" y="957532"/>
                </a:cubicBezTo>
                <a:cubicBezTo>
                  <a:pt x="210975" y="939960"/>
                  <a:pt x="212957" y="894863"/>
                  <a:pt x="198408" y="905774"/>
                </a:cubicBezTo>
                <a:cubicBezTo>
                  <a:pt x="177200" y="921680"/>
                  <a:pt x="189538" y="958261"/>
                  <a:pt x="181155" y="983411"/>
                </a:cubicBezTo>
                <a:cubicBezTo>
                  <a:pt x="177876" y="993247"/>
                  <a:pt x="168247" y="999877"/>
                  <a:pt x="163902" y="1009291"/>
                </a:cubicBezTo>
                <a:cubicBezTo>
                  <a:pt x="150924" y="1037410"/>
                  <a:pt x="140899" y="1066800"/>
                  <a:pt x="129397" y="1095555"/>
                </a:cubicBezTo>
                <a:cubicBezTo>
                  <a:pt x="126521" y="1138687"/>
                  <a:pt x="135949" y="1184476"/>
                  <a:pt x="120770" y="1224951"/>
                </a:cubicBezTo>
                <a:cubicBezTo>
                  <a:pt x="113419" y="1244552"/>
                  <a:pt x="110671" y="1184239"/>
                  <a:pt x="103517" y="1164566"/>
                </a:cubicBezTo>
                <a:cubicBezTo>
                  <a:pt x="98363" y="1150392"/>
                  <a:pt x="79907" y="1116891"/>
                  <a:pt x="69012" y="1104181"/>
                </a:cubicBezTo>
                <a:cubicBezTo>
                  <a:pt x="58426" y="1091831"/>
                  <a:pt x="46008" y="1081178"/>
                  <a:pt x="34506" y="1069676"/>
                </a:cubicBezTo>
                <a:cubicBezTo>
                  <a:pt x="28755" y="1078302"/>
                  <a:pt x="21103" y="1085929"/>
                  <a:pt x="17253" y="1095555"/>
                </a:cubicBezTo>
                <a:cubicBezTo>
                  <a:pt x="9478" y="1114992"/>
                  <a:pt x="0" y="1155940"/>
                  <a:pt x="0" y="115594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132717" y="4632385"/>
            <a:ext cx="1095765" cy="1225997"/>
          </a:xfrm>
          <a:custGeom>
            <a:avLst/>
            <a:gdLst>
              <a:gd name="connsiteX0" fmla="*/ 207034 w 1095765"/>
              <a:gd name="connsiteY0" fmla="*/ 77638 h 1225997"/>
              <a:gd name="connsiteX1" fmla="*/ 163902 w 1095765"/>
              <a:gd name="connsiteY1" fmla="*/ 172528 h 1225997"/>
              <a:gd name="connsiteX2" fmla="*/ 129396 w 1095765"/>
              <a:gd name="connsiteY2" fmla="*/ 250166 h 1225997"/>
              <a:gd name="connsiteX3" fmla="*/ 155275 w 1095765"/>
              <a:gd name="connsiteY3" fmla="*/ 241540 h 1225997"/>
              <a:gd name="connsiteX4" fmla="*/ 94891 w 1095765"/>
              <a:gd name="connsiteY4" fmla="*/ 327804 h 1225997"/>
              <a:gd name="connsiteX5" fmla="*/ 51758 w 1095765"/>
              <a:gd name="connsiteY5" fmla="*/ 448573 h 1225997"/>
              <a:gd name="connsiteX6" fmla="*/ 0 w 1095765"/>
              <a:gd name="connsiteY6" fmla="*/ 526211 h 1225997"/>
              <a:gd name="connsiteX7" fmla="*/ 25879 w 1095765"/>
              <a:gd name="connsiteY7" fmla="*/ 465826 h 1225997"/>
              <a:gd name="connsiteX8" fmla="*/ 43132 w 1095765"/>
              <a:gd name="connsiteY8" fmla="*/ 439947 h 1225997"/>
              <a:gd name="connsiteX9" fmla="*/ 77638 w 1095765"/>
              <a:gd name="connsiteY9" fmla="*/ 370936 h 1225997"/>
              <a:gd name="connsiteX10" fmla="*/ 120770 w 1095765"/>
              <a:gd name="connsiteY10" fmla="*/ 276045 h 1225997"/>
              <a:gd name="connsiteX11" fmla="*/ 155275 w 1095765"/>
              <a:gd name="connsiteY11" fmla="*/ 258792 h 1225997"/>
              <a:gd name="connsiteX12" fmla="*/ 189781 w 1095765"/>
              <a:gd name="connsiteY12" fmla="*/ 34506 h 1225997"/>
              <a:gd name="connsiteX13" fmla="*/ 207034 w 1095765"/>
              <a:gd name="connsiteY13" fmla="*/ 0 h 1225997"/>
              <a:gd name="connsiteX14" fmla="*/ 232913 w 1095765"/>
              <a:gd name="connsiteY14" fmla="*/ 25879 h 1225997"/>
              <a:gd name="connsiteX15" fmla="*/ 267419 w 1095765"/>
              <a:gd name="connsiteY15" fmla="*/ 189781 h 1225997"/>
              <a:gd name="connsiteX16" fmla="*/ 241540 w 1095765"/>
              <a:gd name="connsiteY16" fmla="*/ 284672 h 1225997"/>
              <a:gd name="connsiteX17" fmla="*/ 224287 w 1095765"/>
              <a:gd name="connsiteY17" fmla="*/ 379562 h 1225997"/>
              <a:gd name="connsiteX18" fmla="*/ 207034 w 1095765"/>
              <a:gd name="connsiteY18" fmla="*/ 448573 h 1225997"/>
              <a:gd name="connsiteX19" fmla="*/ 198408 w 1095765"/>
              <a:gd name="connsiteY19" fmla="*/ 310551 h 1225997"/>
              <a:gd name="connsiteX20" fmla="*/ 232913 w 1095765"/>
              <a:gd name="connsiteY20" fmla="*/ 345057 h 1225997"/>
              <a:gd name="connsiteX21" fmla="*/ 267419 w 1095765"/>
              <a:gd name="connsiteY21" fmla="*/ 474453 h 1225997"/>
              <a:gd name="connsiteX22" fmla="*/ 284672 w 1095765"/>
              <a:gd name="connsiteY22" fmla="*/ 345057 h 1225997"/>
              <a:gd name="connsiteX23" fmla="*/ 301925 w 1095765"/>
              <a:gd name="connsiteY23" fmla="*/ 457200 h 1225997"/>
              <a:gd name="connsiteX24" fmla="*/ 319177 w 1095765"/>
              <a:gd name="connsiteY24" fmla="*/ 621102 h 1225997"/>
              <a:gd name="connsiteX25" fmla="*/ 336430 w 1095765"/>
              <a:gd name="connsiteY25" fmla="*/ 552090 h 1225997"/>
              <a:gd name="connsiteX26" fmla="*/ 345057 w 1095765"/>
              <a:gd name="connsiteY26" fmla="*/ 586596 h 1225997"/>
              <a:gd name="connsiteX27" fmla="*/ 362309 w 1095765"/>
              <a:gd name="connsiteY27" fmla="*/ 638355 h 1225997"/>
              <a:gd name="connsiteX28" fmla="*/ 431321 w 1095765"/>
              <a:gd name="connsiteY28" fmla="*/ 681487 h 1225997"/>
              <a:gd name="connsiteX29" fmla="*/ 448574 w 1095765"/>
              <a:gd name="connsiteY29" fmla="*/ 569343 h 1225997"/>
              <a:gd name="connsiteX30" fmla="*/ 491706 w 1095765"/>
              <a:gd name="connsiteY30" fmla="*/ 586596 h 1225997"/>
              <a:gd name="connsiteX31" fmla="*/ 560717 w 1095765"/>
              <a:gd name="connsiteY31" fmla="*/ 715992 h 1225997"/>
              <a:gd name="connsiteX32" fmla="*/ 577970 w 1095765"/>
              <a:gd name="connsiteY32" fmla="*/ 681487 h 1225997"/>
              <a:gd name="connsiteX33" fmla="*/ 569343 w 1095765"/>
              <a:gd name="connsiteY33" fmla="*/ 836762 h 1225997"/>
              <a:gd name="connsiteX34" fmla="*/ 517585 w 1095765"/>
              <a:gd name="connsiteY34" fmla="*/ 664234 h 1225997"/>
              <a:gd name="connsiteX35" fmla="*/ 500332 w 1095765"/>
              <a:gd name="connsiteY35" fmla="*/ 629728 h 1225997"/>
              <a:gd name="connsiteX36" fmla="*/ 439947 w 1095765"/>
              <a:gd name="connsiteY36" fmla="*/ 638355 h 1225997"/>
              <a:gd name="connsiteX37" fmla="*/ 388189 w 1095765"/>
              <a:gd name="connsiteY37" fmla="*/ 767751 h 1225997"/>
              <a:gd name="connsiteX38" fmla="*/ 353683 w 1095765"/>
              <a:gd name="connsiteY38" fmla="*/ 664234 h 1225997"/>
              <a:gd name="connsiteX39" fmla="*/ 336430 w 1095765"/>
              <a:gd name="connsiteY39" fmla="*/ 629728 h 1225997"/>
              <a:gd name="connsiteX40" fmla="*/ 327804 w 1095765"/>
              <a:gd name="connsiteY40" fmla="*/ 595223 h 1225997"/>
              <a:gd name="connsiteX41" fmla="*/ 310551 w 1095765"/>
              <a:gd name="connsiteY41" fmla="*/ 621102 h 1225997"/>
              <a:gd name="connsiteX42" fmla="*/ 293298 w 1095765"/>
              <a:gd name="connsiteY42" fmla="*/ 707366 h 1225997"/>
              <a:gd name="connsiteX43" fmla="*/ 276045 w 1095765"/>
              <a:gd name="connsiteY43" fmla="*/ 439947 h 1225997"/>
              <a:gd name="connsiteX44" fmla="*/ 241540 w 1095765"/>
              <a:gd name="connsiteY44" fmla="*/ 405441 h 1225997"/>
              <a:gd name="connsiteX45" fmla="*/ 207034 w 1095765"/>
              <a:gd name="connsiteY45" fmla="*/ 293298 h 1225997"/>
              <a:gd name="connsiteX46" fmla="*/ 181155 w 1095765"/>
              <a:gd name="connsiteY46" fmla="*/ 301924 h 1225997"/>
              <a:gd name="connsiteX47" fmla="*/ 189781 w 1095765"/>
              <a:gd name="connsiteY47" fmla="*/ 370936 h 1225997"/>
              <a:gd name="connsiteX48" fmla="*/ 232913 w 1095765"/>
              <a:gd name="connsiteY48" fmla="*/ 508958 h 1225997"/>
              <a:gd name="connsiteX49" fmla="*/ 267419 w 1095765"/>
              <a:gd name="connsiteY49" fmla="*/ 638355 h 1225997"/>
              <a:gd name="connsiteX50" fmla="*/ 284672 w 1095765"/>
              <a:gd name="connsiteY50" fmla="*/ 672860 h 1225997"/>
              <a:gd name="connsiteX51" fmla="*/ 319177 w 1095765"/>
              <a:gd name="connsiteY51" fmla="*/ 646981 h 1225997"/>
              <a:gd name="connsiteX52" fmla="*/ 336430 w 1095765"/>
              <a:gd name="connsiteY52" fmla="*/ 595223 h 1225997"/>
              <a:gd name="connsiteX53" fmla="*/ 362309 w 1095765"/>
              <a:gd name="connsiteY53" fmla="*/ 552090 h 1225997"/>
              <a:gd name="connsiteX54" fmla="*/ 396815 w 1095765"/>
              <a:gd name="connsiteY54" fmla="*/ 483079 h 1225997"/>
              <a:gd name="connsiteX55" fmla="*/ 370936 w 1095765"/>
              <a:gd name="connsiteY55" fmla="*/ 448573 h 1225997"/>
              <a:gd name="connsiteX56" fmla="*/ 336430 w 1095765"/>
              <a:gd name="connsiteY56" fmla="*/ 474453 h 1225997"/>
              <a:gd name="connsiteX57" fmla="*/ 327804 w 1095765"/>
              <a:gd name="connsiteY57" fmla="*/ 508958 h 1225997"/>
              <a:gd name="connsiteX58" fmla="*/ 310551 w 1095765"/>
              <a:gd name="connsiteY58" fmla="*/ 586596 h 1225997"/>
              <a:gd name="connsiteX59" fmla="*/ 276045 w 1095765"/>
              <a:gd name="connsiteY59" fmla="*/ 672860 h 1225997"/>
              <a:gd name="connsiteX60" fmla="*/ 284672 w 1095765"/>
              <a:gd name="connsiteY60" fmla="*/ 785004 h 1225997"/>
              <a:gd name="connsiteX61" fmla="*/ 345057 w 1095765"/>
              <a:gd name="connsiteY61" fmla="*/ 776377 h 1225997"/>
              <a:gd name="connsiteX62" fmla="*/ 396815 w 1095765"/>
              <a:gd name="connsiteY62" fmla="*/ 836762 h 1225997"/>
              <a:gd name="connsiteX63" fmla="*/ 491706 w 1095765"/>
              <a:gd name="connsiteY63" fmla="*/ 810883 h 1225997"/>
              <a:gd name="connsiteX64" fmla="*/ 526211 w 1095765"/>
              <a:gd name="connsiteY64" fmla="*/ 741872 h 1225997"/>
              <a:gd name="connsiteX65" fmla="*/ 543464 w 1095765"/>
              <a:gd name="connsiteY65" fmla="*/ 698740 h 1225997"/>
              <a:gd name="connsiteX66" fmla="*/ 517585 w 1095765"/>
              <a:gd name="connsiteY66" fmla="*/ 733245 h 1225997"/>
              <a:gd name="connsiteX67" fmla="*/ 543464 w 1095765"/>
              <a:gd name="connsiteY67" fmla="*/ 974785 h 1225997"/>
              <a:gd name="connsiteX68" fmla="*/ 603849 w 1095765"/>
              <a:gd name="connsiteY68" fmla="*/ 1026543 h 1225997"/>
              <a:gd name="connsiteX69" fmla="*/ 785004 w 1095765"/>
              <a:gd name="connsiteY69" fmla="*/ 983411 h 1225997"/>
              <a:gd name="connsiteX70" fmla="*/ 819509 w 1095765"/>
              <a:gd name="connsiteY70" fmla="*/ 940279 h 1225997"/>
              <a:gd name="connsiteX71" fmla="*/ 854015 w 1095765"/>
              <a:gd name="connsiteY71" fmla="*/ 854015 h 1225997"/>
              <a:gd name="connsiteX72" fmla="*/ 759125 w 1095765"/>
              <a:gd name="connsiteY72" fmla="*/ 845389 h 1225997"/>
              <a:gd name="connsiteX73" fmla="*/ 715992 w 1095765"/>
              <a:gd name="connsiteY73" fmla="*/ 862641 h 1225997"/>
              <a:gd name="connsiteX74" fmla="*/ 681487 w 1095765"/>
              <a:gd name="connsiteY74" fmla="*/ 879894 h 1225997"/>
              <a:gd name="connsiteX75" fmla="*/ 595223 w 1095765"/>
              <a:gd name="connsiteY75" fmla="*/ 974785 h 1225997"/>
              <a:gd name="connsiteX76" fmla="*/ 534838 w 1095765"/>
              <a:gd name="connsiteY76" fmla="*/ 733245 h 1225997"/>
              <a:gd name="connsiteX77" fmla="*/ 517585 w 1095765"/>
              <a:gd name="connsiteY77" fmla="*/ 802257 h 1225997"/>
              <a:gd name="connsiteX78" fmla="*/ 526211 w 1095765"/>
              <a:gd name="connsiteY78" fmla="*/ 879894 h 1225997"/>
              <a:gd name="connsiteX79" fmla="*/ 560717 w 1095765"/>
              <a:gd name="connsiteY79" fmla="*/ 1138687 h 1225997"/>
              <a:gd name="connsiteX80" fmla="*/ 690113 w 1095765"/>
              <a:gd name="connsiteY80" fmla="*/ 1069675 h 1225997"/>
              <a:gd name="connsiteX81" fmla="*/ 733245 w 1095765"/>
              <a:gd name="connsiteY81" fmla="*/ 1052423 h 1225997"/>
              <a:gd name="connsiteX82" fmla="*/ 785004 w 1095765"/>
              <a:gd name="connsiteY82" fmla="*/ 1017917 h 1225997"/>
              <a:gd name="connsiteX83" fmla="*/ 819509 w 1095765"/>
              <a:gd name="connsiteY83" fmla="*/ 1095555 h 1225997"/>
              <a:gd name="connsiteX84" fmla="*/ 854015 w 1095765"/>
              <a:gd name="connsiteY84" fmla="*/ 1086928 h 1225997"/>
              <a:gd name="connsiteX85" fmla="*/ 914400 w 1095765"/>
              <a:gd name="connsiteY85" fmla="*/ 1173192 h 1225997"/>
              <a:gd name="connsiteX86" fmla="*/ 931653 w 1095765"/>
              <a:gd name="connsiteY86" fmla="*/ 1207698 h 1225997"/>
              <a:gd name="connsiteX87" fmla="*/ 966158 w 1095765"/>
              <a:gd name="connsiteY87" fmla="*/ 1224951 h 1225997"/>
              <a:gd name="connsiteX88" fmla="*/ 1043796 w 1095765"/>
              <a:gd name="connsiteY88" fmla="*/ 1216324 h 1225997"/>
              <a:gd name="connsiteX89" fmla="*/ 1095555 w 1095765"/>
              <a:gd name="connsiteY89" fmla="*/ 1155940 h 122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95765" h="1225997">
                <a:moveTo>
                  <a:pt x="207034" y="77638"/>
                </a:moveTo>
                <a:cubicBezTo>
                  <a:pt x="192657" y="109268"/>
                  <a:pt x="179440" y="141452"/>
                  <a:pt x="163902" y="172528"/>
                </a:cubicBezTo>
                <a:cubicBezTo>
                  <a:pt x="151890" y="196551"/>
                  <a:pt x="123037" y="218371"/>
                  <a:pt x="129396" y="250166"/>
                </a:cubicBezTo>
                <a:cubicBezTo>
                  <a:pt x="131179" y="259082"/>
                  <a:pt x="146649" y="244415"/>
                  <a:pt x="155275" y="241540"/>
                </a:cubicBezTo>
                <a:cubicBezTo>
                  <a:pt x="123141" y="273674"/>
                  <a:pt x="116185" y="276091"/>
                  <a:pt x="94891" y="327804"/>
                </a:cubicBezTo>
                <a:cubicBezTo>
                  <a:pt x="65438" y="399332"/>
                  <a:pt x="82385" y="398805"/>
                  <a:pt x="51758" y="448573"/>
                </a:cubicBezTo>
                <a:cubicBezTo>
                  <a:pt x="35457" y="475062"/>
                  <a:pt x="0" y="526211"/>
                  <a:pt x="0" y="526211"/>
                </a:cubicBezTo>
                <a:cubicBezTo>
                  <a:pt x="9678" y="497177"/>
                  <a:pt x="8823" y="495673"/>
                  <a:pt x="25879" y="465826"/>
                </a:cubicBezTo>
                <a:cubicBezTo>
                  <a:pt x="31023" y="456824"/>
                  <a:pt x="38167" y="449049"/>
                  <a:pt x="43132" y="439947"/>
                </a:cubicBezTo>
                <a:cubicBezTo>
                  <a:pt x="55448" y="417369"/>
                  <a:pt x="66136" y="393940"/>
                  <a:pt x="77638" y="370936"/>
                </a:cubicBezTo>
                <a:cubicBezTo>
                  <a:pt x="87397" y="331899"/>
                  <a:pt x="89161" y="311606"/>
                  <a:pt x="120770" y="276045"/>
                </a:cubicBezTo>
                <a:cubicBezTo>
                  <a:pt x="129313" y="266434"/>
                  <a:pt x="143773" y="264543"/>
                  <a:pt x="155275" y="258792"/>
                </a:cubicBezTo>
                <a:cubicBezTo>
                  <a:pt x="160963" y="216135"/>
                  <a:pt x="176428" y="84580"/>
                  <a:pt x="189781" y="34506"/>
                </a:cubicBezTo>
                <a:cubicBezTo>
                  <a:pt x="193094" y="22081"/>
                  <a:pt x="201283" y="11502"/>
                  <a:pt x="207034" y="0"/>
                </a:cubicBezTo>
                <a:cubicBezTo>
                  <a:pt x="215660" y="8626"/>
                  <a:pt x="229648" y="14125"/>
                  <a:pt x="232913" y="25879"/>
                </a:cubicBezTo>
                <a:cubicBezTo>
                  <a:pt x="298062" y="260414"/>
                  <a:pt x="217054" y="89050"/>
                  <a:pt x="267419" y="189781"/>
                </a:cubicBezTo>
                <a:cubicBezTo>
                  <a:pt x="258793" y="221411"/>
                  <a:pt x="248806" y="252702"/>
                  <a:pt x="241540" y="284672"/>
                </a:cubicBezTo>
                <a:cubicBezTo>
                  <a:pt x="234415" y="316021"/>
                  <a:pt x="230910" y="348103"/>
                  <a:pt x="224287" y="379562"/>
                </a:cubicBezTo>
                <a:cubicBezTo>
                  <a:pt x="219402" y="402765"/>
                  <a:pt x="212785" y="425569"/>
                  <a:pt x="207034" y="448573"/>
                </a:cubicBezTo>
                <a:cubicBezTo>
                  <a:pt x="204159" y="402566"/>
                  <a:pt x="187228" y="355272"/>
                  <a:pt x="198408" y="310551"/>
                </a:cubicBezTo>
                <a:cubicBezTo>
                  <a:pt x="202353" y="294771"/>
                  <a:pt x="227202" y="329827"/>
                  <a:pt x="232913" y="345057"/>
                </a:cubicBezTo>
                <a:cubicBezTo>
                  <a:pt x="306033" y="540046"/>
                  <a:pt x="214709" y="395387"/>
                  <a:pt x="267419" y="474453"/>
                </a:cubicBezTo>
                <a:cubicBezTo>
                  <a:pt x="273170" y="431321"/>
                  <a:pt x="245752" y="364517"/>
                  <a:pt x="284672" y="345057"/>
                </a:cubicBezTo>
                <a:cubicBezTo>
                  <a:pt x="318500" y="328143"/>
                  <a:pt x="297234" y="419671"/>
                  <a:pt x="301925" y="457200"/>
                </a:cubicBezTo>
                <a:cubicBezTo>
                  <a:pt x="308739" y="511712"/>
                  <a:pt x="313426" y="566468"/>
                  <a:pt x="319177" y="621102"/>
                </a:cubicBezTo>
                <a:cubicBezTo>
                  <a:pt x="324928" y="598098"/>
                  <a:pt x="322203" y="571059"/>
                  <a:pt x="336430" y="552090"/>
                </a:cubicBezTo>
                <a:cubicBezTo>
                  <a:pt x="343544" y="542605"/>
                  <a:pt x="341650" y="575240"/>
                  <a:pt x="345057" y="586596"/>
                </a:cubicBezTo>
                <a:cubicBezTo>
                  <a:pt x="350283" y="604015"/>
                  <a:pt x="355555" y="621470"/>
                  <a:pt x="362309" y="638355"/>
                </a:cubicBezTo>
                <a:cubicBezTo>
                  <a:pt x="382010" y="687609"/>
                  <a:pt x="374188" y="671964"/>
                  <a:pt x="431321" y="681487"/>
                </a:cubicBezTo>
                <a:cubicBezTo>
                  <a:pt x="437072" y="644106"/>
                  <a:pt x="428269" y="601251"/>
                  <a:pt x="448574" y="569343"/>
                </a:cubicBezTo>
                <a:cubicBezTo>
                  <a:pt x="456887" y="556279"/>
                  <a:pt x="483332" y="573570"/>
                  <a:pt x="491706" y="586596"/>
                </a:cubicBezTo>
                <a:cubicBezTo>
                  <a:pt x="600780" y="756269"/>
                  <a:pt x="469434" y="647531"/>
                  <a:pt x="560717" y="715992"/>
                </a:cubicBezTo>
                <a:cubicBezTo>
                  <a:pt x="566468" y="704490"/>
                  <a:pt x="577054" y="668660"/>
                  <a:pt x="577970" y="681487"/>
                </a:cubicBezTo>
                <a:cubicBezTo>
                  <a:pt x="581663" y="733193"/>
                  <a:pt x="619187" y="851003"/>
                  <a:pt x="569343" y="836762"/>
                </a:cubicBezTo>
                <a:cubicBezTo>
                  <a:pt x="511612" y="820267"/>
                  <a:pt x="536572" y="721194"/>
                  <a:pt x="517585" y="664234"/>
                </a:cubicBezTo>
                <a:cubicBezTo>
                  <a:pt x="513518" y="652034"/>
                  <a:pt x="506083" y="641230"/>
                  <a:pt x="500332" y="629728"/>
                </a:cubicBezTo>
                <a:cubicBezTo>
                  <a:pt x="480204" y="632604"/>
                  <a:pt x="455684" y="625480"/>
                  <a:pt x="439947" y="638355"/>
                </a:cubicBezTo>
                <a:cubicBezTo>
                  <a:pt x="415409" y="658432"/>
                  <a:pt x="396773" y="737706"/>
                  <a:pt x="388189" y="767751"/>
                </a:cubicBezTo>
                <a:cubicBezTo>
                  <a:pt x="350783" y="711643"/>
                  <a:pt x="387115" y="772887"/>
                  <a:pt x="353683" y="664234"/>
                </a:cubicBezTo>
                <a:cubicBezTo>
                  <a:pt x="349901" y="651943"/>
                  <a:pt x="342181" y="641230"/>
                  <a:pt x="336430" y="629728"/>
                </a:cubicBezTo>
                <a:cubicBezTo>
                  <a:pt x="333555" y="618226"/>
                  <a:pt x="339051" y="598972"/>
                  <a:pt x="327804" y="595223"/>
                </a:cubicBezTo>
                <a:cubicBezTo>
                  <a:pt x="317968" y="591945"/>
                  <a:pt x="313600" y="611193"/>
                  <a:pt x="310551" y="621102"/>
                </a:cubicBezTo>
                <a:cubicBezTo>
                  <a:pt x="301927" y="649129"/>
                  <a:pt x="299049" y="678611"/>
                  <a:pt x="293298" y="707366"/>
                </a:cubicBezTo>
                <a:cubicBezTo>
                  <a:pt x="287547" y="618226"/>
                  <a:pt x="291138" y="527988"/>
                  <a:pt x="276045" y="439947"/>
                </a:cubicBezTo>
                <a:cubicBezTo>
                  <a:pt x="273297" y="423915"/>
                  <a:pt x="249909" y="419389"/>
                  <a:pt x="241540" y="405441"/>
                </a:cubicBezTo>
                <a:cubicBezTo>
                  <a:pt x="235029" y="394589"/>
                  <a:pt x="209298" y="301223"/>
                  <a:pt x="207034" y="293298"/>
                </a:cubicBezTo>
                <a:cubicBezTo>
                  <a:pt x="198408" y="296173"/>
                  <a:pt x="184652" y="293531"/>
                  <a:pt x="181155" y="301924"/>
                </a:cubicBezTo>
                <a:cubicBezTo>
                  <a:pt x="118685" y="451852"/>
                  <a:pt x="157500" y="403217"/>
                  <a:pt x="189781" y="370936"/>
                </a:cubicBezTo>
                <a:cubicBezTo>
                  <a:pt x="244216" y="425371"/>
                  <a:pt x="208185" y="379138"/>
                  <a:pt x="232913" y="508958"/>
                </a:cubicBezTo>
                <a:cubicBezTo>
                  <a:pt x="236002" y="525175"/>
                  <a:pt x="260639" y="619709"/>
                  <a:pt x="267419" y="638355"/>
                </a:cubicBezTo>
                <a:cubicBezTo>
                  <a:pt x="271814" y="650440"/>
                  <a:pt x="278921" y="661358"/>
                  <a:pt x="284672" y="672860"/>
                </a:cubicBezTo>
                <a:cubicBezTo>
                  <a:pt x="296174" y="664234"/>
                  <a:pt x="311202" y="658943"/>
                  <a:pt x="319177" y="646981"/>
                </a:cubicBezTo>
                <a:cubicBezTo>
                  <a:pt x="329265" y="631849"/>
                  <a:pt x="328905" y="611779"/>
                  <a:pt x="336430" y="595223"/>
                </a:cubicBezTo>
                <a:cubicBezTo>
                  <a:pt x="343368" y="579959"/>
                  <a:pt x="354360" y="566853"/>
                  <a:pt x="362309" y="552090"/>
                </a:cubicBezTo>
                <a:cubicBezTo>
                  <a:pt x="374502" y="529445"/>
                  <a:pt x="396815" y="483079"/>
                  <a:pt x="396815" y="483079"/>
                </a:cubicBezTo>
                <a:cubicBezTo>
                  <a:pt x="380910" y="324020"/>
                  <a:pt x="400770" y="403823"/>
                  <a:pt x="370936" y="448573"/>
                </a:cubicBezTo>
                <a:cubicBezTo>
                  <a:pt x="362961" y="460536"/>
                  <a:pt x="347932" y="465826"/>
                  <a:pt x="336430" y="474453"/>
                </a:cubicBezTo>
                <a:cubicBezTo>
                  <a:pt x="333555" y="485955"/>
                  <a:pt x="330470" y="497406"/>
                  <a:pt x="327804" y="508958"/>
                </a:cubicBezTo>
                <a:cubicBezTo>
                  <a:pt x="321843" y="534790"/>
                  <a:pt x="318534" y="561316"/>
                  <a:pt x="310551" y="586596"/>
                </a:cubicBezTo>
                <a:cubicBezTo>
                  <a:pt x="301225" y="616128"/>
                  <a:pt x="287547" y="644105"/>
                  <a:pt x="276045" y="672860"/>
                </a:cubicBezTo>
                <a:cubicBezTo>
                  <a:pt x="278921" y="710241"/>
                  <a:pt x="263875" y="753809"/>
                  <a:pt x="284672" y="785004"/>
                </a:cubicBezTo>
                <a:cubicBezTo>
                  <a:pt x="295951" y="801922"/>
                  <a:pt x="326596" y="767856"/>
                  <a:pt x="345057" y="776377"/>
                </a:cubicBezTo>
                <a:cubicBezTo>
                  <a:pt x="369127" y="787486"/>
                  <a:pt x="379562" y="816634"/>
                  <a:pt x="396815" y="836762"/>
                </a:cubicBezTo>
                <a:cubicBezTo>
                  <a:pt x="413354" y="834006"/>
                  <a:pt x="477037" y="827182"/>
                  <a:pt x="491706" y="810883"/>
                </a:cubicBezTo>
                <a:cubicBezTo>
                  <a:pt x="508911" y="791766"/>
                  <a:pt x="516659" y="765751"/>
                  <a:pt x="526211" y="741872"/>
                </a:cubicBezTo>
                <a:cubicBezTo>
                  <a:pt x="531962" y="727495"/>
                  <a:pt x="554413" y="709690"/>
                  <a:pt x="543464" y="698740"/>
                </a:cubicBezTo>
                <a:cubicBezTo>
                  <a:pt x="533298" y="688573"/>
                  <a:pt x="526211" y="721743"/>
                  <a:pt x="517585" y="733245"/>
                </a:cubicBezTo>
                <a:cubicBezTo>
                  <a:pt x="518565" y="755783"/>
                  <a:pt x="503571" y="914947"/>
                  <a:pt x="543464" y="974785"/>
                </a:cubicBezTo>
                <a:cubicBezTo>
                  <a:pt x="560198" y="999885"/>
                  <a:pt x="580436" y="1010934"/>
                  <a:pt x="603849" y="1026543"/>
                </a:cubicBezTo>
                <a:cubicBezTo>
                  <a:pt x="664234" y="1012166"/>
                  <a:pt x="727371" y="1006464"/>
                  <a:pt x="785004" y="983411"/>
                </a:cubicBezTo>
                <a:cubicBezTo>
                  <a:pt x="802099" y="976573"/>
                  <a:pt x="809296" y="955599"/>
                  <a:pt x="819509" y="940279"/>
                </a:cubicBezTo>
                <a:cubicBezTo>
                  <a:pt x="836433" y="914893"/>
                  <a:pt x="844662" y="882072"/>
                  <a:pt x="854015" y="854015"/>
                </a:cubicBezTo>
                <a:cubicBezTo>
                  <a:pt x="813026" y="826688"/>
                  <a:pt x="829079" y="829246"/>
                  <a:pt x="759125" y="845389"/>
                </a:cubicBezTo>
                <a:cubicBezTo>
                  <a:pt x="744036" y="848871"/>
                  <a:pt x="730142" y="856352"/>
                  <a:pt x="715992" y="862641"/>
                </a:cubicBezTo>
                <a:cubicBezTo>
                  <a:pt x="704241" y="867864"/>
                  <a:pt x="691366" y="871662"/>
                  <a:pt x="681487" y="879894"/>
                </a:cubicBezTo>
                <a:cubicBezTo>
                  <a:pt x="624227" y="927611"/>
                  <a:pt x="624439" y="930959"/>
                  <a:pt x="595223" y="974785"/>
                </a:cubicBezTo>
                <a:cubicBezTo>
                  <a:pt x="528801" y="841942"/>
                  <a:pt x="555641" y="920473"/>
                  <a:pt x="534838" y="733245"/>
                </a:cubicBezTo>
                <a:cubicBezTo>
                  <a:pt x="529087" y="756249"/>
                  <a:pt x="518978" y="778586"/>
                  <a:pt x="517585" y="802257"/>
                </a:cubicBezTo>
                <a:cubicBezTo>
                  <a:pt x="516056" y="828250"/>
                  <a:pt x="522900" y="854067"/>
                  <a:pt x="526211" y="879894"/>
                </a:cubicBezTo>
                <a:cubicBezTo>
                  <a:pt x="537278" y="966215"/>
                  <a:pt x="549215" y="1052423"/>
                  <a:pt x="560717" y="1138687"/>
                </a:cubicBezTo>
                <a:cubicBezTo>
                  <a:pt x="618213" y="1104188"/>
                  <a:pt x="614167" y="1105116"/>
                  <a:pt x="690113" y="1069675"/>
                </a:cubicBezTo>
                <a:cubicBezTo>
                  <a:pt x="704145" y="1063127"/>
                  <a:pt x="719651" y="1059838"/>
                  <a:pt x="733245" y="1052423"/>
                </a:cubicBezTo>
                <a:cubicBezTo>
                  <a:pt x="751449" y="1042494"/>
                  <a:pt x="767751" y="1029419"/>
                  <a:pt x="785004" y="1017917"/>
                </a:cubicBezTo>
                <a:cubicBezTo>
                  <a:pt x="826519" y="934888"/>
                  <a:pt x="778692" y="1013920"/>
                  <a:pt x="819509" y="1095555"/>
                </a:cubicBezTo>
                <a:cubicBezTo>
                  <a:pt x="824811" y="1106159"/>
                  <a:pt x="842513" y="1089804"/>
                  <a:pt x="854015" y="1086928"/>
                </a:cubicBezTo>
                <a:cubicBezTo>
                  <a:pt x="901293" y="1118447"/>
                  <a:pt x="875258" y="1094908"/>
                  <a:pt x="914400" y="1173192"/>
                </a:cubicBezTo>
                <a:cubicBezTo>
                  <a:pt x="920151" y="1184694"/>
                  <a:pt x="920151" y="1201947"/>
                  <a:pt x="931653" y="1207698"/>
                </a:cubicBezTo>
                <a:lnTo>
                  <a:pt x="966158" y="1224951"/>
                </a:lnTo>
                <a:cubicBezTo>
                  <a:pt x="992037" y="1222075"/>
                  <a:pt x="1024119" y="1233377"/>
                  <a:pt x="1043796" y="1216324"/>
                </a:cubicBezTo>
                <a:cubicBezTo>
                  <a:pt x="1101985" y="1165894"/>
                  <a:pt x="1095555" y="1049651"/>
                  <a:pt x="1095555" y="11559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226944" y="6186417"/>
            <a:ext cx="167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>
            <a:off x="4569282" y="5396195"/>
            <a:ext cx="494424" cy="79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62"/>
            <a:endCxn id="12" idx="0"/>
          </p:cNvCxnSpPr>
          <p:nvPr/>
        </p:nvCxnSpPr>
        <p:spPr>
          <a:xfrm flipH="1">
            <a:off x="5063706" y="5469147"/>
            <a:ext cx="465826" cy="717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BE405B-B537-4AD1-A61C-88E162049693}"/>
              </a:ext>
            </a:extLst>
          </p:cNvPr>
          <p:cNvSpPr txBox="1"/>
          <p:nvPr/>
        </p:nvSpPr>
        <p:spPr>
          <a:xfrm>
            <a:off x="7626284" y="4784785"/>
            <a:ext cx="329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category classification task, we usually use “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entropy</a:t>
            </a:r>
            <a:r>
              <a:rPr lang="en-US" altLang="zh-TW" dirty="0"/>
              <a:t>” to estimate the difference between the distributions.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62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Estimating the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training strategies are simply discussed with two domain</a:t>
            </a:r>
          </a:p>
          <a:p>
            <a:pPr lvl="1"/>
            <a:r>
              <a:rPr lang="en-US" altLang="zh-TW" dirty="0"/>
              <a:t>For “weights” – calculate the loss for directly updating model</a:t>
            </a:r>
          </a:p>
          <a:p>
            <a:pPr lvl="2"/>
            <a:r>
              <a:rPr lang="en-US" altLang="zh-TW" dirty="0"/>
              <a:t>Batch</a:t>
            </a:r>
          </a:p>
          <a:p>
            <a:pPr lvl="2"/>
            <a:r>
              <a:rPr lang="en-US" altLang="zh-TW" dirty="0"/>
              <a:t>Epoch</a:t>
            </a:r>
          </a:p>
          <a:p>
            <a:pPr lvl="1"/>
            <a:r>
              <a:rPr lang="en-US" altLang="zh-TW" dirty="0"/>
              <a:t>For “</a:t>
            </a:r>
            <a:r>
              <a:rPr lang="en-US" altLang="zh-TW" dirty="0" err="1"/>
              <a:t>hyerparamters</a:t>
            </a:r>
            <a:r>
              <a:rPr lang="en-US" altLang="zh-TW" dirty="0"/>
              <a:t>” – calculating the loss for estimating the performance</a:t>
            </a:r>
          </a:p>
          <a:p>
            <a:pPr lvl="2"/>
            <a:r>
              <a:rPr lang="en-US" altLang="zh-TW" dirty="0"/>
              <a:t>Validation</a:t>
            </a:r>
          </a:p>
          <a:p>
            <a:pPr lvl="2"/>
            <a:r>
              <a:rPr lang="en-US" altLang="zh-TW" dirty="0" err="1"/>
              <a:t>Corss</a:t>
            </a:r>
            <a:r>
              <a:rPr lang="en-US" altLang="zh-TW" dirty="0"/>
              <a:t> validation</a:t>
            </a:r>
          </a:p>
          <a:p>
            <a:pPr lvl="3"/>
            <a:r>
              <a:rPr lang="en-US" altLang="zh-TW" dirty="0"/>
              <a:t>N-fold</a:t>
            </a:r>
          </a:p>
          <a:p>
            <a:pPr lvl="3"/>
            <a:r>
              <a:rPr lang="en-US" altLang="zh-TW" dirty="0"/>
              <a:t>Leave one out</a:t>
            </a:r>
          </a:p>
          <a:p>
            <a:pPr lvl="2"/>
            <a:r>
              <a:rPr lang="en-US" altLang="zh-TW" dirty="0" err="1"/>
              <a:t>Holeout</a:t>
            </a:r>
            <a:r>
              <a:rPr lang="en-US" altLang="zh-TW" dirty="0"/>
              <a:t>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70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Updating the weights – whole 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875917" y="3614467"/>
            <a:ext cx="113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69215" y="3245135"/>
            <a:ext cx="8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most intuiting method for updating the weights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30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/>
          <a:lstStyle/>
          <a:p>
            <a:r>
              <a:rPr lang="en-US" altLang="zh-TW" dirty="0"/>
              <a:t>Updating the weights – original stochastic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90375" y="2855993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only one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one-by-one data prevent the overfitting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04652" y="2544792"/>
            <a:ext cx="282922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whole dataset cause the “overfitting”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97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/>
          <a:lstStyle/>
          <a:p>
            <a:r>
              <a:rPr lang="en-US" altLang="zh-TW" dirty="0"/>
              <a:t>Updating the weights – stochastic mini-batch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2" y="2968136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4976542"/>
            <a:ext cx="391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method can slightly prevent overfitting and efficiently use the memory</a:t>
            </a:r>
          </a:p>
          <a:p>
            <a:endParaRPr lang="en-US" altLang="zh-TW" dirty="0"/>
          </a:p>
          <a:p>
            <a:r>
              <a:rPr lang="en-US" altLang="zh-TW" dirty="0"/>
              <a:t>This method becomes a “classical” in training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stochastic method would be influence by the noise.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41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2" y="2968136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Mini</a:t>
            </a:r>
          </a:p>
          <a:p>
            <a:pPr algn="ctr"/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dataset will feed into the model.</a:t>
            </a:r>
          </a:p>
          <a:p>
            <a:r>
              <a:rPr lang="en-US" altLang="zh-TW" dirty="0"/>
              <a:t>The model will be train again and again</a:t>
            </a:r>
            <a:endParaRPr lang="zh-TW" altLang="en-US" dirty="0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Batch? Epoch?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0600" y="4840359"/>
            <a:ext cx="4058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you train the model using the mini-batch method and the dataset is limited, one day you will train the model with whole dataset. Then, you reuse the dataset to train again.</a:t>
            </a:r>
          </a:p>
          <a:p>
            <a:endParaRPr lang="en-US" altLang="zh-TW" dirty="0"/>
          </a:p>
          <a:p>
            <a:r>
              <a:rPr lang="en-US" altLang="zh-TW" dirty="0"/>
              <a:t>One cycle mean one epoch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9A73-940F-4074-9FC0-EC34AC8F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classic overfitting issue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271F4-9787-4CE1-9C96-D0BF02F65BA8}"/>
              </a:ext>
            </a:extLst>
          </p:cNvPr>
          <p:cNvSpPr/>
          <p:nvPr/>
        </p:nvSpPr>
        <p:spPr>
          <a:xfrm>
            <a:off x="312921" y="6308209"/>
            <a:ext cx="543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http://www.frank-dieterle.de/phd/images/image024.gif</a:t>
            </a:r>
          </a:p>
        </p:txBody>
      </p:sp>
      <p:pic>
        <p:nvPicPr>
          <p:cNvPr id="1026" name="Picture 2" descr="http://www.frank-dieterle.de/phd/images/image024.gif">
            <a:extLst>
              <a:ext uri="{FF2B5EF4-FFF2-40B4-BE49-F238E27FC236}">
                <a16:creationId xmlns:a16="http://schemas.microsoft.com/office/drawing/2014/main" id="{DA9F1C0C-ECBE-4620-BD9D-D1B79172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" y="2073896"/>
            <a:ext cx="5653499" cy="41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../_images/plot_underfitting_overfitting_001.png">
            <a:extLst>
              <a:ext uri="{FF2B5EF4-FFF2-40B4-BE49-F238E27FC236}">
                <a16:creationId xmlns:a16="http://schemas.microsoft.com/office/drawing/2014/main" id="{9624138E-76DC-465E-9B85-A8FDFE889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r="8599"/>
          <a:stretch/>
        </p:blipFill>
        <p:spPr bwMode="auto">
          <a:xfrm>
            <a:off x="6014301" y="2073896"/>
            <a:ext cx="5901180" cy="25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6F2E81-CFBF-4335-8A09-8DD84C6CBCA6}"/>
              </a:ext>
            </a:extLst>
          </p:cNvPr>
          <p:cNvSpPr/>
          <p:nvPr/>
        </p:nvSpPr>
        <p:spPr>
          <a:xfrm>
            <a:off x="6379277" y="4788476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>
                <a:hlinkClick r:id="rId4"/>
              </a:rPr>
              <a:t>http://lijiancheng0614.github.io/scikit-learn/auto_examples/model_selection/plot_underfitting_overfitting.html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9721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Training, Test,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  <a:p>
            <a:r>
              <a:rPr lang="en-US" altLang="zh-TW" dirty="0"/>
              <a:t>Test</a:t>
            </a:r>
          </a:p>
          <a:p>
            <a:r>
              <a:rPr lang="en-US" altLang="zh-TW" dirty="0"/>
              <a:t>Validation</a:t>
            </a:r>
          </a:p>
          <a:p>
            <a:pPr lvl="1"/>
            <a:r>
              <a:rPr lang="en-US" altLang="zh-TW" dirty="0"/>
              <a:t>Why validation?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671313" y="4172549"/>
            <a:ext cx="6849374" cy="2139351"/>
            <a:chOff x="838200" y="2544792"/>
            <a:chExt cx="6849374" cy="2139351"/>
          </a:xfrm>
        </p:grpSpPr>
        <p:sp>
          <p:nvSpPr>
            <p:cNvPr id="6" name="圓角矩形 5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30617" y="2544792"/>
              <a:ext cx="1256957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8160026" y="2315817"/>
            <a:ext cx="1360661" cy="924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1314" y="4172549"/>
            <a:ext cx="469452" cy="478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3071191" y="2777987"/>
            <a:ext cx="5088835" cy="13945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54557" y="3521687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????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23354" y="3383187"/>
            <a:ext cx="27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Depending on the dataset 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6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validations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holdout validation </a:t>
            </a:r>
          </a:p>
          <a:p>
            <a:pPr lvl="1"/>
            <a:r>
              <a:rPr lang="en-US" altLang="zh-TW" dirty="0"/>
              <a:t>Most use in modern model, especially with “early-stopping”</a:t>
            </a:r>
          </a:p>
          <a:p>
            <a:r>
              <a:rPr lang="en-US" altLang="zh-TW" dirty="0"/>
              <a:t>Cross-validation</a:t>
            </a:r>
          </a:p>
          <a:p>
            <a:r>
              <a:rPr lang="en-US" altLang="zh-TW" dirty="0"/>
              <a:t>Leave-one-out cross validation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48678" y="4172549"/>
            <a:ext cx="7672009" cy="2139351"/>
            <a:chOff x="838200" y="2544792"/>
            <a:chExt cx="6849374" cy="2139351"/>
          </a:xfrm>
        </p:grpSpPr>
        <p:sp>
          <p:nvSpPr>
            <p:cNvPr id="5" name="圓角矩形 4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67458" y="2544792"/>
              <a:ext cx="1120116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cxnSp>
        <p:nvCxnSpPr>
          <p:cNvPr id="8" name="直線接點 7"/>
          <p:cNvCxnSpPr/>
          <p:nvPr/>
        </p:nvCxnSpPr>
        <p:spPr>
          <a:xfrm>
            <a:off x="7017026" y="4164496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768011" y="418768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469298" y="4181065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90466" y="419431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20A63-7275-4F52-9EFA-E529553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3212D-EBB2-4D9E-88AA-6CAC47AA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Course </a:t>
            </a:r>
          </a:p>
          <a:p>
            <a:pPr lvl="1"/>
            <a:r>
              <a:rPr lang="en-US" altLang="zh-TW" dirty="0"/>
              <a:t>The basic of machine learning</a:t>
            </a:r>
          </a:p>
          <a:p>
            <a:pPr lvl="1"/>
            <a:r>
              <a:rPr lang="en-US" altLang="zh-TW" dirty="0"/>
              <a:t>Support vector machine</a:t>
            </a:r>
          </a:p>
          <a:p>
            <a:pPr lvl="1"/>
            <a:r>
              <a:rPr lang="en-US" altLang="zh-TW" dirty="0"/>
              <a:t>How to use </a:t>
            </a:r>
            <a:r>
              <a:rPr lang="en-US" altLang="zh-TW" dirty="0" err="1"/>
              <a:t>libsvm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236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84269-2980-43B3-A812-2B0408EA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4048"/>
            <a:ext cx="10364451" cy="1596177"/>
          </a:xfrm>
        </p:spPr>
        <p:txBody>
          <a:bodyPr/>
          <a:lstStyle/>
          <a:p>
            <a:r>
              <a:rPr lang="en-US" altLang="zh-TW" dirty="0"/>
              <a:t>Cross validation in deep learning ?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CD48F6-DFF6-4E98-84EE-F5CABF1CEC17}"/>
              </a:ext>
            </a:extLst>
          </p:cNvPr>
          <p:cNvSpPr/>
          <p:nvPr/>
        </p:nvSpPr>
        <p:spPr>
          <a:xfrm>
            <a:off x="446202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https://www.quora.com/Is-cross-validation-heavily-used-in-deep-learning-or-is-it-too-expensive-to-be-used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4D4AC-A22A-4C8B-8512-1242D53B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11" y="1524196"/>
            <a:ext cx="10181189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8422-0771-4BAC-AEA8-74E6B979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9E73BCAD-4FAE-4BFA-8FE1-E8238CB4A10E}"/>
              </a:ext>
            </a:extLst>
          </p:cNvPr>
          <p:cNvGrpSpPr/>
          <p:nvPr/>
        </p:nvGrpSpPr>
        <p:grpSpPr>
          <a:xfrm>
            <a:off x="3100251" y="2409554"/>
            <a:ext cx="4180114" cy="3509555"/>
            <a:chOff x="3100251" y="2409554"/>
            <a:chExt cx="4180114" cy="350955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2A70C75-8D52-4E9B-B891-05C938BEDEEC}"/>
                </a:ext>
              </a:extLst>
            </p:cNvPr>
            <p:cNvSpPr/>
            <p:nvPr/>
          </p:nvSpPr>
          <p:spPr>
            <a:xfrm>
              <a:off x="3100251" y="2409554"/>
              <a:ext cx="4180114" cy="3509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46C0C4-6F13-4B87-BF53-E67647C4C607}"/>
                </a:ext>
              </a:extLst>
            </p:cNvPr>
            <p:cNvSpPr/>
            <p:nvPr/>
          </p:nvSpPr>
          <p:spPr>
            <a:xfrm>
              <a:off x="4955177" y="3492137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3118A64-B976-4E9B-8D0F-AFC201802244}"/>
                </a:ext>
              </a:extLst>
            </p:cNvPr>
            <p:cNvSpPr/>
            <p:nvPr/>
          </p:nvSpPr>
          <p:spPr>
            <a:xfrm>
              <a:off x="5107577" y="3966756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EE1802D-E27A-4B36-84CA-53859F5550B0}"/>
                </a:ext>
              </a:extLst>
            </p:cNvPr>
            <p:cNvSpPr/>
            <p:nvPr/>
          </p:nvSpPr>
          <p:spPr>
            <a:xfrm>
              <a:off x="4641668" y="4180116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82E9C5C-485C-40FB-BB28-B6815081FD14}"/>
                </a:ext>
              </a:extLst>
            </p:cNvPr>
            <p:cNvSpPr/>
            <p:nvPr/>
          </p:nvSpPr>
          <p:spPr>
            <a:xfrm>
              <a:off x="4794068" y="4785363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2511E56-B081-49D1-A01C-65BCAA47B57F}"/>
                </a:ext>
              </a:extLst>
            </p:cNvPr>
            <p:cNvSpPr/>
            <p:nvPr/>
          </p:nvSpPr>
          <p:spPr>
            <a:xfrm>
              <a:off x="5159827" y="3278773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6F919E0F-35D3-488B-BA3E-D31218F3B749}"/>
                </a:ext>
              </a:extLst>
            </p:cNvPr>
            <p:cNvSpPr/>
            <p:nvPr/>
          </p:nvSpPr>
          <p:spPr>
            <a:xfrm>
              <a:off x="5312227" y="3753392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07EF316E-D69B-4A60-8D3D-151D5BD85993}"/>
                </a:ext>
              </a:extLst>
            </p:cNvPr>
            <p:cNvSpPr/>
            <p:nvPr/>
          </p:nvSpPr>
          <p:spPr>
            <a:xfrm>
              <a:off x="4846318" y="3966752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6FFF4B4-F310-4AD0-9E75-0E9DBA37531C}"/>
                </a:ext>
              </a:extLst>
            </p:cNvPr>
            <p:cNvSpPr/>
            <p:nvPr/>
          </p:nvSpPr>
          <p:spPr>
            <a:xfrm>
              <a:off x="4998718" y="4571999"/>
              <a:ext cx="165463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DC64467-BE28-437E-A16C-C381F1A5880E}"/>
                </a:ext>
              </a:extLst>
            </p:cNvPr>
            <p:cNvSpPr/>
            <p:nvPr/>
          </p:nvSpPr>
          <p:spPr>
            <a:xfrm>
              <a:off x="4160517" y="3361505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0E27D09-840C-4DDA-9D69-5CC845F3D51E}"/>
                </a:ext>
              </a:extLst>
            </p:cNvPr>
            <p:cNvSpPr/>
            <p:nvPr/>
          </p:nvSpPr>
          <p:spPr>
            <a:xfrm>
              <a:off x="4312917" y="3966752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770ABE6-FE09-4719-9242-016BDD04025A}"/>
                </a:ext>
              </a:extLst>
            </p:cNvPr>
            <p:cNvSpPr/>
            <p:nvPr/>
          </p:nvSpPr>
          <p:spPr>
            <a:xfrm>
              <a:off x="4380410" y="3768632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E3C5CC7-5AC9-4A90-9EAA-DE326C1E8A10}"/>
                </a:ext>
              </a:extLst>
            </p:cNvPr>
            <p:cNvSpPr/>
            <p:nvPr/>
          </p:nvSpPr>
          <p:spPr>
            <a:xfrm>
              <a:off x="3983081" y="3936268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4D0E6CEE-D22F-47F6-AD94-662865B7C38D}"/>
                </a:ext>
              </a:extLst>
            </p:cNvPr>
            <p:cNvSpPr/>
            <p:nvPr/>
          </p:nvSpPr>
          <p:spPr>
            <a:xfrm>
              <a:off x="4135481" y="4541515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71204BCA-93B9-4455-8672-10DFC3001146}"/>
                </a:ext>
              </a:extLst>
            </p:cNvPr>
            <p:cNvSpPr/>
            <p:nvPr/>
          </p:nvSpPr>
          <p:spPr>
            <a:xfrm>
              <a:off x="4340131" y="4328151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BE584B27-6DB6-4C06-A798-CA67550FF305}"/>
                </a:ext>
              </a:extLst>
            </p:cNvPr>
            <p:cNvSpPr/>
            <p:nvPr/>
          </p:nvSpPr>
          <p:spPr>
            <a:xfrm>
              <a:off x="5107577" y="3644537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37B5F09-1A98-4D46-8F87-05C1D92AD2C3}"/>
                </a:ext>
              </a:extLst>
            </p:cNvPr>
            <p:cNvSpPr/>
            <p:nvPr/>
          </p:nvSpPr>
          <p:spPr>
            <a:xfrm>
              <a:off x="5259977" y="4119156"/>
              <a:ext cx="165463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98C617EB-C6CF-469C-9E5F-F28C1C0761CC}"/>
                </a:ext>
              </a:extLst>
            </p:cNvPr>
            <p:cNvSpPr/>
            <p:nvPr/>
          </p:nvSpPr>
          <p:spPr>
            <a:xfrm>
              <a:off x="4794068" y="4332516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7535FDD5-2A95-41A5-8F1D-BA6888F6998E}"/>
                </a:ext>
              </a:extLst>
            </p:cNvPr>
            <p:cNvSpPr/>
            <p:nvPr/>
          </p:nvSpPr>
          <p:spPr>
            <a:xfrm>
              <a:off x="4946468" y="4937763"/>
              <a:ext cx="165463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40B74156-05B3-42C8-9E42-07EAB2B19F1C}"/>
                </a:ext>
              </a:extLst>
            </p:cNvPr>
            <p:cNvSpPr/>
            <p:nvPr/>
          </p:nvSpPr>
          <p:spPr>
            <a:xfrm>
              <a:off x="5312227" y="3431173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B643598-9443-4CBF-B2A9-A55A115C781F}"/>
                </a:ext>
              </a:extLst>
            </p:cNvPr>
            <p:cNvSpPr/>
            <p:nvPr/>
          </p:nvSpPr>
          <p:spPr>
            <a:xfrm>
              <a:off x="5464627" y="3905792"/>
              <a:ext cx="165463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7337D278-BFF4-4953-B98C-FDD7CC05B378}"/>
                </a:ext>
              </a:extLst>
            </p:cNvPr>
            <p:cNvSpPr/>
            <p:nvPr/>
          </p:nvSpPr>
          <p:spPr>
            <a:xfrm>
              <a:off x="4998718" y="4119152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2468AE9C-ADF1-48AA-B633-8873CDB4CD5C}"/>
                </a:ext>
              </a:extLst>
            </p:cNvPr>
            <p:cNvSpPr/>
            <p:nvPr/>
          </p:nvSpPr>
          <p:spPr>
            <a:xfrm>
              <a:off x="5151118" y="4724399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C67BF59A-B14E-4D0E-8B9F-1BD0ADF2508C}"/>
                </a:ext>
              </a:extLst>
            </p:cNvPr>
            <p:cNvSpPr/>
            <p:nvPr/>
          </p:nvSpPr>
          <p:spPr>
            <a:xfrm>
              <a:off x="4312917" y="3513905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BF81A5EF-DE41-4D16-AA5C-9BD267F6AC39}"/>
                </a:ext>
              </a:extLst>
            </p:cNvPr>
            <p:cNvSpPr/>
            <p:nvPr/>
          </p:nvSpPr>
          <p:spPr>
            <a:xfrm>
              <a:off x="4465317" y="4119152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138833DB-50F9-41E8-A6EE-12BBFB67EA6A}"/>
                </a:ext>
              </a:extLst>
            </p:cNvPr>
            <p:cNvSpPr/>
            <p:nvPr/>
          </p:nvSpPr>
          <p:spPr>
            <a:xfrm>
              <a:off x="4669967" y="3905788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E49B3C7-952E-4895-97AB-AD21AC81E67F}"/>
                </a:ext>
              </a:extLst>
            </p:cNvPr>
            <p:cNvSpPr/>
            <p:nvPr/>
          </p:nvSpPr>
          <p:spPr>
            <a:xfrm>
              <a:off x="4135481" y="4088668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8B45481-5070-4D0E-8486-EDF62D99674A}"/>
                </a:ext>
              </a:extLst>
            </p:cNvPr>
            <p:cNvSpPr/>
            <p:nvPr/>
          </p:nvSpPr>
          <p:spPr>
            <a:xfrm>
              <a:off x="4287881" y="4693915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5586DE0-B1A8-469F-AFA5-2679E132F8E3}"/>
                </a:ext>
              </a:extLst>
            </p:cNvPr>
            <p:cNvSpPr/>
            <p:nvPr/>
          </p:nvSpPr>
          <p:spPr>
            <a:xfrm>
              <a:off x="4492531" y="4480551"/>
              <a:ext cx="165463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3BCACFBE-AA04-47B7-97F9-F0BD42ABBC37}"/>
                </a:ext>
              </a:extLst>
            </p:cNvPr>
            <p:cNvSpPr/>
            <p:nvPr/>
          </p:nvSpPr>
          <p:spPr>
            <a:xfrm>
              <a:off x="5736770" y="3829052"/>
              <a:ext cx="165463" cy="18288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1CA510A-4B15-4B6F-B324-F1D18696723B}"/>
                </a:ext>
              </a:extLst>
            </p:cNvPr>
            <p:cNvSpPr/>
            <p:nvPr/>
          </p:nvSpPr>
          <p:spPr>
            <a:xfrm>
              <a:off x="5889170" y="4303671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F0BCF39-74F3-4BD1-B882-1DDA209CE5F4}"/>
                </a:ext>
              </a:extLst>
            </p:cNvPr>
            <p:cNvSpPr/>
            <p:nvPr/>
          </p:nvSpPr>
          <p:spPr>
            <a:xfrm>
              <a:off x="5423261" y="4517031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A9A1224A-1C5C-4287-9F80-9133F0E5D6A1}"/>
                </a:ext>
              </a:extLst>
            </p:cNvPr>
            <p:cNvSpPr/>
            <p:nvPr/>
          </p:nvSpPr>
          <p:spPr>
            <a:xfrm>
              <a:off x="5941420" y="3615688"/>
              <a:ext cx="165463" cy="18288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D3B34D60-4972-4558-873F-0FC26092091F}"/>
                </a:ext>
              </a:extLst>
            </p:cNvPr>
            <p:cNvSpPr/>
            <p:nvPr/>
          </p:nvSpPr>
          <p:spPr>
            <a:xfrm>
              <a:off x="6093820" y="4090307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DAE163D-0055-48D3-ADA8-CF58DB83F04E}"/>
                </a:ext>
              </a:extLst>
            </p:cNvPr>
            <p:cNvSpPr/>
            <p:nvPr/>
          </p:nvSpPr>
          <p:spPr>
            <a:xfrm>
              <a:off x="5627911" y="4303667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8863D55B-5B2B-4B23-9E09-4722A450B2B6}"/>
                </a:ext>
              </a:extLst>
            </p:cNvPr>
            <p:cNvSpPr/>
            <p:nvPr/>
          </p:nvSpPr>
          <p:spPr>
            <a:xfrm>
              <a:off x="5780311" y="4908914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516F397F-85B1-4EC5-A86C-13E6B74ED7A3}"/>
                </a:ext>
              </a:extLst>
            </p:cNvPr>
            <p:cNvSpPr/>
            <p:nvPr/>
          </p:nvSpPr>
          <p:spPr>
            <a:xfrm>
              <a:off x="5889170" y="3981452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8E2569D-90DC-4778-B0C5-E5ED306E0CF6}"/>
                </a:ext>
              </a:extLst>
            </p:cNvPr>
            <p:cNvSpPr/>
            <p:nvPr/>
          </p:nvSpPr>
          <p:spPr>
            <a:xfrm>
              <a:off x="6041570" y="4456071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E3E894A8-1427-4C5D-8F35-760AF1CE9129}"/>
                </a:ext>
              </a:extLst>
            </p:cNvPr>
            <p:cNvSpPr/>
            <p:nvPr/>
          </p:nvSpPr>
          <p:spPr>
            <a:xfrm>
              <a:off x="5575661" y="4669431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F6F32C0-DA6E-47A0-83BD-194C8490300F}"/>
                </a:ext>
              </a:extLst>
            </p:cNvPr>
            <p:cNvSpPr/>
            <p:nvPr/>
          </p:nvSpPr>
          <p:spPr>
            <a:xfrm>
              <a:off x="6093820" y="3768088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EC14CDBD-E35D-49C8-BAEF-BE50B7B27D2D}"/>
                </a:ext>
              </a:extLst>
            </p:cNvPr>
            <p:cNvSpPr/>
            <p:nvPr/>
          </p:nvSpPr>
          <p:spPr>
            <a:xfrm>
              <a:off x="6246220" y="4242707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CD81AD7-8FAD-4B16-BA72-BDA19503EC15}"/>
                </a:ext>
              </a:extLst>
            </p:cNvPr>
            <p:cNvSpPr/>
            <p:nvPr/>
          </p:nvSpPr>
          <p:spPr>
            <a:xfrm>
              <a:off x="5780311" y="4456067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10A8C4E-62D2-47B8-A601-4AC2513BC1F4}"/>
                </a:ext>
              </a:extLst>
            </p:cNvPr>
            <p:cNvSpPr/>
            <p:nvPr/>
          </p:nvSpPr>
          <p:spPr>
            <a:xfrm>
              <a:off x="5246910" y="4456067"/>
              <a:ext cx="165463" cy="18288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2D385875-BFE3-4DB4-A0BF-14C85F6966B7}"/>
                </a:ext>
              </a:extLst>
            </p:cNvPr>
            <p:cNvSpPr/>
            <p:nvPr/>
          </p:nvSpPr>
          <p:spPr>
            <a:xfrm>
              <a:off x="5451560" y="4242703"/>
              <a:ext cx="165463" cy="18288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A8334B3-596C-4011-A3C7-284D5D5CC6B7}"/>
                </a:ext>
              </a:extLst>
            </p:cNvPr>
            <p:cNvSpPr/>
            <p:nvPr/>
          </p:nvSpPr>
          <p:spPr>
            <a:xfrm>
              <a:off x="5274124" y="4817466"/>
              <a:ext cx="165463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92677D7C-E3AA-41AB-9900-0496C9695B85}"/>
              </a:ext>
            </a:extLst>
          </p:cNvPr>
          <p:cNvSpPr/>
          <p:nvPr/>
        </p:nvSpPr>
        <p:spPr>
          <a:xfrm>
            <a:off x="3910149" y="2934789"/>
            <a:ext cx="2447108" cy="2699657"/>
          </a:xfrm>
          <a:custGeom>
            <a:avLst/>
            <a:gdLst>
              <a:gd name="connsiteX0" fmla="*/ 2447108 w 2447108"/>
              <a:gd name="connsiteY0" fmla="*/ 0 h 2699657"/>
              <a:gd name="connsiteX1" fmla="*/ 2133600 w 2447108"/>
              <a:gd name="connsiteY1" fmla="*/ 78377 h 2699657"/>
              <a:gd name="connsiteX2" fmla="*/ 1950720 w 2447108"/>
              <a:gd name="connsiteY2" fmla="*/ 278674 h 2699657"/>
              <a:gd name="connsiteX3" fmla="*/ 1898468 w 2447108"/>
              <a:gd name="connsiteY3" fmla="*/ 505097 h 2699657"/>
              <a:gd name="connsiteX4" fmla="*/ 1828800 w 2447108"/>
              <a:gd name="connsiteY4" fmla="*/ 696685 h 2699657"/>
              <a:gd name="connsiteX5" fmla="*/ 1776548 w 2447108"/>
              <a:gd name="connsiteY5" fmla="*/ 966651 h 2699657"/>
              <a:gd name="connsiteX6" fmla="*/ 1741714 w 2447108"/>
              <a:gd name="connsiteY6" fmla="*/ 1149531 h 2699657"/>
              <a:gd name="connsiteX7" fmla="*/ 1672045 w 2447108"/>
              <a:gd name="connsiteY7" fmla="*/ 1219200 h 2699657"/>
              <a:gd name="connsiteX8" fmla="*/ 1593668 w 2447108"/>
              <a:gd name="connsiteY8" fmla="*/ 1262742 h 2699657"/>
              <a:gd name="connsiteX9" fmla="*/ 1332411 w 2447108"/>
              <a:gd name="connsiteY9" fmla="*/ 1332411 h 2699657"/>
              <a:gd name="connsiteX10" fmla="*/ 1245325 w 2447108"/>
              <a:gd name="connsiteY10" fmla="*/ 1463040 h 2699657"/>
              <a:gd name="connsiteX11" fmla="*/ 1254034 w 2447108"/>
              <a:gd name="connsiteY11" fmla="*/ 1567542 h 2699657"/>
              <a:gd name="connsiteX12" fmla="*/ 1288868 w 2447108"/>
              <a:gd name="connsiteY12" fmla="*/ 1706880 h 2699657"/>
              <a:gd name="connsiteX13" fmla="*/ 1297577 w 2447108"/>
              <a:gd name="connsiteY13" fmla="*/ 1863634 h 2699657"/>
              <a:gd name="connsiteX14" fmla="*/ 1288868 w 2447108"/>
              <a:gd name="connsiteY14" fmla="*/ 1968137 h 2699657"/>
              <a:gd name="connsiteX15" fmla="*/ 1219200 w 2447108"/>
              <a:gd name="connsiteY15" fmla="*/ 2116182 h 2699657"/>
              <a:gd name="connsiteX16" fmla="*/ 1193074 w 2447108"/>
              <a:gd name="connsiteY16" fmla="*/ 2194560 h 2699657"/>
              <a:gd name="connsiteX17" fmla="*/ 1149531 w 2447108"/>
              <a:gd name="connsiteY17" fmla="*/ 2307771 h 2699657"/>
              <a:gd name="connsiteX18" fmla="*/ 1079862 w 2447108"/>
              <a:gd name="connsiteY18" fmla="*/ 2377440 h 2699657"/>
              <a:gd name="connsiteX19" fmla="*/ 1001485 w 2447108"/>
              <a:gd name="connsiteY19" fmla="*/ 2438400 h 2699657"/>
              <a:gd name="connsiteX20" fmla="*/ 0 w 2447108"/>
              <a:gd name="connsiteY20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108" h="2699657">
                <a:moveTo>
                  <a:pt x="2447108" y="0"/>
                </a:moveTo>
                <a:cubicBezTo>
                  <a:pt x="2331719" y="15965"/>
                  <a:pt x="2216331" y="31931"/>
                  <a:pt x="2133600" y="78377"/>
                </a:cubicBezTo>
                <a:cubicBezTo>
                  <a:pt x="2050869" y="124823"/>
                  <a:pt x="1989909" y="207554"/>
                  <a:pt x="1950720" y="278674"/>
                </a:cubicBezTo>
                <a:cubicBezTo>
                  <a:pt x="1911531" y="349794"/>
                  <a:pt x="1918788" y="435429"/>
                  <a:pt x="1898468" y="505097"/>
                </a:cubicBezTo>
                <a:cubicBezTo>
                  <a:pt x="1878148" y="574765"/>
                  <a:pt x="1849120" y="619759"/>
                  <a:pt x="1828800" y="696685"/>
                </a:cubicBezTo>
                <a:cubicBezTo>
                  <a:pt x="1808480" y="773611"/>
                  <a:pt x="1791062" y="891177"/>
                  <a:pt x="1776548" y="966651"/>
                </a:cubicBezTo>
                <a:cubicBezTo>
                  <a:pt x="1762034" y="1042125"/>
                  <a:pt x="1759131" y="1107440"/>
                  <a:pt x="1741714" y="1149531"/>
                </a:cubicBezTo>
                <a:cubicBezTo>
                  <a:pt x="1724297" y="1191622"/>
                  <a:pt x="1696719" y="1200332"/>
                  <a:pt x="1672045" y="1219200"/>
                </a:cubicBezTo>
                <a:cubicBezTo>
                  <a:pt x="1647371" y="1238068"/>
                  <a:pt x="1650274" y="1243874"/>
                  <a:pt x="1593668" y="1262742"/>
                </a:cubicBezTo>
                <a:cubicBezTo>
                  <a:pt x="1537062" y="1281611"/>
                  <a:pt x="1390468" y="1299028"/>
                  <a:pt x="1332411" y="1332411"/>
                </a:cubicBezTo>
                <a:cubicBezTo>
                  <a:pt x="1274354" y="1365794"/>
                  <a:pt x="1258388" y="1423852"/>
                  <a:pt x="1245325" y="1463040"/>
                </a:cubicBezTo>
                <a:cubicBezTo>
                  <a:pt x="1232262" y="1502228"/>
                  <a:pt x="1246777" y="1526902"/>
                  <a:pt x="1254034" y="1567542"/>
                </a:cubicBezTo>
                <a:cubicBezTo>
                  <a:pt x="1261291" y="1608182"/>
                  <a:pt x="1281611" y="1657531"/>
                  <a:pt x="1288868" y="1706880"/>
                </a:cubicBezTo>
                <a:cubicBezTo>
                  <a:pt x="1296125" y="1756229"/>
                  <a:pt x="1297577" y="1820091"/>
                  <a:pt x="1297577" y="1863634"/>
                </a:cubicBezTo>
                <a:cubicBezTo>
                  <a:pt x="1297577" y="1907177"/>
                  <a:pt x="1301931" y="1926046"/>
                  <a:pt x="1288868" y="1968137"/>
                </a:cubicBezTo>
                <a:cubicBezTo>
                  <a:pt x="1275805" y="2010228"/>
                  <a:pt x="1235166" y="2078445"/>
                  <a:pt x="1219200" y="2116182"/>
                </a:cubicBezTo>
                <a:cubicBezTo>
                  <a:pt x="1203234" y="2153919"/>
                  <a:pt x="1204685" y="2162629"/>
                  <a:pt x="1193074" y="2194560"/>
                </a:cubicBezTo>
                <a:cubicBezTo>
                  <a:pt x="1181463" y="2226491"/>
                  <a:pt x="1168400" y="2277291"/>
                  <a:pt x="1149531" y="2307771"/>
                </a:cubicBezTo>
                <a:cubicBezTo>
                  <a:pt x="1130662" y="2338251"/>
                  <a:pt x="1104536" y="2355669"/>
                  <a:pt x="1079862" y="2377440"/>
                </a:cubicBezTo>
                <a:cubicBezTo>
                  <a:pt x="1055188" y="2399212"/>
                  <a:pt x="1181462" y="2384697"/>
                  <a:pt x="1001485" y="2438400"/>
                </a:cubicBezTo>
                <a:cubicBezTo>
                  <a:pt x="821508" y="2492103"/>
                  <a:pt x="410754" y="2595880"/>
                  <a:pt x="0" y="26996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6F62D00-5F4D-4864-81D5-D57BC030C4A0}"/>
              </a:ext>
            </a:extLst>
          </p:cNvPr>
          <p:cNvSpPr txBox="1"/>
          <p:nvPr/>
        </p:nvSpPr>
        <p:spPr>
          <a:xfrm>
            <a:off x="8046719" y="3290887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Support vector</a:t>
            </a:r>
            <a:endParaRPr lang="zh-TW" altLang="en-US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A81630D-8EC8-4D73-8A20-1AF7506BB6D7}"/>
              </a:ext>
            </a:extLst>
          </p:cNvPr>
          <p:cNvCxnSpPr>
            <a:endCxn id="51" idx="1"/>
          </p:cNvCxnSpPr>
          <p:nvPr/>
        </p:nvCxnSpPr>
        <p:spPr>
          <a:xfrm flipV="1">
            <a:off x="6106883" y="3614053"/>
            <a:ext cx="1939836" cy="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8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B56DC-3E81-470C-B3D9-FA17E1A0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E06E6-994D-4BEE-A584-038A247293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3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016D-E049-4EED-B772-936FDCB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5A644-F031-405E-96D6-D2D1F0E7D9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BACB9-518C-4D86-8B8F-0DBA96E5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speaker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BB076-56A6-4790-8ECA-FD930B25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pPr lvl="1"/>
            <a:r>
              <a:rPr lang="en-US" altLang="zh-TW" dirty="0"/>
              <a:t>You can call me Mark as well</a:t>
            </a:r>
          </a:p>
          <a:p>
            <a:pPr lvl="1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am not a teacher… I don’t think I am qualified …</a:t>
            </a:r>
          </a:p>
          <a:p>
            <a:pPr lvl="1"/>
            <a:r>
              <a:rPr lang="en-US" altLang="zh-TW" dirty="0"/>
              <a:t>Ex-cofounders of many start-up team</a:t>
            </a:r>
          </a:p>
          <a:p>
            <a:pPr lvl="1"/>
            <a:r>
              <a:rPr lang="en-US" altLang="zh-TW" dirty="0"/>
              <a:t>Confounder of the Taipei Bioinformatics Omnibus (Facebook </a:t>
            </a:r>
            <a:r>
              <a:rPr lang="zh-TW" altLang="en-US" dirty="0"/>
              <a:t>社團，歡迎有興趣的人加入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Specialist </a:t>
            </a:r>
          </a:p>
          <a:p>
            <a:pPr lvl="1"/>
            <a:r>
              <a:rPr lang="en-US" altLang="zh-TW" dirty="0"/>
              <a:t>Bioinformatics and Proteomics</a:t>
            </a:r>
          </a:p>
          <a:p>
            <a:pPr lvl="2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know you are not interested in …</a:t>
            </a:r>
          </a:p>
          <a:p>
            <a:pPr lvl="1"/>
            <a:r>
              <a:rPr lang="en-US" altLang="zh-TW" dirty="0"/>
              <a:t>But … if we only focus on machine learning and GPU using experience</a:t>
            </a:r>
          </a:p>
          <a:p>
            <a:pPr lvl="2"/>
            <a:r>
              <a:rPr lang="en-US" altLang="zh-TW" dirty="0"/>
              <a:t>Machine learning since 2009</a:t>
            </a:r>
          </a:p>
          <a:p>
            <a:pPr lvl="2"/>
            <a:r>
              <a:rPr lang="en-US" altLang="zh-TW" dirty="0"/>
              <a:t>CUDA programing since 2011</a:t>
            </a:r>
          </a:p>
          <a:p>
            <a:r>
              <a:rPr lang="en-US" altLang="zh-TW" dirty="0"/>
              <a:t>Finally</a:t>
            </a:r>
          </a:p>
          <a:p>
            <a:pPr lvl="1"/>
            <a:r>
              <a:rPr lang="en-US" altLang="zh-TW" dirty="0"/>
              <a:t>This is a casual course, please feel free to ask any questions.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我目前單身，先回答各位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 am not always right. Tell me anything if I am wrong.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很重要所以打中文</a:t>
            </a:r>
            <a:r>
              <a:rPr lang="en-US" altLang="zh-TW" dirty="0"/>
              <a:t>:</a:t>
            </a:r>
            <a:r>
              <a:rPr lang="zh-TW" altLang="en-US" dirty="0"/>
              <a:t> 如果我詢問各位問題希望各位舉手時，我只是想了解目前各位的狀況，不會強迫各位發言</a:t>
            </a:r>
            <a:r>
              <a:rPr lang="en-US" altLang="zh-TW" dirty="0"/>
              <a:t>(</a:t>
            </a:r>
            <a:r>
              <a:rPr lang="zh-TW" altLang="en-US" dirty="0"/>
              <a:t>如果有人迫切想發言當然也不會阻止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87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5D8C4-4FAF-4590-BDA9-3E4C548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Basic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C474C-28C6-42CA-AB50-E6ECE5D2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0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B9F38-C9B6-47F0-AEC0-87BC614E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BF28C-5D6B-4B97-AF32-15E4468E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148"/>
          </a:xfrm>
        </p:spPr>
        <p:txBody>
          <a:bodyPr/>
          <a:lstStyle/>
          <a:p>
            <a:r>
              <a:rPr lang="en-US" altLang="zh-TW" dirty="0"/>
              <a:t>Can you please google this?</a:t>
            </a:r>
          </a:p>
          <a:p>
            <a:pPr lvl="1"/>
            <a:r>
              <a:rPr lang="en-US" altLang="zh-TW" dirty="0"/>
              <a:t>Just kidding</a:t>
            </a:r>
          </a:p>
          <a:p>
            <a:pPr lvl="1"/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59D553-8CC7-4165-932C-DF351AAFC891}"/>
              </a:ext>
            </a:extLst>
          </p:cNvPr>
          <p:cNvGrpSpPr/>
          <p:nvPr/>
        </p:nvGrpSpPr>
        <p:grpSpPr>
          <a:xfrm>
            <a:off x="478172" y="3139126"/>
            <a:ext cx="8901498" cy="2912882"/>
            <a:chOff x="478172" y="3139126"/>
            <a:chExt cx="8901498" cy="291288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9715A6A-5120-4F54-A30E-C56EAE0947D1}"/>
                </a:ext>
              </a:extLst>
            </p:cNvPr>
            <p:cNvSpPr txBox="1"/>
            <p:nvPr/>
          </p:nvSpPr>
          <p:spPr>
            <a:xfrm>
              <a:off x="478172" y="3414686"/>
              <a:ext cx="44866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600" dirty="0"/>
                <a:t>y = Ax + b</a:t>
              </a:r>
              <a:endParaRPr lang="zh-TW" altLang="en-US" sz="66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5B57C9C-3914-493C-BED9-132E631AE741}"/>
                </a:ext>
              </a:extLst>
            </p:cNvPr>
            <p:cNvSpPr/>
            <p:nvPr/>
          </p:nvSpPr>
          <p:spPr>
            <a:xfrm>
              <a:off x="6096000" y="3139126"/>
              <a:ext cx="3283670" cy="2912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1B79FE19-E283-46CF-BA97-C25909F40811}"/>
                </a:ext>
              </a:extLst>
            </p:cNvPr>
            <p:cNvCxnSpPr/>
            <p:nvPr/>
          </p:nvCxnSpPr>
          <p:spPr>
            <a:xfrm>
              <a:off x="6096000" y="5203596"/>
              <a:ext cx="328367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7C4A4B8-A1F3-4272-8E84-8844A52ABA31}"/>
                </a:ext>
              </a:extLst>
            </p:cNvPr>
            <p:cNvCxnSpPr>
              <a:cxnSpLocks/>
            </p:cNvCxnSpPr>
            <p:nvPr/>
          </p:nvCxnSpPr>
          <p:spPr>
            <a:xfrm>
              <a:off x="6674177" y="3139126"/>
              <a:ext cx="0" cy="291288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10DBAF3-4BCD-4E01-9AEC-C0BA54637E1C}"/>
                </a:ext>
              </a:extLst>
            </p:cNvPr>
            <p:cNvSpPr txBox="1"/>
            <p:nvPr/>
          </p:nvSpPr>
          <p:spPr>
            <a:xfrm>
              <a:off x="6414951" y="4947386"/>
              <a:ext cx="18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D304611-763B-407B-9452-2456BDFB745E}"/>
                </a:ext>
              </a:extLst>
            </p:cNvPr>
            <p:cNvCxnSpPr/>
            <p:nvPr/>
          </p:nvCxnSpPr>
          <p:spPr>
            <a:xfrm flipV="1">
              <a:off x="6414951" y="3139126"/>
              <a:ext cx="1946624" cy="291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弧形 16">
              <a:extLst>
                <a:ext uri="{FF2B5EF4-FFF2-40B4-BE49-F238E27FC236}">
                  <a16:creationId xmlns:a16="http://schemas.microsoft.com/office/drawing/2014/main" id="{62659EAC-8AAD-42E2-AFD3-E1CFAB2AF26A}"/>
                </a:ext>
              </a:extLst>
            </p:cNvPr>
            <p:cNvCxnSpPr/>
            <p:nvPr/>
          </p:nvCxnSpPr>
          <p:spPr>
            <a:xfrm>
              <a:off x="4835951" y="4034672"/>
              <a:ext cx="2394408" cy="688157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2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1592" y="0"/>
            <a:ext cx="8748464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2020/11/20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79577" y="269505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Ideally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165163" y="3169898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285921" y="17728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403648" y="170080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03648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75656" y="20608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03648" y="22132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237592" y="2974656"/>
            <a:ext cx="2160240" cy="1427132"/>
            <a:chOff x="3131840" y="2721948"/>
            <a:chExt cx="2160240" cy="1427132"/>
          </a:xfrm>
        </p:grpSpPr>
        <p:sp>
          <p:nvSpPr>
            <p:cNvPr id="19" name="矩形 18"/>
            <p:cNvSpPr/>
            <p:nvPr/>
          </p:nvSpPr>
          <p:spPr>
            <a:xfrm>
              <a:off x="3131840" y="2721948"/>
              <a:ext cx="2160240" cy="1427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3136392" y="3035808"/>
              <a:ext cx="2148840" cy="973318"/>
            </a:xfrm>
            <a:custGeom>
              <a:avLst/>
              <a:gdLst>
                <a:gd name="connsiteX0" fmla="*/ 0 w 2148840"/>
                <a:gd name="connsiteY0" fmla="*/ 960120 h 973318"/>
                <a:gd name="connsiteX1" fmla="*/ 292608 w 2148840"/>
                <a:gd name="connsiteY1" fmla="*/ 960120 h 973318"/>
                <a:gd name="connsiteX2" fmla="*/ 411480 w 2148840"/>
                <a:gd name="connsiteY2" fmla="*/ 822960 h 973318"/>
                <a:gd name="connsiteX3" fmla="*/ 585216 w 2148840"/>
                <a:gd name="connsiteY3" fmla="*/ 393192 h 973318"/>
                <a:gd name="connsiteX4" fmla="*/ 722376 w 2148840"/>
                <a:gd name="connsiteY4" fmla="*/ 118872 h 973318"/>
                <a:gd name="connsiteX5" fmla="*/ 1088136 w 2148840"/>
                <a:gd name="connsiteY5" fmla="*/ 0 h 973318"/>
                <a:gd name="connsiteX6" fmla="*/ 1426464 w 2148840"/>
                <a:gd name="connsiteY6" fmla="*/ 118872 h 973318"/>
                <a:gd name="connsiteX7" fmla="*/ 1581912 w 2148840"/>
                <a:gd name="connsiteY7" fmla="*/ 393192 h 973318"/>
                <a:gd name="connsiteX8" fmla="*/ 1746504 w 2148840"/>
                <a:gd name="connsiteY8" fmla="*/ 868680 h 973318"/>
                <a:gd name="connsiteX9" fmla="*/ 2148840 w 2148840"/>
                <a:gd name="connsiteY9" fmla="*/ 969264 h 973318"/>
                <a:gd name="connsiteX10" fmla="*/ 2148840 w 2148840"/>
                <a:gd name="connsiteY10" fmla="*/ 969264 h 97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8840" h="973318">
                  <a:moveTo>
                    <a:pt x="0" y="960120"/>
                  </a:moveTo>
                  <a:cubicBezTo>
                    <a:pt x="112014" y="971550"/>
                    <a:pt x="224028" y="982980"/>
                    <a:pt x="292608" y="960120"/>
                  </a:cubicBezTo>
                  <a:cubicBezTo>
                    <a:pt x="361188" y="937260"/>
                    <a:pt x="362712" y="917448"/>
                    <a:pt x="411480" y="822960"/>
                  </a:cubicBezTo>
                  <a:cubicBezTo>
                    <a:pt x="460248" y="728472"/>
                    <a:pt x="533400" y="510540"/>
                    <a:pt x="585216" y="393192"/>
                  </a:cubicBezTo>
                  <a:cubicBezTo>
                    <a:pt x="637032" y="275844"/>
                    <a:pt x="638556" y="184404"/>
                    <a:pt x="722376" y="118872"/>
                  </a:cubicBezTo>
                  <a:cubicBezTo>
                    <a:pt x="806196" y="53340"/>
                    <a:pt x="970788" y="0"/>
                    <a:pt x="1088136" y="0"/>
                  </a:cubicBezTo>
                  <a:cubicBezTo>
                    <a:pt x="1205484" y="0"/>
                    <a:pt x="1344168" y="53340"/>
                    <a:pt x="1426464" y="118872"/>
                  </a:cubicBezTo>
                  <a:cubicBezTo>
                    <a:pt x="1508760" y="184404"/>
                    <a:pt x="1528572" y="268224"/>
                    <a:pt x="1581912" y="393192"/>
                  </a:cubicBezTo>
                  <a:cubicBezTo>
                    <a:pt x="1635252" y="518160"/>
                    <a:pt x="1652016" y="772668"/>
                    <a:pt x="1746504" y="868680"/>
                  </a:cubicBezTo>
                  <a:cubicBezTo>
                    <a:pt x="1840992" y="964692"/>
                    <a:pt x="2148840" y="969264"/>
                    <a:pt x="2148840" y="969264"/>
                  </a:cubicBezTo>
                  <a:lnTo>
                    <a:pt x="2148840" y="96926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237593" y="4408340"/>
            <a:ext cx="202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074453" y="3481270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7587" y="3501226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184129" y="3491587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72107" y="3502552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  <a:stCxn id="35" idx="0"/>
          </p:cNvCxnSpPr>
          <p:nvPr/>
        </p:nvCxnSpPr>
        <p:spPr>
          <a:xfrm flipV="1">
            <a:off x="7218469" y="2881956"/>
            <a:ext cx="671652" cy="59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0121" y="2871898"/>
            <a:ext cx="111482" cy="62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09277" y="2882862"/>
            <a:ext cx="1418868" cy="60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0121" y="2881956"/>
            <a:ext cx="2226002" cy="62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Never forget : the least square assume the </a:t>
            </a:r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distribution 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make a straight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120470" y="3845115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02128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8066506" y="587727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498554" y="58052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80177" y="6093297"/>
            <a:ext cx="78703" cy="181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64978" y="5958919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9362650" y="616530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>
            <a:stCxn id="66" idx="0"/>
          </p:cNvCxnSpPr>
          <p:nvPr/>
        </p:nvCxnSpPr>
        <p:spPr>
          <a:xfrm flipH="1" flipV="1">
            <a:off x="9144001" y="5517232"/>
            <a:ext cx="241509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9441352" y="5476511"/>
            <a:ext cx="125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Extreme error would not </a:t>
            </a:r>
          </a:p>
          <a:p>
            <a:r>
              <a:rPr lang="en-US" altLang="zh-TW" sz="1200" dirty="0"/>
              <a:t>often happen</a:t>
            </a:r>
            <a:endParaRPr lang="zh-TW" altLang="en-US" sz="1200" dirty="0"/>
          </a:p>
        </p:txBody>
      </p:sp>
      <p:cxnSp>
        <p:nvCxnSpPr>
          <p:cNvPr id="71" name="直線單箭頭接點 70"/>
          <p:cNvCxnSpPr>
            <a:stCxn id="66" idx="6"/>
          </p:cNvCxnSpPr>
          <p:nvPr/>
        </p:nvCxnSpPr>
        <p:spPr>
          <a:xfrm flipV="1">
            <a:off x="9408369" y="6093296"/>
            <a:ext cx="181395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534843" y="4521607"/>
            <a:ext cx="2591166" cy="1543540"/>
            <a:chOff x="1223887" y="4698418"/>
            <a:chExt cx="2591166" cy="1543540"/>
          </a:xfrm>
        </p:grpSpPr>
        <p:grpSp>
          <p:nvGrpSpPr>
            <p:cNvPr id="49" name="群組 48"/>
            <p:cNvGrpSpPr/>
            <p:nvPr/>
          </p:nvGrpSpPr>
          <p:grpSpPr>
            <a:xfrm>
              <a:off x="1675409" y="4869160"/>
              <a:ext cx="1152128" cy="1080120"/>
              <a:chOff x="843055" y="1322007"/>
              <a:chExt cx="1152128" cy="1080120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843055" y="1322007"/>
                <a:ext cx="1152128" cy="1080120"/>
                <a:chOff x="1835696" y="1268760"/>
                <a:chExt cx="1152128" cy="108012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" name="橢圓 72"/>
                <p:cNvSpPr/>
                <p:nvPr/>
              </p:nvSpPr>
              <p:spPr>
                <a:xfrm>
                  <a:off x="1835696" y="1268760"/>
                  <a:ext cx="1152128" cy="10801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1972969" y="1427644"/>
                  <a:ext cx="864096" cy="75210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2152989" y="1556792"/>
                  <a:ext cx="504056" cy="493808"/>
                </a:xfrm>
                <a:prstGeom prst="ellipse">
                  <a:avLst/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6" name="橢圓 55"/>
              <p:cNvSpPr/>
              <p:nvPr/>
            </p:nvSpPr>
            <p:spPr>
              <a:xfrm>
                <a:off x="1285921" y="177281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403648" y="17008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1403648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1475656" y="20608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1403648" y="22132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1645961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6" name="橢圓 75"/>
            <p:cNvSpPr/>
            <p:nvPr/>
          </p:nvSpPr>
          <p:spPr>
            <a:xfrm>
              <a:off x="2630716" y="5544377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223887" y="4698418"/>
              <a:ext cx="876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prefer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2535056" y="5872626"/>
              <a:ext cx="12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 prefer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>
              <a:stCxn id="70" idx="2"/>
              <a:endCxn id="77" idx="1"/>
            </p:cNvCxnSpPr>
            <p:nvPr/>
          </p:nvCxnSpPr>
          <p:spPr>
            <a:xfrm>
              <a:off x="2236002" y="5796405"/>
              <a:ext cx="299054" cy="260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56" idx="0"/>
            </p:cNvCxnSpPr>
            <p:nvPr/>
          </p:nvCxnSpPr>
          <p:spPr>
            <a:xfrm flipH="1" flipV="1">
              <a:off x="1742536" y="4935551"/>
              <a:ext cx="398599" cy="3844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4378530" y="5110974"/>
            <a:ext cx="1630392" cy="1604603"/>
            <a:chOff x="3206107" y="1725440"/>
            <a:chExt cx="1630392" cy="1604603"/>
          </a:xfrm>
        </p:grpSpPr>
        <p:grpSp>
          <p:nvGrpSpPr>
            <p:cNvPr id="79" name="群組 78"/>
            <p:cNvGrpSpPr/>
            <p:nvPr/>
          </p:nvGrpSpPr>
          <p:grpSpPr>
            <a:xfrm>
              <a:off x="3206107" y="1725440"/>
              <a:ext cx="1630392" cy="1604603"/>
              <a:chOff x="267419" y="1687856"/>
              <a:chExt cx="1846053" cy="1604603"/>
            </a:xfrm>
          </p:grpSpPr>
          <p:sp>
            <p:nvSpPr>
              <p:cNvPr id="81" name="流程圖: 程序 80"/>
              <p:cNvSpPr/>
              <p:nvPr/>
            </p:nvSpPr>
            <p:spPr>
              <a:xfrm>
                <a:off x="267419" y="1687856"/>
                <a:ext cx="1846053" cy="1604603"/>
              </a:xfrm>
              <a:prstGeom prst="flowChartProcess">
                <a:avLst/>
              </a:prstGeom>
              <a:noFill/>
              <a:ln>
                <a:solidFill>
                  <a:srgbClr val="00B0F0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0" name="向右箭號 79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/>
          <p:cNvCxnSpPr/>
          <p:nvPr/>
        </p:nvCxnSpPr>
        <p:spPr>
          <a:xfrm flipH="1">
            <a:off x="1951592" y="4261834"/>
            <a:ext cx="350844" cy="44443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1592" y="0"/>
            <a:ext cx="8748464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2020/11/20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85042" y="2559683"/>
            <a:ext cx="16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Classification case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276152" y="3235115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088792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520840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664856" y="17319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278527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206519" y="20199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37592" y="2974656"/>
            <a:ext cx="2160240" cy="1427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41243" y="4408341"/>
            <a:ext cx="202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NOT</a:t>
            </a:r>
          </a:p>
          <a:p>
            <a:pPr algn="ctr"/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104112" y="345793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4034" y="348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200614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58363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5" idx="0"/>
          </p:cNvCxnSpPr>
          <p:nvPr/>
        </p:nvCxnSpPr>
        <p:spPr>
          <a:xfrm flipV="1">
            <a:off x="7248129" y="2879724"/>
            <a:ext cx="643963" cy="5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6200" y="2877295"/>
            <a:ext cx="101850" cy="60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15743" y="2901425"/>
            <a:ext cx="1428887" cy="59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2092" y="2884367"/>
            <a:ext cx="2210287" cy="61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want to fit this line ….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also make a straight line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It will be like this ….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783633" y="393305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562450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570562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93022" y="6127034"/>
            <a:ext cx="65858" cy="14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72397" y="5958920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8976321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169962" y="357301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弧形接點 19"/>
          <p:cNvCxnSpPr/>
          <p:nvPr/>
        </p:nvCxnSpPr>
        <p:spPr>
          <a:xfrm flipV="1">
            <a:off x="4237592" y="3131405"/>
            <a:ext cx="2160240" cy="1014699"/>
          </a:xfrm>
          <a:prstGeom prst="curvedConnector3">
            <a:avLst>
              <a:gd name="adj1" fmla="val 52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277522" y="5267069"/>
            <a:ext cx="390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is obviously : the errors between the line and data 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won’t be normal distribution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44115" y="6241561"/>
            <a:ext cx="35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That’s why the classification problem never use MSE as loss</a:t>
            </a:r>
          </a:p>
          <a:p>
            <a:r>
              <a:rPr lang="en-US" altLang="zh-TW" sz="1200" dirty="0"/>
              <a:t>( you can use MSE, but it will make a tragedy )</a:t>
            </a:r>
            <a:endParaRPr lang="zh-TW" altLang="en-US" sz="1200" dirty="0"/>
          </a:p>
        </p:txBody>
      </p:sp>
      <p:cxnSp>
        <p:nvCxnSpPr>
          <p:cNvPr id="22" name="直線接點 21"/>
          <p:cNvCxnSpPr>
            <a:endCxn id="59" idx="7"/>
          </p:cNvCxnSpPr>
          <p:nvPr/>
        </p:nvCxnSpPr>
        <p:spPr>
          <a:xfrm>
            <a:off x="7562450" y="6156960"/>
            <a:ext cx="39024" cy="90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9" y="3206938"/>
            <a:ext cx="2113472" cy="23897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9528644" y="5690557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or 0</a:t>
            </a:r>
            <a:endParaRPr lang="zh-TW" altLang="en-US" dirty="0"/>
          </a:p>
        </p:txBody>
      </p:sp>
      <p:sp>
        <p:nvSpPr>
          <p:cNvPr id="241" name="文字方塊 240"/>
          <p:cNvSpPr txBox="1"/>
          <p:nvPr/>
        </p:nvSpPr>
        <p:spPr>
          <a:xfrm>
            <a:off x="7103835" y="6525993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6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21935" y="200836"/>
            <a:ext cx="10364451" cy="1596177"/>
          </a:xfrm>
        </p:spPr>
        <p:txBody>
          <a:bodyPr/>
          <a:lstStyle/>
          <a:p>
            <a:r>
              <a:rPr lang="en-US" altLang="zh-TW" dirty="0"/>
              <a:t>Bias in categories</a:t>
            </a:r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1958526" y="4653686"/>
            <a:ext cx="1630392" cy="1604603"/>
            <a:chOff x="3206107" y="1728272"/>
            <a:chExt cx="1630392" cy="1604603"/>
          </a:xfrm>
        </p:grpSpPr>
        <p:grpSp>
          <p:nvGrpSpPr>
            <p:cNvPr id="36" name="群組 35"/>
            <p:cNvGrpSpPr/>
            <p:nvPr/>
          </p:nvGrpSpPr>
          <p:grpSpPr>
            <a:xfrm>
              <a:off x="3206107" y="1728272"/>
              <a:ext cx="1630392" cy="1604603"/>
              <a:chOff x="267419" y="1690688"/>
              <a:chExt cx="1846053" cy="1604603"/>
            </a:xfrm>
          </p:grpSpPr>
          <p:sp>
            <p:nvSpPr>
              <p:cNvPr id="5" name="流程圖: 程序 4"/>
              <p:cNvSpPr/>
              <p:nvPr/>
            </p:nvSpPr>
            <p:spPr>
              <a:xfrm>
                <a:off x="267419" y="1690688"/>
                <a:ext cx="1846053" cy="1604603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向右箭號 36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894209" y="1948110"/>
            <a:ext cx="1694709" cy="1712398"/>
            <a:chOff x="396815" y="1690689"/>
            <a:chExt cx="1694709" cy="1712398"/>
          </a:xfrm>
        </p:grpSpPr>
        <p:sp>
          <p:nvSpPr>
            <p:cNvPr id="38" name="橢圓 37"/>
            <p:cNvSpPr/>
            <p:nvPr/>
          </p:nvSpPr>
          <p:spPr>
            <a:xfrm>
              <a:off x="396815" y="1690689"/>
              <a:ext cx="1694709" cy="17123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437234" y="250773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364134" y="264146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1344189" y="2475119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1330899" y="25599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231208" y="253057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1158108" y="266430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1334224" y="249468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1320934" y="257949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1241179" y="2462073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227889" y="2546882"/>
              <a:ext cx="52834" cy="619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128198" y="25175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1114908" y="260233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1251154" y="263820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337553" y="2801291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257798" y="268386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244508" y="276867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144817" y="273932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191338" y="277520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477118" y="2742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463828" y="3091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1384073" y="270996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962060" y="299047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384071" y="202500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121565" y="243272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041810" y="214894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6206745" y="2079536"/>
            <a:ext cx="2855343" cy="1684354"/>
            <a:chOff x="4252823" y="1337094"/>
            <a:chExt cx="2855343" cy="1684354"/>
          </a:xfrm>
        </p:grpSpPr>
        <p:grpSp>
          <p:nvGrpSpPr>
            <p:cNvPr id="118" name="群組 117"/>
            <p:cNvGrpSpPr/>
            <p:nvPr/>
          </p:nvGrpSpPr>
          <p:grpSpPr>
            <a:xfrm>
              <a:off x="4460554" y="1449327"/>
              <a:ext cx="567892" cy="1128533"/>
              <a:chOff x="3736887" y="1892728"/>
              <a:chExt cx="567892" cy="1128533"/>
            </a:xfrm>
            <a:solidFill>
              <a:srgbClr val="FFFF00"/>
            </a:solidFill>
          </p:grpSpPr>
          <p:sp>
            <p:nvSpPr>
              <p:cNvPr id="66" name="橢圓 65"/>
              <p:cNvSpPr/>
              <p:nvPr/>
            </p:nvSpPr>
            <p:spPr>
              <a:xfrm>
                <a:off x="4212061" y="237546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4138961" y="250919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4119016" y="234284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4105726" y="24276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4006035" y="239830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3932935" y="253203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4109051" y="236241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4095761" y="244722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4016006" y="232980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4002716" y="241461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903025" y="23852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3889735" y="247006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4025981" y="250593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4112380" y="266901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4032625" y="255159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4019335" y="263640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3919644" y="260705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966165" y="264293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4251945" y="2610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4238655" y="2959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4158900" y="25776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3736887" y="285819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4158898" y="18927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3896392" y="230044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3816637" y="20166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7" name="群組 116"/>
            <p:cNvGrpSpPr/>
            <p:nvPr/>
          </p:nvGrpSpPr>
          <p:grpSpPr>
            <a:xfrm rot="5400000">
              <a:off x="6027082" y="1488476"/>
              <a:ext cx="567892" cy="1128533"/>
              <a:chOff x="5053858" y="1907108"/>
              <a:chExt cx="567892" cy="11285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2" name="橢圓 91"/>
              <p:cNvSpPr/>
              <p:nvPr/>
            </p:nvSpPr>
            <p:spPr>
              <a:xfrm>
                <a:off x="5529032" y="238984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5455932" y="25235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5435987" y="235722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5422697" y="24420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5323006" y="241268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5249906" y="254641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5426022" y="237679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5412732" y="24616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5332977" y="234418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5319687" y="24289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5219996" y="23996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5206706" y="248444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5342952" y="252031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5429351" y="268339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5349596" y="256597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5336306" y="265078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5236615" y="262143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5283136" y="265731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5568916" y="2624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5555626" y="2973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5475871" y="259207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5053858" y="287257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5475869" y="190710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5213363" y="23148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5133608" y="203105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9" name="矩形 118"/>
            <p:cNvSpPr/>
            <p:nvPr/>
          </p:nvSpPr>
          <p:spPr>
            <a:xfrm>
              <a:off x="4252823" y="1337094"/>
              <a:ext cx="2855343" cy="16843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5880035" y="5981117"/>
            <a:ext cx="1383091" cy="158286"/>
            <a:chOff x="3881891" y="4419492"/>
            <a:chExt cx="1383091" cy="158286"/>
          </a:xfrm>
        </p:grpSpPr>
        <p:sp>
          <p:nvSpPr>
            <p:cNvPr id="121" name="橢圓 120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8137671" y="5124572"/>
            <a:ext cx="1383091" cy="158286"/>
            <a:chOff x="3881891" y="4419492"/>
            <a:chExt cx="1383091" cy="158286"/>
          </a:xfrm>
          <a:solidFill>
            <a:schemeClr val="accent6">
              <a:lumMod val="75000"/>
            </a:schemeClr>
          </a:solidFill>
        </p:grpSpPr>
        <p:sp>
          <p:nvSpPr>
            <p:cNvPr id="133" name="橢圓 132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3" name="向下箭號 142"/>
          <p:cNvSpPr/>
          <p:nvPr/>
        </p:nvSpPr>
        <p:spPr>
          <a:xfrm>
            <a:off x="7362685" y="3894116"/>
            <a:ext cx="439106" cy="500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7827059" y="3809319"/>
            <a:ext cx="175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Give level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projection</a:t>
            </a:r>
            <a:endParaRPr lang="zh-TW" altLang="en-US" dirty="0"/>
          </a:p>
        </p:txBody>
      </p:sp>
      <p:cxnSp>
        <p:nvCxnSpPr>
          <p:cNvPr id="146" name="直線接點 145"/>
          <p:cNvCxnSpPr/>
          <p:nvPr/>
        </p:nvCxnSpPr>
        <p:spPr>
          <a:xfrm flipV="1">
            <a:off x="6199206" y="5034042"/>
            <a:ext cx="2870114" cy="1204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手繪多邊形 148"/>
          <p:cNvSpPr/>
          <p:nvPr/>
        </p:nvSpPr>
        <p:spPr>
          <a:xfrm>
            <a:off x="6163613" y="5286114"/>
            <a:ext cx="3217653" cy="628451"/>
          </a:xfrm>
          <a:custGeom>
            <a:avLst/>
            <a:gdLst>
              <a:gd name="connsiteX0" fmla="*/ 0 w 3217653"/>
              <a:gd name="connsiteY0" fmla="*/ 544549 h 628451"/>
              <a:gd name="connsiteX1" fmla="*/ 1242204 w 3217653"/>
              <a:gd name="connsiteY1" fmla="*/ 587681 h 628451"/>
              <a:gd name="connsiteX2" fmla="*/ 1759789 w 3217653"/>
              <a:gd name="connsiteY2" fmla="*/ 35591 h 628451"/>
              <a:gd name="connsiteX3" fmla="*/ 3217653 w 3217653"/>
              <a:gd name="connsiteY3" fmla="*/ 52843 h 628451"/>
              <a:gd name="connsiteX4" fmla="*/ 3217653 w 3217653"/>
              <a:gd name="connsiteY4" fmla="*/ 52843 h 62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653" h="628451">
                <a:moveTo>
                  <a:pt x="0" y="544549"/>
                </a:moveTo>
                <a:cubicBezTo>
                  <a:pt x="474453" y="608528"/>
                  <a:pt x="948906" y="672507"/>
                  <a:pt x="1242204" y="587681"/>
                </a:cubicBezTo>
                <a:cubicBezTo>
                  <a:pt x="1535502" y="502855"/>
                  <a:pt x="1430548" y="124731"/>
                  <a:pt x="1759789" y="35591"/>
                </a:cubicBezTo>
                <a:cubicBezTo>
                  <a:pt x="2089030" y="-53549"/>
                  <a:pt x="3217653" y="52843"/>
                  <a:pt x="3217653" y="52843"/>
                </a:cubicBezTo>
                <a:lnTo>
                  <a:pt x="3217653" y="52843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>
            <a:off x="8104207" y="4905737"/>
            <a:ext cx="146765" cy="16091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向下箭號 150"/>
          <p:cNvSpPr/>
          <p:nvPr/>
        </p:nvSpPr>
        <p:spPr>
          <a:xfrm rot="10800000">
            <a:off x="8579397" y="5311992"/>
            <a:ext cx="173619" cy="2315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1305254" y="1688068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405898" y="4350757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620867" y="1746002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55" name="流程圖: 程序 154"/>
          <p:cNvSpPr/>
          <p:nvPr/>
        </p:nvSpPr>
        <p:spPr>
          <a:xfrm>
            <a:off x="8017054" y="4828694"/>
            <a:ext cx="33627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程序 155"/>
          <p:cNvSpPr/>
          <p:nvPr/>
        </p:nvSpPr>
        <p:spPr>
          <a:xfrm>
            <a:off x="8597749" y="5127736"/>
            <a:ext cx="15239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文字方塊 156"/>
          <p:cNvSpPr txBox="1"/>
          <p:nvPr/>
        </p:nvSpPr>
        <p:spPr>
          <a:xfrm rot="16200000">
            <a:off x="6450659" y="3517643"/>
            <a:ext cx="461665" cy="1585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8153857" y="3085147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399518" y="5480270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8829330" y="4700962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1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16778"/>
            <a:ext cx="8820472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AF25-3F89-4DC6-8B43-05E1D9B67F85}" type="datetime1">
              <a:rPr lang="zh-TW" altLang="en-US" smtClean="0"/>
              <a:t>2020/11/20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098" name="Picture 2" descr="http://janda.org/workshop/Discriminant%20analysis/Talk/log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674582"/>
            <a:ext cx="42291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703512" y="2492896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65848" y="4337927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5640" y="155679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Regularly, the upper bond and lower bond is from 0~1 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3"/>
          </p:cNvCxnSpPr>
          <p:nvPr/>
        </p:nvCxnSpPr>
        <p:spPr>
          <a:xfrm flipV="1">
            <a:off x="2135560" y="1916832"/>
            <a:ext cx="72008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</p:cNvCxnSpPr>
          <p:nvPr/>
        </p:nvCxnSpPr>
        <p:spPr>
          <a:xfrm flipV="1">
            <a:off x="2097896" y="2202937"/>
            <a:ext cx="973768" cy="22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</p:cNvCxnSpPr>
          <p:nvPr/>
        </p:nvCxnSpPr>
        <p:spPr>
          <a:xfrm flipV="1">
            <a:off x="6240016" y="1879958"/>
            <a:ext cx="122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690520" y="169529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Why not use “ratio”?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428149" y="2402811"/>
            <a:ext cx="947079" cy="41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0"/>
          </p:cNvCxnSpPr>
          <p:nvPr/>
        </p:nvCxnSpPr>
        <p:spPr>
          <a:xfrm flipV="1">
            <a:off x="7901688" y="2017459"/>
            <a:ext cx="1362664" cy="38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44072" y="335699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43645" y="3365952"/>
            <a:ext cx="24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Control</a:t>
            </a:r>
          </a:p>
          <a:p>
            <a:r>
              <a:rPr lang="en-US" altLang="zh-TW" dirty="0"/>
              <a:t>(total samples except the cases)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endCxn id="22" idx="0"/>
          </p:cNvCxnSpPr>
          <p:nvPr/>
        </p:nvCxnSpPr>
        <p:spPr>
          <a:xfrm flipH="1">
            <a:off x="7086110" y="2636912"/>
            <a:ext cx="37804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39608" y="2780928"/>
            <a:ext cx="304664" cy="58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32612" y="2636912"/>
            <a:ext cx="115349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492551" y="5007061"/>
            <a:ext cx="399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According to “maximum likelihood”, using the optimization method can get the odds ratio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4073" y="3426324"/>
            <a:ext cx="3744415" cy="95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824192" y="44309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Odds ratio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600056" y="59303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Newton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Gradient decent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96752" y="563359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http://janda.org/workshop/Discriminant%20analysis/Talk/talk01.htm</a:t>
            </a:r>
          </a:p>
        </p:txBody>
      </p:sp>
    </p:spTree>
    <p:extLst>
      <p:ext uri="{BB962C8B-B14F-4D97-AF65-F5344CB8AC3E}">
        <p14:creationId xmlns:p14="http://schemas.microsoft.com/office/powerpoint/2010/main" val="304634155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223</TotalTime>
  <Words>949</Words>
  <Application>Microsoft Office PowerPoint</Application>
  <PresentationFormat>寬螢幕</PresentationFormat>
  <Paragraphs>177</Paragraphs>
  <Slides>23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Malgun Gothic</vt:lpstr>
      <vt:lpstr>新細明體</vt:lpstr>
      <vt:lpstr>Arial</vt:lpstr>
      <vt:lpstr>Calibri</vt:lpstr>
      <vt:lpstr>Cambria Math</vt:lpstr>
      <vt:lpstr>Tw Cen MT</vt:lpstr>
      <vt:lpstr>小水滴</vt:lpstr>
      <vt:lpstr>Tutorial of libsvm</vt:lpstr>
      <vt:lpstr>Agenda</vt:lpstr>
      <vt:lpstr>About the speaker</vt:lpstr>
      <vt:lpstr>The Basic</vt:lpstr>
      <vt:lpstr>Linear regression</vt:lpstr>
      <vt:lpstr>Logistic regression – from statistic </vt:lpstr>
      <vt:lpstr>Logistic regression – from statistic </vt:lpstr>
      <vt:lpstr>Bias in categories</vt:lpstr>
      <vt:lpstr>Logistic regression – from statistic </vt:lpstr>
      <vt:lpstr>Basic Terms of machine learning</vt:lpstr>
      <vt:lpstr>Loss</vt:lpstr>
      <vt:lpstr>Estimating the training</vt:lpstr>
      <vt:lpstr>Updating the weights – whole dataset</vt:lpstr>
      <vt:lpstr>Updating the weights – original stochastic method</vt:lpstr>
      <vt:lpstr>Updating the weights – stochastic mini-batch method</vt:lpstr>
      <vt:lpstr>PowerPoint 簡報</vt:lpstr>
      <vt:lpstr>The classic overfitting issue</vt:lpstr>
      <vt:lpstr>Training, Test, Validation</vt:lpstr>
      <vt:lpstr>More about validations</vt:lpstr>
      <vt:lpstr>Cross validation in deep learning ?</vt:lpstr>
      <vt:lpstr>Support vector machine (SVM)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libsvm</dc:title>
  <dc:creator>劉一帆</dc:creator>
  <cp:lastModifiedBy>劉一帆</cp:lastModifiedBy>
  <cp:revision>8</cp:revision>
  <dcterms:created xsi:type="dcterms:W3CDTF">2020-08-17T08:32:58Z</dcterms:created>
  <dcterms:modified xsi:type="dcterms:W3CDTF">2020-11-20T10:46:11Z</dcterms:modified>
</cp:coreProperties>
</file>