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2979-9266-95B1-6D95-1782E9E521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46BBF241-8316-02E8-B59A-45EB504726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D77A02BC-99C1-5277-2944-4D01CCFF52D9}"/>
              </a:ext>
            </a:extLst>
          </p:cNvPr>
          <p:cNvSpPr>
            <a:spLocks noGrp="1"/>
          </p:cNvSpPr>
          <p:nvPr>
            <p:ph type="dt" sz="half" idx="10"/>
          </p:nvPr>
        </p:nvSpPr>
        <p:spPr/>
        <p:txBody>
          <a:bodyPr/>
          <a:lstStyle/>
          <a:p>
            <a:fld id="{B47CB04F-196A-4674-852A-D92CB337ECF2}" type="datetimeFigureOut">
              <a:rPr lang="en-PH" smtClean="0"/>
              <a:t>23 Jun 2022</a:t>
            </a:fld>
            <a:endParaRPr lang="en-PH"/>
          </a:p>
        </p:txBody>
      </p:sp>
      <p:sp>
        <p:nvSpPr>
          <p:cNvPr id="5" name="Footer Placeholder 4">
            <a:extLst>
              <a:ext uri="{FF2B5EF4-FFF2-40B4-BE49-F238E27FC236}">
                <a16:creationId xmlns:a16="http://schemas.microsoft.com/office/drawing/2014/main" id="{E51446C6-B670-EC37-63A1-78063E4F003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6A15990-B393-3133-E804-9BB9AFCC0B7D}"/>
              </a:ext>
            </a:extLst>
          </p:cNvPr>
          <p:cNvSpPr>
            <a:spLocks noGrp="1"/>
          </p:cNvSpPr>
          <p:nvPr>
            <p:ph type="sldNum" sz="quarter" idx="12"/>
          </p:nvPr>
        </p:nvSpPr>
        <p:spPr/>
        <p:txBody>
          <a:bodyPr/>
          <a:lstStyle/>
          <a:p>
            <a:fld id="{5B59EA80-8C35-4768-AABF-8BC31CACE6F0}" type="slidenum">
              <a:rPr lang="en-PH" smtClean="0"/>
              <a:t>‹#›</a:t>
            </a:fld>
            <a:endParaRPr lang="en-PH"/>
          </a:p>
        </p:txBody>
      </p:sp>
    </p:spTree>
    <p:extLst>
      <p:ext uri="{BB962C8B-B14F-4D97-AF65-F5344CB8AC3E}">
        <p14:creationId xmlns:p14="http://schemas.microsoft.com/office/powerpoint/2010/main" val="4089314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D5AB-7189-8FAE-68D2-BF0B5DE4736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515C755-F5D7-6F55-665A-C5E54166B3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8091DE7-63A1-7CD2-DCF5-A4B607A1D042}"/>
              </a:ext>
            </a:extLst>
          </p:cNvPr>
          <p:cNvSpPr>
            <a:spLocks noGrp="1"/>
          </p:cNvSpPr>
          <p:nvPr>
            <p:ph type="dt" sz="half" idx="10"/>
          </p:nvPr>
        </p:nvSpPr>
        <p:spPr/>
        <p:txBody>
          <a:bodyPr/>
          <a:lstStyle/>
          <a:p>
            <a:fld id="{B47CB04F-196A-4674-852A-D92CB337ECF2}" type="datetimeFigureOut">
              <a:rPr lang="en-PH" smtClean="0"/>
              <a:t>23 Jun 2022</a:t>
            </a:fld>
            <a:endParaRPr lang="en-PH"/>
          </a:p>
        </p:txBody>
      </p:sp>
      <p:sp>
        <p:nvSpPr>
          <p:cNvPr id="5" name="Footer Placeholder 4">
            <a:extLst>
              <a:ext uri="{FF2B5EF4-FFF2-40B4-BE49-F238E27FC236}">
                <a16:creationId xmlns:a16="http://schemas.microsoft.com/office/drawing/2014/main" id="{C5339474-F83C-AB7A-CE62-66181200D9F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E830612-6913-83B2-2A58-AE6539173FA1}"/>
              </a:ext>
            </a:extLst>
          </p:cNvPr>
          <p:cNvSpPr>
            <a:spLocks noGrp="1"/>
          </p:cNvSpPr>
          <p:nvPr>
            <p:ph type="sldNum" sz="quarter" idx="12"/>
          </p:nvPr>
        </p:nvSpPr>
        <p:spPr/>
        <p:txBody>
          <a:bodyPr/>
          <a:lstStyle/>
          <a:p>
            <a:fld id="{5B59EA80-8C35-4768-AABF-8BC31CACE6F0}" type="slidenum">
              <a:rPr lang="en-PH" smtClean="0"/>
              <a:t>‹#›</a:t>
            </a:fld>
            <a:endParaRPr lang="en-PH"/>
          </a:p>
        </p:txBody>
      </p:sp>
    </p:spTree>
    <p:extLst>
      <p:ext uri="{BB962C8B-B14F-4D97-AF65-F5344CB8AC3E}">
        <p14:creationId xmlns:p14="http://schemas.microsoft.com/office/powerpoint/2010/main" val="2531280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762055-EC4F-6748-90D8-A27E061A4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0A9656DC-F99D-97ED-D3CB-D1AABFB465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6F28695-47EC-DBDD-715E-FE7F4790FD76}"/>
              </a:ext>
            </a:extLst>
          </p:cNvPr>
          <p:cNvSpPr>
            <a:spLocks noGrp="1"/>
          </p:cNvSpPr>
          <p:nvPr>
            <p:ph type="dt" sz="half" idx="10"/>
          </p:nvPr>
        </p:nvSpPr>
        <p:spPr/>
        <p:txBody>
          <a:bodyPr/>
          <a:lstStyle/>
          <a:p>
            <a:fld id="{B47CB04F-196A-4674-852A-D92CB337ECF2}" type="datetimeFigureOut">
              <a:rPr lang="en-PH" smtClean="0"/>
              <a:t>23 Jun 2022</a:t>
            </a:fld>
            <a:endParaRPr lang="en-PH"/>
          </a:p>
        </p:txBody>
      </p:sp>
      <p:sp>
        <p:nvSpPr>
          <p:cNvPr id="5" name="Footer Placeholder 4">
            <a:extLst>
              <a:ext uri="{FF2B5EF4-FFF2-40B4-BE49-F238E27FC236}">
                <a16:creationId xmlns:a16="http://schemas.microsoft.com/office/drawing/2014/main" id="{199258FF-5F01-0F2D-FCCC-F6C8FA11985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CBB24EB-9277-6BAD-E216-636824E694C5}"/>
              </a:ext>
            </a:extLst>
          </p:cNvPr>
          <p:cNvSpPr>
            <a:spLocks noGrp="1"/>
          </p:cNvSpPr>
          <p:nvPr>
            <p:ph type="sldNum" sz="quarter" idx="12"/>
          </p:nvPr>
        </p:nvSpPr>
        <p:spPr/>
        <p:txBody>
          <a:bodyPr/>
          <a:lstStyle/>
          <a:p>
            <a:fld id="{5B59EA80-8C35-4768-AABF-8BC31CACE6F0}" type="slidenum">
              <a:rPr lang="en-PH" smtClean="0"/>
              <a:t>‹#›</a:t>
            </a:fld>
            <a:endParaRPr lang="en-PH"/>
          </a:p>
        </p:txBody>
      </p:sp>
    </p:spTree>
    <p:extLst>
      <p:ext uri="{BB962C8B-B14F-4D97-AF65-F5344CB8AC3E}">
        <p14:creationId xmlns:p14="http://schemas.microsoft.com/office/powerpoint/2010/main" val="265417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50A4-3095-2297-B24A-3D5DEA50AF73}"/>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70D11D1-C1F4-14B3-3C3D-24D6D5939B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212B26C-9380-887C-3B69-1556B5C604A5}"/>
              </a:ext>
            </a:extLst>
          </p:cNvPr>
          <p:cNvSpPr>
            <a:spLocks noGrp="1"/>
          </p:cNvSpPr>
          <p:nvPr>
            <p:ph type="dt" sz="half" idx="10"/>
          </p:nvPr>
        </p:nvSpPr>
        <p:spPr/>
        <p:txBody>
          <a:bodyPr/>
          <a:lstStyle/>
          <a:p>
            <a:fld id="{B47CB04F-196A-4674-852A-D92CB337ECF2}" type="datetimeFigureOut">
              <a:rPr lang="en-PH" smtClean="0"/>
              <a:t>23 Jun 2022</a:t>
            </a:fld>
            <a:endParaRPr lang="en-PH"/>
          </a:p>
        </p:txBody>
      </p:sp>
      <p:sp>
        <p:nvSpPr>
          <p:cNvPr id="5" name="Footer Placeholder 4">
            <a:extLst>
              <a:ext uri="{FF2B5EF4-FFF2-40B4-BE49-F238E27FC236}">
                <a16:creationId xmlns:a16="http://schemas.microsoft.com/office/drawing/2014/main" id="{D4521D05-8DD7-8408-8621-627FFC55BE5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15F3DE5-6358-507E-81FD-60FB2BC2B15B}"/>
              </a:ext>
            </a:extLst>
          </p:cNvPr>
          <p:cNvSpPr>
            <a:spLocks noGrp="1"/>
          </p:cNvSpPr>
          <p:nvPr>
            <p:ph type="sldNum" sz="quarter" idx="12"/>
          </p:nvPr>
        </p:nvSpPr>
        <p:spPr/>
        <p:txBody>
          <a:bodyPr/>
          <a:lstStyle/>
          <a:p>
            <a:fld id="{5B59EA80-8C35-4768-AABF-8BC31CACE6F0}" type="slidenum">
              <a:rPr lang="en-PH" smtClean="0"/>
              <a:t>‹#›</a:t>
            </a:fld>
            <a:endParaRPr lang="en-PH"/>
          </a:p>
        </p:txBody>
      </p:sp>
    </p:spTree>
    <p:extLst>
      <p:ext uri="{BB962C8B-B14F-4D97-AF65-F5344CB8AC3E}">
        <p14:creationId xmlns:p14="http://schemas.microsoft.com/office/powerpoint/2010/main" val="425353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A846-E3DA-EFA8-238C-FF94E9D0E2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D2184F4B-BEBB-75A1-4D8C-D48B9E972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6FADF7-BA91-2A65-C342-5EEB0185B594}"/>
              </a:ext>
            </a:extLst>
          </p:cNvPr>
          <p:cNvSpPr>
            <a:spLocks noGrp="1"/>
          </p:cNvSpPr>
          <p:nvPr>
            <p:ph type="dt" sz="half" idx="10"/>
          </p:nvPr>
        </p:nvSpPr>
        <p:spPr/>
        <p:txBody>
          <a:bodyPr/>
          <a:lstStyle/>
          <a:p>
            <a:fld id="{B47CB04F-196A-4674-852A-D92CB337ECF2}" type="datetimeFigureOut">
              <a:rPr lang="en-PH" smtClean="0"/>
              <a:t>23 Jun 2022</a:t>
            </a:fld>
            <a:endParaRPr lang="en-PH"/>
          </a:p>
        </p:txBody>
      </p:sp>
      <p:sp>
        <p:nvSpPr>
          <p:cNvPr id="5" name="Footer Placeholder 4">
            <a:extLst>
              <a:ext uri="{FF2B5EF4-FFF2-40B4-BE49-F238E27FC236}">
                <a16:creationId xmlns:a16="http://schemas.microsoft.com/office/drawing/2014/main" id="{489389B9-2CD9-BEF2-2DA9-0047ABBC719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312FE54-7488-5752-1D67-8C87BB12261E}"/>
              </a:ext>
            </a:extLst>
          </p:cNvPr>
          <p:cNvSpPr>
            <a:spLocks noGrp="1"/>
          </p:cNvSpPr>
          <p:nvPr>
            <p:ph type="sldNum" sz="quarter" idx="12"/>
          </p:nvPr>
        </p:nvSpPr>
        <p:spPr/>
        <p:txBody>
          <a:bodyPr/>
          <a:lstStyle/>
          <a:p>
            <a:fld id="{5B59EA80-8C35-4768-AABF-8BC31CACE6F0}" type="slidenum">
              <a:rPr lang="en-PH" smtClean="0"/>
              <a:t>‹#›</a:t>
            </a:fld>
            <a:endParaRPr lang="en-PH"/>
          </a:p>
        </p:txBody>
      </p:sp>
    </p:spTree>
    <p:extLst>
      <p:ext uri="{BB962C8B-B14F-4D97-AF65-F5344CB8AC3E}">
        <p14:creationId xmlns:p14="http://schemas.microsoft.com/office/powerpoint/2010/main" val="211400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40A2-ABDA-5E6F-BB11-6DE8EC3966DF}"/>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1258F79-8292-B2EF-8BE0-154E79369C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86F1F2DD-38E4-DDF8-0A8C-8331AD5BCA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B452B4A2-7427-72B5-AD93-E923030C881D}"/>
              </a:ext>
            </a:extLst>
          </p:cNvPr>
          <p:cNvSpPr>
            <a:spLocks noGrp="1"/>
          </p:cNvSpPr>
          <p:nvPr>
            <p:ph type="dt" sz="half" idx="10"/>
          </p:nvPr>
        </p:nvSpPr>
        <p:spPr/>
        <p:txBody>
          <a:bodyPr/>
          <a:lstStyle/>
          <a:p>
            <a:fld id="{B47CB04F-196A-4674-852A-D92CB337ECF2}" type="datetimeFigureOut">
              <a:rPr lang="en-PH" smtClean="0"/>
              <a:t>23 Jun 2022</a:t>
            </a:fld>
            <a:endParaRPr lang="en-PH"/>
          </a:p>
        </p:txBody>
      </p:sp>
      <p:sp>
        <p:nvSpPr>
          <p:cNvPr id="6" name="Footer Placeholder 5">
            <a:extLst>
              <a:ext uri="{FF2B5EF4-FFF2-40B4-BE49-F238E27FC236}">
                <a16:creationId xmlns:a16="http://schemas.microsoft.com/office/drawing/2014/main" id="{26409DF5-CF79-42BD-9E14-37AA9CC8662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3B755E9-18AB-3272-9A5B-C0173CA3AB05}"/>
              </a:ext>
            </a:extLst>
          </p:cNvPr>
          <p:cNvSpPr>
            <a:spLocks noGrp="1"/>
          </p:cNvSpPr>
          <p:nvPr>
            <p:ph type="sldNum" sz="quarter" idx="12"/>
          </p:nvPr>
        </p:nvSpPr>
        <p:spPr/>
        <p:txBody>
          <a:bodyPr/>
          <a:lstStyle/>
          <a:p>
            <a:fld id="{5B59EA80-8C35-4768-AABF-8BC31CACE6F0}" type="slidenum">
              <a:rPr lang="en-PH" smtClean="0"/>
              <a:t>‹#›</a:t>
            </a:fld>
            <a:endParaRPr lang="en-PH"/>
          </a:p>
        </p:txBody>
      </p:sp>
    </p:spTree>
    <p:extLst>
      <p:ext uri="{BB962C8B-B14F-4D97-AF65-F5344CB8AC3E}">
        <p14:creationId xmlns:p14="http://schemas.microsoft.com/office/powerpoint/2010/main" val="1111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BB60-B6E6-A521-F461-F5A86CC27C50}"/>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E7D7AB17-9752-C693-5EDE-9538BBA096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2728-C9BA-E738-E495-0106EE7302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E081FE5-C15F-A1FB-DE04-9EFFB2FF88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2637E3-20A5-CE77-50B1-09FA98AB4C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6CFB412-F876-78BE-9C72-321AA9CEB730}"/>
              </a:ext>
            </a:extLst>
          </p:cNvPr>
          <p:cNvSpPr>
            <a:spLocks noGrp="1"/>
          </p:cNvSpPr>
          <p:nvPr>
            <p:ph type="dt" sz="half" idx="10"/>
          </p:nvPr>
        </p:nvSpPr>
        <p:spPr/>
        <p:txBody>
          <a:bodyPr/>
          <a:lstStyle/>
          <a:p>
            <a:fld id="{B47CB04F-196A-4674-852A-D92CB337ECF2}" type="datetimeFigureOut">
              <a:rPr lang="en-PH" smtClean="0"/>
              <a:t>23 Jun 2022</a:t>
            </a:fld>
            <a:endParaRPr lang="en-PH"/>
          </a:p>
        </p:txBody>
      </p:sp>
      <p:sp>
        <p:nvSpPr>
          <p:cNvPr id="8" name="Footer Placeholder 7">
            <a:extLst>
              <a:ext uri="{FF2B5EF4-FFF2-40B4-BE49-F238E27FC236}">
                <a16:creationId xmlns:a16="http://schemas.microsoft.com/office/drawing/2014/main" id="{FA1EC622-B87B-3A1E-B3E4-7157A69C3D20}"/>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07A9687-E49C-2577-DC6F-3C2831916F07}"/>
              </a:ext>
            </a:extLst>
          </p:cNvPr>
          <p:cNvSpPr>
            <a:spLocks noGrp="1"/>
          </p:cNvSpPr>
          <p:nvPr>
            <p:ph type="sldNum" sz="quarter" idx="12"/>
          </p:nvPr>
        </p:nvSpPr>
        <p:spPr/>
        <p:txBody>
          <a:bodyPr/>
          <a:lstStyle/>
          <a:p>
            <a:fld id="{5B59EA80-8C35-4768-AABF-8BC31CACE6F0}" type="slidenum">
              <a:rPr lang="en-PH" smtClean="0"/>
              <a:t>‹#›</a:t>
            </a:fld>
            <a:endParaRPr lang="en-PH"/>
          </a:p>
        </p:txBody>
      </p:sp>
    </p:spTree>
    <p:extLst>
      <p:ext uri="{BB962C8B-B14F-4D97-AF65-F5344CB8AC3E}">
        <p14:creationId xmlns:p14="http://schemas.microsoft.com/office/powerpoint/2010/main" val="105478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719A-B4C7-A894-C724-41ABCE98D173}"/>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9D8DDC74-B9A7-EB83-53CD-86494C9CA5E9}"/>
              </a:ext>
            </a:extLst>
          </p:cNvPr>
          <p:cNvSpPr>
            <a:spLocks noGrp="1"/>
          </p:cNvSpPr>
          <p:nvPr>
            <p:ph type="dt" sz="half" idx="10"/>
          </p:nvPr>
        </p:nvSpPr>
        <p:spPr/>
        <p:txBody>
          <a:bodyPr/>
          <a:lstStyle/>
          <a:p>
            <a:fld id="{B47CB04F-196A-4674-852A-D92CB337ECF2}" type="datetimeFigureOut">
              <a:rPr lang="en-PH" smtClean="0"/>
              <a:t>23 Jun 2022</a:t>
            </a:fld>
            <a:endParaRPr lang="en-PH"/>
          </a:p>
        </p:txBody>
      </p:sp>
      <p:sp>
        <p:nvSpPr>
          <p:cNvPr id="4" name="Footer Placeholder 3">
            <a:extLst>
              <a:ext uri="{FF2B5EF4-FFF2-40B4-BE49-F238E27FC236}">
                <a16:creationId xmlns:a16="http://schemas.microsoft.com/office/drawing/2014/main" id="{84BCD116-7925-29BB-E9C8-68CE6561C46A}"/>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713D2E27-06A4-DB07-40CF-DCBC52239C68}"/>
              </a:ext>
            </a:extLst>
          </p:cNvPr>
          <p:cNvSpPr>
            <a:spLocks noGrp="1"/>
          </p:cNvSpPr>
          <p:nvPr>
            <p:ph type="sldNum" sz="quarter" idx="12"/>
          </p:nvPr>
        </p:nvSpPr>
        <p:spPr/>
        <p:txBody>
          <a:bodyPr/>
          <a:lstStyle/>
          <a:p>
            <a:fld id="{5B59EA80-8C35-4768-AABF-8BC31CACE6F0}" type="slidenum">
              <a:rPr lang="en-PH" smtClean="0"/>
              <a:t>‹#›</a:t>
            </a:fld>
            <a:endParaRPr lang="en-PH"/>
          </a:p>
        </p:txBody>
      </p:sp>
    </p:spTree>
    <p:extLst>
      <p:ext uri="{BB962C8B-B14F-4D97-AF65-F5344CB8AC3E}">
        <p14:creationId xmlns:p14="http://schemas.microsoft.com/office/powerpoint/2010/main" val="150089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86ADB-7C24-6379-FB35-C455CD99E7FF}"/>
              </a:ext>
            </a:extLst>
          </p:cNvPr>
          <p:cNvSpPr>
            <a:spLocks noGrp="1"/>
          </p:cNvSpPr>
          <p:nvPr>
            <p:ph type="dt" sz="half" idx="10"/>
          </p:nvPr>
        </p:nvSpPr>
        <p:spPr/>
        <p:txBody>
          <a:bodyPr/>
          <a:lstStyle/>
          <a:p>
            <a:fld id="{B47CB04F-196A-4674-852A-D92CB337ECF2}" type="datetimeFigureOut">
              <a:rPr lang="en-PH" smtClean="0"/>
              <a:t>23 Jun 2022</a:t>
            </a:fld>
            <a:endParaRPr lang="en-PH"/>
          </a:p>
        </p:txBody>
      </p:sp>
      <p:sp>
        <p:nvSpPr>
          <p:cNvPr id="3" name="Footer Placeholder 2">
            <a:extLst>
              <a:ext uri="{FF2B5EF4-FFF2-40B4-BE49-F238E27FC236}">
                <a16:creationId xmlns:a16="http://schemas.microsoft.com/office/drawing/2014/main" id="{1D235DFF-055C-732B-46A0-3622074B4C3B}"/>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297014E9-A57B-59A0-D072-F65D88FFCB0A}"/>
              </a:ext>
            </a:extLst>
          </p:cNvPr>
          <p:cNvSpPr>
            <a:spLocks noGrp="1"/>
          </p:cNvSpPr>
          <p:nvPr>
            <p:ph type="sldNum" sz="quarter" idx="12"/>
          </p:nvPr>
        </p:nvSpPr>
        <p:spPr/>
        <p:txBody>
          <a:bodyPr/>
          <a:lstStyle/>
          <a:p>
            <a:fld id="{5B59EA80-8C35-4768-AABF-8BC31CACE6F0}" type="slidenum">
              <a:rPr lang="en-PH" smtClean="0"/>
              <a:t>‹#›</a:t>
            </a:fld>
            <a:endParaRPr lang="en-PH"/>
          </a:p>
        </p:txBody>
      </p:sp>
    </p:spTree>
    <p:extLst>
      <p:ext uri="{BB962C8B-B14F-4D97-AF65-F5344CB8AC3E}">
        <p14:creationId xmlns:p14="http://schemas.microsoft.com/office/powerpoint/2010/main" val="50681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925F-F08E-B780-978A-D10E103A5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6E5F28DD-EA37-B242-990C-DE9666F82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B6B95359-3034-B103-471C-F1D376A18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AEE44B-BD2A-F626-1314-5EFAA5262588}"/>
              </a:ext>
            </a:extLst>
          </p:cNvPr>
          <p:cNvSpPr>
            <a:spLocks noGrp="1"/>
          </p:cNvSpPr>
          <p:nvPr>
            <p:ph type="dt" sz="half" idx="10"/>
          </p:nvPr>
        </p:nvSpPr>
        <p:spPr/>
        <p:txBody>
          <a:bodyPr/>
          <a:lstStyle/>
          <a:p>
            <a:fld id="{B47CB04F-196A-4674-852A-D92CB337ECF2}" type="datetimeFigureOut">
              <a:rPr lang="en-PH" smtClean="0"/>
              <a:t>23 Jun 2022</a:t>
            </a:fld>
            <a:endParaRPr lang="en-PH"/>
          </a:p>
        </p:txBody>
      </p:sp>
      <p:sp>
        <p:nvSpPr>
          <p:cNvPr id="6" name="Footer Placeholder 5">
            <a:extLst>
              <a:ext uri="{FF2B5EF4-FFF2-40B4-BE49-F238E27FC236}">
                <a16:creationId xmlns:a16="http://schemas.microsoft.com/office/drawing/2014/main" id="{120589BB-0715-17DE-AEA4-E82E7B8BF90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26C5277-EAE8-3DBA-C21F-F087027D3D77}"/>
              </a:ext>
            </a:extLst>
          </p:cNvPr>
          <p:cNvSpPr>
            <a:spLocks noGrp="1"/>
          </p:cNvSpPr>
          <p:nvPr>
            <p:ph type="sldNum" sz="quarter" idx="12"/>
          </p:nvPr>
        </p:nvSpPr>
        <p:spPr/>
        <p:txBody>
          <a:bodyPr/>
          <a:lstStyle/>
          <a:p>
            <a:fld id="{5B59EA80-8C35-4768-AABF-8BC31CACE6F0}" type="slidenum">
              <a:rPr lang="en-PH" smtClean="0"/>
              <a:t>‹#›</a:t>
            </a:fld>
            <a:endParaRPr lang="en-PH"/>
          </a:p>
        </p:txBody>
      </p:sp>
    </p:spTree>
    <p:extLst>
      <p:ext uri="{BB962C8B-B14F-4D97-AF65-F5344CB8AC3E}">
        <p14:creationId xmlns:p14="http://schemas.microsoft.com/office/powerpoint/2010/main" val="3550422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452C-7328-6E76-7860-CDBEC71EA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A697DECF-6EFC-041E-0EEF-A56531C57C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9ED49DF2-9284-E52F-0DD3-C97E83FDF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ED8F3-9212-19C8-7150-B5FDD75C38F6}"/>
              </a:ext>
            </a:extLst>
          </p:cNvPr>
          <p:cNvSpPr>
            <a:spLocks noGrp="1"/>
          </p:cNvSpPr>
          <p:nvPr>
            <p:ph type="dt" sz="half" idx="10"/>
          </p:nvPr>
        </p:nvSpPr>
        <p:spPr/>
        <p:txBody>
          <a:bodyPr/>
          <a:lstStyle/>
          <a:p>
            <a:fld id="{B47CB04F-196A-4674-852A-D92CB337ECF2}" type="datetimeFigureOut">
              <a:rPr lang="en-PH" smtClean="0"/>
              <a:t>23 Jun 2022</a:t>
            </a:fld>
            <a:endParaRPr lang="en-PH"/>
          </a:p>
        </p:txBody>
      </p:sp>
      <p:sp>
        <p:nvSpPr>
          <p:cNvPr id="6" name="Footer Placeholder 5">
            <a:extLst>
              <a:ext uri="{FF2B5EF4-FFF2-40B4-BE49-F238E27FC236}">
                <a16:creationId xmlns:a16="http://schemas.microsoft.com/office/drawing/2014/main" id="{A178ED8C-A741-99E8-202B-882933F907D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5EDFCDB-AAA6-E53A-6033-6D2C83616C92}"/>
              </a:ext>
            </a:extLst>
          </p:cNvPr>
          <p:cNvSpPr>
            <a:spLocks noGrp="1"/>
          </p:cNvSpPr>
          <p:nvPr>
            <p:ph type="sldNum" sz="quarter" idx="12"/>
          </p:nvPr>
        </p:nvSpPr>
        <p:spPr/>
        <p:txBody>
          <a:bodyPr/>
          <a:lstStyle/>
          <a:p>
            <a:fld id="{5B59EA80-8C35-4768-AABF-8BC31CACE6F0}" type="slidenum">
              <a:rPr lang="en-PH" smtClean="0"/>
              <a:t>‹#›</a:t>
            </a:fld>
            <a:endParaRPr lang="en-PH"/>
          </a:p>
        </p:txBody>
      </p:sp>
    </p:spTree>
    <p:extLst>
      <p:ext uri="{BB962C8B-B14F-4D97-AF65-F5344CB8AC3E}">
        <p14:creationId xmlns:p14="http://schemas.microsoft.com/office/powerpoint/2010/main" val="96600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85A0FC-249A-36BB-122C-0DF3F4737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8CAAE89-938B-5117-6874-40BB0E5CF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31114A0-21B8-40E8-C609-76437B9DFE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7CB04F-196A-4674-852A-D92CB337ECF2}" type="datetimeFigureOut">
              <a:rPr lang="en-PH" smtClean="0"/>
              <a:t>23 Jun 2022</a:t>
            </a:fld>
            <a:endParaRPr lang="en-PH"/>
          </a:p>
        </p:txBody>
      </p:sp>
      <p:sp>
        <p:nvSpPr>
          <p:cNvPr id="5" name="Footer Placeholder 4">
            <a:extLst>
              <a:ext uri="{FF2B5EF4-FFF2-40B4-BE49-F238E27FC236}">
                <a16:creationId xmlns:a16="http://schemas.microsoft.com/office/drawing/2014/main" id="{A58146C2-93B0-76F2-C596-D70F51B65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FFD9B149-1B05-59E7-368D-D5048DDEA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9EA80-8C35-4768-AABF-8BC31CACE6F0}" type="slidenum">
              <a:rPr lang="en-PH" smtClean="0"/>
              <a:t>‹#›</a:t>
            </a:fld>
            <a:endParaRPr lang="en-PH"/>
          </a:p>
        </p:txBody>
      </p:sp>
    </p:spTree>
    <p:extLst>
      <p:ext uri="{BB962C8B-B14F-4D97-AF65-F5344CB8AC3E}">
        <p14:creationId xmlns:p14="http://schemas.microsoft.com/office/powerpoint/2010/main" val="4279326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496C-CF31-FA32-FD2D-15EA08DABEBE}"/>
              </a:ext>
            </a:extLst>
          </p:cNvPr>
          <p:cNvSpPr>
            <a:spLocks noGrp="1"/>
          </p:cNvSpPr>
          <p:nvPr>
            <p:ph type="title"/>
          </p:nvPr>
        </p:nvSpPr>
        <p:spPr/>
        <p:txBody>
          <a:bodyPr/>
          <a:lstStyle/>
          <a:p>
            <a:r>
              <a:rPr lang="en-US" dirty="0"/>
              <a:t>Motivation: </a:t>
            </a:r>
            <a:endParaRPr lang="en-PH" dirty="0"/>
          </a:p>
        </p:txBody>
      </p:sp>
      <p:sp>
        <p:nvSpPr>
          <p:cNvPr id="3" name="Content Placeholder 2">
            <a:extLst>
              <a:ext uri="{FF2B5EF4-FFF2-40B4-BE49-F238E27FC236}">
                <a16:creationId xmlns:a16="http://schemas.microsoft.com/office/drawing/2014/main" id="{885B6A9B-B247-973E-EFB5-BA4CEF853F35}"/>
              </a:ext>
            </a:extLst>
          </p:cNvPr>
          <p:cNvSpPr>
            <a:spLocks noGrp="1"/>
          </p:cNvSpPr>
          <p:nvPr>
            <p:ph idx="1"/>
          </p:nvPr>
        </p:nvSpPr>
        <p:spPr/>
        <p:txBody>
          <a:bodyPr>
            <a:normAutofit fontScale="62500" lnSpcReduction="20000"/>
          </a:bodyPr>
          <a:lstStyle/>
          <a:p>
            <a:r>
              <a:rPr lang="en-US" dirty="0"/>
              <a:t>There’s a lot of data that are being produced everyday, from social media, news websites, emails and text messages. Its cumbersome for anyone to go through lengthy text. It would be ideal to have a crisp and coherent summary to save time and understand key points effectively. </a:t>
            </a:r>
          </a:p>
          <a:p>
            <a:r>
              <a:rPr lang="en-US" dirty="0"/>
              <a:t>There are two ways to do  this: extractive summarization and abstractive summarization. Extractive summarization: </a:t>
            </a:r>
            <a:r>
              <a:rPr lang="en-US" b="0" i="0" dirty="0">
                <a:solidFill>
                  <a:srgbClr val="292929"/>
                </a:solidFill>
                <a:effectLst/>
                <a:latin typeface="charter"/>
              </a:rPr>
              <a:t>Extractive summarization picks up sentences directly from the document based on a scoring function to form a coherent summary. This method work by identifying important sections of the text cropping out and stitch together portions of the content to produce a condensed version. Thus, they depend only on the extraction of sentences from the original text.</a:t>
            </a:r>
            <a:r>
              <a:rPr lang="en-PH" b="0" i="0" dirty="0">
                <a:solidFill>
                  <a:srgbClr val="292929"/>
                </a:solidFill>
                <a:effectLst/>
                <a:latin typeface="charter"/>
              </a:rPr>
              <a:t>Abstract summarization: </a:t>
            </a:r>
            <a:r>
              <a:rPr lang="en-US" b="0" i="0" dirty="0">
                <a:solidFill>
                  <a:srgbClr val="292929"/>
                </a:solidFill>
                <a:effectLst/>
                <a:latin typeface="charter"/>
              </a:rPr>
              <a:t>This technique involves the generation of entirely new phrases that capture the meaning of the input sentence. </a:t>
            </a:r>
          </a:p>
          <a:p>
            <a:r>
              <a:rPr lang="en-US" dirty="0">
                <a:solidFill>
                  <a:srgbClr val="292929"/>
                </a:solidFill>
                <a:latin typeface="charter"/>
              </a:rPr>
              <a:t>Benefits: </a:t>
            </a:r>
            <a:r>
              <a:rPr lang="en-US" b="0" i="0" dirty="0">
                <a:solidFill>
                  <a:srgbClr val="292929"/>
                </a:solidFill>
                <a:effectLst/>
                <a:latin typeface="charter"/>
              </a:rPr>
              <a:t>Thus, they depend only on the extraction of sentences from the original text. Most of the summarization research today has focused on extractive summarization, once it is easier and yields naturally grammatical summaries requiring relatively little linguistic analysis. Moreover, extractive summaries contain the most important sentences of the input, which can be a single document or multiple documents.</a:t>
            </a:r>
            <a:endParaRPr lang="en-US" dirty="0">
              <a:solidFill>
                <a:srgbClr val="292929"/>
              </a:solidFill>
              <a:latin typeface="charter"/>
            </a:endParaRPr>
          </a:p>
          <a:p>
            <a:r>
              <a:rPr lang="en-US" b="0" i="0" dirty="0">
                <a:solidFill>
                  <a:srgbClr val="292929"/>
                </a:solidFill>
                <a:effectLst/>
                <a:latin typeface="charter"/>
              </a:rPr>
              <a:t>In my case study, I will use extractive summarization on a given article and use Hopfield networks to find the most important words. Now, the great thing about this is you can use this in any kind of text, whether that be legal text, medical text, news summarization, basically any industry. In my example, I used news text, but I can also use this in legal text. </a:t>
            </a:r>
          </a:p>
        </p:txBody>
      </p:sp>
    </p:spTree>
    <p:extLst>
      <p:ext uri="{BB962C8B-B14F-4D97-AF65-F5344CB8AC3E}">
        <p14:creationId xmlns:p14="http://schemas.microsoft.com/office/powerpoint/2010/main" val="57669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6E3B-E2D5-1EE1-461B-3F27841A1386}"/>
              </a:ext>
            </a:extLst>
          </p:cNvPr>
          <p:cNvSpPr>
            <a:spLocks noGrp="1"/>
          </p:cNvSpPr>
          <p:nvPr>
            <p:ph type="title"/>
          </p:nvPr>
        </p:nvSpPr>
        <p:spPr/>
        <p:txBody>
          <a:bodyPr/>
          <a:lstStyle/>
          <a:p>
            <a:r>
              <a:rPr lang="en-US" dirty="0"/>
              <a:t>Methodology</a:t>
            </a:r>
            <a:endParaRPr lang="en-PH" dirty="0"/>
          </a:p>
        </p:txBody>
      </p:sp>
      <p:sp>
        <p:nvSpPr>
          <p:cNvPr id="3" name="Content Placeholder 2">
            <a:extLst>
              <a:ext uri="{FF2B5EF4-FFF2-40B4-BE49-F238E27FC236}">
                <a16:creationId xmlns:a16="http://schemas.microsoft.com/office/drawing/2014/main" id="{745BD7EB-1CB5-687A-E57B-3927A3F67A33}"/>
              </a:ext>
            </a:extLst>
          </p:cNvPr>
          <p:cNvSpPr>
            <a:spLocks noGrp="1"/>
          </p:cNvSpPr>
          <p:nvPr>
            <p:ph idx="1"/>
          </p:nvPr>
        </p:nvSpPr>
        <p:spPr>
          <a:xfrm>
            <a:off x="838200" y="1833937"/>
            <a:ext cx="10515600" cy="4351338"/>
          </a:xfrm>
        </p:spPr>
        <p:txBody>
          <a:bodyPr/>
          <a:lstStyle/>
          <a:p>
            <a:pPr algn="l"/>
            <a:r>
              <a:rPr lang="en-US" b="0" i="0" dirty="0">
                <a:solidFill>
                  <a:srgbClr val="292929"/>
                </a:solidFill>
                <a:effectLst/>
                <a:latin typeface="charter"/>
              </a:rPr>
              <a:t>A typical flow of extractive summarization systems consists of:</a:t>
            </a:r>
          </a:p>
          <a:p>
            <a:pPr algn="l"/>
            <a:r>
              <a:rPr lang="en-US" b="1" i="0" dirty="0">
                <a:solidFill>
                  <a:srgbClr val="292929"/>
                </a:solidFill>
                <a:effectLst/>
                <a:latin typeface="charter"/>
              </a:rPr>
              <a:t>1.</a:t>
            </a:r>
            <a:r>
              <a:rPr lang="en-US" b="0" i="0" dirty="0">
                <a:solidFill>
                  <a:srgbClr val="292929"/>
                </a:solidFill>
                <a:effectLst/>
                <a:latin typeface="charter"/>
              </a:rPr>
              <a:t> Constructs an intermediate representation of the input text intending to find salient content. Typically, it works by computing T-IDF metrics for each sentence in the given matrix.</a:t>
            </a:r>
          </a:p>
          <a:p>
            <a:pPr algn="l"/>
            <a:r>
              <a:rPr lang="en-US" b="1" i="0" dirty="0">
                <a:solidFill>
                  <a:srgbClr val="292929"/>
                </a:solidFill>
                <a:effectLst/>
                <a:latin typeface="charter"/>
              </a:rPr>
              <a:t>2.</a:t>
            </a:r>
            <a:r>
              <a:rPr lang="en-US" b="0" i="0" dirty="0">
                <a:solidFill>
                  <a:srgbClr val="292929"/>
                </a:solidFill>
                <a:effectLst/>
                <a:latin typeface="charter"/>
              </a:rPr>
              <a:t> Scores the sentences based on the representation, assigning a value to each sentence denoting the probability with which it will get picked up in the summary.</a:t>
            </a:r>
          </a:p>
          <a:p>
            <a:pPr algn="l"/>
            <a:r>
              <a:rPr lang="en-US" b="1" i="0" dirty="0">
                <a:solidFill>
                  <a:srgbClr val="292929"/>
                </a:solidFill>
                <a:effectLst/>
                <a:latin typeface="charter"/>
              </a:rPr>
              <a:t>3.</a:t>
            </a:r>
            <a:r>
              <a:rPr lang="en-US" b="0" i="0" dirty="0">
                <a:solidFill>
                  <a:srgbClr val="292929"/>
                </a:solidFill>
                <a:effectLst/>
                <a:latin typeface="charter"/>
              </a:rPr>
              <a:t> Produces a summary based on the top k most important sentences. Some studies have used Latent semantic analysis (LSA) to identify semantically important sentences.</a:t>
            </a:r>
          </a:p>
          <a:p>
            <a:endParaRPr lang="en-PH" dirty="0"/>
          </a:p>
        </p:txBody>
      </p:sp>
    </p:spTree>
    <p:extLst>
      <p:ext uri="{BB962C8B-B14F-4D97-AF65-F5344CB8AC3E}">
        <p14:creationId xmlns:p14="http://schemas.microsoft.com/office/powerpoint/2010/main" val="241020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DAA0-1685-6308-DEB9-F3BAA0D448E8}"/>
              </a:ext>
            </a:extLst>
          </p:cNvPr>
          <p:cNvSpPr>
            <a:spLocks noGrp="1"/>
          </p:cNvSpPr>
          <p:nvPr>
            <p:ph type="title"/>
          </p:nvPr>
        </p:nvSpPr>
        <p:spPr/>
        <p:txBody>
          <a:bodyPr/>
          <a:lstStyle/>
          <a:p>
            <a:r>
              <a:rPr lang="en-US" dirty="0"/>
              <a:t>Input file: </a:t>
            </a:r>
            <a:endParaRPr lang="en-PH" dirty="0"/>
          </a:p>
        </p:txBody>
      </p:sp>
      <p:sp>
        <p:nvSpPr>
          <p:cNvPr id="3" name="Content Placeholder 2">
            <a:extLst>
              <a:ext uri="{FF2B5EF4-FFF2-40B4-BE49-F238E27FC236}">
                <a16:creationId xmlns:a16="http://schemas.microsoft.com/office/drawing/2014/main" id="{F20C3E3B-3018-C2C6-ED52-FE5A947AC489}"/>
              </a:ext>
            </a:extLst>
          </p:cNvPr>
          <p:cNvSpPr>
            <a:spLocks noGrp="1"/>
          </p:cNvSpPr>
          <p:nvPr>
            <p:ph idx="1"/>
          </p:nvPr>
        </p:nvSpPr>
        <p:spPr/>
        <p:txBody>
          <a:bodyPr/>
          <a:lstStyle/>
          <a:p>
            <a:r>
              <a:rPr lang="en-US" dirty="0"/>
              <a:t>For input file, you can basically look anywhere on the internet, either that is </a:t>
            </a:r>
            <a:r>
              <a:rPr lang="en-US" dirty="0" err="1"/>
              <a:t>tagalog</a:t>
            </a:r>
            <a:r>
              <a:rPr lang="en-US" dirty="0"/>
              <a:t> or English, but you just have to change the </a:t>
            </a:r>
            <a:r>
              <a:rPr lang="en-US" dirty="0" err="1"/>
              <a:t>nlp</a:t>
            </a:r>
            <a:r>
              <a:rPr lang="en-US" dirty="0"/>
              <a:t> modules depending on the language, such as in the further parts of this code, I will use </a:t>
            </a:r>
            <a:r>
              <a:rPr lang="en-US" dirty="0" err="1"/>
              <a:t>stopwords</a:t>
            </a:r>
            <a:r>
              <a:rPr lang="en-US" dirty="0"/>
              <a:t> in English since my input article is in English. </a:t>
            </a:r>
          </a:p>
          <a:p>
            <a:pPr marL="0" indent="0">
              <a:buNone/>
            </a:pPr>
            <a:endParaRPr lang="en-PH" dirty="0"/>
          </a:p>
        </p:txBody>
      </p:sp>
    </p:spTree>
    <p:extLst>
      <p:ext uri="{BB962C8B-B14F-4D97-AF65-F5344CB8AC3E}">
        <p14:creationId xmlns:p14="http://schemas.microsoft.com/office/powerpoint/2010/main" val="47372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C97C-E3ED-5A10-FEB9-52E3ECF2018D}"/>
              </a:ext>
            </a:extLst>
          </p:cNvPr>
          <p:cNvSpPr>
            <a:spLocks noGrp="1"/>
          </p:cNvSpPr>
          <p:nvPr>
            <p:ph type="ctrTitle"/>
          </p:nvPr>
        </p:nvSpPr>
        <p:spPr/>
        <p:txBody>
          <a:bodyPr/>
          <a:lstStyle/>
          <a:p>
            <a:r>
              <a:rPr lang="en-US" dirty="0"/>
              <a:t>TF-IDF: term frequency-inverse document frequency</a:t>
            </a:r>
            <a:endParaRPr lang="en-PH" dirty="0"/>
          </a:p>
        </p:txBody>
      </p:sp>
      <p:sp>
        <p:nvSpPr>
          <p:cNvPr id="3" name="Subtitle 2">
            <a:extLst>
              <a:ext uri="{FF2B5EF4-FFF2-40B4-BE49-F238E27FC236}">
                <a16:creationId xmlns:a16="http://schemas.microsoft.com/office/drawing/2014/main" id="{7A61AB96-8C2A-54A2-1494-879297A16BCC}"/>
              </a:ext>
            </a:extLst>
          </p:cNvPr>
          <p:cNvSpPr>
            <a:spLocks noGrp="1"/>
          </p:cNvSpPr>
          <p:nvPr>
            <p:ph type="subTitle" idx="1"/>
          </p:nvPr>
        </p:nvSpPr>
        <p:spPr/>
        <p:txBody>
          <a:bodyPr>
            <a:normAutofit fontScale="92500" lnSpcReduction="20000"/>
          </a:bodyPr>
          <a:lstStyle/>
          <a:p>
            <a:r>
              <a:rPr lang="en-US" dirty="0"/>
              <a:t>-Purpose: quantifies the importance or relevance of string representations (</a:t>
            </a:r>
            <a:r>
              <a:rPr lang="en-US" b="0" i="0" dirty="0">
                <a:solidFill>
                  <a:srgbClr val="000000"/>
                </a:solidFill>
                <a:effectLst/>
                <a:latin typeface="Optimist"/>
              </a:rPr>
              <a:t>words, phrases, lemmas, </a:t>
            </a:r>
            <a:r>
              <a:rPr lang="en-US" b="0" i="0" dirty="0" err="1">
                <a:solidFill>
                  <a:srgbClr val="000000"/>
                </a:solidFill>
                <a:effectLst/>
                <a:latin typeface="Optimist"/>
              </a:rPr>
              <a:t>etc</a:t>
            </a:r>
            <a:r>
              <a:rPr lang="en-US" b="0" i="0" dirty="0">
                <a:solidFill>
                  <a:srgbClr val="000000"/>
                </a:solidFill>
                <a:effectLst/>
                <a:latin typeface="Optimist"/>
              </a:rPr>
              <a:t>)  in a document amongst a collection of documents (also known as a corpus)</a:t>
            </a:r>
            <a:endParaRPr lang="en-PH" b="0" i="0" dirty="0">
              <a:solidFill>
                <a:srgbClr val="000000"/>
              </a:solidFill>
              <a:effectLst/>
              <a:latin typeface="Optimist"/>
            </a:endParaRPr>
          </a:p>
          <a:p>
            <a:r>
              <a:rPr lang="en-PH" b="0" i="0" dirty="0">
                <a:solidFill>
                  <a:srgbClr val="000000"/>
                </a:solidFill>
                <a:effectLst/>
                <a:latin typeface="Optimist"/>
              </a:rPr>
              <a:t>-problem with term frequency is that it makes </a:t>
            </a:r>
            <a:r>
              <a:rPr lang="en-PH" b="0" i="0" dirty="0" err="1">
                <a:solidFill>
                  <a:srgbClr val="000000"/>
                </a:solidFill>
                <a:effectLst/>
                <a:latin typeface="Optimist"/>
              </a:rPr>
              <a:t>stopwords</a:t>
            </a:r>
            <a:r>
              <a:rPr lang="en-PH" b="0" i="0" dirty="0">
                <a:solidFill>
                  <a:srgbClr val="000000"/>
                </a:solidFill>
                <a:effectLst/>
                <a:latin typeface="Optimist"/>
              </a:rPr>
              <a:t> and common words as important when it shouldn’t be given that they don’t provide information about the text since they are common in all types of documents</a:t>
            </a:r>
            <a:endParaRPr lang="en-US" b="0" i="0" dirty="0">
              <a:solidFill>
                <a:srgbClr val="000000"/>
              </a:solidFill>
              <a:effectLst/>
              <a:latin typeface="Optimist"/>
            </a:endParaRPr>
          </a:p>
        </p:txBody>
      </p:sp>
    </p:spTree>
    <p:extLst>
      <p:ext uri="{BB962C8B-B14F-4D97-AF65-F5344CB8AC3E}">
        <p14:creationId xmlns:p14="http://schemas.microsoft.com/office/powerpoint/2010/main" val="220448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9EF3-D547-835B-66B8-E9AF9226F712}"/>
              </a:ext>
            </a:extLst>
          </p:cNvPr>
          <p:cNvSpPr>
            <a:spLocks noGrp="1"/>
          </p:cNvSpPr>
          <p:nvPr>
            <p:ph type="title"/>
          </p:nvPr>
        </p:nvSpPr>
        <p:spPr/>
        <p:txBody>
          <a:bodyPr/>
          <a:lstStyle/>
          <a:p>
            <a:r>
              <a:rPr lang="en-US" dirty="0"/>
              <a:t>-Why remove </a:t>
            </a:r>
            <a:r>
              <a:rPr lang="en-US" dirty="0" err="1"/>
              <a:t>Stopwords</a:t>
            </a:r>
            <a:endParaRPr lang="en-PH" dirty="0"/>
          </a:p>
        </p:txBody>
      </p:sp>
      <p:sp>
        <p:nvSpPr>
          <p:cNvPr id="3" name="Content Placeholder 2">
            <a:extLst>
              <a:ext uri="{FF2B5EF4-FFF2-40B4-BE49-F238E27FC236}">
                <a16:creationId xmlns:a16="http://schemas.microsoft.com/office/drawing/2014/main" id="{C9C173A2-8F4F-D7F8-1ADB-990A5A170683}"/>
              </a:ext>
            </a:extLst>
          </p:cNvPr>
          <p:cNvSpPr>
            <a:spLocks noGrp="1"/>
          </p:cNvSpPr>
          <p:nvPr>
            <p:ph idx="1"/>
          </p:nvPr>
        </p:nvSpPr>
        <p:spPr/>
        <p:txBody>
          <a:bodyPr/>
          <a:lstStyle/>
          <a:p>
            <a:r>
              <a:rPr lang="en-US" dirty="0"/>
              <a:t>This is included as part of the preprocessing, wherein we try to filter out useless data, which are all grouped to </a:t>
            </a:r>
            <a:r>
              <a:rPr lang="en-US" dirty="0" err="1"/>
              <a:t>stopwords</a:t>
            </a:r>
            <a:r>
              <a:rPr lang="en-US" dirty="0"/>
              <a:t> of NLTK. This includes words such as a, an, the, etc. </a:t>
            </a:r>
            <a:endParaRPr lang="en-PH" dirty="0"/>
          </a:p>
        </p:txBody>
      </p:sp>
    </p:spTree>
    <p:extLst>
      <p:ext uri="{BB962C8B-B14F-4D97-AF65-F5344CB8AC3E}">
        <p14:creationId xmlns:p14="http://schemas.microsoft.com/office/powerpoint/2010/main" val="2660264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584</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charter</vt:lpstr>
      <vt:lpstr>Optimist</vt:lpstr>
      <vt:lpstr>Office Theme</vt:lpstr>
      <vt:lpstr>Motivation: </vt:lpstr>
      <vt:lpstr>Methodology</vt:lpstr>
      <vt:lpstr>Input file: </vt:lpstr>
      <vt:lpstr>TF-IDF: term frequency-inverse document frequency</vt:lpstr>
      <vt:lpstr>-Why remove Stopwords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dc:title>
  <dc:creator>Mark Christian De Torres Liwag</dc:creator>
  <cp:lastModifiedBy>Mark Christian De Torres Liwag</cp:lastModifiedBy>
  <cp:revision>1</cp:revision>
  <dcterms:created xsi:type="dcterms:W3CDTF">2022-06-23T10:37:35Z</dcterms:created>
  <dcterms:modified xsi:type="dcterms:W3CDTF">2022-06-23T11:14:45Z</dcterms:modified>
</cp:coreProperties>
</file>