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4" r:id="rId8"/>
    <p:sldId id="266" r:id="rId9"/>
    <p:sldId id="269" r:id="rId10"/>
    <p:sldId id="270" r:id="rId11"/>
    <p:sldId id="271" r:id="rId12"/>
    <p:sldId id="273"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6" autoAdjust="0"/>
    <p:restoredTop sz="94660"/>
  </p:normalViewPr>
  <p:slideViewPr>
    <p:cSldViewPr snapToGrid="0">
      <p:cViewPr varScale="1">
        <p:scale>
          <a:sx n="99" d="100"/>
          <a:sy n="99" d="100"/>
        </p:scale>
        <p:origin x="90" y="6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DFE3F-CDFF-4122-B134-2BFCBCA5BF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085321-AA17-4234-BC3F-B3AA27BC71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A49289-A3D5-4B0B-BA13-336EC586BC60}"/>
              </a:ext>
            </a:extLst>
          </p:cNvPr>
          <p:cNvSpPr>
            <a:spLocks noGrp="1"/>
          </p:cNvSpPr>
          <p:nvPr>
            <p:ph type="dt" sz="half" idx="10"/>
          </p:nvPr>
        </p:nvSpPr>
        <p:spPr/>
        <p:txBody>
          <a:bodyPr/>
          <a:lstStyle/>
          <a:p>
            <a:fld id="{E39150D4-10BA-4638-8A29-6928D9945087}" type="datetimeFigureOut">
              <a:rPr lang="en-US" smtClean="0"/>
              <a:t>4/20/2022</a:t>
            </a:fld>
            <a:endParaRPr lang="en-US"/>
          </a:p>
        </p:txBody>
      </p:sp>
      <p:sp>
        <p:nvSpPr>
          <p:cNvPr id="5" name="Footer Placeholder 4">
            <a:extLst>
              <a:ext uri="{FF2B5EF4-FFF2-40B4-BE49-F238E27FC236}">
                <a16:creationId xmlns:a16="http://schemas.microsoft.com/office/drawing/2014/main" id="{1B51106B-811F-40BC-9090-494E78E576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497782-A4D6-4503-8526-8E579947D1ED}"/>
              </a:ext>
            </a:extLst>
          </p:cNvPr>
          <p:cNvSpPr>
            <a:spLocks noGrp="1"/>
          </p:cNvSpPr>
          <p:nvPr>
            <p:ph type="sldNum" sz="quarter" idx="12"/>
          </p:nvPr>
        </p:nvSpPr>
        <p:spPr/>
        <p:txBody>
          <a:bodyPr/>
          <a:lstStyle/>
          <a:p>
            <a:fld id="{76C85913-948C-4C39-8343-C7465D44AB17}" type="slidenum">
              <a:rPr lang="en-US" smtClean="0"/>
              <a:t>‹#›</a:t>
            </a:fld>
            <a:endParaRPr lang="en-US"/>
          </a:p>
        </p:txBody>
      </p:sp>
    </p:spTree>
    <p:extLst>
      <p:ext uri="{BB962C8B-B14F-4D97-AF65-F5344CB8AC3E}">
        <p14:creationId xmlns:p14="http://schemas.microsoft.com/office/powerpoint/2010/main" val="3118864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5BF6-FB13-47A9-9406-5ED781D24E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EC49EF-FE4F-4909-AA4F-942761A71A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21564-03A8-40DA-904D-1B1BC7722847}"/>
              </a:ext>
            </a:extLst>
          </p:cNvPr>
          <p:cNvSpPr>
            <a:spLocks noGrp="1"/>
          </p:cNvSpPr>
          <p:nvPr>
            <p:ph type="dt" sz="half" idx="10"/>
          </p:nvPr>
        </p:nvSpPr>
        <p:spPr/>
        <p:txBody>
          <a:bodyPr/>
          <a:lstStyle/>
          <a:p>
            <a:fld id="{E39150D4-10BA-4638-8A29-6928D9945087}" type="datetimeFigureOut">
              <a:rPr lang="en-US" smtClean="0"/>
              <a:t>4/20/2022</a:t>
            </a:fld>
            <a:endParaRPr lang="en-US"/>
          </a:p>
        </p:txBody>
      </p:sp>
      <p:sp>
        <p:nvSpPr>
          <p:cNvPr id="5" name="Footer Placeholder 4">
            <a:extLst>
              <a:ext uri="{FF2B5EF4-FFF2-40B4-BE49-F238E27FC236}">
                <a16:creationId xmlns:a16="http://schemas.microsoft.com/office/drawing/2014/main" id="{1B273400-D973-4A4B-9ACA-E7A67723A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8FF42D-775E-4BE6-A46E-9D8978EA9A1B}"/>
              </a:ext>
            </a:extLst>
          </p:cNvPr>
          <p:cNvSpPr>
            <a:spLocks noGrp="1"/>
          </p:cNvSpPr>
          <p:nvPr>
            <p:ph type="sldNum" sz="quarter" idx="12"/>
          </p:nvPr>
        </p:nvSpPr>
        <p:spPr/>
        <p:txBody>
          <a:bodyPr/>
          <a:lstStyle/>
          <a:p>
            <a:fld id="{76C85913-948C-4C39-8343-C7465D44AB17}" type="slidenum">
              <a:rPr lang="en-US" smtClean="0"/>
              <a:t>‹#›</a:t>
            </a:fld>
            <a:endParaRPr lang="en-US"/>
          </a:p>
        </p:txBody>
      </p:sp>
    </p:spTree>
    <p:extLst>
      <p:ext uri="{BB962C8B-B14F-4D97-AF65-F5344CB8AC3E}">
        <p14:creationId xmlns:p14="http://schemas.microsoft.com/office/powerpoint/2010/main" val="1886756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E751E9-88D4-42CA-9FA0-1FF2F7C4D0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434378-1F3A-4CAF-92D8-366E68291E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26521-1A7B-479C-8DEE-436408DA2096}"/>
              </a:ext>
            </a:extLst>
          </p:cNvPr>
          <p:cNvSpPr>
            <a:spLocks noGrp="1"/>
          </p:cNvSpPr>
          <p:nvPr>
            <p:ph type="dt" sz="half" idx="10"/>
          </p:nvPr>
        </p:nvSpPr>
        <p:spPr/>
        <p:txBody>
          <a:bodyPr/>
          <a:lstStyle/>
          <a:p>
            <a:fld id="{E39150D4-10BA-4638-8A29-6928D9945087}" type="datetimeFigureOut">
              <a:rPr lang="en-US" smtClean="0"/>
              <a:t>4/20/2022</a:t>
            </a:fld>
            <a:endParaRPr lang="en-US"/>
          </a:p>
        </p:txBody>
      </p:sp>
      <p:sp>
        <p:nvSpPr>
          <p:cNvPr id="5" name="Footer Placeholder 4">
            <a:extLst>
              <a:ext uri="{FF2B5EF4-FFF2-40B4-BE49-F238E27FC236}">
                <a16:creationId xmlns:a16="http://schemas.microsoft.com/office/drawing/2014/main" id="{0AF54C37-FDFF-4654-A20F-6BD084A0C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CE40C-B4B3-4E11-9C8D-B4B7FDCCAAB7}"/>
              </a:ext>
            </a:extLst>
          </p:cNvPr>
          <p:cNvSpPr>
            <a:spLocks noGrp="1"/>
          </p:cNvSpPr>
          <p:nvPr>
            <p:ph type="sldNum" sz="quarter" idx="12"/>
          </p:nvPr>
        </p:nvSpPr>
        <p:spPr/>
        <p:txBody>
          <a:bodyPr/>
          <a:lstStyle/>
          <a:p>
            <a:fld id="{76C85913-948C-4C39-8343-C7465D44AB17}" type="slidenum">
              <a:rPr lang="en-US" smtClean="0"/>
              <a:t>‹#›</a:t>
            </a:fld>
            <a:endParaRPr lang="en-US"/>
          </a:p>
        </p:txBody>
      </p:sp>
    </p:spTree>
    <p:extLst>
      <p:ext uri="{BB962C8B-B14F-4D97-AF65-F5344CB8AC3E}">
        <p14:creationId xmlns:p14="http://schemas.microsoft.com/office/powerpoint/2010/main" val="488574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87F2A-7B15-4081-929F-FAB023CFCA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AA5A5-B065-4690-ABF2-E8C93228BB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27040F-5741-4884-B8D0-48EC97BD2CC8}"/>
              </a:ext>
            </a:extLst>
          </p:cNvPr>
          <p:cNvSpPr>
            <a:spLocks noGrp="1"/>
          </p:cNvSpPr>
          <p:nvPr>
            <p:ph type="dt" sz="half" idx="10"/>
          </p:nvPr>
        </p:nvSpPr>
        <p:spPr/>
        <p:txBody>
          <a:bodyPr/>
          <a:lstStyle/>
          <a:p>
            <a:fld id="{E39150D4-10BA-4638-8A29-6928D9945087}" type="datetimeFigureOut">
              <a:rPr lang="en-US" smtClean="0"/>
              <a:t>4/20/2022</a:t>
            </a:fld>
            <a:endParaRPr lang="en-US"/>
          </a:p>
        </p:txBody>
      </p:sp>
      <p:sp>
        <p:nvSpPr>
          <p:cNvPr id="5" name="Footer Placeholder 4">
            <a:extLst>
              <a:ext uri="{FF2B5EF4-FFF2-40B4-BE49-F238E27FC236}">
                <a16:creationId xmlns:a16="http://schemas.microsoft.com/office/drawing/2014/main" id="{F58850D8-7E35-4368-B805-899B846EB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D9F0C-89CC-4295-8283-0044F343BCFE}"/>
              </a:ext>
            </a:extLst>
          </p:cNvPr>
          <p:cNvSpPr>
            <a:spLocks noGrp="1"/>
          </p:cNvSpPr>
          <p:nvPr>
            <p:ph type="sldNum" sz="quarter" idx="12"/>
          </p:nvPr>
        </p:nvSpPr>
        <p:spPr/>
        <p:txBody>
          <a:bodyPr/>
          <a:lstStyle/>
          <a:p>
            <a:fld id="{76C85913-948C-4C39-8343-C7465D44AB17}" type="slidenum">
              <a:rPr lang="en-US" smtClean="0"/>
              <a:t>‹#›</a:t>
            </a:fld>
            <a:endParaRPr lang="en-US"/>
          </a:p>
        </p:txBody>
      </p:sp>
    </p:spTree>
    <p:extLst>
      <p:ext uri="{BB962C8B-B14F-4D97-AF65-F5344CB8AC3E}">
        <p14:creationId xmlns:p14="http://schemas.microsoft.com/office/powerpoint/2010/main" val="176261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FED46-C2D9-4F80-9AA3-031F3472E8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49F74F-BCE1-48DF-B209-ED946C7DF3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CC61EF-4026-46F4-8E37-F201A83F4827}"/>
              </a:ext>
            </a:extLst>
          </p:cNvPr>
          <p:cNvSpPr>
            <a:spLocks noGrp="1"/>
          </p:cNvSpPr>
          <p:nvPr>
            <p:ph type="dt" sz="half" idx="10"/>
          </p:nvPr>
        </p:nvSpPr>
        <p:spPr/>
        <p:txBody>
          <a:bodyPr/>
          <a:lstStyle/>
          <a:p>
            <a:fld id="{E39150D4-10BA-4638-8A29-6928D9945087}" type="datetimeFigureOut">
              <a:rPr lang="en-US" smtClean="0"/>
              <a:t>4/20/2022</a:t>
            </a:fld>
            <a:endParaRPr lang="en-US"/>
          </a:p>
        </p:txBody>
      </p:sp>
      <p:sp>
        <p:nvSpPr>
          <p:cNvPr id="5" name="Footer Placeholder 4">
            <a:extLst>
              <a:ext uri="{FF2B5EF4-FFF2-40B4-BE49-F238E27FC236}">
                <a16:creationId xmlns:a16="http://schemas.microsoft.com/office/drawing/2014/main" id="{66F5E5E2-52E2-4816-A1C7-8679C3322D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B4A87-6715-4C55-8135-B9420C8F9983}"/>
              </a:ext>
            </a:extLst>
          </p:cNvPr>
          <p:cNvSpPr>
            <a:spLocks noGrp="1"/>
          </p:cNvSpPr>
          <p:nvPr>
            <p:ph type="sldNum" sz="quarter" idx="12"/>
          </p:nvPr>
        </p:nvSpPr>
        <p:spPr/>
        <p:txBody>
          <a:bodyPr/>
          <a:lstStyle/>
          <a:p>
            <a:fld id="{76C85913-948C-4C39-8343-C7465D44AB17}" type="slidenum">
              <a:rPr lang="en-US" smtClean="0"/>
              <a:t>‹#›</a:t>
            </a:fld>
            <a:endParaRPr lang="en-US"/>
          </a:p>
        </p:txBody>
      </p:sp>
    </p:spTree>
    <p:extLst>
      <p:ext uri="{BB962C8B-B14F-4D97-AF65-F5344CB8AC3E}">
        <p14:creationId xmlns:p14="http://schemas.microsoft.com/office/powerpoint/2010/main" val="3110256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B58DE-9A4D-44E1-9D40-60226D26FC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A783F6-BC69-4D50-BB32-6480478511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EF2653-761B-401C-8872-A4D65E3FC0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5EFE57-7806-478B-83FF-36B089CCF23D}"/>
              </a:ext>
            </a:extLst>
          </p:cNvPr>
          <p:cNvSpPr>
            <a:spLocks noGrp="1"/>
          </p:cNvSpPr>
          <p:nvPr>
            <p:ph type="dt" sz="half" idx="10"/>
          </p:nvPr>
        </p:nvSpPr>
        <p:spPr/>
        <p:txBody>
          <a:bodyPr/>
          <a:lstStyle/>
          <a:p>
            <a:fld id="{E39150D4-10BA-4638-8A29-6928D9945087}" type="datetimeFigureOut">
              <a:rPr lang="en-US" smtClean="0"/>
              <a:t>4/20/2022</a:t>
            </a:fld>
            <a:endParaRPr lang="en-US"/>
          </a:p>
        </p:txBody>
      </p:sp>
      <p:sp>
        <p:nvSpPr>
          <p:cNvPr id="6" name="Footer Placeholder 5">
            <a:extLst>
              <a:ext uri="{FF2B5EF4-FFF2-40B4-BE49-F238E27FC236}">
                <a16:creationId xmlns:a16="http://schemas.microsoft.com/office/drawing/2014/main" id="{912464B3-BFF6-4348-B297-36CB8F6F3A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35223B-C2BE-4819-A6E2-1DC547C1BF0B}"/>
              </a:ext>
            </a:extLst>
          </p:cNvPr>
          <p:cNvSpPr>
            <a:spLocks noGrp="1"/>
          </p:cNvSpPr>
          <p:nvPr>
            <p:ph type="sldNum" sz="quarter" idx="12"/>
          </p:nvPr>
        </p:nvSpPr>
        <p:spPr/>
        <p:txBody>
          <a:bodyPr/>
          <a:lstStyle/>
          <a:p>
            <a:fld id="{76C85913-948C-4C39-8343-C7465D44AB17}" type="slidenum">
              <a:rPr lang="en-US" smtClean="0"/>
              <a:t>‹#›</a:t>
            </a:fld>
            <a:endParaRPr lang="en-US"/>
          </a:p>
        </p:txBody>
      </p:sp>
    </p:spTree>
    <p:extLst>
      <p:ext uri="{BB962C8B-B14F-4D97-AF65-F5344CB8AC3E}">
        <p14:creationId xmlns:p14="http://schemas.microsoft.com/office/powerpoint/2010/main" val="336279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1C319-0234-4FBC-B318-4C2B3F8F42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9E8814-69E2-44C0-A3F0-0F3A7573E2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77EE43-716F-4E57-AFD0-D111A94511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898E8E-3561-4631-B592-BEDD4F7669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3C6A12-A8C3-446A-A087-118171CE9F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9B086E-5E9E-4C22-B121-3FB90016EF66}"/>
              </a:ext>
            </a:extLst>
          </p:cNvPr>
          <p:cNvSpPr>
            <a:spLocks noGrp="1"/>
          </p:cNvSpPr>
          <p:nvPr>
            <p:ph type="dt" sz="half" idx="10"/>
          </p:nvPr>
        </p:nvSpPr>
        <p:spPr/>
        <p:txBody>
          <a:bodyPr/>
          <a:lstStyle/>
          <a:p>
            <a:fld id="{E39150D4-10BA-4638-8A29-6928D9945087}" type="datetimeFigureOut">
              <a:rPr lang="en-US" smtClean="0"/>
              <a:t>4/20/2022</a:t>
            </a:fld>
            <a:endParaRPr lang="en-US"/>
          </a:p>
        </p:txBody>
      </p:sp>
      <p:sp>
        <p:nvSpPr>
          <p:cNvPr id="8" name="Footer Placeholder 7">
            <a:extLst>
              <a:ext uri="{FF2B5EF4-FFF2-40B4-BE49-F238E27FC236}">
                <a16:creationId xmlns:a16="http://schemas.microsoft.com/office/drawing/2014/main" id="{9B827433-0AC3-4244-9E35-E594B0A943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8FA37B-A70B-4E65-9C36-5458C8E73FEC}"/>
              </a:ext>
            </a:extLst>
          </p:cNvPr>
          <p:cNvSpPr>
            <a:spLocks noGrp="1"/>
          </p:cNvSpPr>
          <p:nvPr>
            <p:ph type="sldNum" sz="quarter" idx="12"/>
          </p:nvPr>
        </p:nvSpPr>
        <p:spPr/>
        <p:txBody>
          <a:bodyPr/>
          <a:lstStyle/>
          <a:p>
            <a:fld id="{76C85913-948C-4C39-8343-C7465D44AB17}" type="slidenum">
              <a:rPr lang="en-US" smtClean="0"/>
              <a:t>‹#›</a:t>
            </a:fld>
            <a:endParaRPr lang="en-US"/>
          </a:p>
        </p:txBody>
      </p:sp>
    </p:spTree>
    <p:extLst>
      <p:ext uri="{BB962C8B-B14F-4D97-AF65-F5344CB8AC3E}">
        <p14:creationId xmlns:p14="http://schemas.microsoft.com/office/powerpoint/2010/main" val="1008215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5D309-58CA-491D-BABF-62EBD5D47E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463E0B-423A-42A7-813A-4AF05DF22BC1}"/>
              </a:ext>
            </a:extLst>
          </p:cNvPr>
          <p:cNvSpPr>
            <a:spLocks noGrp="1"/>
          </p:cNvSpPr>
          <p:nvPr>
            <p:ph type="dt" sz="half" idx="10"/>
          </p:nvPr>
        </p:nvSpPr>
        <p:spPr/>
        <p:txBody>
          <a:bodyPr/>
          <a:lstStyle/>
          <a:p>
            <a:fld id="{E39150D4-10BA-4638-8A29-6928D9945087}" type="datetimeFigureOut">
              <a:rPr lang="en-US" smtClean="0"/>
              <a:t>4/20/2022</a:t>
            </a:fld>
            <a:endParaRPr lang="en-US"/>
          </a:p>
        </p:txBody>
      </p:sp>
      <p:sp>
        <p:nvSpPr>
          <p:cNvPr id="4" name="Footer Placeholder 3">
            <a:extLst>
              <a:ext uri="{FF2B5EF4-FFF2-40B4-BE49-F238E27FC236}">
                <a16:creationId xmlns:a16="http://schemas.microsoft.com/office/drawing/2014/main" id="{A00DF925-F982-40AF-8589-2B5158F0F2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93F3BC-3B7F-4280-8538-5B32BEABF409}"/>
              </a:ext>
            </a:extLst>
          </p:cNvPr>
          <p:cNvSpPr>
            <a:spLocks noGrp="1"/>
          </p:cNvSpPr>
          <p:nvPr>
            <p:ph type="sldNum" sz="quarter" idx="12"/>
          </p:nvPr>
        </p:nvSpPr>
        <p:spPr/>
        <p:txBody>
          <a:bodyPr/>
          <a:lstStyle/>
          <a:p>
            <a:fld id="{76C85913-948C-4C39-8343-C7465D44AB17}" type="slidenum">
              <a:rPr lang="en-US" smtClean="0"/>
              <a:t>‹#›</a:t>
            </a:fld>
            <a:endParaRPr lang="en-US"/>
          </a:p>
        </p:txBody>
      </p:sp>
    </p:spTree>
    <p:extLst>
      <p:ext uri="{BB962C8B-B14F-4D97-AF65-F5344CB8AC3E}">
        <p14:creationId xmlns:p14="http://schemas.microsoft.com/office/powerpoint/2010/main" val="3742418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1451D0-E6A2-486D-9534-EF086CCC6A88}"/>
              </a:ext>
            </a:extLst>
          </p:cNvPr>
          <p:cNvSpPr>
            <a:spLocks noGrp="1"/>
          </p:cNvSpPr>
          <p:nvPr>
            <p:ph type="dt" sz="half" idx="10"/>
          </p:nvPr>
        </p:nvSpPr>
        <p:spPr/>
        <p:txBody>
          <a:bodyPr/>
          <a:lstStyle/>
          <a:p>
            <a:fld id="{E39150D4-10BA-4638-8A29-6928D9945087}" type="datetimeFigureOut">
              <a:rPr lang="en-US" smtClean="0"/>
              <a:t>4/20/2022</a:t>
            </a:fld>
            <a:endParaRPr lang="en-US"/>
          </a:p>
        </p:txBody>
      </p:sp>
      <p:sp>
        <p:nvSpPr>
          <p:cNvPr id="3" name="Footer Placeholder 2">
            <a:extLst>
              <a:ext uri="{FF2B5EF4-FFF2-40B4-BE49-F238E27FC236}">
                <a16:creationId xmlns:a16="http://schemas.microsoft.com/office/drawing/2014/main" id="{A6077661-7B90-4901-A997-6BFE9337D8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D38626-DBB0-4559-AB30-CAEAF1F347ED}"/>
              </a:ext>
            </a:extLst>
          </p:cNvPr>
          <p:cNvSpPr>
            <a:spLocks noGrp="1"/>
          </p:cNvSpPr>
          <p:nvPr>
            <p:ph type="sldNum" sz="quarter" idx="12"/>
          </p:nvPr>
        </p:nvSpPr>
        <p:spPr/>
        <p:txBody>
          <a:bodyPr/>
          <a:lstStyle/>
          <a:p>
            <a:fld id="{76C85913-948C-4C39-8343-C7465D44AB17}" type="slidenum">
              <a:rPr lang="en-US" smtClean="0"/>
              <a:t>‹#›</a:t>
            </a:fld>
            <a:endParaRPr lang="en-US"/>
          </a:p>
        </p:txBody>
      </p:sp>
    </p:spTree>
    <p:extLst>
      <p:ext uri="{BB962C8B-B14F-4D97-AF65-F5344CB8AC3E}">
        <p14:creationId xmlns:p14="http://schemas.microsoft.com/office/powerpoint/2010/main" val="2080269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96E0-CA24-4A6D-84B6-9B63907476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072EEB-6C11-4252-9CC1-820436DD46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CFA06C-37AB-4D05-9CF3-C6DC83958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CB9DCF-B883-4BAC-AF45-274D2C6E3F65}"/>
              </a:ext>
            </a:extLst>
          </p:cNvPr>
          <p:cNvSpPr>
            <a:spLocks noGrp="1"/>
          </p:cNvSpPr>
          <p:nvPr>
            <p:ph type="dt" sz="half" idx="10"/>
          </p:nvPr>
        </p:nvSpPr>
        <p:spPr/>
        <p:txBody>
          <a:bodyPr/>
          <a:lstStyle/>
          <a:p>
            <a:fld id="{E39150D4-10BA-4638-8A29-6928D9945087}" type="datetimeFigureOut">
              <a:rPr lang="en-US" smtClean="0"/>
              <a:t>4/20/2022</a:t>
            </a:fld>
            <a:endParaRPr lang="en-US"/>
          </a:p>
        </p:txBody>
      </p:sp>
      <p:sp>
        <p:nvSpPr>
          <p:cNvPr id="6" name="Footer Placeholder 5">
            <a:extLst>
              <a:ext uri="{FF2B5EF4-FFF2-40B4-BE49-F238E27FC236}">
                <a16:creationId xmlns:a16="http://schemas.microsoft.com/office/drawing/2014/main" id="{E81A2621-2004-4C8B-A6BB-AD167007F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EEDE7-826D-4153-B221-FC705BB1263D}"/>
              </a:ext>
            </a:extLst>
          </p:cNvPr>
          <p:cNvSpPr>
            <a:spLocks noGrp="1"/>
          </p:cNvSpPr>
          <p:nvPr>
            <p:ph type="sldNum" sz="quarter" idx="12"/>
          </p:nvPr>
        </p:nvSpPr>
        <p:spPr/>
        <p:txBody>
          <a:bodyPr/>
          <a:lstStyle/>
          <a:p>
            <a:fld id="{76C85913-948C-4C39-8343-C7465D44AB17}" type="slidenum">
              <a:rPr lang="en-US" smtClean="0"/>
              <a:t>‹#›</a:t>
            </a:fld>
            <a:endParaRPr lang="en-US"/>
          </a:p>
        </p:txBody>
      </p:sp>
    </p:spTree>
    <p:extLst>
      <p:ext uri="{BB962C8B-B14F-4D97-AF65-F5344CB8AC3E}">
        <p14:creationId xmlns:p14="http://schemas.microsoft.com/office/powerpoint/2010/main" val="1701887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6C9C-B668-439F-AC06-FE4DC913E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8EE227-694B-48C1-A85B-98BA4E2663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1D28D8-1CB4-4039-B13E-AC0C3BD8E8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06236E-C6DD-428D-9B67-BD12A517DC4E}"/>
              </a:ext>
            </a:extLst>
          </p:cNvPr>
          <p:cNvSpPr>
            <a:spLocks noGrp="1"/>
          </p:cNvSpPr>
          <p:nvPr>
            <p:ph type="dt" sz="half" idx="10"/>
          </p:nvPr>
        </p:nvSpPr>
        <p:spPr/>
        <p:txBody>
          <a:bodyPr/>
          <a:lstStyle/>
          <a:p>
            <a:fld id="{E39150D4-10BA-4638-8A29-6928D9945087}" type="datetimeFigureOut">
              <a:rPr lang="en-US" smtClean="0"/>
              <a:t>4/20/2022</a:t>
            </a:fld>
            <a:endParaRPr lang="en-US"/>
          </a:p>
        </p:txBody>
      </p:sp>
      <p:sp>
        <p:nvSpPr>
          <p:cNvPr id="6" name="Footer Placeholder 5">
            <a:extLst>
              <a:ext uri="{FF2B5EF4-FFF2-40B4-BE49-F238E27FC236}">
                <a16:creationId xmlns:a16="http://schemas.microsoft.com/office/drawing/2014/main" id="{4AC8A2C5-42C4-426B-8A1D-258650BD9D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742052-8C7F-42F5-991B-9B692D35E2EA}"/>
              </a:ext>
            </a:extLst>
          </p:cNvPr>
          <p:cNvSpPr>
            <a:spLocks noGrp="1"/>
          </p:cNvSpPr>
          <p:nvPr>
            <p:ph type="sldNum" sz="quarter" idx="12"/>
          </p:nvPr>
        </p:nvSpPr>
        <p:spPr/>
        <p:txBody>
          <a:bodyPr/>
          <a:lstStyle/>
          <a:p>
            <a:fld id="{76C85913-948C-4C39-8343-C7465D44AB17}" type="slidenum">
              <a:rPr lang="en-US" smtClean="0"/>
              <a:t>‹#›</a:t>
            </a:fld>
            <a:endParaRPr lang="en-US"/>
          </a:p>
        </p:txBody>
      </p:sp>
    </p:spTree>
    <p:extLst>
      <p:ext uri="{BB962C8B-B14F-4D97-AF65-F5344CB8AC3E}">
        <p14:creationId xmlns:p14="http://schemas.microsoft.com/office/powerpoint/2010/main" val="2274998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CFA67A-4B51-45A2-97DE-1CBEC5177A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07B0D2-E7CA-422B-A3AD-2347F7D4D3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4F500B-124E-47FB-94BD-0DB267FC75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9150D4-10BA-4638-8A29-6928D9945087}" type="datetimeFigureOut">
              <a:rPr lang="en-US" smtClean="0"/>
              <a:t>4/20/2022</a:t>
            </a:fld>
            <a:endParaRPr lang="en-US"/>
          </a:p>
        </p:txBody>
      </p:sp>
      <p:sp>
        <p:nvSpPr>
          <p:cNvPr id="5" name="Footer Placeholder 4">
            <a:extLst>
              <a:ext uri="{FF2B5EF4-FFF2-40B4-BE49-F238E27FC236}">
                <a16:creationId xmlns:a16="http://schemas.microsoft.com/office/drawing/2014/main" id="{F485159E-0464-413D-BA5E-9DAA0C3AF0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A90BED-97A0-4C5B-B0E7-E5D92680AB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85913-948C-4C39-8343-C7465D44AB17}" type="slidenum">
              <a:rPr lang="en-US" smtClean="0"/>
              <a:t>‹#›</a:t>
            </a:fld>
            <a:endParaRPr lang="en-US"/>
          </a:p>
        </p:txBody>
      </p:sp>
    </p:spTree>
    <p:extLst>
      <p:ext uri="{BB962C8B-B14F-4D97-AF65-F5344CB8AC3E}">
        <p14:creationId xmlns:p14="http://schemas.microsoft.com/office/powerpoint/2010/main" val="1758124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1">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13">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15">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7">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19">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23">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6" name="Freeform: Shape 25">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 name="Subtitle 6">
            <a:extLst>
              <a:ext uri="{FF2B5EF4-FFF2-40B4-BE49-F238E27FC236}">
                <a16:creationId xmlns:a16="http://schemas.microsoft.com/office/drawing/2014/main" id="{7DB492D3-B765-4205-ABAC-73C393172132}"/>
              </a:ext>
            </a:extLst>
          </p:cNvPr>
          <p:cNvSpPr>
            <a:spLocks noGrp="1"/>
          </p:cNvSpPr>
          <p:nvPr>
            <p:ph type="subTitle" idx="1"/>
          </p:nvPr>
        </p:nvSpPr>
        <p:spPr>
          <a:xfrm>
            <a:off x="4439633" y="4518923"/>
            <a:ext cx="3312734" cy="1141851"/>
          </a:xfrm>
          <a:noFill/>
        </p:spPr>
        <p:txBody>
          <a:bodyPr>
            <a:normAutofit/>
          </a:bodyPr>
          <a:lstStyle/>
          <a:p>
            <a:r>
              <a:rPr lang="en-US" sz="2000" dirty="0">
                <a:solidFill>
                  <a:srgbClr val="080808"/>
                </a:solidFill>
              </a:rPr>
              <a:t>Report by: </a:t>
            </a:r>
          </a:p>
          <a:p>
            <a:r>
              <a:rPr lang="en-US" sz="2000" dirty="0">
                <a:solidFill>
                  <a:srgbClr val="080808"/>
                </a:solidFill>
              </a:rPr>
              <a:t>Mark Christian Liwag</a:t>
            </a:r>
          </a:p>
        </p:txBody>
      </p:sp>
      <p:sp>
        <p:nvSpPr>
          <p:cNvPr id="30" name="Freeform: Shape 29">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31">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Subtitle 6">
            <a:extLst>
              <a:ext uri="{FF2B5EF4-FFF2-40B4-BE49-F238E27FC236}">
                <a16:creationId xmlns:a16="http://schemas.microsoft.com/office/drawing/2014/main" id="{57503C66-B0BC-4358-ADE0-D0B7150DECBF}"/>
              </a:ext>
            </a:extLst>
          </p:cNvPr>
          <p:cNvSpPr txBox="1">
            <a:spLocks/>
          </p:cNvSpPr>
          <p:nvPr/>
        </p:nvSpPr>
        <p:spPr>
          <a:xfrm>
            <a:off x="2281160" y="3074099"/>
            <a:ext cx="7732222" cy="1141851"/>
          </a:xfrm>
          <a:prstGeom prst="rect">
            <a:avLst/>
          </a:prstGeom>
          <a:no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800" b="1" dirty="0">
                <a:solidFill>
                  <a:srgbClr val="080808"/>
                </a:solidFill>
              </a:rPr>
              <a:t>Pi Approximation Variants</a:t>
            </a:r>
          </a:p>
        </p:txBody>
      </p:sp>
    </p:spTree>
    <p:extLst>
      <p:ext uri="{BB962C8B-B14F-4D97-AF65-F5344CB8AC3E}">
        <p14:creationId xmlns:p14="http://schemas.microsoft.com/office/powerpoint/2010/main" val="3074911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E9CC018A-D967-4AD3-9604-ECB7B1C07D5D}"/>
              </a:ext>
            </a:extLst>
          </p:cNvPr>
          <p:cNvSpPr txBox="1">
            <a:spLocks/>
          </p:cNvSpPr>
          <p:nvPr/>
        </p:nvSpPr>
        <p:spPr>
          <a:xfrm>
            <a:off x="0" y="1040957"/>
            <a:ext cx="5715562" cy="56389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Effect of Increasing Input Size on Frequency Count</a:t>
            </a:r>
          </a:p>
        </p:txBody>
      </p:sp>
      <p:sp>
        <p:nvSpPr>
          <p:cNvPr id="6" name="Subtitle 2">
            <a:extLst>
              <a:ext uri="{FF2B5EF4-FFF2-40B4-BE49-F238E27FC236}">
                <a16:creationId xmlns:a16="http://schemas.microsoft.com/office/drawing/2014/main" id="{A16C6B42-1448-440C-A048-7184BF8CF8A5}"/>
              </a:ext>
            </a:extLst>
          </p:cNvPr>
          <p:cNvSpPr txBox="1">
            <a:spLocks/>
          </p:cNvSpPr>
          <p:nvPr/>
        </p:nvSpPr>
        <p:spPr>
          <a:xfrm>
            <a:off x="158257" y="2913570"/>
            <a:ext cx="5715562" cy="38672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Output</a:t>
            </a:r>
          </a:p>
        </p:txBody>
      </p:sp>
      <p:sp>
        <p:nvSpPr>
          <p:cNvPr id="12" name="Subtitle 2">
            <a:extLst>
              <a:ext uri="{FF2B5EF4-FFF2-40B4-BE49-F238E27FC236}">
                <a16:creationId xmlns:a16="http://schemas.microsoft.com/office/drawing/2014/main" id="{338DF149-B350-47FD-82D7-EC54F9FFC852}"/>
              </a:ext>
            </a:extLst>
          </p:cNvPr>
          <p:cNvSpPr txBox="1">
            <a:spLocks/>
          </p:cNvSpPr>
          <p:nvPr/>
        </p:nvSpPr>
        <p:spPr>
          <a:xfrm>
            <a:off x="123125" y="5817043"/>
            <a:ext cx="11501388" cy="10191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Conclusion: Increasing the input size (by increasing the value of r as shown by increasing values in the samples list) leads to higher frequency count as seen at N = 10000 (where frequency count is 100030002) compared to N = 10 (where frequency count is 110) and seen also from the graph shown above. The graph shows the increasing trend in frequency count as the input size increases</a:t>
            </a:r>
          </a:p>
        </p:txBody>
      </p:sp>
      <p:sp>
        <p:nvSpPr>
          <p:cNvPr id="13" name="Title 1">
            <a:extLst>
              <a:ext uri="{FF2B5EF4-FFF2-40B4-BE49-F238E27FC236}">
                <a16:creationId xmlns:a16="http://schemas.microsoft.com/office/drawing/2014/main" id="{28CCDAF3-063F-4BEE-88A5-60F4D5A028C3}"/>
              </a:ext>
            </a:extLst>
          </p:cNvPr>
          <p:cNvSpPr>
            <a:spLocks noGrp="1"/>
          </p:cNvSpPr>
          <p:nvPr>
            <p:ph type="title"/>
          </p:nvPr>
        </p:nvSpPr>
        <p:spPr>
          <a:xfrm>
            <a:off x="222183" y="170263"/>
            <a:ext cx="10515600" cy="510774"/>
          </a:xfrm>
        </p:spPr>
        <p:txBody>
          <a:bodyPr>
            <a:normAutofit fontScale="90000"/>
          </a:bodyPr>
          <a:lstStyle/>
          <a:p>
            <a:r>
              <a:rPr lang="en-US" dirty="0"/>
              <a:t>PI Variant 3</a:t>
            </a:r>
          </a:p>
        </p:txBody>
      </p:sp>
      <p:pic>
        <p:nvPicPr>
          <p:cNvPr id="3" name="Picture 2">
            <a:extLst>
              <a:ext uri="{FF2B5EF4-FFF2-40B4-BE49-F238E27FC236}">
                <a16:creationId xmlns:a16="http://schemas.microsoft.com/office/drawing/2014/main" id="{8FD9841A-6B65-46F9-998C-3C9FD69A02DC}"/>
              </a:ext>
            </a:extLst>
          </p:cNvPr>
          <p:cNvPicPr>
            <a:picLocks noChangeAspect="1"/>
          </p:cNvPicPr>
          <p:nvPr/>
        </p:nvPicPr>
        <p:blipFill>
          <a:blip r:embed="rId2"/>
          <a:stretch>
            <a:fillRect/>
          </a:stretch>
        </p:blipFill>
        <p:spPr>
          <a:xfrm>
            <a:off x="6843912" y="2831782"/>
            <a:ext cx="4029075" cy="2657475"/>
          </a:xfrm>
          <a:prstGeom prst="rect">
            <a:avLst/>
          </a:prstGeom>
        </p:spPr>
      </p:pic>
      <p:pic>
        <p:nvPicPr>
          <p:cNvPr id="9" name="Picture 8">
            <a:extLst>
              <a:ext uri="{FF2B5EF4-FFF2-40B4-BE49-F238E27FC236}">
                <a16:creationId xmlns:a16="http://schemas.microsoft.com/office/drawing/2014/main" id="{738ECD89-1BA2-460E-8FA9-C598B35DCCF3}"/>
              </a:ext>
            </a:extLst>
          </p:cNvPr>
          <p:cNvPicPr>
            <a:picLocks noChangeAspect="1"/>
          </p:cNvPicPr>
          <p:nvPr/>
        </p:nvPicPr>
        <p:blipFill>
          <a:blip r:embed="rId3"/>
          <a:stretch>
            <a:fillRect/>
          </a:stretch>
        </p:blipFill>
        <p:spPr>
          <a:xfrm>
            <a:off x="379496" y="3373655"/>
            <a:ext cx="3829050" cy="1104900"/>
          </a:xfrm>
          <a:prstGeom prst="rect">
            <a:avLst/>
          </a:prstGeom>
        </p:spPr>
      </p:pic>
      <p:pic>
        <p:nvPicPr>
          <p:cNvPr id="14" name="Picture 13">
            <a:extLst>
              <a:ext uri="{FF2B5EF4-FFF2-40B4-BE49-F238E27FC236}">
                <a16:creationId xmlns:a16="http://schemas.microsoft.com/office/drawing/2014/main" id="{23582B10-EBAB-46B0-88EB-47A0D6A09583}"/>
              </a:ext>
            </a:extLst>
          </p:cNvPr>
          <p:cNvPicPr>
            <a:picLocks noChangeAspect="1"/>
          </p:cNvPicPr>
          <p:nvPr/>
        </p:nvPicPr>
        <p:blipFill>
          <a:blip r:embed="rId4"/>
          <a:stretch>
            <a:fillRect/>
          </a:stretch>
        </p:blipFill>
        <p:spPr>
          <a:xfrm>
            <a:off x="614643" y="1377322"/>
            <a:ext cx="4486275" cy="1485900"/>
          </a:xfrm>
          <a:prstGeom prst="rect">
            <a:avLst/>
          </a:prstGeom>
        </p:spPr>
      </p:pic>
      <p:pic>
        <p:nvPicPr>
          <p:cNvPr id="17" name="Picture 16">
            <a:extLst>
              <a:ext uri="{FF2B5EF4-FFF2-40B4-BE49-F238E27FC236}">
                <a16:creationId xmlns:a16="http://schemas.microsoft.com/office/drawing/2014/main" id="{5A69C348-DDE0-4C33-9596-57FC1A271562}"/>
              </a:ext>
            </a:extLst>
          </p:cNvPr>
          <p:cNvPicPr>
            <a:picLocks noChangeAspect="1"/>
          </p:cNvPicPr>
          <p:nvPr/>
        </p:nvPicPr>
        <p:blipFill>
          <a:blip r:embed="rId5"/>
          <a:stretch>
            <a:fillRect/>
          </a:stretch>
        </p:blipFill>
        <p:spPr>
          <a:xfrm>
            <a:off x="6977261" y="170263"/>
            <a:ext cx="3762375" cy="2600325"/>
          </a:xfrm>
          <a:prstGeom prst="rect">
            <a:avLst/>
          </a:prstGeom>
        </p:spPr>
      </p:pic>
    </p:spTree>
    <p:extLst>
      <p:ext uri="{BB962C8B-B14F-4D97-AF65-F5344CB8AC3E}">
        <p14:creationId xmlns:p14="http://schemas.microsoft.com/office/powerpoint/2010/main" val="4084753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D8AF5-783F-4F07-87C2-76C74A01A6E8}"/>
              </a:ext>
            </a:extLst>
          </p:cNvPr>
          <p:cNvSpPr>
            <a:spLocks noGrp="1"/>
          </p:cNvSpPr>
          <p:nvPr>
            <p:ph type="title"/>
          </p:nvPr>
        </p:nvSpPr>
        <p:spPr>
          <a:xfrm>
            <a:off x="648928" y="338328"/>
            <a:ext cx="3685032" cy="1608328"/>
          </a:xfrm>
        </p:spPr>
        <p:txBody>
          <a:bodyPr vert="horz" lIns="91440" tIns="45720" rIns="91440" bIns="45720" rtlCol="0" anchor="ctr">
            <a:normAutofit/>
          </a:bodyPr>
          <a:lstStyle/>
          <a:p>
            <a:r>
              <a:rPr lang="en-US" sz="3600"/>
              <a:t>Comparison of Variants for Calculated Pi Value</a:t>
            </a:r>
          </a:p>
        </p:txBody>
      </p:sp>
      <p:sp>
        <p:nvSpPr>
          <p:cNvPr id="10" name="Subtitle 2">
            <a:extLst>
              <a:ext uri="{FF2B5EF4-FFF2-40B4-BE49-F238E27FC236}">
                <a16:creationId xmlns:a16="http://schemas.microsoft.com/office/drawing/2014/main" id="{9AA225E1-4248-41D5-8934-D541C95700BB}"/>
              </a:ext>
            </a:extLst>
          </p:cNvPr>
          <p:cNvSpPr txBox="1">
            <a:spLocks/>
          </p:cNvSpPr>
          <p:nvPr/>
        </p:nvSpPr>
        <p:spPr>
          <a:xfrm>
            <a:off x="4864100" y="338328"/>
            <a:ext cx="6675627" cy="160508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1700" b="1"/>
              <a:t>Conclusion: Variant 1 and Variant 3, manage to approximate pi value closer because of its systematic generation of points to r, whereas Variant 2 is random in generation of its points (some points more inside arc than outside and vice versa), only getting closer to pi value at larger points since large values evens out the randomness aspect caused by Variant 2. </a:t>
            </a:r>
          </a:p>
        </p:txBody>
      </p:sp>
      <p:sp>
        <p:nvSpPr>
          <p:cNvPr id="25" name="Rectangle 14">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542F1D8-8B45-42B8-B2B0-4126EA57E69F}"/>
              </a:ext>
            </a:extLst>
          </p:cNvPr>
          <p:cNvPicPr>
            <a:picLocks noChangeAspect="1"/>
          </p:cNvPicPr>
          <p:nvPr/>
        </p:nvPicPr>
        <p:blipFill>
          <a:blip r:embed="rId2"/>
          <a:stretch>
            <a:fillRect/>
          </a:stretch>
        </p:blipFill>
        <p:spPr>
          <a:xfrm>
            <a:off x="1195349" y="2742397"/>
            <a:ext cx="3865998" cy="3291840"/>
          </a:xfrm>
          <a:prstGeom prst="rect">
            <a:avLst/>
          </a:prstGeom>
        </p:spPr>
      </p:pic>
      <p:sp>
        <p:nvSpPr>
          <p:cNvPr id="27"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8D840D6-42CA-44A5-842C-B3CF63CA82B3}"/>
              </a:ext>
            </a:extLst>
          </p:cNvPr>
          <p:cNvPicPr>
            <a:picLocks noChangeAspect="1"/>
          </p:cNvPicPr>
          <p:nvPr/>
        </p:nvPicPr>
        <p:blipFill>
          <a:blip r:embed="rId3"/>
          <a:stretch>
            <a:fillRect/>
          </a:stretch>
        </p:blipFill>
        <p:spPr>
          <a:xfrm>
            <a:off x="6576484" y="2899185"/>
            <a:ext cx="4974336" cy="2978264"/>
          </a:xfrm>
          <a:prstGeom prst="rect">
            <a:avLst/>
          </a:prstGeom>
        </p:spPr>
      </p:pic>
    </p:spTree>
    <p:extLst>
      <p:ext uri="{BB962C8B-B14F-4D97-AF65-F5344CB8AC3E}">
        <p14:creationId xmlns:p14="http://schemas.microsoft.com/office/powerpoint/2010/main" val="2963828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D8AF5-783F-4F07-87C2-76C74A01A6E8}"/>
              </a:ext>
            </a:extLst>
          </p:cNvPr>
          <p:cNvSpPr>
            <a:spLocks noGrp="1"/>
          </p:cNvSpPr>
          <p:nvPr>
            <p:ph type="title"/>
          </p:nvPr>
        </p:nvSpPr>
        <p:spPr>
          <a:xfrm>
            <a:off x="648928" y="338328"/>
            <a:ext cx="3685032" cy="1608328"/>
          </a:xfrm>
        </p:spPr>
        <p:txBody>
          <a:bodyPr vert="horz" lIns="91440" tIns="45720" rIns="91440" bIns="45720" rtlCol="0" anchor="ctr">
            <a:normAutofit/>
          </a:bodyPr>
          <a:lstStyle/>
          <a:p>
            <a:r>
              <a:rPr lang="en-US" sz="3600" kern="1200">
                <a:solidFill>
                  <a:schemeClr val="tx1"/>
                </a:solidFill>
                <a:latin typeface="+mj-lt"/>
                <a:ea typeface="+mj-ea"/>
                <a:cs typeface="+mj-cs"/>
              </a:rPr>
              <a:t>Comparison of Variants for Frequency Count</a:t>
            </a:r>
          </a:p>
        </p:txBody>
      </p:sp>
      <p:sp>
        <p:nvSpPr>
          <p:cNvPr id="11" name="Subtitle 2">
            <a:extLst>
              <a:ext uri="{FF2B5EF4-FFF2-40B4-BE49-F238E27FC236}">
                <a16:creationId xmlns:a16="http://schemas.microsoft.com/office/drawing/2014/main" id="{9D088050-D4A4-4213-8302-5FB4DD47B6A2}"/>
              </a:ext>
            </a:extLst>
          </p:cNvPr>
          <p:cNvSpPr txBox="1">
            <a:spLocks/>
          </p:cNvSpPr>
          <p:nvPr/>
        </p:nvSpPr>
        <p:spPr>
          <a:xfrm>
            <a:off x="4864100" y="338328"/>
            <a:ext cx="6675627" cy="160508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2000" b="1"/>
              <a:t>Conclusion: Variant 2’s frequency count is smaller since you are computing the number of N, whereas in Variant 1, 3, the r does not represent the number of points, but r^2 that represents the number of points. The size of the input is r^2, making the frequency count larger. </a:t>
            </a:r>
          </a:p>
        </p:txBody>
      </p:sp>
      <p:sp>
        <p:nvSpPr>
          <p:cNvPr id="16" name="Rectangle 15">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ounded Rectangle 26">
            <a:extLst>
              <a:ext uri="{FF2B5EF4-FFF2-40B4-BE49-F238E27FC236}">
                <a16:creationId xmlns:a16="http://schemas.microsoft.com/office/drawing/2014/main" id="{48AADC38-41AB-482C-B8C3-6B9CD91B6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6035"/>
            <a:ext cx="11548872"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47A414B-A9E5-45B3-B8A5-356F861B2D22}"/>
              </a:ext>
            </a:extLst>
          </p:cNvPr>
          <p:cNvPicPr>
            <a:picLocks noChangeAspect="1"/>
          </p:cNvPicPr>
          <p:nvPr/>
        </p:nvPicPr>
        <p:blipFill rotWithShape="1">
          <a:blip r:embed="rId2"/>
          <a:srcRect t="1227" r="3" b="2840"/>
          <a:stretch/>
        </p:blipFill>
        <p:spPr>
          <a:xfrm>
            <a:off x="640080" y="2746075"/>
            <a:ext cx="5276088" cy="3291840"/>
          </a:xfrm>
          <a:prstGeom prst="rect">
            <a:avLst/>
          </a:prstGeom>
        </p:spPr>
      </p:pic>
      <p:pic>
        <p:nvPicPr>
          <p:cNvPr id="10" name="Picture 9">
            <a:extLst>
              <a:ext uri="{FF2B5EF4-FFF2-40B4-BE49-F238E27FC236}">
                <a16:creationId xmlns:a16="http://schemas.microsoft.com/office/drawing/2014/main" id="{5EE7731E-7080-428B-B894-6B3F47865498}"/>
              </a:ext>
            </a:extLst>
          </p:cNvPr>
          <p:cNvPicPr>
            <a:picLocks noChangeAspect="1"/>
          </p:cNvPicPr>
          <p:nvPr/>
        </p:nvPicPr>
        <p:blipFill rotWithShape="1">
          <a:blip r:embed="rId3"/>
          <a:srcRect t="17270" r="2" b="14636"/>
          <a:stretch/>
        </p:blipFill>
        <p:spPr>
          <a:xfrm>
            <a:off x="6272784" y="2746075"/>
            <a:ext cx="5276088" cy="3291840"/>
          </a:xfrm>
          <a:prstGeom prst="rect">
            <a:avLst/>
          </a:prstGeom>
        </p:spPr>
      </p:pic>
    </p:spTree>
    <p:extLst>
      <p:ext uri="{BB962C8B-B14F-4D97-AF65-F5344CB8AC3E}">
        <p14:creationId xmlns:p14="http://schemas.microsoft.com/office/powerpoint/2010/main" val="2113381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D1AD-9EDB-4FBF-B51D-BCABD7F562A9}"/>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3700" kern="1200">
                <a:solidFill>
                  <a:schemeClr val="tx1"/>
                </a:solidFill>
                <a:latin typeface="+mj-lt"/>
                <a:ea typeface="+mj-ea"/>
                <a:cs typeface="+mj-cs"/>
              </a:rPr>
              <a:t>Comparison of Variants for Time Complexity</a:t>
            </a:r>
          </a:p>
        </p:txBody>
      </p:sp>
      <p:sp>
        <p:nvSpPr>
          <p:cNvPr id="7" name="Subtitle 2">
            <a:extLst>
              <a:ext uri="{FF2B5EF4-FFF2-40B4-BE49-F238E27FC236}">
                <a16:creationId xmlns:a16="http://schemas.microsoft.com/office/drawing/2014/main" id="{6E4534A7-9142-477F-AF20-0E14F3DCD733}"/>
              </a:ext>
            </a:extLst>
          </p:cNvPr>
          <p:cNvSpPr txBox="1">
            <a:spLocks/>
          </p:cNvSpPr>
          <p:nvPr/>
        </p:nvSpPr>
        <p:spPr>
          <a:xfrm>
            <a:off x="648931" y="2438400"/>
            <a:ext cx="3505494" cy="37854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2000" b="1"/>
              <a:t>Conclusion: Variant 2 is faster since you are computing the number of N, whereas in Variant 1, 3, the r does not represent the number of points, but r^2 that represents the number of points. The size of the input is r^2, making it slower. </a:t>
            </a:r>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8E10C4C-1452-48AF-9EE7-06C77D97058C}"/>
              </a:ext>
            </a:extLst>
          </p:cNvPr>
          <p:cNvPicPr>
            <a:picLocks noChangeAspect="1"/>
          </p:cNvPicPr>
          <p:nvPr/>
        </p:nvPicPr>
        <p:blipFill>
          <a:blip r:embed="rId2"/>
          <a:stretch>
            <a:fillRect/>
          </a:stretch>
        </p:blipFill>
        <p:spPr>
          <a:xfrm>
            <a:off x="5405862" y="1212141"/>
            <a:ext cx="6019331" cy="4430472"/>
          </a:xfrm>
          <a:prstGeom prst="rect">
            <a:avLst/>
          </a:prstGeom>
          <a:effectLst/>
        </p:spPr>
      </p:pic>
    </p:spTree>
    <p:extLst>
      <p:ext uri="{BB962C8B-B14F-4D97-AF65-F5344CB8AC3E}">
        <p14:creationId xmlns:p14="http://schemas.microsoft.com/office/powerpoint/2010/main" val="2275710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E82949-B73C-4AD8-ADEC-1BD8F059E4DA}"/>
              </a:ext>
            </a:extLst>
          </p:cNvPr>
          <p:cNvPicPr>
            <a:picLocks noChangeAspect="1"/>
          </p:cNvPicPr>
          <p:nvPr/>
        </p:nvPicPr>
        <p:blipFill>
          <a:blip r:embed="rId2"/>
          <a:stretch>
            <a:fillRect/>
          </a:stretch>
        </p:blipFill>
        <p:spPr>
          <a:xfrm>
            <a:off x="600694" y="1705074"/>
            <a:ext cx="5791200" cy="2905125"/>
          </a:xfrm>
          <a:prstGeom prst="rect">
            <a:avLst/>
          </a:prstGeom>
        </p:spPr>
      </p:pic>
      <p:sp>
        <p:nvSpPr>
          <p:cNvPr id="6" name="Subtitle 2">
            <a:extLst>
              <a:ext uri="{FF2B5EF4-FFF2-40B4-BE49-F238E27FC236}">
                <a16:creationId xmlns:a16="http://schemas.microsoft.com/office/drawing/2014/main" id="{C0C9DDA8-1A0F-4920-91A4-D75610CE4550}"/>
              </a:ext>
            </a:extLst>
          </p:cNvPr>
          <p:cNvSpPr txBox="1">
            <a:spLocks/>
          </p:cNvSpPr>
          <p:nvPr/>
        </p:nvSpPr>
        <p:spPr>
          <a:xfrm>
            <a:off x="402724" y="1009435"/>
            <a:ext cx="5715562" cy="56389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Code: Using only one quadrant, where x-y pairs are draws from values 0 to r</a:t>
            </a:r>
          </a:p>
        </p:txBody>
      </p:sp>
      <p:sp>
        <p:nvSpPr>
          <p:cNvPr id="7" name="Title 1">
            <a:extLst>
              <a:ext uri="{FF2B5EF4-FFF2-40B4-BE49-F238E27FC236}">
                <a16:creationId xmlns:a16="http://schemas.microsoft.com/office/drawing/2014/main" id="{CADF2630-8EEE-47B5-84C6-317494AD8196}"/>
              </a:ext>
            </a:extLst>
          </p:cNvPr>
          <p:cNvSpPr>
            <a:spLocks noGrp="1"/>
          </p:cNvSpPr>
          <p:nvPr>
            <p:ph type="title"/>
          </p:nvPr>
        </p:nvSpPr>
        <p:spPr>
          <a:xfrm>
            <a:off x="600694" y="233878"/>
            <a:ext cx="10515600" cy="953036"/>
          </a:xfrm>
        </p:spPr>
        <p:txBody>
          <a:bodyPr/>
          <a:lstStyle/>
          <a:p>
            <a:pPr algn="ctr"/>
            <a:r>
              <a:rPr lang="en-US" dirty="0"/>
              <a:t>PI Variant 1</a:t>
            </a:r>
          </a:p>
        </p:txBody>
      </p:sp>
      <p:sp>
        <p:nvSpPr>
          <p:cNvPr id="15" name="Subtitle 2">
            <a:extLst>
              <a:ext uri="{FF2B5EF4-FFF2-40B4-BE49-F238E27FC236}">
                <a16:creationId xmlns:a16="http://schemas.microsoft.com/office/drawing/2014/main" id="{1233041F-37B8-4557-90DC-354A9340D7E5}"/>
              </a:ext>
            </a:extLst>
          </p:cNvPr>
          <p:cNvSpPr txBox="1">
            <a:spLocks/>
          </p:cNvSpPr>
          <p:nvPr/>
        </p:nvSpPr>
        <p:spPr>
          <a:xfrm>
            <a:off x="746924" y="4610199"/>
            <a:ext cx="5498740" cy="201392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Frequency count is initialized to zero and is incremented in nested for loop. Other code statements are disregarded in frequency count since for analysis of algorithms course, and in computation of time complexity, frequency count in nested for loop in this case is sufficient since it reflects time complexity. Basic operation in the code is instead counted. </a:t>
            </a:r>
          </a:p>
        </p:txBody>
      </p:sp>
      <p:sp>
        <p:nvSpPr>
          <p:cNvPr id="16" name="Subtitle 2">
            <a:extLst>
              <a:ext uri="{FF2B5EF4-FFF2-40B4-BE49-F238E27FC236}">
                <a16:creationId xmlns:a16="http://schemas.microsoft.com/office/drawing/2014/main" id="{72405BAF-9256-49A2-9953-71997EA44049}"/>
              </a:ext>
            </a:extLst>
          </p:cNvPr>
          <p:cNvSpPr txBox="1">
            <a:spLocks/>
          </p:cNvSpPr>
          <p:nvPr/>
        </p:nvSpPr>
        <p:spPr>
          <a:xfrm>
            <a:off x="6472350" y="2064849"/>
            <a:ext cx="5498740" cy="20139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Input size here refers to r^2, where r is used to generate x and y in the nested for loop to approximate the area of the circle. </a:t>
            </a:r>
          </a:p>
        </p:txBody>
      </p:sp>
    </p:spTree>
    <p:extLst>
      <p:ext uri="{BB962C8B-B14F-4D97-AF65-F5344CB8AC3E}">
        <p14:creationId xmlns:p14="http://schemas.microsoft.com/office/powerpoint/2010/main" val="1295308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B3612-3FD4-467C-9DD2-7E339441D6A1}"/>
              </a:ext>
            </a:extLst>
          </p:cNvPr>
          <p:cNvSpPr>
            <a:spLocks noGrp="1"/>
          </p:cNvSpPr>
          <p:nvPr>
            <p:ph type="title"/>
          </p:nvPr>
        </p:nvSpPr>
        <p:spPr>
          <a:xfrm>
            <a:off x="222183" y="170263"/>
            <a:ext cx="10515600" cy="510774"/>
          </a:xfrm>
        </p:spPr>
        <p:txBody>
          <a:bodyPr>
            <a:normAutofit fontScale="90000"/>
          </a:bodyPr>
          <a:lstStyle/>
          <a:p>
            <a:r>
              <a:rPr lang="en-US" dirty="0"/>
              <a:t>PI Variant 1</a:t>
            </a:r>
          </a:p>
        </p:txBody>
      </p:sp>
      <p:pic>
        <p:nvPicPr>
          <p:cNvPr id="4" name="Picture 3">
            <a:extLst>
              <a:ext uri="{FF2B5EF4-FFF2-40B4-BE49-F238E27FC236}">
                <a16:creationId xmlns:a16="http://schemas.microsoft.com/office/drawing/2014/main" id="{3E221629-A1D4-4F00-B3EA-A9B4D9FCD156}"/>
              </a:ext>
            </a:extLst>
          </p:cNvPr>
          <p:cNvPicPr>
            <a:picLocks noChangeAspect="1"/>
          </p:cNvPicPr>
          <p:nvPr/>
        </p:nvPicPr>
        <p:blipFill>
          <a:blip r:embed="rId2"/>
          <a:stretch>
            <a:fillRect/>
          </a:stretch>
        </p:blipFill>
        <p:spPr>
          <a:xfrm>
            <a:off x="222183" y="1179609"/>
            <a:ext cx="5067300" cy="1714500"/>
          </a:xfrm>
          <a:prstGeom prst="rect">
            <a:avLst/>
          </a:prstGeom>
        </p:spPr>
      </p:pic>
      <p:sp>
        <p:nvSpPr>
          <p:cNvPr id="5" name="Subtitle 2">
            <a:extLst>
              <a:ext uri="{FF2B5EF4-FFF2-40B4-BE49-F238E27FC236}">
                <a16:creationId xmlns:a16="http://schemas.microsoft.com/office/drawing/2014/main" id="{219570D2-8FEB-4735-89B4-354290A95E51}"/>
              </a:ext>
            </a:extLst>
          </p:cNvPr>
          <p:cNvSpPr txBox="1">
            <a:spLocks/>
          </p:cNvSpPr>
          <p:nvPr/>
        </p:nvSpPr>
        <p:spPr>
          <a:xfrm>
            <a:off x="92552" y="830154"/>
            <a:ext cx="5715562" cy="56389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Effect of Increasing Input Size on Computed Pi Value</a:t>
            </a:r>
          </a:p>
        </p:txBody>
      </p:sp>
      <p:pic>
        <p:nvPicPr>
          <p:cNvPr id="6" name="Picture 5">
            <a:extLst>
              <a:ext uri="{FF2B5EF4-FFF2-40B4-BE49-F238E27FC236}">
                <a16:creationId xmlns:a16="http://schemas.microsoft.com/office/drawing/2014/main" id="{ECABF743-9BBA-473A-85FD-43D126295C01}"/>
              </a:ext>
            </a:extLst>
          </p:cNvPr>
          <p:cNvPicPr>
            <a:picLocks noChangeAspect="1"/>
          </p:cNvPicPr>
          <p:nvPr/>
        </p:nvPicPr>
        <p:blipFill>
          <a:blip r:embed="rId3"/>
          <a:stretch>
            <a:fillRect/>
          </a:stretch>
        </p:blipFill>
        <p:spPr>
          <a:xfrm>
            <a:off x="222183" y="3454304"/>
            <a:ext cx="4514850" cy="1019175"/>
          </a:xfrm>
          <a:prstGeom prst="rect">
            <a:avLst/>
          </a:prstGeom>
        </p:spPr>
      </p:pic>
      <p:sp>
        <p:nvSpPr>
          <p:cNvPr id="7" name="Subtitle 2">
            <a:extLst>
              <a:ext uri="{FF2B5EF4-FFF2-40B4-BE49-F238E27FC236}">
                <a16:creationId xmlns:a16="http://schemas.microsoft.com/office/drawing/2014/main" id="{E9E5C4AA-7F65-4B61-9703-0C6D932AE1BD}"/>
              </a:ext>
            </a:extLst>
          </p:cNvPr>
          <p:cNvSpPr txBox="1">
            <a:spLocks/>
          </p:cNvSpPr>
          <p:nvPr/>
        </p:nvSpPr>
        <p:spPr>
          <a:xfrm>
            <a:off x="222183" y="3042273"/>
            <a:ext cx="5715562" cy="38672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Output</a:t>
            </a:r>
          </a:p>
        </p:txBody>
      </p:sp>
      <p:sp>
        <p:nvSpPr>
          <p:cNvPr id="8" name="Subtitle 2">
            <a:extLst>
              <a:ext uri="{FF2B5EF4-FFF2-40B4-BE49-F238E27FC236}">
                <a16:creationId xmlns:a16="http://schemas.microsoft.com/office/drawing/2014/main" id="{9B0A0CDB-922D-4F0B-803E-9307F1F4C922}"/>
              </a:ext>
            </a:extLst>
          </p:cNvPr>
          <p:cNvSpPr txBox="1">
            <a:spLocks/>
          </p:cNvSpPr>
          <p:nvPr/>
        </p:nvSpPr>
        <p:spPr>
          <a:xfrm>
            <a:off x="222183" y="5678391"/>
            <a:ext cx="11501388" cy="10191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Conclusion: Increasing the input size (by increasing the value of r as shown by increasing values in the samples list) leads to a better approximation of pi as seen at N = 10000 compared to N = 10 and seen also from the graph shown above. The graph shows an asymptotic curve to 3.14 as input size increases demonstrating the calculated value gets closer to pi. </a:t>
            </a:r>
          </a:p>
        </p:txBody>
      </p:sp>
      <p:pic>
        <p:nvPicPr>
          <p:cNvPr id="15" name="Picture 14">
            <a:extLst>
              <a:ext uri="{FF2B5EF4-FFF2-40B4-BE49-F238E27FC236}">
                <a16:creationId xmlns:a16="http://schemas.microsoft.com/office/drawing/2014/main" id="{59AD19D4-4817-4063-8617-AE29A565DD42}"/>
              </a:ext>
            </a:extLst>
          </p:cNvPr>
          <p:cNvPicPr>
            <a:picLocks noChangeAspect="1"/>
          </p:cNvPicPr>
          <p:nvPr/>
        </p:nvPicPr>
        <p:blipFill>
          <a:blip r:embed="rId4"/>
          <a:stretch>
            <a:fillRect/>
          </a:stretch>
        </p:blipFill>
        <p:spPr>
          <a:xfrm>
            <a:off x="6096000" y="2207403"/>
            <a:ext cx="5525619" cy="3512976"/>
          </a:xfrm>
          <a:prstGeom prst="rect">
            <a:avLst/>
          </a:prstGeom>
        </p:spPr>
      </p:pic>
      <p:pic>
        <p:nvPicPr>
          <p:cNvPr id="18" name="Picture 17">
            <a:extLst>
              <a:ext uri="{FF2B5EF4-FFF2-40B4-BE49-F238E27FC236}">
                <a16:creationId xmlns:a16="http://schemas.microsoft.com/office/drawing/2014/main" id="{64CBD630-8AA8-48B9-B148-22902519E241}"/>
              </a:ext>
            </a:extLst>
          </p:cNvPr>
          <p:cNvPicPr>
            <a:picLocks noChangeAspect="1"/>
          </p:cNvPicPr>
          <p:nvPr/>
        </p:nvPicPr>
        <p:blipFill>
          <a:blip r:embed="rId5"/>
          <a:stretch>
            <a:fillRect/>
          </a:stretch>
        </p:blipFill>
        <p:spPr>
          <a:xfrm>
            <a:off x="6952019" y="173120"/>
            <a:ext cx="3944019" cy="2034283"/>
          </a:xfrm>
          <a:prstGeom prst="rect">
            <a:avLst/>
          </a:prstGeom>
        </p:spPr>
      </p:pic>
    </p:spTree>
    <p:extLst>
      <p:ext uri="{BB962C8B-B14F-4D97-AF65-F5344CB8AC3E}">
        <p14:creationId xmlns:p14="http://schemas.microsoft.com/office/powerpoint/2010/main" val="2754665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E9CC018A-D967-4AD3-9604-ECB7B1C07D5D}"/>
              </a:ext>
            </a:extLst>
          </p:cNvPr>
          <p:cNvSpPr txBox="1">
            <a:spLocks/>
          </p:cNvSpPr>
          <p:nvPr/>
        </p:nvSpPr>
        <p:spPr>
          <a:xfrm>
            <a:off x="0" y="1040957"/>
            <a:ext cx="5715562" cy="56389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Effect of Increasing Input Size on Frequency Count</a:t>
            </a:r>
          </a:p>
        </p:txBody>
      </p:sp>
      <p:pic>
        <p:nvPicPr>
          <p:cNvPr id="5" name="Picture 4">
            <a:extLst>
              <a:ext uri="{FF2B5EF4-FFF2-40B4-BE49-F238E27FC236}">
                <a16:creationId xmlns:a16="http://schemas.microsoft.com/office/drawing/2014/main" id="{4C5E9061-E857-457D-BF68-78014F9E2D9A}"/>
              </a:ext>
            </a:extLst>
          </p:cNvPr>
          <p:cNvPicPr>
            <a:picLocks noChangeAspect="1"/>
          </p:cNvPicPr>
          <p:nvPr/>
        </p:nvPicPr>
        <p:blipFill>
          <a:blip r:embed="rId2"/>
          <a:stretch>
            <a:fillRect/>
          </a:stretch>
        </p:blipFill>
        <p:spPr>
          <a:xfrm>
            <a:off x="295545" y="1391365"/>
            <a:ext cx="4914900" cy="1400175"/>
          </a:xfrm>
          <a:prstGeom prst="rect">
            <a:avLst/>
          </a:prstGeom>
        </p:spPr>
      </p:pic>
      <p:sp>
        <p:nvSpPr>
          <p:cNvPr id="6" name="Subtitle 2">
            <a:extLst>
              <a:ext uri="{FF2B5EF4-FFF2-40B4-BE49-F238E27FC236}">
                <a16:creationId xmlns:a16="http://schemas.microsoft.com/office/drawing/2014/main" id="{A16C6B42-1448-440C-A048-7184BF8CF8A5}"/>
              </a:ext>
            </a:extLst>
          </p:cNvPr>
          <p:cNvSpPr txBox="1">
            <a:spLocks/>
          </p:cNvSpPr>
          <p:nvPr/>
        </p:nvSpPr>
        <p:spPr>
          <a:xfrm>
            <a:off x="158257" y="2913570"/>
            <a:ext cx="5715562" cy="38672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Output</a:t>
            </a:r>
          </a:p>
        </p:txBody>
      </p:sp>
      <p:pic>
        <p:nvPicPr>
          <p:cNvPr id="7" name="Picture 6">
            <a:extLst>
              <a:ext uri="{FF2B5EF4-FFF2-40B4-BE49-F238E27FC236}">
                <a16:creationId xmlns:a16="http://schemas.microsoft.com/office/drawing/2014/main" id="{276D654F-6A39-4120-BB3E-F7CCDD915C25}"/>
              </a:ext>
            </a:extLst>
          </p:cNvPr>
          <p:cNvPicPr>
            <a:picLocks noChangeAspect="1"/>
          </p:cNvPicPr>
          <p:nvPr/>
        </p:nvPicPr>
        <p:blipFill>
          <a:blip r:embed="rId3"/>
          <a:stretch>
            <a:fillRect/>
          </a:stretch>
        </p:blipFill>
        <p:spPr>
          <a:xfrm>
            <a:off x="158257" y="3422327"/>
            <a:ext cx="4295775" cy="1047750"/>
          </a:xfrm>
          <a:prstGeom prst="rect">
            <a:avLst/>
          </a:prstGeom>
        </p:spPr>
      </p:pic>
      <p:pic>
        <p:nvPicPr>
          <p:cNvPr id="11" name="Picture 10">
            <a:extLst>
              <a:ext uri="{FF2B5EF4-FFF2-40B4-BE49-F238E27FC236}">
                <a16:creationId xmlns:a16="http://schemas.microsoft.com/office/drawing/2014/main" id="{BE6E1824-D374-42E0-935E-368949596E08}"/>
              </a:ext>
            </a:extLst>
          </p:cNvPr>
          <p:cNvPicPr>
            <a:picLocks noChangeAspect="1"/>
          </p:cNvPicPr>
          <p:nvPr/>
        </p:nvPicPr>
        <p:blipFill>
          <a:blip r:embed="rId4"/>
          <a:stretch>
            <a:fillRect/>
          </a:stretch>
        </p:blipFill>
        <p:spPr>
          <a:xfrm>
            <a:off x="6318183" y="2766693"/>
            <a:ext cx="5003360" cy="2888538"/>
          </a:xfrm>
          <a:prstGeom prst="rect">
            <a:avLst/>
          </a:prstGeom>
        </p:spPr>
      </p:pic>
      <p:sp>
        <p:nvSpPr>
          <p:cNvPr id="12" name="Subtitle 2">
            <a:extLst>
              <a:ext uri="{FF2B5EF4-FFF2-40B4-BE49-F238E27FC236}">
                <a16:creationId xmlns:a16="http://schemas.microsoft.com/office/drawing/2014/main" id="{338DF149-B350-47FD-82D7-EC54F9FFC852}"/>
              </a:ext>
            </a:extLst>
          </p:cNvPr>
          <p:cNvSpPr txBox="1">
            <a:spLocks/>
          </p:cNvSpPr>
          <p:nvPr/>
        </p:nvSpPr>
        <p:spPr>
          <a:xfrm>
            <a:off x="123125" y="5817043"/>
            <a:ext cx="11501388" cy="10191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Conclusion: Increasing the input size (by increasing the value of r as shown by increasing values in the samples list) leads to higher frequency count as seen at N = 10000 (where frequency count is 100010000) compared to N = 10 (where frequency count is 110) and seen also from the graph shown above. The graph shows the increasing trend in frequency count as the input size increases</a:t>
            </a:r>
          </a:p>
        </p:txBody>
      </p:sp>
      <p:sp>
        <p:nvSpPr>
          <p:cNvPr id="13" name="Title 1">
            <a:extLst>
              <a:ext uri="{FF2B5EF4-FFF2-40B4-BE49-F238E27FC236}">
                <a16:creationId xmlns:a16="http://schemas.microsoft.com/office/drawing/2014/main" id="{28CCDAF3-063F-4BEE-88A5-60F4D5A028C3}"/>
              </a:ext>
            </a:extLst>
          </p:cNvPr>
          <p:cNvSpPr>
            <a:spLocks noGrp="1"/>
          </p:cNvSpPr>
          <p:nvPr>
            <p:ph type="title"/>
          </p:nvPr>
        </p:nvSpPr>
        <p:spPr>
          <a:xfrm>
            <a:off x="222183" y="170263"/>
            <a:ext cx="10515600" cy="510774"/>
          </a:xfrm>
        </p:spPr>
        <p:txBody>
          <a:bodyPr>
            <a:normAutofit fontScale="90000"/>
          </a:bodyPr>
          <a:lstStyle/>
          <a:p>
            <a:r>
              <a:rPr lang="en-US" dirty="0"/>
              <a:t>PI Variant 1</a:t>
            </a:r>
          </a:p>
        </p:txBody>
      </p:sp>
      <p:pic>
        <p:nvPicPr>
          <p:cNvPr id="15" name="Picture 14">
            <a:extLst>
              <a:ext uri="{FF2B5EF4-FFF2-40B4-BE49-F238E27FC236}">
                <a16:creationId xmlns:a16="http://schemas.microsoft.com/office/drawing/2014/main" id="{951AE7C8-9246-4C48-BB90-C119B739C29C}"/>
              </a:ext>
            </a:extLst>
          </p:cNvPr>
          <p:cNvPicPr>
            <a:picLocks noChangeAspect="1"/>
          </p:cNvPicPr>
          <p:nvPr/>
        </p:nvPicPr>
        <p:blipFill>
          <a:blip r:embed="rId5"/>
          <a:stretch>
            <a:fillRect/>
          </a:stretch>
        </p:blipFill>
        <p:spPr>
          <a:xfrm>
            <a:off x="6781196" y="317651"/>
            <a:ext cx="4209145" cy="2368136"/>
          </a:xfrm>
          <a:prstGeom prst="rect">
            <a:avLst/>
          </a:prstGeom>
        </p:spPr>
      </p:pic>
    </p:spTree>
    <p:extLst>
      <p:ext uri="{BB962C8B-B14F-4D97-AF65-F5344CB8AC3E}">
        <p14:creationId xmlns:p14="http://schemas.microsoft.com/office/powerpoint/2010/main" val="1494960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C0C9DDA8-1A0F-4920-91A4-D75610CE4550}"/>
              </a:ext>
            </a:extLst>
          </p:cNvPr>
          <p:cNvSpPr txBox="1">
            <a:spLocks/>
          </p:cNvSpPr>
          <p:nvPr/>
        </p:nvSpPr>
        <p:spPr>
          <a:xfrm>
            <a:off x="402724" y="1009435"/>
            <a:ext cx="5715562" cy="56389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Code: Random picking N pairs of real numbers in the range(0,1) for both x and y. </a:t>
            </a:r>
          </a:p>
        </p:txBody>
      </p:sp>
      <p:sp>
        <p:nvSpPr>
          <p:cNvPr id="7" name="Title 1">
            <a:extLst>
              <a:ext uri="{FF2B5EF4-FFF2-40B4-BE49-F238E27FC236}">
                <a16:creationId xmlns:a16="http://schemas.microsoft.com/office/drawing/2014/main" id="{CADF2630-8EEE-47B5-84C6-317494AD8196}"/>
              </a:ext>
            </a:extLst>
          </p:cNvPr>
          <p:cNvSpPr>
            <a:spLocks noGrp="1"/>
          </p:cNvSpPr>
          <p:nvPr>
            <p:ph type="title"/>
          </p:nvPr>
        </p:nvSpPr>
        <p:spPr>
          <a:xfrm>
            <a:off x="600694" y="233878"/>
            <a:ext cx="10515600" cy="953036"/>
          </a:xfrm>
        </p:spPr>
        <p:txBody>
          <a:bodyPr/>
          <a:lstStyle/>
          <a:p>
            <a:pPr algn="ctr"/>
            <a:r>
              <a:rPr lang="en-US" dirty="0"/>
              <a:t>PI Variant 2</a:t>
            </a:r>
          </a:p>
        </p:txBody>
      </p:sp>
      <p:sp>
        <p:nvSpPr>
          <p:cNvPr id="15" name="Subtitle 2">
            <a:extLst>
              <a:ext uri="{FF2B5EF4-FFF2-40B4-BE49-F238E27FC236}">
                <a16:creationId xmlns:a16="http://schemas.microsoft.com/office/drawing/2014/main" id="{1233041F-37B8-4557-90DC-354A9340D7E5}"/>
              </a:ext>
            </a:extLst>
          </p:cNvPr>
          <p:cNvSpPr txBox="1">
            <a:spLocks/>
          </p:cNvSpPr>
          <p:nvPr/>
        </p:nvSpPr>
        <p:spPr>
          <a:xfrm>
            <a:off x="746924" y="4610199"/>
            <a:ext cx="5498740" cy="201392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Frequency count is initialized to zero and is incremented in for loop. Other code statements are disregarded in frequency count since for analysis of algorithms course, and in computation of time complexity, frequency count in for loop in this case is sufficient since reflects time complexity. Basic operation in the code is instead counted. </a:t>
            </a:r>
          </a:p>
        </p:txBody>
      </p:sp>
      <p:pic>
        <p:nvPicPr>
          <p:cNvPr id="3" name="Picture 2">
            <a:extLst>
              <a:ext uri="{FF2B5EF4-FFF2-40B4-BE49-F238E27FC236}">
                <a16:creationId xmlns:a16="http://schemas.microsoft.com/office/drawing/2014/main" id="{F375A27B-9391-4513-9D6D-46E0A16BAC28}"/>
              </a:ext>
            </a:extLst>
          </p:cNvPr>
          <p:cNvPicPr>
            <a:picLocks noChangeAspect="1"/>
          </p:cNvPicPr>
          <p:nvPr/>
        </p:nvPicPr>
        <p:blipFill>
          <a:blip r:embed="rId2"/>
          <a:stretch>
            <a:fillRect/>
          </a:stretch>
        </p:blipFill>
        <p:spPr>
          <a:xfrm>
            <a:off x="841257" y="1765081"/>
            <a:ext cx="4695825" cy="2266950"/>
          </a:xfrm>
          <a:prstGeom prst="rect">
            <a:avLst/>
          </a:prstGeom>
        </p:spPr>
      </p:pic>
      <p:sp>
        <p:nvSpPr>
          <p:cNvPr id="8" name="Subtitle 2">
            <a:extLst>
              <a:ext uri="{FF2B5EF4-FFF2-40B4-BE49-F238E27FC236}">
                <a16:creationId xmlns:a16="http://schemas.microsoft.com/office/drawing/2014/main" id="{80E12A6F-DC3B-489F-ABE0-C6710BBB26F4}"/>
              </a:ext>
            </a:extLst>
          </p:cNvPr>
          <p:cNvSpPr txBox="1">
            <a:spLocks/>
          </p:cNvSpPr>
          <p:nvPr/>
        </p:nvSpPr>
        <p:spPr>
          <a:xfrm>
            <a:off x="5933336" y="1891595"/>
            <a:ext cx="5498740" cy="20139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Input size here refers to n, where n is the number of points that are used to approximate the area of the circle. It is O(n). </a:t>
            </a:r>
          </a:p>
        </p:txBody>
      </p:sp>
    </p:spTree>
    <p:extLst>
      <p:ext uri="{BB962C8B-B14F-4D97-AF65-F5344CB8AC3E}">
        <p14:creationId xmlns:p14="http://schemas.microsoft.com/office/powerpoint/2010/main" val="3947376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B3612-3FD4-467C-9DD2-7E339441D6A1}"/>
              </a:ext>
            </a:extLst>
          </p:cNvPr>
          <p:cNvSpPr>
            <a:spLocks noGrp="1"/>
          </p:cNvSpPr>
          <p:nvPr>
            <p:ph type="title"/>
          </p:nvPr>
        </p:nvSpPr>
        <p:spPr>
          <a:xfrm>
            <a:off x="222183" y="170263"/>
            <a:ext cx="10515600" cy="510774"/>
          </a:xfrm>
        </p:spPr>
        <p:txBody>
          <a:bodyPr>
            <a:normAutofit fontScale="90000"/>
          </a:bodyPr>
          <a:lstStyle/>
          <a:p>
            <a:r>
              <a:rPr lang="en-US" dirty="0"/>
              <a:t>PI Variant 2</a:t>
            </a:r>
          </a:p>
        </p:txBody>
      </p:sp>
      <p:sp>
        <p:nvSpPr>
          <p:cNvPr id="5" name="Subtitle 2">
            <a:extLst>
              <a:ext uri="{FF2B5EF4-FFF2-40B4-BE49-F238E27FC236}">
                <a16:creationId xmlns:a16="http://schemas.microsoft.com/office/drawing/2014/main" id="{219570D2-8FEB-4735-89B4-354290A95E51}"/>
              </a:ext>
            </a:extLst>
          </p:cNvPr>
          <p:cNvSpPr txBox="1">
            <a:spLocks/>
          </p:cNvSpPr>
          <p:nvPr/>
        </p:nvSpPr>
        <p:spPr>
          <a:xfrm>
            <a:off x="92552" y="830154"/>
            <a:ext cx="5715562" cy="56389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Effect of Increasing Input Size on Computed Pi Value</a:t>
            </a:r>
          </a:p>
        </p:txBody>
      </p:sp>
      <p:sp>
        <p:nvSpPr>
          <p:cNvPr id="7" name="Subtitle 2">
            <a:extLst>
              <a:ext uri="{FF2B5EF4-FFF2-40B4-BE49-F238E27FC236}">
                <a16:creationId xmlns:a16="http://schemas.microsoft.com/office/drawing/2014/main" id="{E9E5C4AA-7F65-4B61-9703-0C6D932AE1BD}"/>
              </a:ext>
            </a:extLst>
          </p:cNvPr>
          <p:cNvSpPr txBox="1">
            <a:spLocks/>
          </p:cNvSpPr>
          <p:nvPr/>
        </p:nvSpPr>
        <p:spPr>
          <a:xfrm>
            <a:off x="222183" y="3042273"/>
            <a:ext cx="5715562" cy="38672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Output</a:t>
            </a:r>
          </a:p>
        </p:txBody>
      </p:sp>
      <p:sp>
        <p:nvSpPr>
          <p:cNvPr id="8" name="Subtitle 2">
            <a:extLst>
              <a:ext uri="{FF2B5EF4-FFF2-40B4-BE49-F238E27FC236}">
                <a16:creationId xmlns:a16="http://schemas.microsoft.com/office/drawing/2014/main" id="{9B0A0CDB-922D-4F0B-803E-9307F1F4C922}"/>
              </a:ext>
            </a:extLst>
          </p:cNvPr>
          <p:cNvSpPr txBox="1">
            <a:spLocks/>
          </p:cNvSpPr>
          <p:nvPr/>
        </p:nvSpPr>
        <p:spPr>
          <a:xfrm>
            <a:off x="222183" y="5353623"/>
            <a:ext cx="11501388" cy="1334114"/>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Conclusion: Increasing the input size (by increasing the value of n as shown by increasing values in the samples list) leads to a better approximation of pi as seen at N = 10000 compared to N = 10 and seen also from the graph shown above. The graph shows stark contrast to pi variant’s 1 graph. The reason is that pi variant 2 relies on random values where its possible that more elements get inside the arc in small N, as compared to variant 1, where input values go from 1 to r in a systematic, increasing fashion. The randomness impact disappears with increasing input size consistent with central limit theorem, where in large values, the central tendency represents true value, in this case, the value of pi.  </a:t>
            </a:r>
          </a:p>
        </p:txBody>
      </p:sp>
      <p:pic>
        <p:nvPicPr>
          <p:cNvPr id="9" name="Picture 8">
            <a:extLst>
              <a:ext uri="{FF2B5EF4-FFF2-40B4-BE49-F238E27FC236}">
                <a16:creationId xmlns:a16="http://schemas.microsoft.com/office/drawing/2014/main" id="{9A2C71F9-780A-48BF-8C1E-D9C516B72076}"/>
              </a:ext>
            </a:extLst>
          </p:cNvPr>
          <p:cNvPicPr>
            <a:picLocks noChangeAspect="1"/>
          </p:cNvPicPr>
          <p:nvPr/>
        </p:nvPicPr>
        <p:blipFill>
          <a:blip r:embed="rId2"/>
          <a:stretch>
            <a:fillRect/>
          </a:stretch>
        </p:blipFill>
        <p:spPr>
          <a:xfrm>
            <a:off x="222183" y="1315465"/>
            <a:ext cx="4743450" cy="1362075"/>
          </a:xfrm>
          <a:prstGeom prst="rect">
            <a:avLst/>
          </a:prstGeom>
        </p:spPr>
      </p:pic>
      <p:pic>
        <p:nvPicPr>
          <p:cNvPr id="11" name="Picture 10">
            <a:extLst>
              <a:ext uri="{FF2B5EF4-FFF2-40B4-BE49-F238E27FC236}">
                <a16:creationId xmlns:a16="http://schemas.microsoft.com/office/drawing/2014/main" id="{84CC6F60-B52D-443B-B78F-B22810965C46}"/>
              </a:ext>
            </a:extLst>
          </p:cNvPr>
          <p:cNvPicPr>
            <a:picLocks noChangeAspect="1"/>
          </p:cNvPicPr>
          <p:nvPr/>
        </p:nvPicPr>
        <p:blipFill>
          <a:blip r:embed="rId3"/>
          <a:stretch>
            <a:fillRect/>
          </a:stretch>
        </p:blipFill>
        <p:spPr>
          <a:xfrm>
            <a:off x="304399" y="3473266"/>
            <a:ext cx="4191000" cy="1019175"/>
          </a:xfrm>
          <a:prstGeom prst="rect">
            <a:avLst/>
          </a:prstGeom>
        </p:spPr>
      </p:pic>
      <p:pic>
        <p:nvPicPr>
          <p:cNvPr id="13" name="Picture 12">
            <a:extLst>
              <a:ext uri="{FF2B5EF4-FFF2-40B4-BE49-F238E27FC236}">
                <a16:creationId xmlns:a16="http://schemas.microsoft.com/office/drawing/2014/main" id="{44D2662E-BB84-46ED-9610-755AE4FA5F78}"/>
              </a:ext>
            </a:extLst>
          </p:cNvPr>
          <p:cNvPicPr>
            <a:picLocks noChangeAspect="1"/>
          </p:cNvPicPr>
          <p:nvPr/>
        </p:nvPicPr>
        <p:blipFill>
          <a:blip r:embed="rId4"/>
          <a:stretch>
            <a:fillRect/>
          </a:stretch>
        </p:blipFill>
        <p:spPr>
          <a:xfrm>
            <a:off x="7142202" y="150698"/>
            <a:ext cx="3595581" cy="2028086"/>
          </a:xfrm>
          <a:prstGeom prst="rect">
            <a:avLst/>
          </a:prstGeom>
        </p:spPr>
      </p:pic>
      <p:pic>
        <p:nvPicPr>
          <p:cNvPr id="16" name="Picture 15">
            <a:extLst>
              <a:ext uri="{FF2B5EF4-FFF2-40B4-BE49-F238E27FC236}">
                <a16:creationId xmlns:a16="http://schemas.microsoft.com/office/drawing/2014/main" id="{41807B0B-CEA0-4039-AE9F-7B63A397C451}"/>
              </a:ext>
            </a:extLst>
          </p:cNvPr>
          <p:cNvPicPr>
            <a:picLocks noChangeAspect="1"/>
          </p:cNvPicPr>
          <p:nvPr/>
        </p:nvPicPr>
        <p:blipFill>
          <a:blip r:embed="rId5"/>
          <a:stretch>
            <a:fillRect/>
          </a:stretch>
        </p:blipFill>
        <p:spPr>
          <a:xfrm>
            <a:off x="6920692" y="2446991"/>
            <a:ext cx="4038600" cy="2638425"/>
          </a:xfrm>
          <a:prstGeom prst="rect">
            <a:avLst/>
          </a:prstGeom>
        </p:spPr>
      </p:pic>
    </p:spTree>
    <p:extLst>
      <p:ext uri="{BB962C8B-B14F-4D97-AF65-F5344CB8AC3E}">
        <p14:creationId xmlns:p14="http://schemas.microsoft.com/office/powerpoint/2010/main" val="1545669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E9CC018A-D967-4AD3-9604-ECB7B1C07D5D}"/>
              </a:ext>
            </a:extLst>
          </p:cNvPr>
          <p:cNvSpPr txBox="1">
            <a:spLocks/>
          </p:cNvSpPr>
          <p:nvPr/>
        </p:nvSpPr>
        <p:spPr>
          <a:xfrm>
            <a:off x="0" y="1040957"/>
            <a:ext cx="5715562" cy="56389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Effect of Increasing Input Size on Frequency Count</a:t>
            </a:r>
          </a:p>
        </p:txBody>
      </p:sp>
      <p:sp>
        <p:nvSpPr>
          <p:cNvPr id="6" name="Subtitle 2">
            <a:extLst>
              <a:ext uri="{FF2B5EF4-FFF2-40B4-BE49-F238E27FC236}">
                <a16:creationId xmlns:a16="http://schemas.microsoft.com/office/drawing/2014/main" id="{A16C6B42-1448-440C-A048-7184BF8CF8A5}"/>
              </a:ext>
            </a:extLst>
          </p:cNvPr>
          <p:cNvSpPr txBox="1">
            <a:spLocks/>
          </p:cNvSpPr>
          <p:nvPr/>
        </p:nvSpPr>
        <p:spPr>
          <a:xfrm>
            <a:off x="158257" y="2913570"/>
            <a:ext cx="5715562" cy="38672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Output</a:t>
            </a:r>
          </a:p>
        </p:txBody>
      </p:sp>
      <p:sp>
        <p:nvSpPr>
          <p:cNvPr id="12" name="Subtitle 2">
            <a:extLst>
              <a:ext uri="{FF2B5EF4-FFF2-40B4-BE49-F238E27FC236}">
                <a16:creationId xmlns:a16="http://schemas.microsoft.com/office/drawing/2014/main" id="{338DF149-B350-47FD-82D7-EC54F9FFC852}"/>
              </a:ext>
            </a:extLst>
          </p:cNvPr>
          <p:cNvSpPr txBox="1">
            <a:spLocks/>
          </p:cNvSpPr>
          <p:nvPr/>
        </p:nvSpPr>
        <p:spPr>
          <a:xfrm>
            <a:off x="123125" y="5532829"/>
            <a:ext cx="11501388" cy="130338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Conclusion: Increasing the input size (by increasing the value of n as shown by increasing values in the samples list) leads to higher frequency count as seen at N = 10000 (where frequency count is 10000) compared to N = 10 (where frequency count is 10) and seen also from the graph shown above. The graph shows the increasing trend in frequency count as the input size increases. </a:t>
            </a:r>
          </a:p>
        </p:txBody>
      </p:sp>
      <p:sp>
        <p:nvSpPr>
          <p:cNvPr id="13" name="Title 1">
            <a:extLst>
              <a:ext uri="{FF2B5EF4-FFF2-40B4-BE49-F238E27FC236}">
                <a16:creationId xmlns:a16="http://schemas.microsoft.com/office/drawing/2014/main" id="{28CCDAF3-063F-4BEE-88A5-60F4D5A028C3}"/>
              </a:ext>
            </a:extLst>
          </p:cNvPr>
          <p:cNvSpPr>
            <a:spLocks noGrp="1"/>
          </p:cNvSpPr>
          <p:nvPr>
            <p:ph type="title"/>
          </p:nvPr>
        </p:nvSpPr>
        <p:spPr>
          <a:xfrm>
            <a:off x="222183" y="170263"/>
            <a:ext cx="10515600" cy="510774"/>
          </a:xfrm>
        </p:spPr>
        <p:txBody>
          <a:bodyPr>
            <a:normAutofit fontScale="90000"/>
          </a:bodyPr>
          <a:lstStyle/>
          <a:p>
            <a:r>
              <a:rPr lang="en-US" dirty="0"/>
              <a:t>PI Variant 2</a:t>
            </a:r>
          </a:p>
        </p:txBody>
      </p:sp>
      <p:pic>
        <p:nvPicPr>
          <p:cNvPr id="3" name="Picture 2">
            <a:extLst>
              <a:ext uri="{FF2B5EF4-FFF2-40B4-BE49-F238E27FC236}">
                <a16:creationId xmlns:a16="http://schemas.microsoft.com/office/drawing/2014/main" id="{639ACE1D-143F-47A3-A563-A2D9EAE0B944}"/>
              </a:ext>
            </a:extLst>
          </p:cNvPr>
          <p:cNvPicPr>
            <a:picLocks noChangeAspect="1"/>
          </p:cNvPicPr>
          <p:nvPr/>
        </p:nvPicPr>
        <p:blipFill>
          <a:blip r:embed="rId2"/>
          <a:stretch>
            <a:fillRect/>
          </a:stretch>
        </p:blipFill>
        <p:spPr>
          <a:xfrm>
            <a:off x="354430" y="1453634"/>
            <a:ext cx="4552950" cy="1333500"/>
          </a:xfrm>
          <a:prstGeom prst="rect">
            <a:avLst/>
          </a:prstGeom>
        </p:spPr>
      </p:pic>
      <p:pic>
        <p:nvPicPr>
          <p:cNvPr id="9" name="Picture 8">
            <a:extLst>
              <a:ext uri="{FF2B5EF4-FFF2-40B4-BE49-F238E27FC236}">
                <a16:creationId xmlns:a16="http://schemas.microsoft.com/office/drawing/2014/main" id="{D7861F69-81A2-45B6-9C36-EB36207B42B6}"/>
              </a:ext>
            </a:extLst>
          </p:cNvPr>
          <p:cNvPicPr>
            <a:picLocks noChangeAspect="1"/>
          </p:cNvPicPr>
          <p:nvPr/>
        </p:nvPicPr>
        <p:blipFill>
          <a:blip r:embed="rId3"/>
          <a:stretch>
            <a:fillRect/>
          </a:stretch>
        </p:blipFill>
        <p:spPr>
          <a:xfrm>
            <a:off x="222183" y="3464515"/>
            <a:ext cx="4176562" cy="1165312"/>
          </a:xfrm>
          <a:prstGeom prst="rect">
            <a:avLst/>
          </a:prstGeom>
        </p:spPr>
      </p:pic>
      <p:pic>
        <p:nvPicPr>
          <p:cNvPr id="14" name="Picture 13">
            <a:extLst>
              <a:ext uri="{FF2B5EF4-FFF2-40B4-BE49-F238E27FC236}">
                <a16:creationId xmlns:a16="http://schemas.microsoft.com/office/drawing/2014/main" id="{B9E51D34-3F81-4CBC-A383-E9082A1A3CBD}"/>
              </a:ext>
            </a:extLst>
          </p:cNvPr>
          <p:cNvPicPr>
            <a:picLocks noChangeAspect="1"/>
          </p:cNvPicPr>
          <p:nvPr/>
        </p:nvPicPr>
        <p:blipFill>
          <a:blip r:embed="rId4"/>
          <a:stretch>
            <a:fillRect/>
          </a:stretch>
        </p:blipFill>
        <p:spPr>
          <a:xfrm>
            <a:off x="6549518" y="1028540"/>
            <a:ext cx="4772025" cy="1390650"/>
          </a:xfrm>
          <a:prstGeom prst="rect">
            <a:avLst/>
          </a:prstGeom>
        </p:spPr>
      </p:pic>
      <p:pic>
        <p:nvPicPr>
          <p:cNvPr id="17" name="Picture 16">
            <a:extLst>
              <a:ext uri="{FF2B5EF4-FFF2-40B4-BE49-F238E27FC236}">
                <a16:creationId xmlns:a16="http://schemas.microsoft.com/office/drawing/2014/main" id="{5E382ACB-468F-43B5-A930-ADAB421D0ED8}"/>
              </a:ext>
            </a:extLst>
          </p:cNvPr>
          <p:cNvPicPr>
            <a:picLocks noChangeAspect="1"/>
          </p:cNvPicPr>
          <p:nvPr/>
        </p:nvPicPr>
        <p:blipFill>
          <a:blip r:embed="rId5"/>
          <a:stretch>
            <a:fillRect/>
          </a:stretch>
        </p:blipFill>
        <p:spPr>
          <a:xfrm>
            <a:off x="6813885" y="2658427"/>
            <a:ext cx="4724400" cy="2638425"/>
          </a:xfrm>
          <a:prstGeom prst="rect">
            <a:avLst/>
          </a:prstGeom>
        </p:spPr>
      </p:pic>
    </p:spTree>
    <p:extLst>
      <p:ext uri="{BB962C8B-B14F-4D97-AF65-F5344CB8AC3E}">
        <p14:creationId xmlns:p14="http://schemas.microsoft.com/office/powerpoint/2010/main" val="3960175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C0C9DDA8-1A0F-4920-91A4-D75610CE4550}"/>
              </a:ext>
            </a:extLst>
          </p:cNvPr>
          <p:cNvSpPr txBox="1">
            <a:spLocks/>
          </p:cNvSpPr>
          <p:nvPr/>
        </p:nvSpPr>
        <p:spPr>
          <a:xfrm>
            <a:off x="402724" y="1009435"/>
            <a:ext cx="5715562" cy="563892"/>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Code: Combine variants 1 and 2, where integer pairs are converted to real number equivalent in the range (0,1) by dividing x and y integer values by r. </a:t>
            </a:r>
          </a:p>
        </p:txBody>
      </p:sp>
      <p:sp>
        <p:nvSpPr>
          <p:cNvPr id="7" name="Title 1">
            <a:extLst>
              <a:ext uri="{FF2B5EF4-FFF2-40B4-BE49-F238E27FC236}">
                <a16:creationId xmlns:a16="http://schemas.microsoft.com/office/drawing/2014/main" id="{CADF2630-8EEE-47B5-84C6-317494AD8196}"/>
              </a:ext>
            </a:extLst>
          </p:cNvPr>
          <p:cNvSpPr>
            <a:spLocks noGrp="1"/>
          </p:cNvSpPr>
          <p:nvPr>
            <p:ph type="title"/>
          </p:nvPr>
        </p:nvSpPr>
        <p:spPr>
          <a:xfrm>
            <a:off x="600694" y="233878"/>
            <a:ext cx="10515600" cy="953036"/>
          </a:xfrm>
        </p:spPr>
        <p:txBody>
          <a:bodyPr/>
          <a:lstStyle/>
          <a:p>
            <a:pPr algn="ctr"/>
            <a:r>
              <a:rPr lang="en-US" dirty="0"/>
              <a:t>PI Variant 3</a:t>
            </a:r>
          </a:p>
        </p:txBody>
      </p:sp>
      <p:pic>
        <p:nvPicPr>
          <p:cNvPr id="4" name="Picture 3">
            <a:extLst>
              <a:ext uri="{FF2B5EF4-FFF2-40B4-BE49-F238E27FC236}">
                <a16:creationId xmlns:a16="http://schemas.microsoft.com/office/drawing/2014/main" id="{86D4C922-13F5-444D-AF9F-1659A5B1F96C}"/>
              </a:ext>
            </a:extLst>
          </p:cNvPr>
          <p:cNvPicPr>
            <a:picLocks noChangeAspect="1"/>
          </p:cNvPicPr>
          <p:nvPr/>
        </p:nvPicPr>
        <p:blipFill>
          <a:blip r:embed="rId2"/>
          <a:stretch>
            <a:fillRect/>
          </a:stretch>
        </p:blipFill>
        <p:spPr>
          <a:xfrm>
            <a:off x="746924" y="1381224"/>
            <a:ext cx="4486275" cy="3228975"/>
          </a:xfrm>
          <a:prstGeom prst="rect">
            <a:avLst/>
          </a:prstGeom>
        </p:spPr>
      </p:pic>
      <p:sp>
        <p:nvSpPr>
          <p:cNvPr id="8" name="Subtitle 2">
            <a:extLst>
              <a:ext uri="{FF2B5EF4-FFF2-40B4-BE49-F238E27FC236}">
                <a16:creationId xmlns:a16="http://schemas.microsoft.com/office/drawing/2014/main" id="{00D9F10F-5301-4352-B396-33CE0A06098E}"/>
              </a:ext>
            </a:extLst>
          </p:cNvPr>
          <p:cNvSpPr txBox="1">
            <a:spLocks/>
          </p:cNvSpPr>
          <p:nvPr/>
        </p:nvSpPr>
        <p:spPr>
          <a:xfrm>
            <a:off x="746924" y="4610199"/>
            <a:ext cx="5498740" cy="201392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Frequency count is initialized to zero and is incremented in nested for loop. Other code statements are disregarded in frequency count since for analysis of algorithms course, and in computation of time complexity, frequency count in nested for loop in this case is sufficient since it reflects time complexity. Basic operation in the code is instead counted. </a:t>
            </a:r>
          </a:p>
        </p:txBody>
      </p:sp>
      <p:sp>
        <p:nvSpPr>
          <p:cNvPr id="9" name="Subtitle 2">
            <a:extLst>
              <a:ext uri="{FF2B5EF4-FFF2-40B4-BE49-F238E27FC236}">
                <a16:creationId xmlns:a16="http://schemas.microsoft.com/office/drawing/2014/main" id="{1D35AA4F-9C6D-4D2C-B7BF-48CFE3583719}"/>
              </a:ext>
            </a:extLst>
          </p:cNvPr>
          <p:cNvSpPr txBox="1">
            <a:spLocks/>
          </p:cNvSpPr>
          <p:nvPr/>
        </p:nvSpPr>
        <p:spPr>
          <a:xfrm>
            <a:off x="5933336" y="1891595"/>
            <a:ext cx="5498740" cy="20139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Input size here refers to r^2, where r is used to generate x and y in the nested for loop to approximate the area of the circle. </a:t>
            </a:r>
          </a:p>
        </p:txBody>
      </p:sp>
    </p:spTree>
    <p:extLst>
      <p:ext uri="{BB962C8B-B14F-4D97-AF65-F5344CB8AC3E}">
        <p14:creationId xmlns:p14="http://schemas.microsoft.com/office/powerpoint/2010/main" val="2305150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B3612-3FD4-467C-9DD2-7E339441D6A1}"/>
              </a:ext>
            </a:extLst>
          </p:cNvPr>
          <p:cNvSpPr>
            <a:spLocks noGrp="1"/>
          </p:cNvSpPr>
          <p:nvPr>
            <p:ph type="title"/>
          </p:nvPr>
        </p:nvSpPr>
        <p:spPr>
          <a:xfrm>
            <a:off x="222183" y="170263"/>
            <a:ext cx="10515600" cy="510774"/>
          </a:xfrm>
        </p:spPr>
        <p:txBody>
          <a:bodyPr>
            <a:normAutofit fontScale="90000"/>
          </a:bodyPr>
          <a:lstStyle/>
          <a:p>
            <a:r>
              <a:rPr lang="en-US" dirty="0"/>
              <a:t>PI Variant 3</a:t>
            </a:r>
          </a:p>
        </p:txBody>
      </p:sp>
      <p:sp>
        <p:nvSpPr>
          <p:cNvPr id="5" name="Subtitle 2">
            <a:extLst>
              <a:ext uri="{FF2B5EF4-FFF2-40B4-BE49-F238E27FC236}">
                <a16:creationId xmlns:a16="http://schemas.microsoft.com/office/drawing/2014/main" id="{219570D2-8FEB-4735-89B4-354290A95E51}"/>
              </a:ext>
            </a:extLst>
          </p:cNvPr>
          <p:cNvSpPr txBox="1">
            <a:spLocks/>
          </p:cNvSpPr>
          <p:nvPr/>
        </p:nvSpPr>
        <p:spPr>
          <a:xfrm>
            <a:off x="92552" y="830154"/>
            <a:ext cx="5715562" cy="56389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Effect of Increasing Input Size on Computed Pi Value</a:t>
            </a:r>
          </a:p>
        </p:txBody>
      </p:sp>
      <p:sp>
        <p:nvSpPr>
          <p:cNvPr id="7" name="Subtitle 2">
            <a:extLst>
              <a:ext uri="{FF2B5EF4-FFF2-40B4-BE49-F238E27FC236}">
                <a16:creationId xmlns:a16="http://schemas.microsoft.com/office/drawing/2014/main" id="{E9E5C4AA-7F65-4B61-9703-0C6D932AE1BD}"/>
              </a:ext>
            </a:extLst>
          </p:cNvPr>
          <p:cNvSpPr txBox="1">
            <a:spLocks/>
          </p:cNvSpPr>
          <p:nvPr/>
        </p:nvSpPr>
        <p:spPr>
          <a:xfrm>
            <a:off x="222183" y="3042273"/>
            <a:ext cx="5715562" cy="38672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Output</a:t>
            </a:r>
          </a:p>
        </p:txBody>
      </p:sp>
      <p:pic>
        <p:nvPicPr>
          <p:cNvPr id="4" name="Picture 3">
            <a:extLst>
              <a:ext uri="{FF2B5EF4-FFF2-40B4-BE49-F238E27FC236}">
                <a16:creationId xmlns:a16="http://schemas.microsoft.com/office/drawing/2014/main" id="{3EADEDA5-AD41-42EF-A8E3-F1CC68EF438E}"/>
              </a:ext>
            </a:extLst>
          </p:cNvPr>
          <p:cNvPicPr>
            <a:picLocks noChangeAspect="1"/>
          </p:cNvPicPr>
          <p:nvPr/>
        </p:nvPicPr>
        <p:blipFill>
          <a:blip r:embed="rId2"/>
          <a:stretch>
            <a:fillRect/>
          </a:stretch>
        </p:blipFill>
        <p:spPr>
          <a:xfrm>
            <a:off x="456347" y="1112100"/>
            <a:ext cx="4714875" cy="1819275"/>
          </a:xfrm>
          <a:prstGeom prst="rect">
            <a:avLst/>
          </a:prstGeom>
        </p:spPr>
      </p:pic>
      <p:pic>
        <p:nvPicPr>
          <p:cNvPr id="10" name="Picture 9">
            <a:extLst>
              <a:ext uri="{FF2B5EF4-FFF2-40B4-BE49-F238E27FC236}">
                <a16:creationId xmlns:a16="http://schemas.microsoft.com/office/drawing/2014/main" id="{2FF63F36-C3CF-438C-8A43-C297394EAAE3}"/>
              </a:ext>
            </a:extLst>
          </p:cNvPr>
          <p:cNvPicPr>
            <a:picLocks noChangeAspect="1"/>
          </p:cNvPicPr>
          <p:nvPr/>
        </p:nvPicPr>
        <p:blipFill>
          <a:blip r:embed="rId3"/>
          <a:stretch>
            <a:fillRect/>
          </a:stretch>
        </p:blipFill>
        <p:spPr>
          <a:xfrm>
            <a:off x="364907" y="3429000"/>
            <a:ext cx="4197468" cy="1125637"/>
          </a:xfrm>
          <a:prstGeom prst="rect">
            <a:avLst/>
          </a:prstGeom>
        </p:spPr>
      </p:pic>
      <p:sp>
        <p:nvSpPr>
          <p:cNvPr id="14" name="Subtitle 2">
            <a:extLst>
              <a:ext uri="{FF2B5EF4-FFF2-40B4-BE49-F238E27FC236}">
                <a16:creationId xmlns:a16="http://schemas.microsoft.com/office/drawing/2014/main" id="{2DDB6AEA-8B27-47C2-83D8-034CDA973823}"/>
              </a:ext>
            </a:extLst>
          </p:cNvPr>
          <p:cNvSpPr txBox="1">
            <a:spLocks/>
          </p:cNvSpPr>
          <p:nvPr/>
        </p:nvSpPr>
        <p:spPr>
          <a:xfrm>
            <a:off x="222183" y="5659141"/>
            <a:ext cx="11501388" cy="10191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Conclusion: Increasing the input size (by increasing the value of r as shown by increasing values in the samples list) leads to a better approximation of pi as seen at N = 10000 compared to N = 10 and seen also from the graph shown above. The graph shows computed pi value staying at approximately 3.14 as input size increases demonstrating the calculated value gets closer to pi as input size increases. </a:t>
            </a:r>
          </a:p>
        </p:txBody>
      </p:sp>
      <p:pic>
        <p:nvPicPr>
          <p:cNvPr id="15" name="Picture 14">
            <a:extLst>
              <a:ext uri="{FF2B5EF4-FFF2-40B4-BE49-F238E27FC236}">
                <a16:creationId xmlns:a16="http://schemas.microsoft.com/office/drawing/2014/main" id="{318495F9-297C-4377-89E8-9B1E5B8032BF}"/>
              </a:ext>
            </a:extLst>
          </p:cNvPr>
          <p:cNvPicPr>
            <a:picLocks noChangeAspect="1"/>
          </p:cNvPicPr>
          <p:nvPr/>
        </p:nvPicPr>
        <p:blipFill>
          <a:blip r:embed="rId4"/>
          <a:stretch>
            <a:fillRect/>
          </a:stretch>
        </p:blipFill>
        <p:spPr>
          <a:xfrm>
            <a:off x="7156884" y="2931375"/>
            <a:ext cx="4057650" cy="2638425"/>
          </a:xfrm>
          <a:prstGeom prst="rect">
            <a:avLst/>
          </a:prstGeom>
        </p:spPr>
      </p:pic>
      <p:pic>
        <p:nvPicPr>
          <p:cNvPr id="18" name="Picture 17">
            <a:extLst>
              <a:ext uri="{FF2B5EF4-FFF2-40B4-BE49-F238E27FC236}">
                <a16:creationId xmlns:a16="http://schemas.microsoft.com/office/drawing/2014/main" id="{3ADBCC9F-B1F7-4B81-B2A7-5B0EF6EFA9E8}"/>
              </a:ext>
            </a:extLst>
          </p:cNvPr>
          <p:cNvPicPr>
            <a:picLocks noChangeAspect="1"/>
          </p:cNvPicPr>
          <p:nvPr/>
        </p:nvPicPr>
        <p:blipFill>
          <a:blip r:embed="rId5"/>
          <a:stretch>
            <a:fillRect/>
          </a:stretch>
        </p:blipFill>
        <p:spPr>
          <a:xfrm>
            <a:off x="6818549" y="250927"/>
            <a:ext cx="4457700" cy="2562225"/>
          </a:xfrm>
          <a:prstGeom prst="rect">
            <a:avLst/>
          </a:prstGeom>
        </p:spPr>
      </p:pic>
    </p:spTree>
    <p:extLst>
      <p:ext uri="{BB962C8B-B14F-4D97-AF65-F5344CB8AC3E}">
        <p14:creationId xmlns:p14="http://schemas.microsoft.com/office/powerpoint/2010/main" val="3416865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993</TotalTime>
  <Words>1164</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PI Variant 1</vt:lpstr>
      <vt:lpstr>PI Variant 1</vt:lpstr>
      <vt:lpstr>PI Variant 1</vt:lpstr>
      <vt:lpstr>PI Variant 2</vt:lpstr>
      <vt:lpstr>PI Variant 2</vt:lpstr>
      <vt:lpstr>PI Variant 2</vt:lpstr>
      <vt:lpstr>PI Variant 3</vt:lpstr>
      <vt:lpstr>PI Variant 3</vt:lpstr>
      <vt:lpstr>PI Variant 3</vt:lpstr>
      <vt:lpstr>Comparison of Variants for Calculated Pi Value</vt:lpstr>
      <vt:lpstr>Comparison of Variants for Frequency Count</vt:lpstr>
      <vt:lpstr>Comparison of Variants for Time Complexity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Liwag, Mark Christian</dc:creator>
  <cp:lastModifiedBy>Liwag, Mark Christian</cp:lastModifiedBy>
  <cp:revision>9</cp:revision>
  <dcterms:created xsi:type="dcterms:W3CDTF">2022-04-19T22:11:30Z</dcterms:created>
  <dcterms:modified xsi:type="dcterms:W3CDTF">2022-04-20T14:45:23Z</dcterms:modified>
</cp:coreProperties>
</file>