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70" r:id="rId3"/>
    <p:sldId id="275" r:id="rId4"/>
    <p:sldId id="273" r:id="rId5"/>
    <p:sldId id="277" r:id="rId6"/>
    <p:sldId id="283" r:id="rId7"/>
    <p:sldId id="285" r:id="rId8"/>
    <p:sldId id="276" r:id="rId9"/>
    <p:sldId id="284" r:id="rId10"/>
    <p:sldId id="281" r:id="rId11"/>
    <p:sldId id="282" r:id="rId12"/>
    <p:sldId id="286"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05"/>
    <p:restoredTop sz="94632"/>
  </p:normalViewPr>
  <p:slideViewPr>
    <p:cSldViewPr snapToGrid="0">
      <p:cViewPr varScale="1">
        <p:scale>
          <a:sx n="122" d="100"/>
          <a:sy n="122" d="100"/>
        </p:scale>
        <p:origin x="22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3045-44DC-BF43-8A3C-55D135CBF933}" type="datetimeFigureOut">
              <a:rPr lang="en-US" smtClean="0"/>
              <a:t>4/11/23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9C0010-AD4A-394E-8DD7-E6F4427760A6}" type="slidenum">
              <a:rPr lang="en-US" smtClean="0"/>
              <a:t>‹#›</a:t>
            </a:fld>
            <a:endParaRPr lang="en-US"/>
          </a:p>
        </p:txBody>
      </p:sp>
    </p:spTree>
    <p:extLst>
      <p:ext uri="{BB962C8B-B14F-4D97-AF65-F5344CB8AC3E}">
        <p14:creationId xmlns:p14="http://schemas.microsoft.com/office/powerpoint/2010/main" val="791777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4</a:t>
            </a:fld>
            <a:endParaRPr lang="en-US"/>
          </a:p>
        </p:txBody>
      </p:sp>
    </p:spTree>
    <p:extLst>
      <p:ext uri="{BB962C8B-B14F-4D97-AF65-F5344CB8AC3E}">
        <p14:creationId xmlns:p14="http://schemas.microsoft.com/office/powerpoint/2010/main" val="3894482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13</a:t>
            </a:fld>
            <a:endParaRPr lang="en-US"/>
          </a:p>
        </p:txBody>
      </p:sp>
    </p:spTree>
    <p:extLst>
      <p:ext uri="{BB962C8B-B14F-4D97-AF65-F5344CB8AC3E}">
        <p14:creationId xmlns:p14="http://schemas.microsoft.com/office/powerpoint/2010/main" val="20442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5</a:t>
            </a:fld>
            <a:endParaRPr lang="en-US"/>
          </a:p>
        </p:txBody>
      </p:sp>
    </p:spTree>
    <p:extLst>
      <p:ext uri="{BB962C8B-B14F-4D97-AF65-F5344CB8AC3E}">
        <p14:creationId xmlns:p14="http://schemas.microsoft.com/office/powerpoint/2010/main" val="2269676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6</a:t>
            </a:fld>
            <a:endParaRPr lang="en-US"/>
          </a:p>
        </p:txBody>
      </p:sp>
    </p:spTree>
    <p:extLst>
      <p:ext uri="{BB962C8B-B14F-4D97-AF65-F5344CB8AC3E}">
        <p14:creationId xmlns:p14="http://schemas.microsoft.com/office/powerpoint/2010/main" val="321640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7</a:t>
            </a:fld>
            <a:endParaRPr lang="en-US"/>
          </a:p>
        </p:txBody>
      </p:sp>
    </p:spTree>
    <p:extLst>
      <p:ext uri="{BB962C8B-B14F-4D97-AF65-F5344CB8AC3E}">
        <p14:creationId xmlns:p14="http://schemas.microsoft.com/office/powerpoint/2010/main" val="287642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8</a:t>
            </a:fld>
            <a:endParaRPr lang="en-US"/>
          </a:p>
        </p:txBody>
      </p:sp>
    </p:spTree>
    <p:extLst>
      <p:ext uri="{BB962C8B-B14F-4D97-AF65-F5344CB8AC3E}">
        <p14:creationId xmlns:p14="http://schemas.microsoft.com/office/powerpoint/2010/main" val="76982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9</a:t>
            </a:fld>
            <a:endParaRPr lang="en-US"/>
          </a:p>
        </p:txBody>
      </p:sp>
    </p:spTree>
    <p:extLst>
      <p:ext uri="{BB962C8B-B14F-4D97-AF65-F5344CB8AC3E}">
        <p14:creationId xmlns:p14="http://schemas.microsoft.com/office/powerpoint/2010/main" val="213638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10</a:t>
            </a:fld>
            <a:endParaRPr lang="en-US"/>
          </a:p>
        </p:txBody>
      </p:sp>
    </p:spTree>
    <p:extLst>
      <p:ext uri="{BB962C8B-B14F-4D97-AF65-F5344CB8AC3E}">
        <p14:creationId xmlns:p14="http://schemas.microsoft.com/office/powerpoint/2010/main" val="19621850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11</a:t>
            </a:fld>
            <a:endParaRPr lang="en-US"/>
          </a:p>
        </p:txBody>
      </p:sp>
    </p:spTree>
    <p:extLst>
      <p:ext uri="{BB962C8B-B14F-4D97-AF65-F5344CB8AC3E}">
        <p14:creationId xmlns:p14="http://schemas.microsoft.com/office/powerpoint/2010/main" val="131997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9C0010-AD4A-394E-8DD7-E6F4427760A6}" type="slidenum">
              <a:rPr lang="en-US" smtClean="0"/>
              <a:t>12</a:t>
            </a:fld>
            <a:endParaRPr lang="en-US"/>
          </a:p>
        </p:txBody>
      </p:sp>
    </p:spTree>
    <p:extLst>
      <p:ext uri="{BB962C8B-B14F-4D97-AF65-F5344CB8AC3E}">
        <p14:creationId xmlns:p14="http://schemas.microsoft.com/office/powerpoint/2010/main" val="222927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A76576CC-B3A0-5FF4-4B48-957C79A5D6CD}"/>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81A56758-8FBC-AEF9-B740-A23E599CE485}"/>
              </a:ext>
            </a:extLst>
          </p:cNvPr>
          <p:cNvSpPr txBox="1">
            <a:spLocks noGrp="1"/>
          </p:cNvSpPr>
          <p:nvPr>
            <p:ph type="ctr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Subtitle 2">
            <a:extLst>
              <a:ext uri="{FF2B5EF4-FFF2-40B4-BE49-F238E27FC236}">
                <a16:creationId xmlns:a16="http://schemas.microsoft.com/office/drawing/2014/main" id="{563A83EF-F5F5-396F-FEF1-36CCAE6A0CCA}"/>
              </a:ext>
            </a:extLst>
          </p:cNvPr>
          <p:cNvSpPr txBox="1">
            <a:spLocks noGrp="1"/>
          </p:cNvSpPr>
          <p:nvPr>
            <p:ph type="subTitle" idx="1"/>
          </p:nvPr>
        </p:nvSpPr>
        <p:spPr>
          <a:xfrm>
            <a:off x="1100050" y="4645152"/>
            <a:ext cx="10058400" cy="1143000"/>
          </a:xfrm>
        </p:spPr>
        <p:txBody>
          <a:bodyPr lIns="91440" rIns="91440"/>
          <a:lstStyle>
            <a:lvl1pPr marL="0" indent="0">
              <a:buNone/>
              <a:defRPr sz="2400" cap="all" spc="200">
                <a:solidFill>
                  <a:srgbClr val="000000"/>
                </a:solidFill>
              </a:defRPr>
            </a:lvl1pPr>
          </a:lstStyle>
          <a:p>
            <a:pPr lvl="0"/>
            <a:r>
              <a:rPr lang="en-US"/>
              <a:t>Click to edit Master subtitle style</a:t>
            </a:r>
          </a:p>
        </p:txBody>
      </p:sp>
      <p:cxnSp>
        <p:nvCxnSpPr>
          <p:cNvPr id="5" name="Straight Connector 8">
            <a:extLst>
              <a:ext uri="{FF2B5EF4-FFF2-40B4-BE49-F238E27FC236}">
                <a16:creationId xmlns:a16="http://schemas.microsoft.com/office/drawing/2014/main" id="{9AA8B402-7C9E-AB6F-3B94-F52AF30C7655}"/>
              </a:ext>
            </a:extLst>
          </p:cNvPr>
          <p:cNvCxnSpPr/>
          <p:nvPr/>
        </p:nvCxnSpPr>
        <p:spPr>
          <a:xfrm>
            <a:off x="1207657" y="4474744"/>
            <a:ext cx="9875520" cy="0"/>
          </a:xfrm>
          <a:prstGeom prst="straightConnector1">
            <a:avLst/>
          </a:prstGeom>
          <a:noFill/>
          <a:ln w="12701" cap="flat">
            <a:solidFill>
              <a:srgbClr val="404040"/>
            </a:solidFill>
            <a:prstDash val="solid"/>
            <a:miter/>
          </a:ln>
        </p:spPr>
      </p:cxnSp>
      <p:sp>
        <p:nvSpPr>
          <p:cNvPr id="6" name="Date Placeholder 3">
            <a:extLst>
              <a:ext uri="{FF2B5EF4-FFF2-40B4-BE49-F238E27FC236}">
                <a16:creationId xmlns:a16="http://schemas.microsoft.com/office/drawing/2014/main" id="{7520D806-BCFC-CFCD-4AFF-54876C343486}"/>
              </a:ext>
            </a:extLst>
          </p:cNvPr>
          <p:cNvSpPr txBox="1">
            <a:spLocks noGrp="1"/>
          </p:cNvSpPr>
          <p:nvPr>
            <p:ph type="dt" sz="half" idx="7"/>
          </p:nvPr>
        </p:nvSpPr>
        <p:spPr/>
        <p:txBody>
          <a:bodyPr/>
          <a:lstStyle>
            <a:lvl1pPr>
              <a:defRPr/>
            </a:lvl1pPr>
          </a:lstStyle>
          <a:p>
            <a:pPr lvl="0"/>
            <a:fld id="{8BE382A2-5B3A-4D48-BB86-6B0ED999188E}" type="datetime1">
              <a:rPr lang="en-US"/>
              <a:pPr lvl="0"/>
              <a:t>4/11/23</a:t>
            </a:fld>
            <a:endParaRPr lang="en-US"/>
          </a:p>
        </p:txBody>
      </p:sp>
      <p:sp>
        <p:nvSpPr>
          <p:cNvPr id="7" name="Footer Placeholder 4">
            <a:extLst>
              <a:ext uri="{FF2B5EF4-FFF2-40B4-BE49-F238E27FC236}">
                <a16:creationId xmlns:a16="http://schemas.microsoft.com/office/drawing/2014/main" id="{4B02066F-55BA-8F24-E30E-0229A4B428B7}"/>
              </a:ext>
            </a:extLst>
          </p:cNvPr>
          <p:cNvSpPr txBox="1">
            <a:spLocks noGrp="1"/>
          </p:cNvSpPr>
          <p:nvPr>
            <p:ph type="ftr" sz="quarter" idx="9"/>
          </p:nvPr>
        </p:nvSpPr>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5EB9113D-00B9-C250-2A03-1E0E6D6EE5AC}"/>
              </a:ext>
            </a:extLst>
          </p:cNvPr>
          <p:cNvSpPr txBox="1">
            <a:spLocks noGrp="1"/>
          </p:cNvSpPr>
          <p:nvPr>
            <p:ph type="sldNum" sz="quarter" idx="8"/>
          </p:nvPr>
        </p:nvSpPr>
        <p:spPr/>
        <p:txBody>
          <a:bodyPr/>
          <a:lstStyle>
            <a:lvl1pPr>
              <a:defRPr/>
            </a:lvl1pPr>
          </a:lstStyle>
          <a:p>
            <a:pPr lvl="0"/>
            <a:fld id="{C97D8CAC-5765-C04A-A4ED-3ED83E0E70B0}" type="slidenum">
              <a:t>‹#›</a:t>
            </a:fld>
            <a:endParaRPr lang="en-US"/>
          </a:p>
        </p:txBody>
      </p:sp>
    </p:spTree>
    <p:extLst>
      <p:ext uri="{BB962C8B-B14F-4D97-AF65-F5344CB8AC3E}">
        <p14:creationId xmlns:p14="http://schemas.microsoft.com/office/powerpoint/2010/main" val="17333620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ABEF-296F-085C-8C72-1DCD15B2C3A2}"/>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A9A849F-AB81-6948-7D26-5668C93663B6}"/>
              </a:ext>
            </a:extLst>
          </p:cNvPr>
          <p:cNvSpPr txBox="1">
            <a:spLocks noGrp="1"/>
          </p:cNvSpPr>
          <p:nvPr>
            <p:ph type="body" orient="vert" idx="1"/>
          </p:nvPr>
        </p:nvSpPr>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3854CF9B-A757-E009-6C80-27DEEA8D1577}"/>
              </a:ext>
            </a:extLst>
          </p:cNvPr>
          <p:cNvSpPr txBox="1">
            <a:spLocks noGrp="1"/>
          </p:cNvSpPr>
          <p:nvPr>
            <p:ph type="dt" sz="half" idx="7"/>
          </p:nvPr>
        </p:nvSpPr>
        <p:spPr/>
        <p:txBody>
          <a:bodyPr/>
          <a:lstStyle>
            <a:lvl1pPr>
              <a:defRPr/>
            </a:lvl1pPr>
          </a:lstStyle>
          <a:p>
            <a:pPr lvl="0"/>
            <a:fld id="{E06C9038-C0BC-AE4D-8321-7FAB72836EC1}" type="datetime1">
              <a:rPr lang="en-US"/>
              <a:pPr lvl="0"/>
              <a:t>4/11/23</a:t>
            </a:fld>
            <a:endParaRPr lang="en-US"/>
          </a:p>
        </p:txBody>
      </p:sp>
      <p:sp>
        <p:nvSpPr>
          <p:cNvPr id="5" name="Footer Placeholder 7">
            <a:extLst>
              <a:ext uri="{FF2B5EF4-FFF2-40B4-BE49-F238E27FC236}">
                <a16:creationId xmlns:a16="http://schemas.microsoft.com/office/drawing/2014/main" id="{CD787B22-AE82-5DAA-4186-D3628F68B736}"/>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F1B3E65E-43C7-243F-1F54-D81B051ABA67}"/>
              </a:ext>
            </a:extLst>
          </p:cNvPr>
          <p:cNvSpPr txBox="1">
            <a:spLocks noGrp="1"/>
          </p:cNvSpPr>
          <p:nvPr>
            <p:ph type="sldNum" sz="quarter" idx="8"/>
          </p:nvPr>
        </p:nvSpPr>
        <p:spPr/>
        <p:txBody>
          <a:bodyPr/>
          <a:lstStyle>
            <a:lvl1pPr>
              <a:defRPr/>
            </a:lvl1pPr>
          </a:lstStyle>
          <a:p>
            <a:pPr lvl="0"/>
            <a:fld id="{EBDE5C80-0ED4-FD46-B272-5EEB9E736F26}" type="slidenum">
              <a:t>‹#›</a:t>
            </a:fld>
            <a:endParaRPr lang="en-US"/>
          </a:p>
        </p:txBody>
      </p:sp>
    </p:spTree>
    <p:extLst>
      <p:ext uri="{BB962C8B-B14F-4D97-AF65-F5344CB8AC3E}">
        <p14:creationId xmlns:p14="http://schemas.microsoft.com/office/powerpoint/2010/main" val="2473815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CCE8562F-209E-C5BF-8D35-305F424E5DA2}"/>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Vertical Title 1">
            <a:extLst>
              <a:ext uri="{FF2B5EF4-FFF2-40B4-BE49-F238E27FC236}">
                <a16:creationId xmlns:a16="http://schemas.microsoft.com/office/drawing/2014/main" id="{6E197D58-86A8-0197-DFDB-EC3E23E509B6}"/>
              </a:ext>
            </a:extLst>
          </p:cNvPr>
          <p:cNvSpPr txBox="1">
            <a:spLocks noGrp="1"/>
          </p:cNvSpPr>
          <p:nvPr>
            <p:ph type="title" orient="vert"/>
          </p:nvPr>
        </p:nvSpPr>
        <p:spPr>
          <a:xfrm>
            <a:off x="8724903" y="412302"/>
            <a:ext cx="2628899" cy="5759897"/>
          </a:xfrm>
        </p:spPr>
        <p:txBody>
          <a:bodyPr vert="eaVert"/>
          <a:lstStyle>
            <a:lvl1pPr>
              <a:defRPr/>
            </a:lvl1pPr>
          </a:lstStyle>
          <a:p>
            <a:pPr lvl="0"/>
            <a:r>
              <a:rPr lang="en-US"/>
              <a:t>Click to edit Master title style</a:t>
            </a:r>
          </a:p>
        </p:txBody>
      </p:sp>
      <p:sp>
        <p:nvSpPr>
          <p:cNvPr id="4" name="Vertical Text Placeholder 2">
            <a:extLst>
              <a:ext uri="{FF2B5EF4-FFF2-40B4-BE49-F238E27FC236}">
                <a16:creationId xmlns:a16="http://schemas.microsoft.com/office/drawing/2014/main" id="{1E0D2E40-A43E-28E7-14EF-2B087911F523}"/>
              </a:ext>
            </a:extLst>
          </p:cNvPr>
          <p:cNvSpPr txBox="1">
            <a:spLocks noGrp="1"/>
          </p:cNvSpPr>
          <p:nvPr>
            <p:ph type="body" orient="vert" idx="1"/>
          </p:nvPr>
        </p:nvSpPr>
        <p:spPr>
          <a:xfrm>
            <a:off x="838203" y="412302"/>
            <a:ext cx="7734296" cy="5759897"/>
          </a:xfrm>
        </p:spPr>
        <p:txBody>
          <a:bodyPr vert="eaVert" lIns="45720" tIns="0" rIns="45720" bIns="0"/>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6">
            <a:extLst>
              <a:ext uri="{FF2B5EF4-FFF2-40B4-BE49-F238E27FC236}">
                <a16:creationId xmlns:a16="http://schemas.microsoft.com/office/drawing/2014/main" id="{FE24ACEC-1416-890D-9560-6C150765784B}"/>
              </a:ext>
            </a:extLst>
          </p:cNvPr>
          <p:cNvSpPr txBox="1">
            <a:spLocks noGrp="1"/>
          </p:cNvSpPr>
          <p:nvPr>
            <p:ph type="dt" sz="half" idx="7"/>
          </p:nvPr>
        </p:nvSpPr>
        <p:spPr/>
        <p:txBody>
          <a:bodyPr/>
          <a:lstStyle>
            <a:lvl1pPr>
              <a:defRPr/>
            </a:lvl1pPr>
          </a:lstStyle>
          <a:p>
            <a:pPr lvl="0"/>
            <a:fld id="{AF5FA37D-10A1-3141-86FE-8093A462D7EC}" type="datetime1">
              <a:rPr lang="en-US"/>
              <a:pPr lvl="0"/>
              <a:t>4/11/23</a:t>
            </a:fld>
            <a:endParaRPr lang="en-US"/>
          </a:p>
        </p:txBody>
      </p:sp>
      <p:sp>
        <p:nvSpPr>
          <p:cNvPr id="6" name="Footer Placeholder 7">
            <a:extLst>
              <a:ext uri="{FF2B5EF4-FFF2-40B4-BE49-F238E27FC236}">
                <a16:creationId xmlns:a16="http://schemas.microsoft.com/office/drawing/2014/main" id="{09C75122-15DE-3E78-825B-7E8C1A2787CC}"/>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9D541CF2-7B0A-E12B-110E-A6A60D82C4F7}"/>
              </a:ext>
            </a:extLst>
          </p:cNvPr>
          <p:cNvSpPr txBox="1">
            <a:spLocks noGrp="1"/>
          </p:cNvSpPr>
          <p:nvPr>
            <p:ph type="sldNum" sz="quarter" idx="8"/>
          </p:nvPr>
        </p:nvSpPr>
        <p:spPr/>
        <p:txBody>
          <a:bodyPr/>
          <a:lstStyle>
            <a:lvl1pPr>
              <a:defRPr/>
            </a:lvl1pPr>
          </a:lstStyle>
          <a:p>
            <a:pPr lvl="0"/>
            <a:fld id="{8C7436F9-D581-7D44-BF68-E143C8D82A83}" type="slidenum">
              <a:t>‹#›</a:t>
            </a:fld>
            <a:endParaRPr lang="en-US"/>
          </a:p>
        </p:txBody>
      </p:sp>
    </p:spTree>
    <p:extLst>
      <p:ext uri="{BB962C8B-B14F-4D97-AF65-F5344CB8AC3E}">
        <p14:creationId xmlns:p14="http://schemas.microsoft.com/office/powerpoint/2010/main" val="287519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F077-DA50-CA2F-BA0A-AD4EC0CAE0BB}"/>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8C2E2CC-6197-834D-2E79-E8FB510B2781}"/>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a:extLst>
              <a:ext uri="{FF2B5EF4-FFF2-40B4-BE49-F238E27FC236}">
                <a16:creationId xmlns:a16="http://schemas.microsoft.com/office/drawing/2014/main" id="{0DCAB671-B37C-DA69-EB9C-6C815F90BD67}"/>
              </a:ext>
            </a:extLst>
          </p:cNvPr>
          <p:cNvSpPr txBox="1">
            <a:spLocks noGrp="1"/>
          </p:cNvSpPr>
          <p:nvPr>
            <p:ph type="dt" sz="half" idx="7"/>
          </p:nvPr>
        </p:nvSpPr>
        <p:spPr/>
        <p:txBody>
          <a:bodyPr/>
          <a:lstStyle>
            <a:lvl1pPr>
              <a:defRPr/>
            </a:lvl1pPr>
          </a:lstStyle>
          <a:p>
            <a:pPr lvl="0"/>
            <a:fld id="{C11B9707-5631-E24C-B08C-68CF04779438}" type="datetime1">
              <a:rPr lang="en-US"/>
              <a:pPr lvl="0"/>
              <a:t>4/11/23</a:t>
            </a:fld>
            <a:endParaRPr lang="en-US"/>
          </a:p>
        </p:txBody>
      </p:sp>
      <p:sp>
        <p:nvSpPr>
          <p:cNvPr id="5" name="Footer Placeholder 7">
            <a:extLst>
              <a:ext uri="{FF2B5EF4-FFF2-40B4-BE49-F238E27FC236}">
                <a16:creationId xmlns:a16="http://schemas.microsoft.com/office/drawing/2014/main" id="{B171BE5B-03BE-8883-2743-2453D6F62403}"/>
              </a:ext>
            </a:extLst>
          </p:cNvPr>
          <p:cNvSpPr txBox="1">
            <a:spLocks noGrp="1"/>
          </p:cNvSpPr>
          <p:nvPr>
            <p:ph type="ftr" sz="quarter" idx="9"/>
          </p:nvPr>
        </p:nvSpPr>
        <p:spPr/>
        <p:txBody>
          <a:bodyPr/>
          <a:lstStyle>
            <a:lvl1pPr>
              <a:defRPr/>
            </a:lvl1pPr>
          </a:lstStyle>
          <a:p>
            <a:pPr lvl="0"/>
            <a:endParaRPr lang="en-US"/>
          </a:p>
        </p:txBody>
      </p:sp>
      <p:sp>
        <p:nvSpPr>
          <p:cNvPr id="6" name="Slide Number Placeholder 8">
            <a:extLst>
              <a:ext uri="{FF2B5EF4-FFF2-40B4-BE49-F238E27FC236}">
                <a16:creationId xmlns:a16="http://schemas.microsoft.com/office/drawing/2014/main" id="{AA9793F7-3892-FB1F-437C-9BAA39B22077}"/>
              </a:ext>
            </a:extLst>
          </p:cNvPr>
          <p:cNvSpPr txBox="1">
            <a:spLocks noGrp="1"/>
          </p:cNvSpPr>
          <p:nvPr>
            <p:ph type="sldNum" sz="quarter" idx="8"/>
          </p:nvPr>
        </p:nvSpPr>
        <p:spPr/>
        <p:txBody>
          <a:bodyPr/>
          <a:lstStyle>
            <a:lvl1pPr>
              <a:defRPr/>
            </a:lvl1pPr>
          </a:lstStyle>
          <a:p>
            <a:pPr lvl="0"/>
            <a:fld id="{143D0BF6-006F-5D47-92E3-36EA331074CB}" type="slidenum">
              <a:t>‹#›</a:t>
            </a:fld>
            <a:endParaRPr lang="en-US"/>
          </a:p>
        </p:txBody>
      </p:sp>
    </p:spTree>
    <p:extLst>
      <p:ext uri="{BB962C8B-B14F-4D97-AF65-F5344CB8AC3E}">
        <p14:creationId xmlns:p14="http://schemas.microsoft.com/office/powerpoint/2010/main" val="62860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2153AC2-495C-C166-B1C1-FD178800F23F}"/>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9DFECEF6-EDF7-4E1D-63CE-793930E4AD43}"/>
              </a:ext>
            </a:extLst>
          </p:cNvPr>
          <p:cNvSpPr txBox="1">
            <a:spLocks noGrp="1"/>
          </p:cNvSpPr>
          <p:nvPr>
            <p:ph type="title"/>
          </p:nvPr>
        </p:nvSpPr>
        <p:spPr>
          <a:xfrm>
            <a:off x="1097280" y="758952"/>
            <a:ext cx="10058400" cy="3566160"/>
          </a:xfrm>
        </p:spPr>
        <p:txBody>
          <a:bodyPr/>
          <a:lstStyle>
            <a:lvl1pPr>
              <a:defRPr sz="8000">
                <a:solidFill>
                  <a:srgbClr val="262626"/>
                </a:solidFill>
              </a:defRPr>
            </a:lvl1pPr>
          </a:lstStyle>
          <a:p>
            <a:pPr lvl="0"/>
            <a:r>
              <a:rPr lang="en-US"/>
              <a:t>Click to edit Master title style</a:t>
            </a:r>
          </a:p>
        </p:txBody>
      </p:sp>
      <p:sp>
        <p:nvSpPr>
          <p:cNvPr id="4" name="Text Placeholder 2">
            <a:extLst>
              <a:ext uri="{FF2B5EF4-FFF2-40B4-BE49-F238E27FC236}">
                <a16:creationId xmlns:a16="http://schemas.microsoft.com/office/drawing/2014/main" id="{AE9997A6-E3CD-DDC5-46CD-BBBF82618751}"/>
              </a:ext>
            </a:extLst>
          </p:cNvPr>
          <p:cNvSpPr txBox="1">
            <a:spLocks noGrp="1"/>
          </p:cNvSpPr>
          <p:nvPr>
            <p:ph type="body" idx="1"/>
          </p:nvPr>
        </p:nvSpPr>
        <p:spPr>
          <a:xfrm>
            <a:off x="1097280" y="4663440"/>
            <a:ext cx="10058400" cy="1143000"/>
          </a:xfrm>
        </p:spPr>
        <p:txBody>
          <a:bodyPr lIns="91440" rIns="91440"/>
          <a:lstStyle>
            <a:lvl1pPr marL="0" indent="0">
              <a:buNone/>
              <a:defRPr sz="2400" cap="all" spc="200">
                <a:solidFill>
                  <a:srgbClr val="000000"/>
                </a:solidFill>
              </a:defRPr>
            </a:lvl1pPr>
          </a:lstStyle>
          <a:p>
            <a:pPr lvl="0"/>
            <a:r>
              <a:rPr lang="en-US"/>
              <a:t>Click to edit Master text styles</a:t>
            </a:r>
          </a:p>
        </p:txBody>
      </p:sp>
      <p:cxnSp>
        <p:nvCxnSpPr>
          <p:cNvPr id="5" name="Straight Connector 8">
            <a:extLst>
              <a:ext uri="{FF2B5EF4-FFF2-40B4-BE49-F238E27FC236}">
                <a16:creationId xmlns:a16="http://schemas.microsoft.com/office/drawing/2014/main" id="{592D33F0-78B5-7B96-61C9-41FCF83A0DEA}"/>
              </a:ext>
            </a:extLst>
          </p:cNvPr>
          <p:cNvCxnSpPr/>
          <p:nvPr/>
        </p:nvCxnSpPr>
        <p:spPr>
          <a:xfrm>
            <a:off x="1207657" y="4485132"/>
            <a:ext cx="9875520" cy="0"/>
          </a:xfrm>
          <a:prstGeom prst="straightConnector1">
            <a:avLst/>
          </a:prstGeom>
          <a:noFill/>
          <a:ln w="12701" cap="flat">
            <a:solidFill>
              <a:srgbClr val="404040"/>
            </a:solidFill>
            <a:prstDash val="solid"/>
            <a:miter/>
          </a:ln>
        </p:spPr>
      </p:cxnSp>
      <p:sp>
        <p:nvSpPr>
          <p:cNvPr id="6" name="Date Placeholder 6">
            <a:extLst>
              <a:ext uri="{FF2B5EF4-FFF2-40B4-BE49-F238E27FC236}">
                <a16:creationId xmlns:a16="http://schemas.microsoft.com/office/drawing/2014/main" id="{5D643507-3B6B-273A-BD2B-E513943585E5}"/>
              </a:ext>
            </a:extLst>
          </p:cNvPr>
          <p:cNvSpPr txBox="1">
            <a:spLocks noGrp="1"/>
          </p:cNvSpPr>
          <p:nvPr>
            <p:ph type="dt" sz="half" idx="7"/>
          </p:nvPr>
        </p:nvSpPr>
        <p:spPr/>
        <p:txBody>
          <a:bodyPr/>
          <a:lstStyle>
            <a:lvl1pPr>
              <a:defRPr/>
            </a:lvl1pPr>
          </a:lstStyle>
          <a:p>
            <a:pPr lvl="0"/>
            <a:fld id="{CB2DE012-1D8C-1341-A1BE-99DC494E599C}" type="datetime1">
              <a:rPr lang="en-US"/>
              <a:pPr lvl="0"/>
              <a:t>4/11/23</a:t>
            </a:fld>
            <a:endParaRPr lang="en-US"/>
          </a:p>
        </p:txBody>
      </p:sp>
      <p:sp>
        <p:nvSpPr>
          <p:cNvPr id="7" name="Footer Placeholder 7">
            <a:extLst>
              <a:ext uri="{FF2B5EF4-FFF2-40B4-BE49-F238E27FC236}">
                <a16:creationId xmlns:a16="http://schemas.microsoft.com/office/drawing/2014/main" id="{5F92D4C0-4B71-9494-D326-E3EA1F27BD8B}"/>
              </a:ext>
            </a:extLst>
          </p:cNvPr>
          <p:cNvSpPr txBox="1">
            <a:spLocks noGrp="1"/>
          </p:cNvSpPr>
          <p:nvPr>
            <p:ph type="ftr" sz="quarter" idx="9"/>
          </p:nvPr>
        </p:nvSpPr>
        <p:spPr/>
        <p:txBody>
          <a:bodyPr/>
          <a:lstStyle>
            <a:lvl1pPr>
              <a:defRPr/>
            </a:lvl1pPr>
          </a:lstStyle>
          <a:p>
            <a:pPr lvl="0"/>
            <a:endParaRPr lang="en-US"/>
          </a:p>
        </p:txBody>
      </p:sp>
      <p:sp>
        <p:nvSpPr>
          <p:cNvPr id="8" name="Slide Number Placeholder 10">
            <a:extLst>
              <a:ext uri="{FF2B5EF4-FFF2-40B4-BE49-F238E27FC236}">
                <a16:creationId xmlns:a16="http://schemas.microsoft.com/office/drawing/2014/main" id="{92E552C7-0044-1853-F21F-440D36B79EAA}"/>
              </a:ext>
            </a:extLst>
          </p:cNvPr>
          <p:cNvSpPr txBox="1">
            <a:spLocks noGrp="1"/>
          </p:cNvSpPr>
          <p:nvPr>
            <p:ph type="sldNum" sz="quarter" idx="8"/>
          </p:nvPr>
        </p:nvSpPr>
        <p:spPr/>
        <p:txBody>
          <a:bodyPr/>
          <a:lstStyle>
            <a:lvl1pPr>
              <a:defRPr/>
            </a:lvl1pPr>
          </a:lstStyle>
          <a:p>
            <a:pPr lvl="0"/>
            <a:fld id="{4F357782-8471-2046-B223-D52BC2669AD4}" type="slidenum">
              <a:t>‹#›</a:t>
            </a:fld>
            <a:endParaRPr lang="en-US"/>
          </a:p>
        </p:txBody>
      </p:sp>
    </p:spTree>
    <p:extLst>
      <p:ext uri="{BB962C8B-B14F-4D97-AF65-F5344CB8AC3E}">
        <p14:creationId xmlns:p14="http://schemas.microsoft.com/office/powerpoint/2010/main" val="18666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913B711D-6575-14A2-EF90-49A2A84055D8}"/>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46C10C10-9C3C-9EC5-180E-F9A0BFFF1C89}"/>
              </a:ext>
            </a:extLst>
          </p:cNvPr>
          <p:cNvSpPr txBox="1">
            <a:spLocks noGrp="1"/>
          </p:cNvSpPr>
          <p:nvPr>
            <p:ph idx="1"/>
          </p:nvPr>
        </p:nvSpPr>
        <p:spPr>
          <a:xfrm>
            <a:off x="1097280"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18D2B-E047-9506-C8E4-E988C645B596}"/>
              </a:ext>
            </a:extLst>
          </p:cNvPr>
          <p:cNvSpPr txBox="1">
            <a:spLocks noGrp="1"/>
          </p:cNvSpPr>
          <p:nvPr>
            <p:ph idx="2"/>
          </p:nvPr>
        </p:nvSpPr>
        <p:spPr>
          <a:xfrm>
            <a:off x="6515941" y="2120895"/>
            <a:ext cx="4639738" cy="37481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a:extLst>
              <a:ext uri="{FF2B5EF4-FFF2-40B4-BE49-F238E27FC236}">
                <a16:creationId xmlns:a16="http://schemas.microsoft.com/office/drawing/2014/main" id="{92121730-0CBC-CF68-A5E6-0720F17A23A3}"/>
              </a:ext>
            </a:extLst>
          </p:cNvPr>
          <p:cNvSpPr txBox="1">
            <a:spLocks noGrp="1"/>
          </p:cNvSpPr>
          <p:nvPr>
            <p:ph type="dt" sz="half" idx="7"/>
          </p:nvPr>
        </p:nvSpPr>
        <p:spPr/>
        <p:txBody>
          <a:bodyPr/>
          <a:lstStyle>
            <a:lvl1pPr>
              <a:defRPr/>
            </a:lvl1pPr>
          </a:lstStyle>
          <a:p>
            <a:pPr lvl="0"/>
            <a:fld id="{D9FCBF0B-1A38-8E4D-AFDB-41DDD0DCC6AE}" type="datetime1">
              <a:rPr lang="en-US"/>
              <a:pPr lvl="0"/>
              <a:t>4/11/23</a:t>
            </a:fld>
            <a:endParaRPr lang="en-US"/>
          </a:p>
        </p:txBody>
      </p:sp>
      <p:sp>
        <p:nvSpPr>
          <p:cNvPr id="6" name="Footer Placeholder 8">
            <a:extLst>
              <a:ext uri="{FF2B5EF4-FFF2-40B4-BE49-F238E27FC236}">
                <a16:creationId xmlns:a16="http://schemas.microsoft.com/office/drawing/2014/main" id="{F23ED45C-0CFF-970E-E0EA-F8897ECF1CD6}"/>
              </a:ext>
            </a:extLst>
          </p:cNvPr>
          <p:cNvSpPr txBox="1">
            <a:spLocks noGrp="1"/>
          </p:cNvSpPr>
          <p:nvPr>
            <p:ph type="ftr" sz="quarter" idx="9"/>
          </p:nvPr>
        </p:nvSpPr>
        <p:spPr/>
        <p:txBody>
          <a:bodyPr/>
          <a:lstStyle>
            <a:lvl1pPr>
              <a:defRPr/>
            </a:lvl1pPr>
          </a:lstStyle>
          <a:p>
            <a:pPr lvl="0"/>
            <a:endParaRPr lang="en-US"/>
          </a:p>
        </p:txBody>
      </p:sp>
      <p:sp>
        <p:nvSpPr>
          <p:cNvPr id="7" name="Slide Number Placeholder 9">
            <a:extLst>
              <a:ext uri="{FF2B5EF4-FFF2-40B4-BE49-F238E27FC236}">
                <a16:creationId xmlns:a16="http://schemas.microsoft.com/office/drawing/2014/main" id="{17D1C5C0-4397-7141-7F7D-39A5A56FA237}"/>
              </a:ext>
            </a:extLst>
          </p:cNvPr>
          <p:cNvSpPr txBox="1">
            <a:spLocks noGrp="1"/>
          </p:cNvSpPr>
          <p:nvPr>
            <p:ph type="sldNum" sz="quarter" idx="8"/>
          </p:nvPr>
        </p:nvSpPr>
        <p:spPr/>
        <p:txBody>
          <a:bodyPr/>
          <a:lstStyle>
            <a:lvl1pPr>
              <a:defRPr/>
            </a:lvl1pPr>
          </a:lstStyle>
          <a:p>
            <a:pPr lvl="0"/>
            <a:fld id="{114F4FE7-BA90-764C-8E1F-B5FA8C6BCBB8}" type="slidenum">
              <a:t>‹#›</a:t>
            </a:fld>
            <a:endParaRPr lang="en-US"/>
          </a:p>
        </p:txBody>
      </p:sp>
    </p:spTree>
    <p:extLst>
      <p:ext uri="{BB962C8B-B14F-4D97-AF65-F5344CB8AC3E}">
        <p14:creationId xmlns:p14="http://schemas.microsoft.com/office/powerpoint/2010/main" val="3773939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0F11A609-B1F3-CA45-F120-649025DB1D46}"/>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DE1EBE72-3F32-FB03-618D-7806BFF9D6D4}"/>
              </a:ext>
            </a:extLst>
          </p:cNvPr>
          <p:cNvSpPr txBox="1">
            <a:spLocks noGrp="1"/>
          </p:cNvSpPr>
          <p:nvPr>
            <p:ph type="body" idx="1"/>
          </p:nvPr>
        </p:nvSpPr>
        <p:spPr>
          <a:xfrm>
            <a:off x="1097280" y="2057400"/>
            <a:ext cx="4639738" cy="736284"/>
          </a:xfrm>
        </p:spPr>
        <p:txBody>
          <a:bodyPr lIns="91440" rIns="91440" anchor="ctr"/>
          <a:lstStyle>
            <a:lvl1pPr marL="0" indent="0">
              <a:buNone/>
              <a:defRPr sz="2000" cap="all">
                <a:solidFill>
                  <a:srgbClr val="000000"/>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D0F43ADA-5F57-6DBD-F8C4-61EB1FF0419B}"/>
              </a:ext>
            </a:extLst>
          </p:cNvPr>
          <p:cNvSpPr txBox="1">
            <a:spLocks noGrp="1"/>
          </p:cNvSpPr>
          <p:nvPr>
            <p:ph idx="2"/>
          </p:nvPr>
        </p:nvSpPr>
        <p:spPr>
          <a:xfrm>
            <a:off x="1097280"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33C17A-53D6-5474-2151-F12E51AA998F}"/>
              </a:ext>
            </a:extLst>
          </p:cNvPr>
          <p:cNvSpPr txBox="1">
            <a:spLocks noGrp="1"/>
          </p:cNvSpPr>
          <p:nvPr>
            <p:ph type="body" idx="3"/>
          </p:nvPr>
        </p:nvSpPr>
        <p:spPr>
          <a:xfrm>
            <a:off x="6515941" y="2057400"/>
            <a:ext cx="4639738" cy="736284"/>
          </a:xfrm>
        </p:spPr>
        <p:txBody>
          <a:bodyPr lIns="91440" rIns="91440" anchor="ctr"/>
          <a:lstStyle>
            <a:lvl1pPr marL="0" indent="0">
              <a:buNone/>
              <a:defRPr sz="2000" cap="all">
                <a:solidFill>
                  <a:srgbClr val="000000"/>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E459CFAD-99C0-2193-DC59-74DFAB7F8AF1}"/>
              </a:ext>
            </a:extLst>
          </p:cNvPr>
          <p:cNvSpPr txBox="1">
            <a:spLocks noGrp="1"/>
          </p:cNvSpPr>
          <p:nvPr>
            <p:ph idx="4"/>
          </p:nvPr>
        </p:nvSpPr>
        <p:spPr>
          <a:xfrm>
            <a:off x="6515941" y="2958276"/>
            <a:ext cx="4639738" cy="291081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34ECFBB1-116E-0B2B-D6D8-AB550E5B144A}"/>
              </a:ext>
            </a:extLst>
          </p:cNvPr>
          <p:cNvSpPr txBox="1">
            <a:spLocks noGrp="1"/>
          </p:cNvSpPr>
          <p:nvPr>
            <p:ph type="dt" sz="half" idx="7"/>
          </p:nvPr>
        </p:nvSpPr>
        <p:spPr/>
        <p:txBody>
          <a:bodyPr/>
          <a:lstStyle>
            <a:lvl1pPr>
              <a:defRPr/>
            </a:lvl1pPr>
          </a:lstStyle>
          <a:p>
            <a:pPr lvl="0"/>
            <a:fld id="{2FAEC8C0-6BF7-E549-9BA5-5F1FAB599EF2}" type="datetime1">
              <a:rPr lang="en-US"/>
              <a:pPr lvl="0"/>
              <a:t>4/11/23</a:t>
            </a:fld>
            <a:endParaRPr lang="en-US"/>
          </a:p>
        </p:txBody>
      </p:sp>
      <p:sp>
        <p:nvSpPr>
          <p:cNvPr id="8" name="Footer Placeholder 10">
            <a:extLst>
              <a:ext uri="{FF2B5EF4-FFF2-40B4-BE49-F238E27FC236}">
                <a16:creationId xmlns:a16="http://schemas.microsoft.com/office/drawing/2014/main" id="{30F67F84-C4A7-052C-C714-9979B38157CF}"/>
              </a:ext>
            </a:extLst>
          </p:cNvPr>
          <p:cNvSpPr txBox="1">
            <a:spLocks noGrp="1"/>
          </p:cNvSpPr>
          <p:nvPr>
            <p:ph type="ftr" sz="quarter" idx="9"/>
          </p:nvPr>
        </p:nvSpPr>
        <p:spPr/>
        <p:txBody>
          <a:bodyPr/>
          <a:lstStyle>
            <a:lvl1pPr>
              <a:defRPr/>
            </a:lvl1pPr>
          </a:lstStyle>
          <a:p>
            <a:pPr lvl="0"/>
            <a:endParaRPr lang="en-US"/>
          </a:p>
        </p:txBody>
      </p:sp>
      <p:sp>
        <p:nvSpPr>
          <p:cNvPr id="9" name="Slide Number Placeholder 11">
            <a:extLst>
              <a:ext uri="{FF2B5EF4-FFF2-40B4-BE49-F238E27FC236}">
                <a16:creationId xmlns:a16="http://schemas.microsoft.com/office/drawing/2014/main" id="{34F9E883-2663-46B8-49A1-E0EF7CA25340}"/>
              </a:ext>
            </a:extLst>
          </p:cNvPr>
          <p:cNvSpPr txBox="1">
            <a:spLocks noGrp="1"/>
          </p:cNvSpPr>
          <p:nvPr>
            <p:ph type="sldNum" sz="quarter" idx="8"/>
          </p:nvPr>
        </p:nvSpPr>
        <p:spPr/>
        <p:txBody>
          <a:bodyPr/>
          <a:lstStyle>
            <a:lvl1pPr>
              <a:defRPr/>
            </a:lvl1pPr>
          </a:lstStyle>
          <a:p>
            <a:pPr lvl="0"/>
            <a:fld id="{57D31E07-73B9-CB42-B03A-46DC1DE12DD4}" type="slidenum">
              <a:t>‹#›</a:t>
            </a:fld>
            <a:endParaRPr lang="en-US"/>
          </a:p>
        </p:txBody>
      </p:sp>
    </p:spTree>
    <p:extLst>
      <p:ext uri="{BB962C8B-B14F-4D97-AF65-F5344CB8AC3E}">
        <p14:creationId xmlns:p14="http://schemas.microsoft.com/office/powerpoint/2010/main" val="1725169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6601-B54F-EE91-FD06-5F8B7D1392D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5">
            <a:extLst>
              <a:ext uri="{FF2B5EF4-FFF2-40B4-BE49-F238E27FC236}">
                <a16:creationId xmlns:a16="http://schemas.microsoft.com/office/drawing/2014/main" id="{B340F73F-1787-BB60-13CB-F7C707A99433}"/>
              </a:ext>
            </a:extLst>
          </p:cNvPr>
          <p:cNvSpPr txBox="1">
            <a:spLocks noGrp="1"/>
          </p:cNvSpPr>
          <p:nvPr>
            <p:ph type="dt" sz="half" idx="7"/>
          </p:nvPr>
        </p:nvSpPr>
        <p:spPr/>
        <p:txBody>
          <a:bodyPr/>
          <a:lstStyle>
            <a:lvl1pPr>
              <a:defRPr/>
            </a:lvl1pPr>
          </a:lstStyle>
          <a:p>
            <a:pPr lvl="0"/>
            <a:fld id="{2B07E98E-9885-5545-916D-7CFE74E49B57}" type="datetime1">
              <a:rPr lang="en-US"/>
              <a:pPr lvl="0"/>
              <a:t>4/11/23</a:t>
            </a:fld>
            <a:endParaRPr lang="en-US"/>
          </a:p>
        </p:txBody>
      </p:sp>
      <p:sp>
        <p:nvSpPr>
          <p:cNvPr id="4" name="Footer Placeholder 6">
            <a:extLst>
              <a:ext uri="{FF2B5EF4-FFF2-40B4-BE49-F238E27FC236}">
                <a16:creationId xmlns:a16="http://schemas.microsoft.com/office/drawing/2014/main" id="{DC4B39FE-1395-C854-F849-45737F648749}"/>
              </a:ext>
            </a:extLst>
          </p:cNvPr>
          <p:cNvSpPr txBox="1">
            <a:spLocks noGrp="1"/>
          </p:cNvSpPr>
          <p:nvPr>
            <p:ph type="ftr" sz="quarter" idx="9"/>
          </p:nvPr>
        </p:nvSpPr>
        <p:spPr/>
        <p:txBody>
          <a:bodyPr/>
          <a:lstStyle>
            <a:lvl1pPr>
              <a:defRPr/>
            </a:lvl1pPr>
          </a:lstStyle>
          <a:p>
            <a:pPr lvl="0"/>
            <a:endParaRPr lang="en-US"/>
          </a:p>
        </p:txBody>
      </p:sp>
      <p:sp>
        <p:nvSpPr>
          <p:cNvPr id="5" name="Slide Number Placeholder 7">
            <a:extLst>
              <a:ext uri="{FF2B5EF4-FFF2-40B4-BE49-F238E27FC236}">
                <a16:creationId xmlns:a16="http://schemas.microsoft.com/office/drawing/2014/main" id="{BA731F2F-0840-51CC-052C-A2785BE19FA0}"/>
              </a:ext>
            </a:extLst>
          </p:cNvPr>
          <p:cNvSpPr txBox="1">
            <a:spLocks noGrp="1"/>
          </p:cNvSpPr>
          <p:nvPr>
            <p:ph type="sldNum" sz="quarter" idx="8"/>
          </p:nvPr>
        </p:nvSpPr>
        <p:spPr/>
        <p:txBody>
          <a:bodyPr/>
          <a:lstStyle>
            <a:lvl1pPr>
              <a:defRPr/>
            </a:lvl1pPr>
          </a:lstStyle>
          <a:p>
            <a:pPr lvl="0"/>
            <a:fld id="{CEFECDF5-4A11-DD45-8AC2-3404934F09EF}" type="slidenum">
              <a:t>‹#›</a:t>
            </a:fld>
            <a:endParaRPr lang="en-US"/>
          </a:p>
        </p:txBody>
      </p:sp>
    </p:spTree>
    <p:extLst>
      <p:ext uri="{BB962C8B-B14F-4D97-AF65-F5344CB8AC3E}">
        <p14:creationId xmlns:p14="http://schemas.microsoft.com/office/powerpoint/2010/main" val="281502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998E10B-2537-5D67-DD2D-0FAAD513C26A}"/>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Date Placeholder 1">
            <a:extLst>
              <a:ext uri="{FF2B5EF4-FFF2-40B4-BE49-F238E27FC236}">
                <a16:creationId xmlns:a16="http://schemas.microsoft.com/office/drawing/2014/main" id="{AD8FB47F-4439-3F9E-A6D1-A0D69D36A609}"/>
              </a:ext>
            </a:extLst>
          </p:cNvPr>
          <p:cNvSpPr txBox="1">
            <a:spLocks noGrp="1"/>
          </p:cNvSpPr>
          <p:nvPr>
            <p:ph type="dt" sz="half" idx="7"/>
          </p:nvPr>
        </p:nvSpPr>
        <p:spPr/>
        <p:txBody>
          <a:bodyPr/>
          <a:lstStyle>
            <a:lvl1pPr>
              <a:defRPr/>
            </a:lvl1pPr>
          </a:lstStyle>
          <a:p>
            <a:pPr lvl="0"/>
            <a:fld id="{E97CD366-503D-DD4D-8AF2-0F8BA3005434}" type="datetime1">
              <a:rPr lang="en-US"/>
              <a:pPr lvl="0"/>
              <a:t>4/11/23</a:t>
            </a:fld>
            <a:endParaRPr lang="en-US"/>
          </a:p>
        </p:txBody>
      </p:sp>
      <p:sp>
        <p:nvSpPr>
          <p:cNvPr id="4" name="Footer Placeholder 2">
            <a:extLst>
              <a:ext uri="{FF2B5EF4-FFF2-40B4-BE49-F238E27FC236}">
                <a16:creationId xmlns:a16="http://schemas.microsoft.com/office/drawing/2014/main" id="{52325F70-9DDD-7F15-06C4-BE42C0C464EC}"/>
              </a:ext>
            </a:extLst>
          </p:cNvPr>
          <p:cNvSpPr txBox="1">
            <a:spLocks noGrp="1"/>
          </p:cNvSpPr>
          <p:nvPr>
            <p:ph type="ftr" sz="quarter" idx="9"/>
          </p:nvPr>
        </p:nvSpPr>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1931F4DC-24D4-1842-D94B-DDC4DF411D3E}"/>
              </a:ext>
            </a:extLst>
          </p:cNvPr>
          <p:cNvSpPr txBox="1">
            <a:spLocks noGrp="1"/>
          </p:cNvSpPr>
          <p:nvPr>
            <p:ph type="sldNum" sz="quarter" idx="8"/>
          </p:nvPr>
        </p:nvSpPr>
        <p:spPr/>
        <p:txBody>
          <a:bodyPr/>
          <a:lstStyle>
            <a:lvl1pPr>
              <a:defRPr/>
            </a:lvl1pPr>
          </a:lstStyle>
          <a:p>
            <a:pPr lvl="0"/>
            <a:fld id="{BEB63DF4-87C5-8846-8BE9-775055CF405D}" type="slidenum">
              <a:t>‹#›</a:t>
            </a:fld>
            <a:endParaRPr lang="en-US"/>
          </a:p>
        </p:txBody>
      </p:sp>
    </p:spTree>
    <p:extLst>
      <p:ext uri="{BB962C8B-B14F-4D97-AF65-F5344CB8AC3E}">
        <p14:creationId xmlns:p14="http://schemas.microsoft.com/office/powerpoint/2010/main" val="71642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943EAE2A-6CC2-BDF7-AFB9-D81A6CC7C2B2}"/>
              </a:ext>
            </a:extLst>
          </p:cNvPr>
          <p:cNvSpPr/>
          <p:nvPr/>
        </p:nvSpPr>
        <p:spPr>
          <a:xfrm>
            <a:off x="18" y="0"/>
            <a:ext cx="4654296" cy="68580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Title 1">
            <a:extLst>
              <a:ext uri="{FF2B5EF4-FFF2-40B4-BE49-F238E27FC236}">
                <a16:creationId xmlns:a16="http://schemas.microsoft.com/office/drawing/2014/main" id="{7DD254E3-90AC-07B0-14FA-811E3B5F047B}"/>
              </a:ext>
            </a:extLst>
          </p:cNvPr>
          <p:cNvSpPr txBox="1">
            <a:spLocks noGrp="1"/>
          </p:cNvSpPr>
          <p:nvPr>
            <p:ph type="title"/>
          </p:nvPr>
        </p:nvSpPr>
        <p:spPr>
          <a:xfrm>
            <a:off x="643463" y="786384"/>
            <a:ext cx="3517568" cy="2093976"/>
          </a:xfrm>
        </p:spPr>
        <p:txBody>
          <a:bodyPr/>
          <a:lstStyle>
            <a:lvl1pPr>
              <a:defRPr sz="3600">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619CE95D-B7A2-5F4A-0E97-CE5BBA26B649}"/>
              </a:ext>
            </a:extLst>
          </p:cNvPr>
          <p:cNvSpPr txBox="1">
            <a:spLocks noGrp="1"/>
          </p:cNvSpPr>
          <p:nvPr>
            <p:ph idx="1"/>
          </p:nvPr>
        </p:nvSpPr>
        <p:spPr>
          <a:xfrm>
            <a:off x="5458986" y="812801"/>
            <a:ext cx="5928347" cy="52947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a:extLst>
              <a:ext uri="{FF2B5EF4-FFF2-40B4-BE49-F238E27FC236}">
                <a16:creationId xmlns:a16="http://schemas.microsoft.com/office/drawing/2014/main" id="{4FFFDF7A-4B37-E242-4F59-325F5B043C67}"/>
              </a:ext>
            </a:extLst>
          </p:cNvPr>
          <p:cNvSpPr txBox="1">
            <a:spLocks noGrp="1"/>
          </p:cNvSpPr>
          <p:nvPr>
            <p:ph type="body" idx="2"/>
          </p:nvPr>
        </p:nvSpPr>
        <p:spPr>
          <a:xfrm>
            <a:off x="643463" y="3043050"/>
            <a:ext cx="3517568" cy="3064501"/>
          </a:xfrm>
        </p:spPr>
        <p:txBody>
          <a:bodyPr lIns="91440" rIns="91440"/>
          <a:lstStyle>
            <a:lvl1pPr marL="0" indent="0">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20D4D51C-036F-3E00-FB33-0F58D2D9BDAC}"/>
              </a:ext>
            </a:extLst>
          </p:cNvPr>
          <p:cNvSpPr txBox="1">
            <a:spLocks noGrp="1"/>
          </p:cNvSpPr>
          <p:nvPr>
            <p:ph type="dt" sz="half" idx="7"/>
          </p:nvPr>
        </p:nvSpPr>
        <p:spPr>
          <a:xfrm>
            <a:off x="643463" y="6446520"/>
            <a:ext cx="3517568" cy="365129"/>
          </a:xfrm>
        </p:spPr>
        <p:txBody>
          <a:bodyPr/>
          <a:lstStyle>
            <a:lvl1pPr algn="l">
              <a:defRPr/>
            </a:lvl1pPr>
          </a:lstStyle>
          <a:p>
            <a:pPr lvl="0"/>
            <a:fld id="{352E9883-BE98-454F-A2D7-C732C75095C6}" type="datetime1">
              <a:rPr lang="en-US"/>
              <a:pPr lvl="0"/>
              <a:t>4/11/23</a:t>
            </a:fld>
            <a:endParaRPr lang="en-US"/>
          </a:p>
        </p:txBody>
      </p:sp>
      <p:sp>
        <p:nvSpPr>
          <p:cNvPr id="7" name="Footer Placeholder 5">
            <a:extLst>
              <a:ext uri="{FF2B5EF4-FFF2-40B4-BE49-F238E27FC236}">
                <a16:creationId xmlns:a16="http://schemas.microsoft.com/office/drawing/2014/main" id="{8C5E0B8C-4FED-9F8A-C8BA-9E224754A65A}"/>
              </a:ext>
            </a:extLst>
          </p:cNvPr>
          <p:cNvSpPr txBox="1">
            <a:spLocks noGrp="1"/>
          </p:cNvSpPr>
          <p:nvPr>
            <p:ph type="ftr" sz="quarter" idx="9"/>
          </p:nvPr>
        </p:nvSpPr>
        <p:spPr>
          <a:xfrm>
            <a:off x="5458986" y="6446520"/>
            <a:ext cx="5334015" cy="365129"/>
          </a:xfrm>
        </p:spPr>
        <p:txBody>
          <a:bodyPr/>
          <a:lstStyle>
            <a:lvl1pPr>
              <a:defRPr>
                <a:solidFill>
                  <a:srgbClr val="4A5356"/>
                </a:solidFill>
              </a:defRPr>
            </a:lvl1pPr>
          </a:lstStyle>
          <a:p>
            <a:pPr lvl="0"/>
            <a:endParaRPr lang="en-US"/>
          </a:p>
        </p:txBody>
      </p:sp>
      <p:sp>
        <p:nvSpPr>
          <p:cNvPr id="8" name="Slide Number Placeholder 6">
            <a:extLst>
              <a:ext uri="{FF2B5EF4-FFF2-40B4-BE49-F238E27FC236}">
                <a16:creationId xmlns:a16="http://schemas.microsoft.com/office/drawing/2014/main" id="{31E45C8F-C4A8-1376-466F-5DC82A77517E}"/>
              </a:ext>
            </a:extLst>
          </p:cNvPr>
          <p:cNvSpPr txBox="1">
            <a:spLocks noGrp="1"/>
          </p:cNvSpPr>
          <p:nvPr>
            <p:ph type="sldNum" sz="quarter" idx="8"/>
          </p:nvPr>
        </p:nvSpPr>
        <p:spPr/>
        <p:txBody>
          <a:bodyPr/>
          <a:lstStyle>
            <a:lvl1pPr>
              <a:defRPr>
                <a:solidFill>
                  <a:srgbClr val="4A5356"/>
                </a:solidFill>
              </a:defRPr>
            </a:lvl1pPr>
          </a:lstStyle>
          <a:p>
            <a:pPr lvl="0"/>
            <a:fld id="{FF600FE6-3FB6-C842-8D42-EAFA157D62D2}" type="slidenum">
              <a:t>‹#›</a:t>
            </a:fld>
            <a:endParaRPr lang="en-US"/>
          </a:p>
        </p:txBody>
      </p:sp>
    </p:spTree>
    <p:extLst>
      <p:ext uri="{BB962C8B-B14F-4D97-AF65-F5344CB8AC3E}">
        <p14:creationId xmlns:p14="http://schemas.microsoft.com/office/powerpoint/2010/main" val="25468264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7F2C010-A9DD-B644-B85E-743AC2DB3ED6}"/>
              </a:ext>
            </a:extLst>
          </p:cNvPr>
          <p:cNvSpPr/>
          <p:nvPr/>
        </p:nvSpPr>
        <p:spPr>
          <a:xfrm>
            <a:off x="0" y="4578345"/>
            <a:ext cx="12188823" cy="2279654"/>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Picture Placeholder 2">
            <a:extLst>
              <a:ext uri="{FF2B5EF4-FFF2-40B4-BE49-F238E27FC236}">
                <a16:creationId xmlns:a16="http://schemas.microsoft.com/office/drawing/2014/main" id="{359FCD15-41BE-3707-CD74-FAD944D29A42}"/>
              </a:ext>
            </a:extLst>
          </p:cNvPr>
          <p:cNvSpPr txBox="1">
            <a:spLocks noGrp="1"/>
          </p:cNvSpPr>
          <p:nvPr>
            <p:ph type="pic" idx="1"/>
          </p:nvPr>
        </p:nvSpPr>
        <p:spPr>
          <a:xfrm>
            <a:off x="18" y="0"/>
            <a:ext cx="12191987" cy="4578345"/>
          </a:xfrm>
          <a:solidFill>
            <a:srgbClr val="D9D9D9"/>
          </a:solidFill>
        </p:spPr>
        <p:txBody>
          <a:bodyPr lIns="457200" tIns="457200"/>
          <a:lstStyle>
            <a:lvl1pPr marL="0" indent="0">
              <a:buNone/>
              <a:defRPr sz="3200"/>
            </a:lvl1pPr>
          </a:lstStyle>
          <a:p>
            <a:pPr lvl="0"/>
            <a:r>
              <a:rPr lang="en-US"/>
              <a:t>Click icon to add picture</a:t>
            </a:r>
          </a:p>
        </p:txBody>
      </p:sp>
      <p:sp>
        <p:nvSpPr>
          <p:cNvPr id="4" name="Title 1">
            <a:extLst>
              <a:ext uri="{FF2B5EF4-FFF2-40B4-BE49-F238E27FC236}">
                <a16:creationId xmlns:a16="http://schemas.microsoft.com/office/drawing/2014/main" id="{B62FB711-FC1E-10E1-7F72-CFB410B17375}"/>
              </a:ext>
            </a:extLst>
          </p:cNvPr>
          <p:cNvSpPr txBox="1">
            <a:spLocks noGrp="1"/>
          </p:cNvSpPr>
          <p:nvPr>
            <p:ph type="title"/>
          </p:nvPr>
        </p:nvSpPr>
        <p:spPr>
          <a:xfrm>
            <a:off x="1097280" y="4799365"/>
            <a:ext cx="10113648" cy="743681"/>
          </a:xfrm>
        </p:spPr>
        <p:txBody>
          <a:bodyPr tIns="0" bIns="0">
            <a:noAutofit/>
          </a:bodyPr>
          <a:lstStyle>
            <a:lvl1pPr>
              <a:defRPr sz="3600">
                <a:solidFill>
                  <a:srgbClr val="FFFFFF"/>
                </a:solidFill>
              </a:defRPr>
            </a:lvl1pPr>
          </a:lstStyle>
          <a:p>
            <a:pPr lvl="0"/>
            <a:r>
              <a:rPr lang="en-US"/>
              <a:t>Click to edit Master title style</a:t>
            </a:r>
          </a:p>
        </p:txBody>
      </p:sp>
      <p:sp>
        <p:nvSpPr>
          <p:cNvPr id="5" name="Text Placeholder 3">
            <a:extLst>
              <a:ext uri="{FF2B5EF4-FFF2-40B4-BE49-F238E27FC236}">
                <a16:creationId xmlns:a16="http://schemas.microsoft.com/office/drawing/2014/main" id="{F29B1D34-5DB5-DBEB-D15C-FD476C600619}"/>
              </a:ext>
            </a:extLst>
          </p:cNvPr>
          <p:cNvSpPr txBox="1">
            <a:spLocks noGrp="1"/>
          </p:cNvSpPr>
          <p:nvPr>
            <p:ph type="body" idx="2"/>
          </p:nvPr>
        </p:nvSpPr>
        <p:spPr>
          <a:xfrm>
            <a:off x="1097280" y="5715000"/>
            <a:ext cx="10113264" cy="609603"/>
          </a:xfrm>
        </p:spPr>
        <p:txBody>
          <a:bodyPr lIns="91440" tIns="0" rIns="91440" bIns="0"/>
          <a:lstStyle>
            <a:lvl1pPr marL="0" indent="0">
              <a:spcBef>
                <a:spcPts val="0"/>
              </a:spcBef>
              <a:spcAft>
                <a:spcPts val="600"/>
              </a:spcAft>
              <a:buNone/>
              <a:defRPr sz="18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F2BEA9C3-C7F6-45B7-FFCF-B156E179AC3F}"/>
              </a:ext>
            </a:extLst>
          </p:cNvPr>
          <p:cNvSpPr txBox="1">
            <a:spLocks noGrp="1"/>
          </p:cNvSpPr>
          <p:nvPr>
            <p:ph type="dt" sz="half" idx="7"/>
          </p:nvPr>
        </p:nvSpPr>
        <p:spPr/>
        <p:txBody>
          <a:bodyPr/>
          <a:lstStyle>
            <a:lvl1pPr>
              <a:defRPr/>
            </a:lvl1pPr>
          </a:lstStyle>
          <a:p>
            <a:pPr lvl="0"/>
            <a:fld id="{3D27D03C-5FC6-1D4A-8E8C-13FB0EA7AB93}" type="datetime1">
              <a:rPr lang="en-US"/>
              <a:pPr lvl="0"/>
              <a:t>4/11/23</a:t>
            </a:fld>
            <a:endParaRPr lang="en-US"/>
          </a:p>
        </p:txBody>
      </p:sp>
      <p:sp>
        <p:nvSpPr>
          <p:cNvPr id="7" name="Footer Placeholder 5">
            <a:extLst>
              <a:ext uri="{FF2B5EF4-FFF2-40B4-BE49-F238E27FC236}">
                <a16:creationId xmlns:a16="http://schemas.microsoft.com/office/drawing/2014/main" id="{78F40D3D-D1CB-8577-148D-1B840314FC9F}"/>
              </a:ext>
            </a:extLst>
          </p:cNvPr>
          <p:cNvSpPr txBox="1">
            <a:spLocks noGrp="1"/>
          </p:cNvSpPr>
          <p:nvPr>
            <p:ph type="ftr" sz="quarter" idx="9"/>
          </p:nvPr>
        </p:nvSpPr>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18CB75C3-B0F4-FDB9-BD35-99D0D328318F}"/>
              </a:ext>
            </a:extLst>
          </p:cNvPr>
          <p:cNvSpPr txBox="1">
            <a:spLocks noGrp="1"/>
          </p:cNvSpPr>
          <p:nvPr>
            <p:ph type="sldNum" sz="quarter" idx="8"/>
          </p:nvPr>
        </p:nvSpPr>
        <p:spPr/>
        <p:txBody>
          <a:bodyPr/>
          <a:lstStyle>
            <a:lvl1pPr>
              <a:defRPr/>
            </a:lvl1pPr>
          </a:lstStyle>
          <a:p>
            <a:pPr lvl="0"/>
            <a:fld id="{E700A773-92AF-1B40-BE70-A12AACAF1B4A}" type="slidenum">
              <a:t>‹#›</a:t>
            </a:fld>
            <a:endParaRPr lang="en-US"/>
          </a:p>
        </p:txBody>
      </p:sp>
    </p:spTree>
    <p:extLst>
      <p:ext uri="{BB962C8B-B14F-4D97-AF65-F5344CB8AC3E}">
        <p14:creationId xmlns:p14="http://schemas.microsoft.com/office/powerpoint/2010/main" val="123641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3E56191-18DC-B52C-A80E-EDED504D4C69}"/>
              </a:ext>
            </a:extLst>
          </p:cNvPr>
          <p:cNvSpPr/>
          <p:nvPr/>
        </p:nvSpPr>
        <p:spPr>
          <a:xfrm>
            <a:off x="3172" y="6400800"/>
            <a:ext cx="12188823" cy="457200"/>
          </a:xfrm>
          <a:prstGeom prst="rect">
            <a:avLst/>
          </a:prstGeom>
          <a:solidFill>
            <a:srgbClr val="262626"/>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E" sz="1800" b="0" i="0" u="none" strike="noStrike" kern="1200" cap="none" spc="0" baseline="0">
              <a:solidFill>
                <a:srgbClr val="000000"/>
              </a:solidFill>
              <a:uFillTx/>
              <a:latin typeface="Calibri"/>
            </a:endParaRPr>
          </a:p>
        </p:txBody>
      </p:sp>
      <p:sp>
        <p:nvSpPr>
          <p:cNvPr id="3" name="Title Placeholder 1">
            <a:extLst>
              <a:ext uri="{FF2B5EF4-FFF2-40B4-BE49-F238E27FC236}">
                <a16:creationId xmlns:a16="http://schemas.microsoft.com/office/drawing/2014/main" id="{403B5321-CA27-8EFD-8FEE-11BD31641FA2}"/>
              </a:ext>
            </a:extLst>
          </p:cNvPr>
          <p:cNvSpPr txBox="1">
            <a:spLocks noGrp="1"/>
          </p:cNvSpPr>
          <p:nvPr>
            <p:ph type="title"/>
          </p:nvPr>
        </p:nvSpPr>
        <p:spPr>
          <a:xfrm>
            <a:off x="1097280" y="286600"/>
            <a:ext cx="10058400" cy="1450759"/>
          </a:xfrm>
          <a:prstGeom prst="rect">
            <a:avLst/>
          </a:prstGeom>
          <a:noFill/>
          <a:ln>
            <a:noFill/>
          </a:ln>
        </p:spPr>
        <p:txBody>
          <a:bodyPr vert="horz" wrap="square" lIns="91440" tIns="45720" rIns="91440" bIns="45720" anchor="b"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D014D03C-029A-40BC-87C3-0C3D6C328F5B}"/>
              </a:ext>
            </a:extLst>
          </p:cNvPr>
          <p:cNvSpPr txBox="1">
            <a:spLocks noGrp="1"/>
          </p:cNvSpPr>
          <p:nvPr>
            <p:ph type="body" idx="1"/>
          </p:nvPr>
        </p:nvSpPr>
        <p:spPr>
          <a:xfrm>
            <a:off x="1097280" y="2108204"/>
            <a:ext cx="10058400" cy="3760890"/>
          </a:xfrm>
          <a:prstGeom prst="rect">
            <a:avLst/>
          </a:prstGeom>
          <a:noFill/>
          <a:ln>
            <a:noFill/>
          </a:ln>
        </p:spPr>
        <p:txBody>
          <a:bodyPr vert="horz" wrap="square" lIns="0" tIns="45720" rIns="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B44EF40-37E6-F03A-BF25-CF1A9FB70C9E}"/>
              </a:ext>
            </a:extLst>
          </p:cNvPr>
          <p:cNvSpPr txBox="1">
            <a:spLocks noGrp="1"/>
          </p:cNvSpPr>
          <p:nvPr>
            <p:ph type="dt" sz="half" idx="2"/>
          </p:nvPr>
        </p:nvSpPr>
        <p:spPr>
          <a:xfrm>
            <a:off x="8218426" y="6446840"/>
            <a:ext cx="2584853"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DFFB2319-4532-9148-A8B3-F252DECAFB26}" type="datetime1">
              <a:rPr lang="en-US"/>
              <a:pPr lvl="0"/>
              <a:t>4/11/23</a:t>
            </a:fld>
            <a:endParaRPr lang="en-US"/>
          </a:p>
        </p:txBody>
      </p:sp>
      <p:sp>
        <p:nvSpPr>
          <p:cNvPr id="6" name="Footer Placeholder 4">
            <a:extLst>
              <a:ext uri="{FF2B5EF4-FFF2-40B4-BE49-F238E27FC236}">
                <a16:creationId xmlns:a16="http://schemas.microsoft.com/office/drawing/2014/main" id="{E08ABE0F-FB67-9778-8DA1-36CEE25218A3}"/>
              </a:ext>
            </a:extLst>
          </p:cNvPr>
          <p:cNvSpPr txBox="1">
            <a:spLocks noGrp="1"/>
          </p:cNvSpPr>
          <p:nvPr>
            <p:ph type="ftr" sz="quarter" idx="3"/>
          </p:nvPr>
        </p:nvSpPr>
        <p:spPr>
          <a:xfrm>
            <a:off x="1097280" y="6446840"/>
            <a:ext cx="681826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all" spc="0" baseline="0">
                <a:solidFill>
                  <a:srgbClr val="FFFFFF"/>
                </a:solidFill>
                <a:uFillTx/>
                <a:latin typeface="Franklin Gothic Book"/>
              </a:defRPr>
            </a:lvl1pPr>
          </a:lstStyle>
          <a:p>
            <a:pPr lvl="0"/>
            <a:endParaRPr lang="en-US"/>
          </a:p>
        </p:txBody>
      </p:sp>
      <p:sp>
        <p:nvSpPr>
          <p:cNvPr id="7" name="Slide Number Placeholder 5">
            <a:extLst>
              <a:ext uri="{FF2B5EF4-FFF2-40B4-BE49-F238E27FC236}">
                <a16:creationId xmlns:a16="http://schemas.microsoft.com/office/drawing/2014/main" id="{0EA9E939-2ABF-A410-7CA4-0992B5BC1BD3}"/>
              </a:ext>
            </a:extLst>
          </p:cNvPr>
          <p:cNvSpPr txBox="1">
            <a:spLocks noGrp="1"/>
          </p:cNvSpPr>
          <p:nvPr>
            <p:ph type="sldNum" sz="quarter" idx="4"/>
          </p:nvPr>
        </p:nvSpPr>
        <p:spPr>
          <a:xfrm>
            <a:off x="10993584" y="6446840"/>
            <a:ext cx="78001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800" b="0" i="0" u="none" strike="noStrike" kern="1200" cap="none" spc="0" baseline="0">
                <a:solidFill>
                  <a:srgbClr val="FFFFFF"/>
                </a:solidFill>
                <a:uFillTx/>
                <a:latin typeface="Franklin Gothic Book"/>
              </a:defRPr>
            </a:lvl1pPr>
          </a:lstStyle>
          <a:p>
            <a:pPr lvl="0"/>
            <a:fld id="{EC28157C-E38F-EF49-846B-5EA529FD95D9}" type="slidenum">
              <a:t>‹#›</a:t>
            </a:fld>
            <a:endParaRPr lang="en-US"/>
          </a:p>
        </p:txBody>
      </p:sp>
      <p:cxnSp>
        <p:nvCxnSpPr>
          <p:cNvPr id="8" name="Straight Connector 9">
            <a:extLst>
              <a:ext uri="{FF2B5EF4-FFF2-40B4-BE49-F238E27FC236}">
                <a16:creationId xmlns:a16="http://schemas.microsoft.com/office/drawing/2014/main" id="{24E85FD8-8E45-5149-9853-0FA28469C52A}"/>
              </a:ext>
            </a:extLst>
          </p:cNvPr>
          <p:cNvCxnSpPr/>
          <p:nvPr/>
        </p:nvCxnSpPr>
        <p:spPr>
          <a:xfrm>
            <a:off x="1193529" y="1897379"/>
            <a:ext cx="9966960" cy="0"/>
          </a:xfrm>
          <a:prstGeom prst="straightConnector1">
            <a:avLst/>
          </a:prstGeom>
          <a:noFill/>
          <a:ln w="12701" cap="flat">
            <a:solidFill>
              <a:srgbClr val="404040"/>
            </a:solidFill>
            <a:prstDash val="solid"/>
            <a:miter/>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700" b="0" i="0" u="none" strike="noStrike" kern="1200" cap="none" spc="-50" baseline="0">
          <a:solidFill>
            <a:srgbClr val="404040"/>
          </a:solidFill>
          <a:uFillTx/>
          <a:latin typeface="Bookman Old Style"/>
        </a:defRPr>
      </a:lvl1pPr>
    </p:titleStyle>
    <p:bodyStyle>
      <a:lvl1pPr marL="91440" marR="0" lvl="0" indent="-91440" algn="l" defTabSz="914400" rtl="0" fontAlgn="auto" hangingPunct="1">
        <a:lnSpc>
          <a:spcPct val="110000"/>
        </a:lnSpc>
        <a:spcBef>
          <a:spcPts val="1200"/>
        </a:spcBef>
        <a:spcAft>
          <a:spcPts val="200"/>
        </a:spcAft>
        <a:buClr>
          <a:srgbClr val="9BA8B7"/>
        </a:buClr>
        <a:buSzPct val="100000"/>
        <a:buFont typeface="Calibri" pitchFamily="34"/>
        <a:buChar char=" "/>
        <a:tabLst/>
        <a:defRPr lang="en-US" sz="1900" b="0" i="0" u="none" strike="noStrike" kern="1200" cap="none" spc="0" baseline="0">
          <a:solidFill>
            <a:srgbClr val="404040"/>
          </a:solidFill>
          <a:uFillTx/>
          <a:latin typeface="Franklin Gothic Book"/>
        </a:defRPr>
      </a:lvl1pPr>
      <a:lvl2pPr marL="384048" marR="0" lvl="1" indent="-182880" algn="l" defTabSz="914400" rtl="0" fontAlgn="auto" hangingPunct="1">
        <a:lnSpc>
          <a:spcPct val="100000"/>
        </a:lnSpc>
        <a:spcBef>
          <a:spcPts val="200"/>
        </a:spcBef>
        <a:spcAft>
          <a:spcPts val="400"/>
        </a:spcAft>
        <a:buSzPct val="100000"/>
        <a:buFont typeface="Calibri" pitchFamily="34"/>
        <a:buChar char="◦"/>
        <a:tabLst/>
        <a:defRPr lang="en-US" sz="1700" b="0" i="0" u="none" strike="noStrike" kern="1200" cap="none" spc="0" baseline="0">
          <a:solidFill>
            <a:srgbClr val="404040"/>
          </a:solidFill>
          <a:uFillTx/>
          <a:latin typeface="Franklin Gothic Book"/>
        </a:defRPr>
      </a:lvl2pPr>
      <a:lvl3pPr marL="566928" marR="0" lvl="2"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3pPr>
      <a:lvl4pPr marL="749808" marR="0" lvl="3"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4pPr>
      <a:lvl5pPr marL="932688" marR="0" lvl="4" indent="-182880" algn="l" defTabSz="914400" rtl="0" fontAlgn="auto" hangingPunct="1">
        <a:lnSpc>
          <a:spcPct val="100000"/>
        </a:lnSpc>
        <a:spcBef>
          <a:spcPts val="200"/>
        </a:spcBef>
        <a:spcAft>
          <a:spcPts val="400"/>
        </a:spcAft>
        <a:buSzPct val="100000"/>
        <a:buFont typeface="Calibri" pitchFamily="34"/>
        <a:buChar char="◦"/>
        <a:tabLst/>
        <a:defRPr lang="en-US" sz="1300" b="0" i="0" u="none" strike="noStrike" kern="1200" cap="none" spc="0" baseline="0">
          <a:solidFill>
            <a:srgbClr val="404040"/>
          </a:solidFill>
          <a:uFillTx/>
          <a:latin typeface="Franklin Gothic Book"/>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7910/DVN/YNUE8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4FF14CAC-6DA6-E8B6-97CE-6120D73B60D7}"/>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Franklin Gothic Book"/>
            </a:endParaRPr>
          </a:p>
        </p:txBody>
      </p:sp>
      <p:sp>
        <p:nvSpPr>
          <p:cNvPr id="3" name="Title 1">
            <a:extLst>
              <a:ext uri="{FF2B5EF4-FFF2-40B4-BE49-F238E27FC236}">
                <a16:creationId xmlns:a16="http://schemas.microsoft.com/office/drawing/2014/main" id="{A9A51721-2ED4-69E0-DC8A-80A2135A7947}"/>
              </a:ext>
            </a:extLst>
          </p:cNvPr>
          <p:cNvSpPr txBox="1">
            <a:spLocks noGrp="1"/>
          </p:cNvSpPr>
          <p:nvPr>
            <p:ph type="ctrTitle"/>
          </p:nvPr>
        </p:nvSpPr>
        <p:spPr>
          <a:xfrm>
            <a:off x="5683215" y="1282266"/>
            <a:ext cx="6253316" cy="3652438"/>
          </a:xfrm>
        </p:spPr>
        <p:txBody>
          <a:bodyPr>
            <a:normAutofit fontScale="90000"/>
          </a:bodyPr>
          <a:lstStyle/>
          <a:p>
            <a:pPr>
              <a:lnSpc>
                <a:spcPct val="100000"/>
              </a:lnSpc>
            </a:pPr>
            <a:br>
              <a:rPr lang="en-US" sz="4000" b="1" dirty="0">
                <a:solidFill>
                  <a:srgbClr val="7030A0"/>
                </a:solidFill>
                <a:latin typeface="Arial" panose="020B0604020202020204" pitchFamily="34" charset="0"/>
                <a:cs typeface="Arial" panose="020B0604020202020204" pitchFamily="34" charset="0"/>
              </a:rPr>
            </a:br>
            <a:br>
              <a:rPr lang="en-US" sz="4000" b="1" dirty="0">
                <a:solidFill>
                  <a:srgbClr val="7030A0"/>
                </a:solidFill>
                <a:latin typeface="Arial" panose="020B0604020202020204" pitchFamily="34" charset="0"/>
                <a:cs typeface="Arial" panose="020B0604020202020204" pitchFamily="34" charset="0"/>
              </a:rPr>
            </a:br>
            <a:br>
              <a:rPr lang="en-US" sz="4000" b="1" dirty="0">
                <a:solidFill>
                  <a:srgbClr val="7030A0"/>
                </a:solidFill>
                <a:latin typeface="Arial" panose="020B0604020202020204" pitchFamily="34" charset="0"/>
                <a:cs typeface="Arial" panose="020B0604020202020204" pitchFamily="34" charset="0"/>
              </a:rPr>
            </a:br>
            <a:r>
              <a:rPr lang="en-US" sz="4000" b="1" dirty="0">
                <a:solidFill>
                  <a:srgbClr val="7030A0"/>
                </a:solidFill>
                <a:latin typeface="Arial" panose="020B0604020202020204" pitchFamily="34" charset="0"/>
                <a:cs typeface="Arial" panose="020B0604020202020204" pitchFamily="34" charset="0"/>
              </a:rPr>
              <a:t>Applied Stats II Replication</a:t>
            </a:r>
            <a:br>
              <a:rPr lang="en-US" sz="4000" dirty="0">
                <a:latin typeface="Arial" panose="020B0604020202020204" pitchFamily="34" charset="0"/>
                <a:cs typeface="Arial" panose="020B0604020202020204" pitchFamily="34" charset="0"/>
              </a:rPr>
            </a:br>
            <a:r>
              <a:rPr lang="en-US" sz="4000" dirty="0">
                <a:latin typeface="Arial" panose="020B0604020202020204" pitchFamily="34" charset="0"/>
                <a:cs typeface="Arial" panose="020B0604020202020204" pitchFamily="34" charset="0"/>
              </a:rPr>
              <a:t>Unconditional Support for Trump’s Resistance Prior to Election Day.</a:t>
            </a:r>
            <a:br>
              <a:rPr lang="en-US" sz="4000" dirty="0">
                <a:latin typeface="Arial" panose="020B0604020202020204" pitchFamily="34" charset="0"/>
                <a:cs typeface="Arial" panose="020B0604020202020204" pitchFamily="34" charset="0"/>
              </a:rPr>
            </a:br>
            <a:br>
              <a:rPr lang="en-US" sz="4000" dirty="0">
                <a:latin typeface="Arial" panose="020B0604020202020204" pitchFamily="34" charset="0"/>
                <a:cs typeface="Arial" panose="020B0604020202020204" pitchFamily="34" charset="0"/>
              </a:rPr>
            </a:br>
            <a:r>
              <a:rPr lang="en-US" sz="2000" i="1" dirty="0">
                <a:effectLst/>
                <a:latin typeface="Arial" panose="020B0604020202020204" pitchFamily="34" charset="0"/>
                <a:cs typeface="Arial" panose="020B0604020202020204" pitchFamily="34" charset="0"/>
              </a:rPr>
              <a:t>Alexandra Haver, New York University School of Law, USA.</a:t>
            </a:r>
            <a:br>
              <a:rPr lang="en-US" sz="2000" dirty="0">
                <a:effectLst/>
                <a:latin typeface="Arial" panose="020B0604020202020204" pitchFamily="34" charset="0"/>
                <a:cs typeface="Arial" panose="020B0604020202020204" pitchFamily="34" charset="0"/>
              </a:rPr>
            </a:br>
            <a:r>
              <a:rPr lang="en-US" sz="2000" i="1" dirty="0">
                <a:effectLst/>
                <a:latin typeface="Arial" panose="020B0604020202020204" pitchFamily="34" charset="0"/>
                <a:cs typeface="Arial" panose="020B0604020202020204" pitchFamily="34" charset="0"/>
              </a:rPr>
              <a:t>Brendan Hartnett, Tufts University, USA.</a:t>
            </a:r>
            <a:br>
              <a:rPr lang="en-US" sz="2000" i="1" dirty="0">
                <a:effectLst/>
                <a:latin typeface="Arial" panose="020B0604020202020204" pitchFamily="34" charset="0"/>
                <a:cs typeface="Arial" panose="020B0604020202020204" pitchFamily="34" charset="0"/>
              </a:rPr>
            </a:br>
            <a:br>
              <a:rPr lang="en-US" sz="2000" i="1" dirty="0">
                <a:effectLst/>
                <a:latin typeface="Arial" panose="020B0604020202020204" pitchFamily="34" charset="0"/>
                <a:cs typeface="Arial" panose="020B0604020202020204" pitchFamily="34" charset="0"/>
              </a:rPr>
            </a:br>
            <a:r>
              <a:rPr lang="en-US" sz="2000" i="1"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https://doi.org/10.7910/DVN/YNUE8B</a:t>
            </a:r>
            <a:r>
              <a:rPr lang="en-US" sz="2000" i="1" dirty="0">
                <a:solidFill>
                  <a:schemeClr val="tx1"/>
                </a:solidFill>
                <a:effectLst/>
                <a:latin typeface="Arial" panose="020B0604020202020204" pitchFamily="34" charset="0"/>
                <a:ea typeface="Calibri" panose="020F0502020204030204" pitchFamily="34" charset="0"/>
                <a:cs typeface="Arial" panose="020B0604020202020204" pitchFamily="34" charset="0"/>
              </a:rPr>
              <a:t>, Harvard Dataverse, V1</a:t>
            </a:r>
            <a:b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50620775-37D1-780C-94C5-BFED57FD5E43}"/>
              </a:ext>
            </a:extLst>
          </p:cNvPr>
          <p:cNvSpPr txBox="1">
            <a:spLocks noGrp="1"/>
          </p:cNvSpPr>
          <p:nvPr>
            <p:ph type="subTitle" idx="1"/>
          </p:nvPr>
        </p:nvSpPr>
        <p:spPr>
          <a:xfrm>
            <a:off x="5683215" y="4874858"/>
            <a:ext cx="5328578" cy="1021494"/>
          </a:xfrm>
        </p:spPr>
        <p:txBody>
          <a:bodyPr>
            <a:normAutofit lnSpcReduction="10000"/>
          </a:bodyPr>
          <a:lstStyle/>
          <a:p>
            <a:pPr lvl="0"/>
            <a:endParaRPr lang="en-US" cap="none" dirty="0">
              <a:solidFill>
                <a:schemeClr val="tx1"/>
              </a:solidFill>
              <a:latin typeface="Arial" panose="020B0604020202020204" pitchFamily="34" charset="0"/>
              <a:cs typeface="Arial" panose="020B0604020202020204" pitchFamily="34" charset="0"/>
            </a:endParaRPr>
          </a:p>
          <a:p>
            <a:pPr lvl="0"/>
            <a:r>
              <a:rPr lang="en-US" cap="none" dirty="0">
                <a:solidFill>
                  <a:schemeClr val="tx1"/>
                </a:solidFill>
                <a:latin typeface="Arial" panose="020B0604020202020204" pitchFamily="34" charset="0"/>
                <a:cs typeface="Arial" panose="020B0604020202020204" pitchFamily="34" charset="0"/>
              </a:rPr>
              <a:t>Mark Likeman</a:t>
            </a:r>
          </a:p>
        </p:txBody>
      </p:sp>
      <p:pic>
        <p:nvPicPr>
          <p:cNvPr id="5" name="Picture 4">
            <a:extLst>
              <a:ext uri="{FF2B5EF4-FFF2-40B4-BE49-F238E27FC236}">
                <a16:creationId xmlns:a16="http://schemas.microsoft.com/office/drawing/2014/main" id="{F1320585-8EE8-C9EC-47D5-685D496D502C}"/>
              </a:ext>
            </a:extLst>
          </p:cNvPr>
          <p:cNvPicPr>
            <a:picLocks noChangeAspect="1"/>
          </p:cNvPicPr>
          <p:nvPr/>
        </p:nvPicPr>
        <p:blipFill>
          <a:blip r:embed="rId3"/>
          <a:srcRect/>
          <a:stretch/>
        </p:blipFill>
        <p:spPr>
          <a:xfrm>
            <a:off x="0" y="0"/>
            <a:ext cx="5427750" cy="6858000"/>
          </a:xfrm>
          <a:prstGeom prst="rect">
            <a:avLst/>
          </a:prstGeom>
          <a:noFill/>
          <a:ln cap="flat">
            <a:noFill/>
          </a:ln>
        </p:spPr>
      </p:pic>
      <p:cxnSp>
        <p:nvCxnSpPr>
          <p:cNvPr id="6" name="Straight Connector 23">
            <a:extLst>
              <a:ext uri="{FF2B5EF4-FFF2-40B4-BE49-F238E27FC236}">
                <a16:creationId xmlns:a16="http://schemas.microsoft.com/office/drawing/2014/main" id="{4AA9CDA2-A125-272D-C23D-6822E2146C55}"/>
              </a:ext>
            </a:extLst>
          </p:cNvPr>
          <p:cNvCxnSpPr>
            <a:cxnSpLocks noMove="1" noResize="1"/>
          </p:cNvCxnSpPr>
          <p:nvPr/>
        </p:nvCxnSpPr>
        <p:spPr>
          <a:xfrm>
            <a:off x="5427750" y="4498921"/>
            <a:ext cx="5636115" cy="0"/>
          </a:xfrm>
          <a:prstGeom prst="straightConnector1">
            <a:avLst/>
          </a:prstGeom>
          <a:noFill/>
          <a:ln w="12701" cap="flat">
            <a:noFill/>
            <a:prstDash val="solid"/>
            <a:miter/>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585653"/>
          </a:xfrm>
        </p:spPr>
        <p:txBody>
          <a:bodyPr>
            <a:normAutofit/>
          </a:bodyPr>
          <a:lstStyle/>
          <a:p>
            <a:pPr lvl="0">
              <a:lnSpc>
                <a:spcPct val="170000"/>
              </a:lnSpc>
            </a:pPr>
            <a:r>
              <a:rPr lang="en-GB" sz="1400" b="1" dirty="0">
                <a:latin typeface="Arial" panose="020B0604020202020204" pitchFamily="34" charset="0"/>
                <a:cs typeface="Arial" panose="020B0604020202020204" pitchFamily="34" charset="0"/>
              </a:rPr>
              <a:t>H2 – Illiberal political motivations to overturn the elections results (cont.). </a:t>
            </a:r>
          </a:p>
          <a:p>
            <a:r>
              <a:rPr lang="en-US" sz="1400" dirty="0">
                <a:effectLst/>
                <a:latin typeface="Arial" panose="020B0604020202020204" pitchFamily="34" charset="0"/>
                <a:cs typeface="Arial" panose="020B0604020202020204" pitchFamily="34" charset="0"/>
              </a:rPr>
              <a:t>The findings from the survey stated that:</a:t>
            </a:r>
          </a:p>
          <a:p>
            <a:r>
              <a:rPr lang="en-US" sz="1400" dirty="0">
                <a:effectLst/>
                <a:latin typeface="Arial" panose="020B0604020202020204" pitchFamily="34" charset="0"/>
                <a:cs typeface="Arial" panose="020B0604020202020204" pitchFamily="34" charset="0"/>
              </a:rPr>
              <a:t>No significant relationship was discovered between respondents’ interest in news and current events, nor their acknowledgement of racism, on supporting Trump’s resistance.</a:t>
            </a:r>
          </a:p>
          <a:p>
            <a:r>
              <a:rPr lang="en-US" sz="1400" dirty="0">
                <a:effectLst/>
                <a:latin typeface="Arial" panose="020B0604020202020204" pitchFamily="34" charset="0"/>
                <a:cs typeface="Arial" panose="020B0604020202020204" pitchFamily="34" charset="0"/>
              </a:rPr>
              <a:t>The output of the code I have provided is from the summary of a logistic regression model ‘</a:t>
            </a:r>
            <a:r>
              <a:rPr lang="en-US" sz="1400" dirty="0" err="1">
                <a:effectLst/>
                <a:latin typeface="Arial" panose="020B0604020202020204" pitchFamily="34" charset="0"/>
                <a:cs typeface="Arial" panose="020B0604020202020204" pitchFamily="34" charset="0"/>
              </a:rPr>
              <a:t>mylogit</a:t>
            </a:r>
            <a:r>
              <a:rPr lang="en-US" sz="1400" dirty="0">
                <a:latin typeface="Arial" panose="020B0604020202020204" pitchFamily="34" charset="0"/>
                <a:cs typeface="Arial" panose="020B0604020202020204" pitchFamily="34" charset="0"/>
              </a:rPr>
              <a:t>’ that relates the binary response variable ‘trumploss’ to the predictor variable ‘newsinterest’ at different levels. </a:t>
            </a:r>
            <a:r>
              <a:rPr lang="en-US" sz="1400" b="0" i="0" dirty="0">
                <a:solidFill>
                  <a:schemeClr val="bg1"/>
                </a:solidFill>
                <a:effectLst/>
                <a:latin typeface="Arial" panose="020B0604020202020204" pitchFamily="34" charset="0"/>
                <a:cs typeface="Arial" panose="020B0604020202020204" pitchFamily="34" charset="0"/>
              </a:rPr>
              <a:t>The Coefficients section shows the estimated regression coefficients for the intercept and each level of </a:t>
            </a:r>
            <a:r>
              <a:rPr lang="en-US" sz="1400" dirty="0">
                <a:solidFill>
                  <a:schemeClr val="bg1"/>
                </a:solidFill>
                <a:latin typeface="Arial" panose="020B0604020202020204" pitchFamily="34" charset="0"/>
                <a:cs typeface="Arial" panose="020B0604020202020204" pitchFamily="34" charset="0"/>
              </a:rPr>
              <a:t>newsinterest</a:t>
            </a:r>
            <a:r>
              <a:rPr lang="en-US" sz="1400" b="0" i="0" dirty="0">
                <a:solidFill>
                  <a:schemeClr val="bg1"/>
                </a:solidFill>
                <a:effectLst/>
                <a:latin typeface="Arial" panose="020B0604020202020204" pitchFamily="34" charset="0"/>
                <a:cs typeface="Arial" panose="020B0604020202020204" pitchFamily="34" charset="0"/>
              </a:rPr>
              <a:t>. The </a:t>
            </a:r>
            <a:r>
              <a:rPr lang="en-US" sz="1400" dirty="0">
                <a:solidFill>
                  <a:schemeClr val="bg1"/>
                </a:solidFill>
                <a:latin typeface="Arial" panose="020B0604020202020204" pitchFamily="34" charset="0"/>
                <a:cs typeface="Arial" panose="020B0604020202020204" pitchFamily="34" charset="0"/>
              </a:rPr>
              <a:t>Estimate</a:t>
            </a:r>
            <a:r>
              <a:rPr lang="en-US" sz="1400" b="0" i="0" dirty="0">
                <a:solidFill>
                  <a:schemeClr val="bg1"/>
                </a:solidFill>
                <a:effectLst/>
                <a:latin typeface="Arial" panose="020B0604020202020204" pitchFamily="34" charset="0"/>
                <a:cs typeface="Arial" panose="020B0604020202020204" pitchFamily="34" charset="0"/>
              </a:rPr>
              <a:t> column shows the estimated coefficient for each variable. For example, the estimated coefficient for ‘</a:t>
            </a:r>
            <a:r>
              <a:rPr lang="en-US" sz="1400" dirty="0">
                <a:solidFill>
                  <a:schemeClr val="bg1"/>
                </a:solidFill>
                <a:latin typeface="Arial" panose="020B0604020202020204" pitchFamily="34" charset="0"/>
                <a:cs typeface="Arial" panose="020B0604020202020204" pitchFamily="34" charset="0"/>
              </a:rPr>
              <a:t>newsinterest2’</a:t>
            </a:r>
            <a:r>
              <a:rPr lang="en-US" sz="1400" b="0" i="0" dirty="0">
                <a:solidFill>
                  <a:schemeClr val="bg1"/>
                </a:solidFill>
                <a:effectLst/>
                <a:latin typeface="Arial" panose="020B0604020202020204" pitchFamily="34" charset="0"/>
                <a:cs typeface="Arial" panose="020B0604020202020204" pitchFamily="34" charset="0"/>
              </a:rPr>
              <a:t> is -0.03064, which means that increasing the level of </a:t>
            </a:r>
            <a:r>
              <a:rPr lang="en-US" sz="1400" dirty="0">
                <a:solidFill>
                  <a:schemeClr val="bg1"/>
                </a:solidFill>
                <a:latin typeface="Arial" panose="020B0604020202020204" pitchFamily="34" charset="0"/>
                <a:cs typeface="Arial" panose="020B0604020202020204" pitchFamily="34" charset="0"/>
              </a:rPr>
              <a:t>newsinterest</a:t>
            </a:r>
            <a:r>
              <a:rPr lang="en-US" sz="1400" b="0" i="0" dirty="0">
                <a:solidFill>
                  <a:schemeClr val="bg1"/>
                </a:solidFill>
                <a:effectLst/>
                <a:latin typeface="Arial" panose="020B0604020202020204" pitchFamily="34" charset="0"/>
                <a:cs typeface="Arial" panose="020B0604020202020204" pitchFamily="34" charset="0"/>
              </a:rPr>
              <a:t> from 1 to 2 is associated with a decrease in the log-odds of </a:t>
            </a:r>
            <a:r>
              <a:rPr lang="en-US" sz="1400" dirty="0">
                <a:solidFill>
                  <a:schemeClr val="bg1"/>
                </a:solidFill>
                <a:latin typeface="Arial" panose="020B0604020202020204" pitchFamily="34" charset="0"/>
                <a:cs typeface="Arial" panose="020B0604020202020204" pitchFamily="34" charset="0"/>
              </a:rPr>
              <a:t>trumploss</a:t>
            </a:r>
            <a:r>
              <a:rPr lang="en-US" sz="1400" b="0" i="0" dirty="0">
                <a:solidFill>
                  <a:schemeClr val="bg1"/>
                </a:solidFill>
                <a:effectLst/>
                <a:latin typeface="Arial" panose="020B0604020202020204" pitchFamily="34" charset="0"/>
                <a:cs typeface="Arial" panose="020B0604020202020204" pitchFamily="34" charset="0"/>
              </a:rPr>
              <a:t> by 0.03064.</a:t>
            </a:r>
            <a:endParaRPr lang="en-GB" sz="1400" b="1" dirty="0">
              <a:solidFill>
                <a:schemeClr val="bg1"/>
              </a:solidFill>
              <a:latin typeface="Arial" panose="020B0604020202020204" pitchFamily="34" charset="0"/>
              <a:cs typeface="Arial" panose="020B0604020202020204" pitchFamily="34" charset="0"/>
            </a:endParaRPr>
          </a:p>
          <a:p>
            <a:pPr>
              <a:lnSpc>
                <a:spcPct val="120000"/>
              </a:lnSpc>
            </a:pP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nSpc>
                <a:spcPct val="120000"/>
              </a:lnSpc>
            </a:pPr>
            <a:endParaRPr lang="en-US"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lvl="0">
              <a:lnSpc>
                <a:spcPct val="170000"/>
              </a:lnSpc>
            </a:pPr>
            <a:endParaRPr lang="en-US" sz="1400" dirty="0">
              <a:latin typeface="Arial" panose="020B0604020202020204" pitchFamily="34" charset="0"/>
              <a:cs typeface="Arial" panose="020B0604020202020204" pitchFamily="34" charset="0"/>
            </a:endParaRPr>
          </a:p>
          <a:p>
            <a:pPr lvl="0">
              <a:lnSpc>
                <a:spcPct val="170000"/>
              </a:lnSpc>
            </a:pPr>
            <a:endParaRPr lang="en-US" sz="1400" b="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9" name="TextBox 8">
            <a:extLst>
              <a:ext uri="{FF2B5EF4-FFF2-40B4-BE49-F238E27FC236}">
                <a16:creationId xmlns:a16="http://schemas.microsoft.com/office/drawing/2014/main" id="{9C5EFAC8-91DF-45F0-5FC6-8D9CCDA6F397}"/>
              </a:ext>
            </a:extLst>
          </p:cNvPr>
          <p:cNvSpPr txBox="1"/>
          <p:nvPr/>
        </p:nvSpPr>
        <p:spPr>
          <a:xfrm>
            <a:off x="5097517" y="1253045"/>
            <a:ext cx="6463862" cy="738664"/>
          </a:xfrm>
          <a:prstGeom prst="rect">
            <a:avLst/>
          </a:prstGeom>
          <a:noFill/>
        </p:spPr>
        <p:txBody>
          <a:bodyPr wrap="square">
            <a:spAutoFit/>
          </a:bodyPr>
          <a:lstStyle/>
          <a:p>
            <a:r>
              <a:rPr lang="en-US" sz="1400" dirty="0" err="1">
                <a:latin typeface="Menlo" panose="020B0609030804020204" pitchFamily="49" charset="0"/>
                <a:ea typeface="Menlo" panose="020B0609030804020204" pitchFamily="49" charset="0"/>
                <a:cs typeface="Menlo" panose="020B0609030804020204" pitchFamily="49" charset="0"/>
              </a:rPr>
              <a:t>dat$newsinterest</a:t>
            </a:r>
            <a:r>
              <a:rPr lang="en-US" sz="1400" dirty="0">
                <a:latin typeface="Menlo" panose="020B0609030804020204" pitchFamily="49" charset="0"/>
                <a:ea typeface="Menlo" panose="020B0609030804020204" pitchFamily="49" charset="0"/>
                <a:cs typeface="Menlo" panose="020B0609030804020204" pitchFamily="49" charset="0"/>
              </a:rPr>
              <a:t> &lt;- factor(</a:t>
            </a:r>
            <a:r>
              <a:rPr lang="en-US" sz="1400" dirty="0" err="1">
                <a:latin typeface="Menlo" panose="020B0609030804020204" pitchFamily="49" charset="0"/>
                <a:ea typeface="Menlo" panose="020B0609030804020204" pitchFamily="49" charset="0"/>
                <a:cs typeface="Menlo" panose="020B0609030804020204" pitchFamily="49" charset="0"/>
              </a:rPr>
              <a:t>dat$newsinterest</a:t>
            </a:r>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err="1">
                <a:latin typeface="Menlo" panose="020B0609030804020204" pitchFamily="49" charset="0"/>
                <a:ea typeface="Menlo" panose="020B0609030804020204" pitchFamily="49" charset="0"/>
                <a:cs typeface="Menlo" panose="020B0609030804020204" pitchFamily="49" charset="0"/>
              </a:rPr>
              <a:t>mylogit</a:t>
            </a:r>
            <a:r>
              <a:rPr lang="en-US" sz="1400" dirty="0">
                <a:latin typeface="Menlo" panose="020B0609030804020204" pitchFamily="49" charset="0"/>
                <a:ea typeface="Menlo" panose="020B0609030804020204" pitchFamily="49" charset="0"/>
                <a:cs typeface="Menlo" panose="020B0609030804020204" pitchFamily="49" charset="0"/>
              </a:rPr>
              <a:t> &lt;- glm(trumploss ~ newsinterest, data = </a:t>
            </a:r>
            <a:r>
              <a:rPr lang="en-US" sz="1400" dirty="0" err="1">
                <a:latin typeface="Menlo" panose="020B0609030804020204" pitchFamily="49" charset="0"/>
                <a:ea typeface="Menlo" panose="020B0609030804020204" pitchFamily="49" charset="0"/>
                <a:cs typeface="Menlo" panose="020B0609030804020204" pitchFamily="49" charset="0"/>
              </a:rPr>
              <a:t>dat</a:t>
            </a:r>
            <a:r>
              <a:rPr lang="en-US" sz="1400" dirty="0">
                <a:latin typeface="Menlo" panose="020B0609030804020204" pitchFamily="49" charset="0"/>
                <a:ea typeface="Menlo" panose="020B0609030804020204" pitchFamily="49" charset="0"/>
                <a:cs typeface="Menlo" panose="020B0609030804020204" pitchFamily="49" charset="0"/>
              </a:rPr>
              <a:t>, family = binomial(link="logit"))</a:t>
            </a:r>
          </a:p>
        </p:txBody>
      </p:sp>
      <p:sp>
        <p:nvSpPr>
          <p:cNvPr id="11" name="TextBox 10">
            <a:extLst>
              <a:ext uri="{FF2B5EF4-FFF2-40B4-BE49-F238E27FC236}">
                <a16:creationId xmlns:a16="http://schemas.microsoft.com/office/drawing/2014/main" id="{8DD1345B-B216-F44B-B0E2-5EA17E0AEB02}"/>
              </a:ext>
            </a:extLst>
          </p:cNvPr>
          <p:cNvSpPr txBox="1"/>
          <p:nvPr/>
        </p:nvSpPr>
        <p:spPr>
          <a:xfrm>
            <a:off x="5097517" y="465059"/>
            <a:ext cx="6096000" cy="341632"/>
          </a:xfrm>
          <a:prstGeom prst="rect">
            <a:avLst/>
          </a:prstGeom>
          <a:noFill/>
        </p:spPr>
        <p:txBody>
          <a:bodyPr wrap="square">
            <a:spAutoFit/>
          </a:bodyPr>
          <a:lstStyle/>
          <a:p>
            <a:pPr lvl="0">
              <a:lnSpc>
                <a:spcPct val="90000"/>
              </a:lnSpc>
            </a:pPr>
            <a:r>
              <a:rPr lang="en-GB" sz="1800" b="1" dirty="0">
                <a:latin typeface="Arial" panose="020B0604020202020204" pitchFamily="34" charset="0"/>
                <a:ea typeface="Menlo" panose="020B0609030804020204" pitchFamily="49" charset="0"/>
                <a:cs typeface="Arial" panose="020B0604020202020204" pitchFamily="34" charset="0"/>
              </a:rPr>
              <a:t>My Model </a:t>
            </a:r>
            <a:r>
              <a:rPr lang="en-US" sz="1800" b="1" i="0" dirty="0">
                <a:effectLst/>
                <a:latin typeface="Arial" panose="020B0604020202020204" pitchFamily="34" charset="0"/>
                <a:cs typeface="Arial" panose="020B0604020202020204" pitchFamily="34" charset="0"/>
              </a:rPr>
              <a:t>binomial GLM with a logit link:</a:t>
            </a:r>
            <a:endParaRPr lang="en-GB" sz="1800" b="1" dirty="0">
              <a:latin typeface="Arial" panose="020B0604020202020204" pitchFamily="34" charset="0"/>
              <a:ea typeface="Menlo" panose="020B0609030804020204" pitchFamily="49" charset="0"/>
              <a:cs typeface="Arial" panose="020B0604020202020204" pitchFamily="34" charset="0"/>
            </a:endParaRPr>
          </a:p>
        </p:txBody>
      </p:sp>
      <p:sp>
        <p:nvSpPr>
          <p:cNvPr id="13" name="TextBox 12">
            <a:extLst>
              <a:ext uri="{FF2B5EF4-FFF2-40B4-BE49-F238E27FC236}">
                <a16:creationId xmlns:a16="http://schemas.microsoft.com/office/drawing/2014/main" id="{D3CCD4F1-BDCA-6AA3-BD99-618C989C5DC8}"/>
              </a:ext>
            </a:extLst>
          </p:cNvPr>
          <p:cNvSpPr txBox="1"/>
          <p:nvPr/>
        </p:nvSpPr>
        <p:spPr>
          <a:xfrm>
            <a:off x="5097517" y="2373302"/>
            <a:ext cx="6096000" cy="2492990"/>
          </a:xfrm>
          <a:prstGeom prst="rect">
            <a:avLst/>
          </a:prstGeom>
          <a:noFill/>
        </p:spPr>
        <p:txBody>
          <a:bodyPr wrap="square">
            <a:spAutoFit/>
          </a:bodyPr>
          <a:lstStyle/>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glm(formula = trumploss ~ newsinterest, family = binomial(link = "logit"), data = </a:t>
            </a:r>
            <a:r>
              <a:rPr lang="en-US" sz="1200" b="0" i="0" dirty="0" err="1">
                <a:solidFill>
                  <a:srgbClr val="343541"/>
                </a:solidFill>
                <a:effectLst/>
                <a:latin typeface="Menlo" panose="020B0609030804020204" pitchFamily="49" charset="0"/>
                <a:ea typeface="Menlo" panose="020B0609030804020204" pitchFamily="49" charset="0"/>
                <a:cs typeface="Menlo" panose="020B0609030804020204" pitchFamily="49" charset="0"/>
              </a:rPr>
              <a:t>dat</a:t>
            </a:r>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343541"/>
              </a:solidFill>
              <a:latin typeface="Menlo" panose="020B0609030804020204" pitchFamily="49" charset="0"/>
              <a:ea typeface="Menlo" panose="020B0609030804020204" pitchFamily="49" charset="0"/>
              <a:cs typeface="Menlo" panose="020B0609030804020204" pitchFamily="49" charset="0"/>
            </a:endParaRP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Deviance Residuals: </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    Min       1Q   Median       3Q      Max  </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-1.0652  -1.0652  -0.9673   1.2939   1.4671 </a:t>
            </a:r>
            <a:endParaRPr lang="en-US" sz="1200" dirty="0">
              <a:solidFill>
                <a:srgbClr val="343541"/>
              </a:solidFill>
              <a:latin typeface="Menlo" panose="020B0609030804020204" pitchFamily="49" charset="0"/>
              <a:ea typeface="Menlo" panose="020B0609030804020204" pitchFamily="49" charset="0"/>
              <a:cs typeface="Menlo" panose="020B0609030804020204" pitchFamily="49" charset="0"/>
            </a:endParaRPr>
          </a:p>
          <a:p>
            <a:endPar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endParaRP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Coefficients:</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              Estimate Std. Error z value </a:t>
            </a:r>
            <a:r>
              <a:rPr lang="en-US" sz="1200" b="0" i="0" dirty="0" err="1">
                <a:solidFill>
                  <a:srgbClr val="343541"/>
                </a:solidFill>
                <a:effectLst/>
                <a:latin typeface="Menlo" panose="020B0609030804020204" pitchFamily="49" charset="0"/>
                <a:ea typeface="Menlo" panose="020B0609030804020204" pitchFamily="49" charset="0"/>
                <a:cs typeface="Menlo" panose="020B0609030804020204" pitchFamily="49" charset="0"/>
              </a:rPr>
              <a:t>Pr</a:t>
            </a:r>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(&gt;|z|)</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(Intercept)   -0.62861    0.43780  -1.436    0.151</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newsinterest2 -0.03064    0.54112  -0.057    0.955</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newsinterest3  0.11192    0.46384   0.241    0.809</a:t>
            </a:r>
          </a:p>
          <a:p>
            <a:r>
              <a:rPr lang="en-US" sz="1200" b="0" i="0" dirty="0">
                <a:solidFill>
                  <a:srgbClr val="343541"/>
                </a:solidFill>
                <a:effectLst/>
                <a:latin typeface="Menlo" panose="020B0609030804020204" pitchFamily="49" charset="0"/>
                <a:ea typeface="Menlo" panose="020B0609030804020204" pitchFamily="49" charset="0"/>
                <a:cs typeface="Menlo" panose="020B0609030804020204" pitchFamily="49" charset="0"/>
              </a:rPr>
              <a:t>newsinterest4  0.35878    0.45527   0.788    0.431</a:t>
            </a:r>
          </a:p>
        </p:txBody>
      </p:sp>
      <p:sp>
        <p:nvSpPr>
          <p:cNvPr id="15" name="TextBox 14">
            <a:extLst>
              <a:ext uri="{FF2B5EF4-FFF2-40B4-BE49-F238E27FC236}">
                <a16:creationId xmlns:a16="http://schemas.microsoft.com/office/drawing/2014/main" id="{FBEC68E7-CCFD-79F8-BBBB-11E9E8CCAC39}"/>
              </a:ext>
            </a:extLst>
          </p:cNvPr>
          <p:cNvSpPr txBox="1"/>
          <p:nvPr/>
        </p:nvSpPr>
        <p:spPr>
          <a:xfrm>
            <a:off x="5097517" y="5171480"/>
            <a:ext cx="6096000" cy="1384995"/>
          </a:xfrm>
          <a:prstGeom prst="rect">
            <a:avLst/>
          </a:prstGeom>
          <a:noFill/>
        </p:spPr>
        <p:txBody>
          <a:bodyPr wrap="square">
            <a:spAutoFit/>
          </a:bodyPr>
          <a:lstStyle/>
          <a:p>
            <a:r>
              <a:rPr lang="en-US" sz="1400" b="0" i="0" dirty="0">
                <a:solidFill>
                  <a:srgbClr val="374151"/>
                </a:solidFill>
                <a:effectLst/>
                <a:latin typeface="Arial" panose="020B0604020202020204" pitchFamily="34" charset="0"/>
                <a:cs typeface="Arial" panose="020B0604020202020204" pitchFamily="34" charset="0"/>
              </a:rPr>
              <a:t>In this example, the coefficients for all levels of </a:t>
            </a:r>
            <a:r>
              <a:rPr lang="en-US" sz="1400" dirty="0">
                <a:latin typeface="Arial" panose="020B0604020202020204" pitchFamily="34" charset="0"/>
                <a:cs typeface="Arial" panose="020B0604020202020204" pitchFamily="34" charset="0"/>
              </a:rPr>
              <a:t>newsinterest</a:t>
            </a:r>
            <a:r>
              <a:rPr lang="en-US" sz="1400" b="0" i="0" dirty="0">
                <a:solidFill>
                  <a:srgbClr val="374151"/>
                </a:solidFill>
                <a:effectLst/>
                <a:latin typeface="Arial" panose="020B0604020202020204" pitchFamily="34" charset="0"/>
                <a:cs typeface="Arial" panose="020B0604020202020204" pitchFamily="34" charset="0"/>
              </a:rPr>
              <a:t> are not statistically significant at the 5% level since their p-values are greater than 0.05, which means we cannot reject the null hypothesis that these coefficients are equal to zero. Therefore, we cannot say with confidence that any level of </a:t>
            </a:r>
            <a:r>
              <a:rPr lang="en-US" sz="1400" dirty="0">
                <a:latin typeface="Arial" panose="020B0604020202020204" pitchFamily="34" charset="0"/>
                <a:cs typeface="Arial" panose="020B0604020202020204" pitchFamily="34" charset="0"/>
              </a:rPr>
              <a:t>newsinterest</a:t>
            </a:r>
            <a:r>
              <a:rPr lang="en-US" sz="1400" b="0" i="0" dirty="0">
                <a:solidFill>
                  <a:srgbClr val="374151"/>
                </a:solidFill>
                <a:effectLst/>
                <a:latin typeface="Arial" panose="020B0604020202020204" pitchFamily="34" charset="0"/>
                <a:cs typeface="Arial" panose="020B0604020202020204" pitchFamily="34" charset="0"/>
              </a:rPr>
              <a:t> is associated with a significant change in the odds of </a:t>
            </a:r>
            <a:r>
              <a:rPr lang="en-US" sz="1400" dirty="0">
                <a:latin typeface="Arial" panose="020B0604020202020204" pitchFamily="34" charset="0"/>
                <a:cs typeface="Arial" panose="020B0604020202020204" pitchFamily="34" charset="0"/>
              </a:rPr>
              <a:t>trumploss</a:t>
            </a:r>
            <a:r>
              <a:rPr lang="en-US" sz="1400" b="0" i="0" dirty="0">
                <a:solidFill>
                  <a:srgbClr val="374151"/>
                </a:solidFill>
                <a:effectLst/>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32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a:bodyPr>
          <a:lstStyle/>
          <a:p>
            <a:pPr lvl="0">
              <a:lnSpc>
                <a:spcPct val="170000"/>
              </a:lnSpc>
            </a:pPr>
            <a:r>
              <a:rPr lang="en-GB" sz="1400" b="1" dirty="0">
                <a:latin typeface="Arial" panose="020B0604020202020204" pitchFamily="34" charset="0"/>
                <a:cs typeface="Arial" panose="020B0604020202020204" pitchFamily="34" charset="0"/>
              </a:rPr>
              <a:t>H2 – Illiberal political motivations to overturn the elections results. </a:t>
            </a:r>
          </a:p>
          <a:p>
            <a:pPr>
              <a:lnSpc>
                <a:spcPct val="150000"/>
              </a:lnSpc>
            </a:pPr>
            <a:r>
              <a:rPr lang="en-GB" sz="1400" dirty="0">
                <a:latin typeface="Arial" panose="020B0604020202020204" pitchFamily="34" charset="0"/>
                <a:cs typeface="Arial" panose="020B0604020202020204" pitchFamily="34" charset="0"/>
              </a:rPr>
              <a:t>The results in this study indicated that the insurrection on January 6, 2021, was not a surprise, </a:t>
            </a:r>
            <a:r>
              <a:rPr lang="en-US" sz="1400" dirty="0">
                <a:effectLst/>
                <a:latin typeface="Arial" panose="020B0604020202020204" pitchFamily="34" charset="0"/>
                <a:cs typeface="Arial" panose="020B0604020202020204" pitchFamily="34" charset="0"/>
              </a:rPr>
              <a:t>but a manifestation of an illiberal and contentious culture surrounding the 2020 Presidential Election fostered by Trump’s divisive rhetoric and misinformation campaign. </a:t>
            </a:r>
          </a:p>
          <a:p>
            <a:pPr>
              <a:lnSpc>
                <a:spcPct val="150000"/>
              </a:lnSpc>
            </a:pPr>
            <a:r>
              <a:rPr lang="en-US" sz="1400" b="1" dirty="0">
                <a:latin typeface="Arial" panose="020B0604020202020204" pitchFamily="34" charset="0"/>
                <a:cs typeface="Arial" panose="020B0604020202020204" pitchFamily="34" charset="0"/>
              </a:rPr>
              <a:t>My Interaction:</a:t>
            </a:r>
          </a:p>
          <a:p>
            <a:pPr>
              <a:lnSpc>
                <a:spcPct val="150000"/>
              </a:lnSpc>
            </a:pPr>
            <a:r>
              <a:rPr lang="en-US" sz="1400" dirty="0">
                <a:latin typeface="Arial" panose="020B0604020202020204" pitchFamily="34" charset="0"/>
                <a:cs typeface="Arial" panose="020B0604020202020204" pitchFamily="34" charset="0"/>
              </a:rPr>
              <a:t>Interpretation of the model: That ‘newsinterest2’ and ‘newsinterest3’ are statistically significant and significant predictors to  ‘trumploss’ or that “Trump should resist the results of the election through measures such as discrediting the results as invalid..” (p=0.937,p=0.828)</a:t>
            </a: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effectLst/>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9" name="TextBox 8">
            <a:extLst>
              <a:ext uri="{FF2B5EF4-FFF2-40B4-BE49-F238E27FC236}">
                <a16:creationId xmlns:a16="http://schemas.microsoft.com/office/drawing/2014/main" id="{76E4BE90-26DD-A600-1F52-244C991DD2F6}"/>
              </a:ext>
            </a:extLst>
          </p:cNvPr>
          <p:cNvSpPr txBox="1"/>
          <p:nvPr/>
        </p:nvSpPr>
        <p:spPr>
          <a:xfrm>
            <a:off x="5134510" y="442461"/>
            <a:ext cx="6097712" cy="577081"/>
          </a:xfrm>
          <a:prstGeom prst="rect">
            <a:avLst/>
          </a:prstGeom>
          <a:noFill/>
        </p:spPr>
        <p:txBody>
          <a:bodyPr wrap="square">
            <a:spAutoFit/>
          </a:bodyPr>
          <a:lstStyle/>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 &lt;- factor(</a:t>
            </a:r>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p>
          <a:p>
            <a:r>
              <a:rPr lang="en-US" sz="1050" dirty="0" err="1">
                <a:latin typeface="Menlo" panose="020B0609030804020204" pitchFamily="49" charset="0"/>
                <a:ea typeface="Menlo" panose="020B0609030804020204" pitchFamily="49" charset="0"/>
                <a:cs typeface="Menlo" panose="020B0609030804020204" pitchFamily="49" charset="0"/>
              </a:rPr>
              <a:t>mylogit</a:t>
            </a:r>
            <a:r>
              <a:rPr lang="en-US" sz="1050" dirty="0">
                <a:latin typeface="Menlo" panose="020B0609030804020204" pitchFamily="49" charset="0"/>
                <a:ea typeface="Menlo" panose="020B0609030804020204" pitchFamily="49" charset="0"/>
                <a:cs typeface="Menlo" panose="020B0609030804020204" pitchFamily="49" charset="0"/>
              </a:rPr>
              <a:t> &lt;- glm(trumploss ~ margin + newsinterest, data = </a:t>
            </a:r>
            <a:r>
              <a:rPr lang="en-US" sz="1050" dirty="0" err="1">
                <a:latin typeface="Menlo" panose="020B0609030804020204" pitchFamily="49" charset="0"/>
                <a:ea typeface="Menlo" panose="020B0609030804020204" pitchFamily="49" charset="0"/>
                <a:cs typeface="Menlo" panose="020B0609030804020204" pitchFamily="49" charset="0"/>
              </a:rPr>
              <a:t>dat</a:t>
            </a:r>
            <a:r>
              <a:rPr lang="en-US" sz="1050" dirty="0">
                <a:latin typeface="Menlo" panose="020B0609030804020204" pitchFamily="49" charset="0"/>
                <a:ea typeface="Menlo" panose="020B0609030804020204" pitchFamily="49" charset="0"/>
                <a:cs typeface="Menlo" panose="020B0609030804020204" pitchFamily="49" charset="0"/>
              </a:rPr>
              <a:t>, family = "binomial")</a:t>
            </a:r>
          </a:p>
        </p:txBody>
      </p:sp>
      <p:sp>
        <p:nvSpPr>
          <p:cNvPr id="11" name="TextBox 10">
            <a:extLst>
              <a:ext uri="{FF2B5EF4-FFF2-40B4-BE49-F238E27FC236}">
                <a16:creationId xmlns:a16="http://schemas.microsoft.com/office/drawing/2014/main" id="{9D18CABA-C32E-AE2A-E402-1642628DE1ED}"/>
              </a:ext>
            </a:extLst>
          </p:cNvPr>
          <p:cNvSpPr txBox="1"/>
          <p:nvPr/>
        </p:nvSpPr>
        <p:spPr>
          <a:xfrm>
            <a:off x="5134510" y="5087591"/>
            <a:ext cx="6097712" cy="1546577"/>
          </a:xfrm>
          <a:prstGeom prst="rect">
            <a:avLst/>
          </a:prstGeom>
          <a:noFill/>
        </p:spPr>
        <p:txBody>
          <a:bodyPr wrap="square">
            <a:spAutoFit/>
          </a:bodyPr>
          <a:lstStyle/>
          <a:p>
            <a:r>
              <a:rPr lang="en-US" sz="1050" dirty="0">
                <a:latin typeface="Menlo" panose="020B0609030804020204" pitchFamily="49" charset="0"/>
                <a:ea typeface="Menlo" panose="020B0609030804020204" pitchFamily="49" charset="0"/>
                <a:cs typeface="Menlo" panose="020B0609030804020204" pitchFamily="49" charset="0"/>
              </a:rPr>
              <a:t>#Recode News interest</a:t>
            </a:r>
          </a:p>
          <a:p>
            <a:r>
              <a:rPr lang="en-US" sz="1050" dirty="0">
                <a:latin typeface="Menlo" panose="020B0609030804020204" pitchFamily="49" charset="0"/>
                <a:ea typeface="Menlo" panose="020B0609030804020204" pitchFamily="49" charset="0"/>
                <a:cs typeface="Menlo" panose="020B0609030804020204" pitchFamily="49" charset="0"/>
              </a:rPr>
              <a:t>#so that higher values indicate more interest in the news</a:t>
            </a:r>
          </a:p>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 &lt;- NA</a:t>
            </a:r>
          </a:p>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dat$newsint</a:t>
            </a:r>
            <a:r>
              <a:rPr lang="en-US" sz="1050" dirty="0">
                <a:latin typeface="Menlo" panose="020B0609030804020204" pitchFamily="49" charset="0"/>
                <a:ea typeface="Menlo" panose="020B0609030804020204" pitchFamily="49" charset="0"/>
                <a:cs typeface="Menlo" panose="020B0609030804020204" pitchFamily="49" charset="0"/>
              </a:rPr>
              <a:t>==1] &lt;- 4</a:t>
            </a:r>
          </a:p>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dat$newsint</a:t>
            </a:r>
            <a:r>
              <a:rPr lang="en-US" sz="1050" dirty="0">
                <a:latin typeface="Menlo" panose="020B0609030804020204" pitchFamily="49" charset="0"/>
                <a:ea typeface="Menlo" panose="020B0609030804020204" pitchFamily="49" charset="0"/>
                <a:cs typeface="Menlo" panose="020B0609030804020204" pitchFamily="49" charset="0"/>
              </a:rPr>
              <a:t>==2] &lt;- 3</a:t>
            </a:r>
          </a:p>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dat$newsint</a:t>
            </a:r>
            <a:r>
              <a:rPr lang="en-US" sz="1050" dirty="0">
                <a:latin typeface="Menlo" panose="020B0609030804020204" pitchFamily="49" charset="0"/>
                <a:ea typeface="Menlo" panose="020B0609030804020204" pitchFamily="49" charset="0"/>
                <a:cs typeface="Menlo" panose="020B0609030804020204" pitchFamily="49" charset="0"/>
              </a:rPr>
              <a:t>==3] &lt;- 2</a:t>
            </a:r>
          </a:p>
          <a:p>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dat$newsint</a:t>
            </a:r>
            <a:r>
              <a:rPr lang="en-US" sz="1050" dirty="0">
                <a:latin typeface="Menlo" panose="020B0609030804020204" pitchFamily="49" charset="0"/>
                <a:ea typeface="Menlo" panose="020B0609030804020204" pitchFamily="49" charset="0"/>
                <a:cs typeface="Menlo" panose="020B0609030804020204" pitchFamily="49" charset="0"/>
              </a:rPr>
              <a:t>==4] &lt;- 1</a:t>
            </a:r>
          </a:p>
          <a:p>
            <a:r>
              <a:rPr lang="en-US" sz="1050" dirty="0">
                <a:latin typeface="Menlo" panose="020B0609030804020204" pitchFamily="49" charset="0"/>
                <a:ea typeface="Menlo" panose="020B0609030804020204" pitchFamily="49" charset="0"/>
                <a:cs typeface="Menlo" panose="020B0609030804020204" pitchFamily="49" charset="0"/>
              </a:rPr>
              <a:t>#Descriptive table of news interest</a:t>
            </a:r>
          </a:p>
          <a:p>
            <a:r>
              <a:rPr lang="en-US" sz="1050" dirty="0">
                <a:latin typeface="Menlo" panose="020B0609030804020204" pitchFamily="49" charset="0"/>
                <a:ea typeface="Menlo" panose="020B0609030804020204" pitchFamily="49" charset="0"/>
                <a:cs typeface="Menlo" panose="020B0609030804020204" pitchFamily="49" charset="0"/>
              </a:rPr>
              <a:t>table(</a:t>
            </a:r>
            <a:r>
              <a:rPr lang="en-US" sz="1050" dirty="0" err="1">
                <a:latin typeface="Menlo" panose="020B0609030804020204" pitchFamily="49" charset="0"/>
                <a:ea typeface="Menlo" panose="020B0609030804020204" pitchFamily="49" charset="0"/>
                <a:cs typeface="Menlo" panose="020B0609030804020204" pitchFamily="49" charset="0"/>
              </a:rPr>
              <a:t>dat$newsinterest</a:t>
            </a:r>
            <a:r>
              <a:rPr lang="en-US" sz="1050" dirty="0">
                <a:latin typeface="Menlo" panose="020B0609030804020204" pitchFamily="49" charset="0"/>
                <a:ea typeface="Menlo" panose="020B0609030804020204" pitchFamily="49" charset="0"/>
                <a:cs typeface="Menlo" panose="020B0609030804020204" pitchFamily="49" charset="0"/>
              </a:rPr>
              <a:t>)</a:t>
            </a:r>
          </a:p>
        </p:txBody>
      </p:sp>
      <p:sp>
        <p:nvSpPr>
          <p:cNvPr id="13" name="TextBox 12">
            <a:extLst>
              <a:ext uri="{FF2B5EF4-FFF2-40B4-BE49-F238E27FC236}">
                <a16:creationId xmlns:a16="http://schemas.microsoft.com/office/drawing/2014/main" id="{2BDB211C-3672-C1F1-FB5D-45BB77816142}"/>
              </a:ext>
            </a:extLst>
          </p:cNvPr>
          <p:cNvSpPr txBox="1"/>
          <p:nvPr/>
        </p:nvSpPr>
        <p:spPr>
          <a:xfrm>
            <a:off x="5228261" y="1633947"/>
            <a:ext cx="5910209" cy="2839239"/>
          </a:xfrm>
          <a:prstGeom prst="rect">
            <a:avLst/>
          </a:prstGeom>
          <a:noFill/>
        </p:spPr>
        <p:txBody>
          <a:bodyPr wrap="square">
            <a:spAutoFit/>
          </a:bodyPr>
          <a:lstStyle/>
          <a:p>
            <a:r>
              <a:rPr lang="en-US" sz="1050" dirty="0">
                <a:latin typeface="Menlo" panose="020B0609030804020204" pitchFamily="49" charset="0"/>
                <a:ea typeface="Menlo" panose="020B0609030804020204" pitchFamily="49" charset="0"/>
                <a:cs typeface="Menlo" panose="020B0609030804020204" pitchFamily="49" charset="0"/>
              </a:rPr>
              <a:t>&gt; summary(</a:t>
            </a:r>
            <a:r>
              <a:rPr lang="en-US" sz="1050" dirty="0" err="1">
                <a:latin typeface="Menlo" panose="020B0609030804020204" pitchFamily="49" charset="0"/>
                <a:ea typeface="Menlo" panose="020B0609030804020204" pitchFamily="49" charset="0"/>
                <a:cs typeface="Menlo" panose="020B0609030804020204" pitchFamily="49" charset="0"/>
              </a:rPr>
              <a:t>mylogit</a:t>
            </a:r>
            <a:r>
              <a:rPr lang="en-US" sz="1050" dirty="0">
                <a:latin typeface="Menlo" panose="020B0609030804020204" pitchFamily="49" charset="0"/>
                <a:ea typeface="Menlo" panose="020B0609030804020204" pitchFamily="49" charset="0"/>
                <a:cs typeface="Menlo" panose="020B0609030804020204" pitchFamily="49" charset="0"/>
              </a:rPr>
              <a:t>)</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Call:</a:t>
            </a:r>
          </a:p>
          <a:p>
            <a:r>
              <a:rPr lang="en-US" sz="1050" dirty="0">
                <a:latin typeface="Menlo" panose="020B0609030804020204" pitchFamily="49" charset="0"/>
                <a:ea typeface="Menlo" panose="020B0609030804020204" pitchFamily="49" charset="0"/>
                <a:cs typeface="Menlo" panose="020B0609030804020204" pitchFamily="49" charset="0"/>
              </a:rPr>
              <a:t>glm(formula = trumploss ~ margin + newsinterest, family = "binomial", </a:t>
            </a:r>
          </a:p>
          <a:p>
            <a:r>
              <a:rPr lang="en-US" sz="1050" dirty="0">
                <a:latin typeface="Menlo" panose="020B0609030804020204" pitchFamily="49" charset="0"/>
                <a:ea typeface="Menlo" panose="020B0609030804020204" pitchFamily="49" charset="0"/>
                <a:cs typeface="Menlo" panose="020B0609030804020204" pitchFamily="49" charset="0"/>
              </a:rPr>
              <a:t>    data = </a:t>
            </a:r>
            <a:r>
              <a:rPr lang="en-US" sz="1050" dirty="0" err="1">
                <a:latin typeface="Menlo" panose="020B0609030804020204" pitchFamily="49" charset="0"/>
                <a:ea typeface="Menlo" panose="020B0609030804020204" pitchFamily="49" charset="0"/>
                <a:cs typeface="Menlo" panose="020B0609030804020204" pitchFamily="49" charset="0"/>
              </a:rPr>
              <a:t>dat</a:t>
            </a:r>
            <a:r>
              <a:rPr lang="en-US" sz="1050" dirty="0">
                <a:latin typeface="Menlo" panose="020B0609030804020204" pitchFamily="49" charset="0"/>
                <a:ea typeface="Menlo" panose="020B0609030804020204" pitchFamily="49" charset="0"/>
                <a:cs typeface="Menlo" panose="020B0609030804020204" pitchFamily="49" charset="0"/>
              </a:rPr>
              <a:t>)</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Deviance Residuals: </a:t>
            </a:r>
          </a:p>
          <a:p>
            <a:r>
              <a:rPr lang="en-US" sz="1050" dirty="0">
                <a:latin typeface="Menlo" panose="020B0609030804020204" pitchFamily="49" charset="0"/>
                <a:ea typeface="Menlo" panose="020B0609030804020204" pitchFamily="49" charset="0"/>
                <a:cs typeface="Menlo" panose="020B0609030804020204" pitchFamily="49" charset="0"/>
              </a:rPr>
              <a:t>    Min       1Q   Median       3Q      Max  </a:t>
            </a:r>
          </a:p>
          <a:p>
            <a:r>
              <a:rPr lang="en-US" sz="1050" dirty="0">
                <a:latin typeface="Menlo" panose="020B0609030804020204" pitchFamily="49" charset="0"/>
                <a:ea typeface="Menlo" panose="020B0609030804020204" pitchFamily="49" charset="0"/>
                <a:cs typeface="Menlo" panose="020B0609030804020204" pitchFamily="49" charset="0"/>
              </a:rPr>
              <a:t>-1.1066  -1.0294  -0.9342   1.3108   1.5090  </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Coefficients:</a:t>
            </a:r>
          </a:p>
          <a:p>
            <a:r>
              <a:rPr lang="en-US" sz="1050" dirty="0">
                <a:latin typeface="Menlo" panose="020B0609030804020204" pitchFamily="49" charset="0"/>
                <a:ea typeface="Menlo" panose="020B0609030804020204" pitchFamily="49" charset="0"/>
                <a:cs typeface="Menlo" panose="020B0609030804020204" pitchFamily="49" charset="0"/>
              </a:rPr>
              <a:t>              Estimate Std. Error z value </a:t>
            </a:r>
            <a:r>
              <a:rPr lang="en-US" sz="1050" dirty="0" err="1">
                <a:latin typeface="Menlo" panose="020B0609030804020204" pitchFamily="49" charset="0"/>
                <a:ea typeface="Menlo" panose="020B0609030804020204" pitchFamily="49" charset="0"/>
                <a:cs typeface="Menlo" panose="020B0609030804020204" pitchFamily="49" charset="0"/>
              </a:rPr>
              <a:t>Pr</a:t>
            </a:r>
            <a:r>
              <a:rPr lang="en-US" sz="1050" dirty="0">
                <a:latin typeface="Menlo" panose="020B0609030804020204" pitchFamily="49" charset="0"/>
                <a:ea typeface="Menlo" panose="020B0609030804020204" pitchFamily="49" charset="0"/>
                <a:cs typeface="Menlo" panose="020B0609030804020204" pitchFamily="49" charset="0"/>
              </a:rPr>
              <a:t>(&gt;|z|)</a:t>
            </a:r>
          </a:p>
          <a:p>
            <a:r>
              <a:rPr lang="en-US" sz="1050" dirty="0">
                <a:latin typeface="Menlo" panose="020B0609030804020204" pitchFamily="49" charset="0"/>
                <a:ea typeface="Menlo" panose="020B0609030804020204" pitchFamily="49" charset="0"/>
                <a:cs typeface="Menlo" panose="020B0609030804020204" pitchFamily="49" charset="0"/>
              </a:rPr>
              <a:t>(Intercept)   -0.49254    0.47344  -1.040    0.298</a:t>
            </a:r>
          </a:p>
          <a:p>
            <a:r>
              <a:rPr lang="en-US" sz="1050" dirty="0">
                <a:latin typeface="Menlo" panose="020B0609030804020204" pitchFamily="49" charset="0"/>
                <a:ea typeface="Menlo" panose="020B0609030804020204" pitchFamily="49" charset="0"/>
                <a:cs typeface="Menlo" panose="020B0609030804020204" pitchFamily="49" charset="0"/>
              </a:rPr>
              <a:t>margin        -0.01550    0.02057  -0.753    0.451</a:t>
            </a:r>
          </a:p>
          <a:p>
            <a:r>
              <a:rPr lang="en-US" sz="1050" dirty="0">
                <a:latin typeface="Menlo" panose="020B0609030804020204" pitchFamily="49" charset="0"/>
                <a:ea typeface="Menlo" panose="020B0609030804020204" pitchFamily="49" charset="0"/>
                <a:cs typeface="Menlo" panose="020B0609030804020204" pitchFamily="49" charset="0"/>
              </a:rPr>
              <a:t>newsinterest2 -0.04280    0.54167  -0.079    0.937</a:t>
            </a:r>
          </a:p>
          <a:p>
            <a:r>
              <a:rPr lang="en-US" sz="1050" dirty="0">
                <a:latin typeface="Menlo" panose="020B0609030804020204" pitchFamily="49" charset="0"/>
                <a:ea typeface="Menlo" panose="020B0609030804020204" pitchFamily="49" charset="0"/>
                <a:cs typeface="Menlo" panose="020B0609030804020204" pitchFamily="49" charset="0"/>
              </a:rPr>
              <a:t>newsinterest3  0.10067    0.46433   0.217    0.828</a:t>
            </a:r>
          </a:p>
          <a:p>
            <a:r>
              <a:rPr lang="en-US" sz="1050" dirty="0">
                <a:latin typeface="Menlo" panose="020B0609030804020204" pitchFamily="49" charset="0"/>
                <a:ea typeface="Menlo" panose="020B0609030804020204" pitchFamily="49" charset="0"/>
                <a:cs typeface="Menlo" panose="020B0609030804020204" pitchFamily="49" charset="0"/>
              </a:rPr>
              <a:t>newsinterest4  0.33929    0.45623   0.744    0.457</a:t>
            </a:r>
          </a:p>
        </p:txBody>
      </p:sp>
    </p:spTree>
    <p:extLst>
      <p:ext uri="{BB962C8B-B14F-4D97-AF65-F5344CB8AC3E}">
        <p14:creationId xmlns:p14="http://schemas.microsoft.com/office/powerpoint/2010/main" val="104880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a:bodyPr>
          <a:lstStyle/>
          <a:p>
            <a:pPr lvl="0">
              <a:lnSpc>
                <a:spcPct val="170000"/>
              </a:lnSpc>
            </a:pPr>
            <a:r>
              <a:rPr lang="en-US" sz="1400" b="1" dirty="0">
                <a:latin typeface="Arial" panose="020B0604020202020204" pitchFamily="34" charset="0"/>
                <a:cs typeface="Arial" panose="020B0604020202020204" pitchFamily="34" charset="0"/>
              </a:rPr>
              <a:t>Interpretation of ANOVA</a:t>
            </a:r>
          </a:p>
          <a:p>
            <a:pPr lvl="0">
              <a:lnSpc>
                <a:spcPct val="170000"/>
              </a:lnSpc>
            </a:pPr>
            <a:r>
              <a:rPr lang="en-US" sz="1200" b="0" i="0" dirty="0">
                <a:solidFill>
                  <a:schemeClr val="bg1"/>
                </a:solidFill>
                <a:effectLst/>
                <a:latin typeface="Arial" panose="020B0604020202020204" pitchFamily="34" charset="0"/>
                <a:cs typeface="Arial" panose="020B0604020202020204" pitchFamily="34" charset="0"/>
              </a:rPr>
              <a:t>This shows the results of an analysis of variance (ANOVA) table for the model with 'trumploss' as the dependent variable and 'margin' as the only predictor. The table provides information on the sum of squares, mean squares, F-value, and p-value for each variable in the model.</a:t>
            </a:r>
            <a:endParaRPr lang="en-US" sz="1200" b="1" dirty="0">
              <a:solidFill>
                <a:schemeClr val="bg1"/>
              </a:solidFill>
              <a:latin typeface="Arial" panose="020B0604020202020204" pitchFamily="34" charset="0"/>
              <a:cs typeface="Arial" panose="020B0604020202020204" pitchFamily="34" charset="0"/>
            </a:endParaRPr>
          </a:p>
          <a:p>
            <a:pPr algn="l"/>
            <a:r>
              <a:rPr lang="en-US" sz="1200" b="0" i="0" dirty="0">
                <a:solidFill>
                  <a:schemeClr val="bg1"/>
                </a:solidFill>
                <a:effectLst/>
                <a:latin typeface="Arial" panose="020B0604020202020204" pitchFamily="34" charset="0"/>
                <a:cs typeface="Arial" panose="020B0604020202020204" pitchFamily="34" charset="0"/>
              </a:rPr>
              <a:t>The 'F value' column shows the F-statistic, which is a ratio of the variance explained by the model (the mean square for the predictor variable) to the residual variance (the mean square for the residuals). In this case, the F-value is 0.74, indicating that the predictor variable ('margin') is not a significant predictor of 'trumploss', as the F-value is less than 1.</a:t>
            </a:r>
          </a:p>
          <a:p>
            <a:pPr algn="l"/>
            <a:r>
              <a:rPr lang="en-US" sz="1200" b="0" i="0" dirty="0">
                <a:solidFill>
                  <a:schemeClr val="bg1"/>
                </a:solidFill>
                <a:effectLst/>
                <a:latin typeface="Arial" panose="020B0604020202020204" pitchFamily="34" charset="0"/>
                <a:cs typeface="Arial" panose="020B0604020202020204" pitchFamily="34" charset="0"/>
              </a:rPr>
              <a:t>The '</a:t>
            </a:r>
            <a:r>
              <a:rPr lang="en-US" sz="1200" b="0" i="0" dirty="0" err="1">
                <a:solidFill>
                  <a:schemeClr val="bg1"/>
                </a:solidFill>
                <a:effectLst/>
                <a:latin typeface="Arial" panose="020B0604020202020204" pitchFamily="34" charset="0"/>
                <a:cs typeface="Arial" panose="020B0604020202020204" pitchFamily="34" charset="0"/>
              </a:rPr>
              <a:t>Pr</a:t>
            </a:r>
            <a:r>
              <a:rPr lang="en-US" sz="1200" b="0" i="0" dirty="0">
                <a:solidFill>
                  <a:schemeClr val="bg1"/>
                </a:solidFill>
                <a:effectLst/>
                <a:latin typeface="Arial" panose="020B0604020202020204" pitchFamily="34" charset="0"/>
                <a:cs typeface="Arial" panose="020B0604020202020204" pitchFamily="34" charset="0"/>
              </a:rPr>
              <a:t>(&gt;F)' column shows the p-value associated with the F-value. In this case, the p-value is 0.39, which is greater than the conventional threshold of 0.05. This suggests that there is no significant relationship between 'margin' and 'trumploss', as the p-value is not less than the threshold.</a:t>
            </a:r>
          </a:p>
          <a:p>
            <a:pPr algn="l"/>
            <a:r>
              <a:rPr lang="en-US" sz="1200" b="0" i="0" dirty="0">
                <a:solidFill>
                  <a:schemeClr val="bg1"/>
                </a:solidFill>
                <a:effectLst/>
                <a:latin typeface="Arial" panose="020B0604020202020204" pitchFamily="34" charset="0"/>
                <a:cs typeface="Arial" panose="020B0604020202020204" pitchFamily="34" charset="0"/>
              </a:rPr>
              <a:t>Overall, this ANOVA table suggests that 'margin' does not have a significant impact on 'trumploss'.</a:t>
            </a:r>
          </a:p>
          <a:p>
            <a:pPr lvl="0">
              <a:lnSpc>
                <a:spcPct val="17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effectLst/>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4" name="TextBox 3">
            <a:extLst>
              <a:ext uri="{FF2B5EF4-FFF2-40B4-BE49-F238E27FC236}">
                <a16:creationId xmlns:a16="http://schemas.microsoft.com/office/drawing/2014/main" id="{A4B1803A-803C-1386-2E01-289E251439B2}"/>
              </a:ext>
            </a:extLst>
          </p:cNvPr>
          <p:cNvSpPr txBox="1"/>
          <p:nvPr/>
        </p:nvSpPr>
        <p:spPr>
          <a:xfrm>
            <a:off x="5108027" y="1600200"/>
            <a:ext cx="6096000" cy="2031325"/>
          </a:xfrm>
          <a:prstGeom prst="rect">
            <a:avLst/>
          </a:prstGeom>
          <a:noFill/>
        </p:spPr>
        <p:txBody>
          <a:bodyPr wrap="square">
            <a:spAutoFit/>
          </a:bodyPr>
          <a:lstStyle/>
          <a:p>
            <a:r>
              <a:rPr lang="en-US" dirty="0"/>
              <a:t># </a:t>
            </a:r>
            <a:r>
              <a:rPr lang="en-US" dirty="0" err="1"/>
              <a:t>Interpetation</a:t>
            </a:r>
            <a:r>
              <a:rPr lang="en-US" dirty="0"/>
              <a:t> of </a:t>
            </a:r>
            <a:r>
              <a:rPr lang="en-US" dirty="0" err="1"/>
              <a:t>Anova</a:t>
            </a:r>
            <a:endParaRPr lang="en-US" dirty="0"/>
          </a:p>
          <a:p>
            <a:r>
              <a:rPr lang="en-US" dirty="0"/>
              <a:t># the margin variable has a low sum of squares and a high P-Val which means there is not much variation that can</a:t>
            </a:r>
          </a:p>
          <a:p>
            <a:r>
              <a:rPr lang="en-US" dirty="0"/>
              <a:t># be explained by the interaction between trumploss and margin. </a:t>
            </a:r>
          </a:p>
          <a:p>
            <a:endParaRPr lang="en-US" dirty="0"/>
          </a:p>
          <a:p>
            <a:r>
              <a:rPr lang="en-US" dirty="0"/>
              <a:t>interaction &lt;- </a:t>
            </a:r>
            <a:r>
              <a:rPr lang="en-US" dirty="0" err="1"/>
              <a:t>aov</a:t>
            </a:r>
            <a:r>
              <a:rPr lang="en-US" dirty="0"/>
              <a:t>(trumploss ~ margin, data = </a:t>
            </a:r>
            <a:r>
              <a:rPr lang="en-US" dirty="0" err="1"/>
              <a:t>dat</a:t>
            </a:r>
            <a:r>
              <a:rPr lang="en-US" dirty="0"/>
              <a:t>)</a:t>
            </a:r>
          </a:p>
        </p:txBody>
      </p:sp>
      <p:sp>
        <p:nvSpPr>
          <p:cNvPr id="8" name="TextBox 7">
            <a:extLst>
              <a:ext uri="{FF2B5EF4-FFF2-40B4-BE49-F238E27FC236}">
                <a16:creationId xmlns:a16="http://schemas.microsoft.com/office/drawing/2014/main" id="{3E696239-7621-BF41-07B7-3324E1EC4FBB}"/>
              </a:ext>
            </a:extLst>
          </p:cNvPr>
          <p:cNvSpPr txBox="1"/>
          <p:nvPr/>
        </p:nvSpPr>
        <p:spPr>
          <a:xfrm>
            <a:off x="5108027" y="577195"/>
            <a:ext cx="4593022" cy="341632"/>
          </a:xfrm>
          <a:prstGeom prst="rect">
            <a:avLst/>
          </a:prstGeom>
          <a:noFill/>
        </p:spPr>
        <p:txBody>
          <a:bodyPr wrap="square">
            <a:spAutoFit/>
          </a:bodyPr>
          <a:lstStyle/>
          <a:p>
            <a:pPr lvl="0">
              <a:lnSpc>
                <a:spcPct val="90000"/>
              </a:lnSpc>
            </a:pPr>
            <a:r>
              <a:rPr lang="en-US" sz="1800" b="1" dirty="0">
                <a:latin typeface="Arial" panose="020B0604020202020204" pitchFamily="34" charset="0"/>
                <a:ea typeface="Menlo" panose="020B0609030804020204" pitchFamily="49" charset="0"/>
                <a:cs typeface="Arial" panose="020B0604020202020204" pitchFamily="34" charset="0"/>
              </a:rPr>
              <a:t>Added an ANOVA test for an interaction</a:t>
            </a:r>
            <a:endParaRPr lang="en-GB" sz="1800" b="1" dirty="0">
              <a:latin typeface="Arial" panose="020B0604020202020204" pitchFamily="34" charset="0"/>
              <a:ea typeface="Menlo" panose="020B0609030804020204" pitchFamily="49" charset="0"/>
              <a:cs typeface="Arial" panose="020B0604020202020204" pitchFamily="34" charset="0"/>
            </a:endParaRPr>
          </a:p>
        </p:txBody>
      </p:sp>
      <p:sp>
        <p:nvSpPr>
          <p:cNvPr id="16" name="TextBox 15">
            <a:extLst>
              <a:ext uri="{FF2B5EF4-FFF2-40B4-BE49-F238E27FC236}">
                <a16:creationId xmlns:a16="http://schemas.microsoft.com/office/drawing/2014/main" id="{895B294A-CCF2-83FC-6DD9-9CE9903B3687}"/>
              </a:ext>
            </a:extLst>
          </p:cNvPr>
          <p:cNvSpPr txBox="1"/>
          <p:nvPr/>
        </p:nvSpPr>
        <p:spPr>
          <a:xfrm>
            <a:off x="5108027" y="4334470"/>
            <a:ext cx="6096000" cy="923330"/>
          </a:xfrm>
          <a:prstGeom prst="rect">
            <a:avLst/>
          </a:prstGeom>
          <a:noFill/>
        </p:spPr>
        <p:txBody>
          <a:bodyPr wrap="square">
            <a:spAutoFit/>
          </a:bodyPr>
          <a:lstStyle/>
          <a:p>
            <a:r>
              <a:rPr lang="en-US" dirty="0"/>
              <a:t> 	</a:t>
            </a:r>
            <a:r>
              <a:rPr lang="en-US" dirty="0" err="1"/>
              <a:t>Df</a:t>
            </a:r>
            <a:r>
              <a:rPr lang="en-US" dirty="0"/>
              <a:t> 	Sum Sq 	Mean Sq F value </a:t>
            </a:r>
            <a:r>
              <a:rPr lang="en-US" dirty="0" err="1"/>
              <a:t>Pr</a:t>
            </a:r>
            <a:r>
              <a:rPr lang="en-US" dirty="0"/>
              <a:t>(&gt;F)</a:t>
            </a:r>
          </a:p>
          <a:p>
            <a:r>
              <a:rPr lang="en-US" dirty="0"/>
              <a:t>margin        1   	0.18  	0.1781    0.74   	0.39</a:t>
            </a:r>
          </a:p>
          <a:p>
            <a:r>
              <a:rPr lang="en-US" dirty="0"/>
              <a:t>Residuals   508 	122.22  	0.2406 </a:t>
            </a:r>
          </a:p>
        </p:txBody>
      </p:sp>
    </p:spTree>
    <p:extLst>
      <p:ext uri="{BB962C8B-B14F-4D97-AF65-F5344CB8AC3E}">
        <p14:creationId xmlns:p14="http://schemas.microsoft.com/office/powerpoint/2010/main" val="2004486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fontScale="92500" lnSpcReduction="20000"/>
          </a:bodyPr>
          <a:lstStyle/>
          <a:p>
            <a:pPr lvl="0">
              <a:lnSpc>
                <a:spcPct val="170000"/>
              </a:lnSpc>
            </a:pPr>
            <a:r>
              <a:rPr lang="en-US" sz="1400" b="1" dirty="0">
                <a:latin typeface="Arial" panose="020B0604020202020204" pitchFamily="34" charset="0"/>
                <a:cs typeface="Arial" panose="020B0604020202020204" pitchFamily="34" charset="0"/>
              </a:rPr>
              <a:t>Final Thoughts:</a:t>
            </a:r>
          </a:p>
          <a:p>
            <a:pPr>
              <a:lnSpc>
                <a:spcPct val="150000"/>
              </a:lnSpc>
            </a:pPr>
            <a:r>
              <a:rPr lang="en-US" sz="1200" dirty="0">
                <a:effectLst/>
                <a:latin typeface="Arial" panose="020B0604020202020204" pitchFamily="34" charset="0"/>
                <a:cs typeface="Arial" panose="020B0604020202020204" pitchFamily="34" charset="0"/>
              </a:rPr>
              <a:t>40% of Trump voters in this study stated that Trump should resist the election results even in a scenario in which Biden won by a large popular-vote margin, the precedent of a peaceful transfer of power in American elections was shaken even before the election. </a:t>
            </a:r>
          </a:p>
          <a:p>
            <a:pPr>
              <a:lnSpc>
                <a:spcPct val="150000"/>
              </a:lnSpc>
            </a:pPr>
            <a:r>
              <a:rPr lang="en-US" sz="1200" dirty="0">
                <a:latin typeface="Arial" panose="020B0604020202020204" pitchFamily="34" charset="0"/>
                <a:cs typeface="Arial" panose="020B0604020202020204" pitchFamily="34" charset="0"/>
              </a:rPr>
              <a:t>It appears that not even misinformation pertaining to voter fraud and the use of mail-in ballots cannot explain away all support for Trump’s resistance, </a:t>
            </a:r>
            <a:r>
              <a:rPr lang="en-US" sz="1200" dirty="0">
                <a:effectLst/>
                <a:latin typeface="Arial" panose="020B0604020202020204" pitchFamily="34" charset="0"/>
                <a:cs typeface="Arial" panose="020B0604020202020204" pitchFamily="34" charset="0"/>
              </a:rPr>
              <a:t>and that partisanship and negative partisanship also prompted voters to disregard the democratic electoral process entirely to support their preferred candidate in his quest for office by any means possible.</a:t>
            </a:r>
          </a:p>
          <a:p>
            <a:pPr>
              <a:lnSpc>
                <a:spcPct val="150000"/>
              </a:lnSpc>
            </a:pPr>
            <a:r>
              <a:rPr lang="en-US" sz="1200" dirty="0">
                <a:latin typeface="Arial" panose="020B0604020202020204" pitchFamily="34" charset="0"/>
                <a:cs typeface="Arial" panose="020B0604020202020204" pitchFamily="34" charset="0"/>
              </a:rPr>
              <a:t>The authors of the study </a:t>
            </a:r>
            <a:r>
              <a:rPr lang="en-US" sz="1200" dirty="0">
                <a:effectLst/>
                <a:latin typeface="Arial" panose="020B0604020202020204" pitchFamily="34" charset="0"/>
                <a:cs typeface="Arial" panose="020B0604020202020204" pitchFamily="34" charset="0"/>
              </a:rPr>
              <a:t>undertook an experiment with randomized hypothetical popular vote margins to test if support for resistance is contingent upon the results of the election itself. It seemed that Trump voters simply did not care for the election itself but wanted Trump in power no matter what. Misinformation in the 2020 election campaign was in full force, with Trump telling his followers that the only way he could lose would be through voter fraud.</a:t>
            </a:r>
          </a:p>
          <a:p>
            <a:pPr>
              <a:lnSpc>
                <a:spcPct val="150000"/>
              </a:lnSpc>
            </a:pPr>
            <a:r>
              <a:rPr lang="en-US" sz="1200" dirty="0">
                <a:effectLst/>
                <a:latin typeface="Arial" panose="020B0604020202020204" pitchFamily="34" charset="0"/>
                <a:cs typeface="Arial" panose="020B0604020202020204" pitchFamily="34" charset="0"/>
              </a:rPr>
              <a:t>However, it was Biden who won the popular vote and the Electoral College. Biden accepted the result, without any illiberal political motivations or partisan motivations.</a:t>
            </a:r>
          </a:p>
          <a:p>
            <a:pPr>
              <a:lnSpc>
                <a:spcPct val="150000"/>
              </a:lnSpc>
            </a:pPr>
            <a:endParaRPr lang="en-US" sz="1200" dirty="0">
              <a:effectLst/>
              <a:latin typeface="Arial" panose="020B0604020202020204" pitchFamily="34" charset="0"/>
              <a:cs typeface="Arial" panose="020B0604020202020204" pitchFamily="34" charset="0"/>
            </a:endParaRPr>
          </a:p>
          <a:p>
            <a:pPr lvl="0">
              <a:lnSpc>
                <a:spcPct val="17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latin typeface="Arial" panose="020B0604020202020204" pitchFamily="34" charset="0"/>
              <a:cs typeface="Arial" panose="020B0604020202020204" pitchFamily="34" charset="0"/>
            </a:endParaRPr>
          </a:p>
          <a:p>
            <a:pPr>
              <a:lnSpc>
                <a:spcPct val="150000"/>
              </a:lnSpc>
            </a:pPr>
            <a:endParaRPr lang="en-US" sz="1400" dirty="0">
              <a:effectLst/>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7" name="TextBox 6">
            <a:extLst>
              <a:ext uri="{FF2B5EF4-FFF2-40B4-BE49-F238E27FC236}">
                <a16:creationId xmlns:a16="http://schemas.microsoft.com/office/drawing/2014/main" id="{1DC9551B-F4C8-6979-C3EB-A49796B2FF3D}"/>
              </a:ext>
            </a:extLst>
          </p:cNvPr>
          <p:cNvSpPr txBox="1"/>
          <p:nvPr/>
        </p:nvSpPr>
        <p:spPr>
          <a:xfrm>
            <a:off x="5139558" y="603329"/>
            <a:ext cx="6096000" cy="968983"/>
          </a:xfrm>
          <a:prstGeom prst="rect">
            <a:avLst/>
          </a:prstGeom>
          <a:noFill/>
        </p:spPr>
        <p:txBody>
          <a:bodyPr wrap="square">
            <a:spAutoFit/>
          </a:bodyPr>
          <a:lstStyle/>
          <a:p>
            <a:pPr lvl="0">
              <a:lnSpc>
                <a:spcPct val="170000"/>
              </a:lnSpc>
            </a:pPr>
            <a:r>
              <a:rPr lang="en-GB" sz="1800" b="1" dirty="0">
                <a:latin typeface="Arial" panose="020B0604020202020204" pitchFamily="34" charset="0"/>
                <a:cs typeface="Arial" panose="020B0604020202020204" pitchFamily="34" charset="0"/>
              </a:rPr>
              <a:t>Illiberal political motivations to overturn the elections results. </a:t>
            </a:r>
          </a:p>
        </p:txBody>
      </p:sp>
      <p:sp>
        <p:nvSpPr>
          <p:cNvPr id="10" name="TextBox 9">
            <a:extLst>
              <a:ext uri="{FF2B5EF4-FFF2-40B4-BE49-F238E27FC236}">
                <a16:creationId xmlns:a16="http://schemas.microsoft.com/office/drawing/2014/main" id="{7449BDEA-C24B-F897-B3A9-3927EB03D538}"/>
              </a:ext>
            </a:extLst>
          </p:cNvPr>
          <p:cNvSpPr txBox="1"/>
          <p:nvPr/>
        </p:nvSpPr>
        <p:spPr>
          <a:xfrm>
            <a:off x="5139558" y="1751064"/>
            <a:ext cx="6096000" cy="3739998"/>
          </a:xfrm>
          <a:prstGeom prst="rect">
            <a:avLst/>
          </a:prstGeom>
          <a:noFill/>
        </p:spPr>
        <p:txBody>
          <a:bodyPr wrap="square">
            <a:spAutoFit/>
          </a:bodyPr>
          <a:lstStyle/>
          <a:p>
            <a:pPr>
              <a:lnSpc>
                <a:spcPct val="150000"/>
              </a:lnSpc>
            </a:pPr>
            <a:r>
              <a:rPr lang="en-US" sz="1600" b="0" i="0" dirty="0">
                <a:solidFill>
                  <a:srgbClr val="374151"/>
                </a:solidFill>
                <a:effectLst/>
                <a:latin typeface="Arial" panose="020B0604020202020204" pitchFamily="34" charset="0"/>
                <a:cs typeface="Arial" panose="020B0604020202020204" pitchFamily="34" charset="0"/>
              </a:rPr>
              <a:t>The term "illiberal" is often used to describe political movements or leaders that are perceived as anti-democratic, intolerant, and/or authoritarian in their approach to governance and policy.</a:t>
            </a:r>
          </a:p>
          <a:p>
            <a:pPr>
              <a:lnSpc>
                <a:spcPct val="150000"/>
              </a:lnSpc>
            </a:pPr>
            <a:endParaRPr lang="en-US" sz="1600" dirty="0">
              <a:solidFill>
                <a:srgbClr val="374151"/>
              </a:solidFill>
              <a:latin typeface="Arial" panose="020B0604020202020204" pitchFamily="34" charset="0"/>
              <a:cs typeface="Arial" panose="020B0604020202020204" pitchFamily="34" charset="0"/>
            </a:endParaRPr>
          </a:p>
          <a:p>
            <a:pPr>
              <a:lnSpc>
                <a:spcPct val="150000"/>
              </a:lnSpc>
            </a:pPr>
            <a:r>
              <a:rPr lang="en-US" sz="1600" dirty="0">
                <a:solidFill>
                  <a:srgbClr val="374151"/>
                </a:solidFill>
                <a:latin typeface="Arial" panose="020B0604020202020204" pitchFamily="34" charset="0"/>
                <a:cs typeface="Arial" panose="020B0604020202020204" pitchFamily="34" charset="0"/>
              </a:rPr>
              <a:t>This is arguably the main reason that not only explains Trump’s refusal to accept defeat or his resistance to election results but his continuance to espouse “the Big Lie”. According to the authors of this study, Trump voters bought into this, and was ultimately credited with inspiring the January 6th Capitol insurrection. </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928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a:bodyPr>
          <a:lstStyle/>
          <a:p>
            <a:pPr lvl="0">
              <a:lnSpc>
                <a:spcPct val="170000"/>
              </a:lnSpc>
            </a:pPr>
            <a:r>
              <a:rPr lang="en-US" sz="1400" b="1" dirty="0">
                <a:latin typeface="Arial" panose="020B0604020202020204" pitchFamily="34" charset="0"/>
                <a:cs typeface="Arial" panose="020B0604020202020204" pitchFamily="34" charset="0"/>
              </a:rPr>
              <a:t>Background and Data:</a:t>
            </a:r>
          </a:p>
          <a:p>
            <a:pPr lvl="0">
              <a:lnSpc>
                <a:spcPct val="170000"/>
              </a:lnSpc>
            </a:pPr>
            <a:r>
              <a:rPr lang="en-US" sz="1400" dirty="0">
                <a:latin typeface="Arial" panose="020B0604020202020204" pitchFamily="34" charset="0"/>
                <a:cs typeface="Arial" panose="020B0604020202020204" pitchFamily="34" charset="0"/>
              </a:rPr>
              <a:t>Amid the uncertainty preceding the election, the authors conducted a survey experiment in October 2020 to examine the extent to which Trump’s voters would support him if he lost the election but refused to concede.	</a:t>
            </a:r>
          </a:p>
          <a:p>
            <a:pPr lvl="0">
              <a:lnSpc>
                <a:spcPct val="170000"/>
              </a:lnSpc>
            </a:pPr>
            <a:r>
              <a:rPr lang="en-US" sz="1400" dirty="0">
                <a:latin typeface="Arial" panose="020B0604020202020204" pitchFamily="34" charset="0"/>
                <a:cs typeface="Arial" panose="020B0604020202020204" pitchFamily="34" charset="0"/>
              </a:rPr>
              <a:t>The authors explored the question: Would a higher popular vote margin of victory for Biden increase the acceptance of his Electoral College victory among Trump voters? </a:t>
            </a:r>
          </a:p>
          <a:p>
            <a:pPr lvl="0">
              <a:lnSpc>
                <a:spcPct val="170000"/>
              </a:lnSpc>
            </a:pPr>
            <a:r>
              <a:rPr lang="en-US" sz="1400" dirty="0">
                <a:latin typeface="Arial" panose="020B0604020202020204" pitchFamily="34" charset="0"/>
                <a:cs typeface="Arial" panose="020B0604020202020204" pitchFamily="34" charset="0"/>
              </a:rPr>
              <a:t>If support for resistance was unrelated to the popular vote margins, this could indicate that the legitimacy of the election and its victor were determined before the vote itself.</a:t>
            </a: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5" name="Content Placeholder 4">
            <a:extLst>
              <a:ext uri="{FF2B5EF4-FFF2-40B4-BE49-F238E27FC236}">
                <a16:creationId xmlns:a16="http://schemas.microsoft.com/office/drawing/2014/main" id="{4A7E13A4-EFBC-46D8-189C-5400DA628021}"/>
              </a:ext>
            </a:extLst>
          </p:cNvPr>
          <p:cNvSpPr>
            <a:spLocks noGrp="1"/>
          </p:cNvSpPr>
          <p:nvPr>
            <p:ph idx="1"/>
          </p:nvPr>
        </p:nvSpPr>
        <p:spPr>
          <a:xfrm>
            <a:off x="5210754" y="402661"/>
            <a:ext cx="6152465" cy="5391964"/>
          </a:xfrm>
        </p:spPr>
        <p:txBody>
          <a:bodyPr>
            <a:normAutofit/>
          </a:bodyPr>
          <a:lstStyle/>
          <a:p>
            <a:r>
              <a:rPr lang="en-US" sz="1600" b="1" dirty="0">
                <a:effectLst/>
                <a:latin typeface="Arial" panose="020B0604020202020204" pitchFamily="34" charset="0"/>
                <a:cs typeface="Arial" panose="020B0604020202020204" pitchFamily="34" charset="0"/>
              </a:rPr>
              <a:t>Methods and Data</a:t>
            </a:r>
          </a:p>
          <a:p>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20000"/>
              </a:lnSpc>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authors of this study explored their research questions in an online survey to 1,028 American adult respondents between October 24 and October 25, 2020.</a:t>
            </a:r>
          </a:p>
          <a:p>
            <a:pPr>
              <a:lnSpc>
                <a:spcPct val="120000"/>
              </a:lnSpc>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Post-stratification weights were applied to make the survey nationally representative of American adults. </a:t>
            </a:r>
          </a:p>
          <a:p>
            <a:pPr>
              <a:lnSpc>
                <a:spcPct val="120000"/>
              </a:lnSpc>
            </a:pP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Respondents were asked if they intended to vote in the 2020 election. Those who had voted for Trump, planned to vote or leaned towards voting for Trump were categorized as Trump voters (</a:t>
            </a:r>
            <a:r>
              <a:rPr lang="en-US" sz="1600" i="1" dirty="0">
                <a:solidFill>
                  <a:srgbClr val="000000"/>
                </a:solidFill>
                <a:latin typeface="Arial" panose="020B0604020202020204" pitchFamily="34" charset="0"/>
                <a:ea typeface="Calibri" panose="020F0502020204030204" pitchFamily="34" charset="0"/>
                <a:cs typeface="Arial" panose="020B0604020202020204" pitchFamily="34" charset="0"/>
              </a:rPr>
              <a:t>n</a:t>
            </a:r>
            <a:r>
              <a:rPr lang="en-US" sz="1600" dirty="0">
                <a:solidFill>
                  <a:srgbClr val="000000"/>
                </a:solidFill>
                <a:latin typeface="Arial" panose="020B0604020202020204" pitchFamily="34" charset="0"/>
                <a:ea typeface="Calibri" panose="020F0502020204030204" pitchFamily="34" charset="0"/>
                <a:cs typeface="Arial" panose="020B0604020202020204" pitchFamily="34" charset="0"/>
              </a:rPr>
              <a:t>=510).</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a:lnSpc>
                <a:spcPct val="120000"/>
              </a:lnSpc>
            </a:pPr>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survey examined the rationale guiding those who would support Trump’s resistance of the results, and respondents were asked to explain their motivations. </a:t>
            </a:r>
          </a:p>
          <a:p>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338358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fontScale="85000" lnSpcReduction="20000"/>
          </a:bodyPr>
          <a:lstStyle/>
          <a:p>
            <a:pPr lvl="0">
              <a:lnSpc>
                <a:spcPct val="170000"/>
              </a:lnSpc>
            </a:pPr>
            <a:r>
              <a:rPr lang="en-US" sz="1400" b="1" dirty="0">
                <a:latin typeface="Arial" panose="020B0604020202020204" pitchFamily="34" charset="0"/>
                <a:cs typeface="Arial" panose="020B0604020202020204" pitchFamily="34" charset="0"/>
              </a:rPr>
              <a:t>Dependent Variable:</a:t>
            </a:r>
          </a:p>
          <a:p>
            <a:pPr lvl="0">
              <a:lnSpc>
                <a:spcPct val="100000"/>
              </a:lnSpc>
            </a:pPr>
            <a:r>
              <a:rPr lang="en-GB" sz="1400" dirty="0">
                <a:latin typeface="Arial" panose="020B0604020202020204" pitchFamily="34" charset="0"/>
                <a:cs typeface="Arial" panose="020B0604020202020204" pitchFamily="34" charset="0"/>
              </a:rPr>
              <a:t>‘trumploss’ </a:t>
            </a:r>
          </a:p>
          <a:p>
            <a:pPr lvl="0">
              <a:lnSpc>
                <a:spcPct val="100000"/>
              </a:lnSpc>
            </a:pPr>
            <a:r>
              <a:rPr lang="en-GB" sz="1400" dirty="0">
                <a:latin typeface="Arial" panose="020B0604020202020204" pitchFamily="34" charset="0"/>
                <a:cs typeface="Arial" panose="020B0604020202020204" pitchFamily="34" charset="0"/>
              </a:rPr>
              <a:t># concede defeat</a:t>
            </a:r>
          </a:p>
          <a:p>
            <a:pPr lvl="0">
              <a:lnSpc>
                <a:spcPct val="100000"/>
              </a:lnSpc>
            </a:pPr>
            <a:r>
              <a:rPr lang="en-GB" sz="1400" dirty="0">
                <a:latin typeface="Arial" panose="020B0604020202020204" pitchFamily="34" charset="0"/>
                <a:cs typeface="Arial" panose="020B0604020202020204" pitchFamily="34" charset="0"/>
              </a:rPr>
              <a:t>dat$trumploss[dat$trumplose==2]  &lt;- 0</a:t>
            </a:r>
          </a:p>
          <a:p>
            <a:pPr lvl="0">
              <a:lnSpc>
                <a:spcPct val="100000"/>
              </a:lnSpc>
            </a:pPr>
            <a:r>
              <a:rPr lang="en-GB" sz="1400" dirty="0">
                <a:latin typeface="Arial" panose="020B0604020202020204" pitchFamily="34" charset="0"/>
                <a:cs typeface="Arial" panose="020B0604020202020204" pitchFamily="34" charset="0"/>
              </a:rPr>
              <a:t># resist results of the election</a:t>
            </a:r>
          </a:p>
          <a:p>
            <a:pPr lvl="0">
              <a:lnSpc>
                <a:spcPct val="100000"/>
              </a:lnSpc>
            </a:pPr>
            <a:r>
              <a:rPr lang="en-GB" sz="1400" dirty="0">
                <a:latin typeface="Arial" panose="020B0604020202020204" pitchFamily="34" charset="0"/>
                <a:cs typeface="Arial" panose="020B0604020202020204" pitchFamily="34" charset="0"/>
              </a:rPr>
              <a:t>dat$trumploss[dat$trumplose==1]  &lt;- 1</a:t>
            </a:r>
          </a:p>
          <a:p>
            <a:pPr lvl="0">
              <a:lnSpc>
                <a:spcPct val="100000"/>
              </a:lnSpc>
            </a:pPr>
            <a:endParaRPr lang="en-GB" sz="1400" dirty="0">
              <a:latin typeface="Arial" panose="020B0604020202020204" pitchFamily="34" charset="0"/>
              <a:cs typeface="Arial" panose="020B0604020202020204" pitchFamily="34" charset="0"/>
            </a:endParaRPr>
          </a:p>
          <a:p>
            <a:pPr lvl="0">
              <a:lnSpc>
                <a:spcPct val="170000"/>
              </a:lnSpc>
            </a:pPr>
            <a:r>
              <a:rPr lang="en-GB" sz="1400" dirty="0">
                <a:latin typeface="Arial" panose="020B0604020202020204" pitchFamily="34" charset="0"/>
                <a:cs typeface="Arial" panose="020B0604020202020204" pitchFamily="34" charset="0"/>
              </a:rPr>
              <a:t>This model tested whether the randomly assigned popular-vote margin treatment affected likely Trump voter’s support for this resistance. The ‘margin’ -0.006 is the regression coefficient. Negative coefficient showing there is a negative relationship between ‘margin’ and ‘trumploss’ the variable that is being predicted. It provides the expected change in the dependent variable ‘trumploss’ for a one-unit decrease in the independent variable ‘margin’.</a:t>
            </a:r>
          </a:p>
          <a:p>
            <a:pPr lvl="0">
              <a:lnSpc>
                <a:spcPct val="170000"/>
              </a:lnSpc>
            </a:pPr>
            <a:r>
              <a:rPr lang="en-US" sz="1400" dirty="0">
                <a:latin typeface="Arial" panose="020B0604020202020204" pitchFamily="34" charset="0"/>
                <a:cs typeface="Arial" panose="020B0604020202020204" pitchFamily="34" charset="0"/>
              </a:rPr>
              <a:t>‘trumploss’ is the main one being looked at, and the others were potential confounders. ‘Acknowledgement of racism’ is a possible confounder, as it could influence both the dependent and independent variables. </a:t>
            </a:r>
          </a:p>
          <a:p>
            <a:pPr lvl="0">
              <a:lnSpc>
                <a:spcPct val="100000"/>
              </a:lnSpc>
            </a:pPr>
            <a:endParaRPr lang="en-GB" sz="1400" b="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pic>
        <p:nvPicPr>
          <p:cNvPr id="6" name="Picture 5" descr="Table&#10;&#10;Description automatically generated">
            <a:extLst>
              <a:ext uri="{FF2B5EF4-FFF2-40B4-BE49-F238E27FC236}">
                <a16:creationId xmlns:a16="http://schemas.microsoft.com/office/drawing/2014/main" id="{3458D781-095B-80AA-4351-F92FDF71C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696" y="276137"/>
            <a:ext cx="3603785" cy="3383280"/>
          </a:xfrm>
          <a:prstGeom prst="rect">
            <a:avLst/>
          </a:prstGeom>
        </p:spPr>
      </p:pic>
      <p:pic>
        <p:nvPicPr>
          <p:cNvPr id="7" name="Picture 6" descr="A picture containing table&#10;&#10;Description automatically generated">
            <a:extLst>
              <a:ext uri="{FF2B5EF4-FFF2-40B4-BE49-F238E27FC236}">
                <a16:creationId xmlns:a16="http://schemas.microsoft.com/office/drawing/2014/main" id="{75E25B38-6A54-D265-9ED4-88F893DE7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993" y="4734385"/>
            <a:ext cx="2929255" cy="1508760"/>
          </a:xfrm>
          <a:prstGeom prst="rect">
            <a:avLst/>
          </a:prstGeom>
        </p:spPr>
      </p:pic>
      <p:pic>
        <p:nvPicPr>
          <p:cNvPr id="8" name="Picture 7">
            <a:extLst>
              <a:ext uri="{FF2B5EF4-FFF2-40B4-BE49-F238E27FC236}">
                <a16:creationId xmlns:a16="http://schemas.microsoft.com/office/drawing/2014/main" id="{1EB375A2-8348-3327-23EB-EA02C15926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31993" y="4020787"/>
            <a:ext cx="2929255" cy="334645"/>
          </a:xfrm>
          <a:prstGeom prst="rect">
            <a:avLst/>
          </a:prstGeom>
        </p:spPr>
      </p:pic>
    </p:spTree>
    <p:extLst>
      <p:ext uri="{BB962C8B-B14F-4D97-AF65-F5344CB8AC3E}">
        <p14:creationId xmlns:p14="http://schemas.microsoft.com/office/powerpoint/2010/main" val="416831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a:bodyPr>
          <a:lstStyle/>
          <a:p>
            <a:pPr lvl="0">
              <a:lnSpc>
                <a:spcPct val="170000"/>
              </a:lnSpc>
            </a:pPr>
            <a:r>
              <a:rPr lang="en-US" sz="1400" b="1" dirty="0">
                <a:latin typeface="Arial" panose="020B0604020202020204" pitchFamily="34" charset="0"/>
                <a:cs typeface="Arial" panose="020B0604020202020204" pitchFamily="34" charset="0"/>
              </a:rPr>
              <a:t>Dependent Variables:</a:t>
            </a:r>
          </a:p>
          <a:p>
            <a:pPr lvl="0">
              <a:lnSpc>
                <a:spcPct val="170000"/>
              </a:lnSpc>
            </a:pPr>
            <a:r>
              <a:rPr lang="en-GB" sz="1400" dirty="0">
                <a:latin typeface="Arial" panose="020B0604020202020204" pitchFamily="34" charset="0"/>
                <a:cs typeface="Arial" panose="020B0604020202020204" pitchFamily="34" charset="0"/>
              </a:rPr>
              <a:t>‘Support resistance’ as shown in Table 1. is the main dependent variable. </a:t>
            </a:r>
          </a:p>
          <a:p>
            <a:pPr lvl="0">
              <a:lnSpc>
                <a:spcPct val="170000"/>
              </a:lnSpc>
            </a:pPr>
            <a:r>
              <a:rPr lang="en-GB" sz="1400" dirty="0">
                <a:latin typeface="Arial" panose="020B0604020202020204" pitchFamily="34" charset="0"/>
                <a:cs typeface="Arial" panose="020B0604020202020204" pitchFamily="34" charset="0"/>
              </a:rPr>
              <a:t>This was recoded in the R file as:</a:t>
            </a:r>
          </a:p>
          <a:p>
            <a:pPr marL="0" marR="0">
              <a:lnSpc>
                <a:spcPct val="150000"/>
              </a:lnSpc>
              <a:spcBef>
                <a:spcPts val="0"/>
              </a:spcBef>
              <a:spcAft>
                <a:spcPts val="0"/>
              </a:spcAft>
            </a:pPr>
            <a:r>
              <a:rPr lang="en-US" sz="1050" dirty="0">
                <a:solidFill>
                  <a:schemeClr val="bg1"/>
                </a:solidFill>
                <a:effectLst/>
                <a:latin typeface="Menlo" panose="020B0609030804020204" pitchFamily="49" charset="0"/>
                <a:ea typeface="Menlo" panose="020B0609030804020204" pitchFamily="49" charset="0"/>
                <a:cs typeface="Menlo" panose="020B0609030804020204" pitchFamily="49" charset="0"/>
              </a:rPr>
              <a:t>dat$trumploss[dat$trumplose==2] &lt;- 0 # concede defeat</a:t>
            </a:r>
          </a:p>
          <a:p>
            <a:pPr marL="0" marR="0">
              <a:lnSpc>
                <a:spcPct val="150000"/>
              </a:lnSpc>
              <a:spcBef>
                <a:spcPts val="0"/>
              </a:spcBef>
              <a:spcAft>
                <a:spcPts val="0"/>
              </a:spcAft>
            </a:pPr>
            <a:r>
              <a:rPr lang="en-US" sz="1050" dirty="0">
                <a:solidFill>
                  <a:schemeClr val="bg1"/>
                </a:solidFill>
                <a:effectLst/>
                <a:latin typeface="Menlo" panose="020B0609030804020204" pitchFamily="49" charset="0"/>
                <a:ea typeface="Menlo" panose="020B0609030804020204" pitchFamily="49" charset="0"/>
                <a:cs typeface="Menlo" panose="020B0609030804020204" pitchFamily="49" charset="0"/>
              </a:rPr>
              <a:t>dat$trumploss[dat$trumplose==1] &lt;- 1 # resists result of the election</a:t>
            </a:r>
          </a:p>
          <a:p>
            <a:pPr marL="0" marR="0">
              <a:lnSpc>
                <a:spcPct val="150000"/>
              </a:lnSpc>
              <a:spcBef>
                <a:spcPts val="0"/>
              </a:spcBef>
              <a:spcAft>
                <a:spcPts val="0"/>
              </a:spcAft>
            </a:pPr>
            <a:r>
              <a:rPr lang="en-US" sz="1050" dirty="0">
                <a:solidFill>
                  <a:schemeClr val="bg1"/>
                </a:solidFill>
                <a:effectLst/>
                <a:latin typeface="Menlo" panose="020B0609030804020204" pitchFamily="49" charset="0"/>
                <a:ea typeface="Menlo" panose="020B0609030804020204" pitchFamily="49" charset="0"/>
                <a:cs typeface="Menlo" panose="020B0609030804020204" pitchFamily="49" charset="0"/>
              </a:rPr>
              <a:t>table(dat$trumploss) </a:t>
            </a:r>
          </a:p>
          <a:p>
            <a:pPr marL="342900" lvl="0" indent="-342900">
              <a:lnSpc>
                <a:spcPct val="170000"/>
              </a:lnSpc>
              <a:buAutoNum type="arabicParenBoth"/>
            </a:pPr>
            <a:r>
              <a:rPr lang="en-GB" sz="1400" dirty="0">
                <a:latin typeface="Arial" panose="020B0604020202020204" pitchFamily="34" charset="0"/>
                <a:cs typeface="Arial" panose="020B0604020202020204" pitchFamily="34" charset="0"/>
              </a:rPr>
              <a:t>Conceding defeat was related to ‘Biden’s popular vote margin’ variable. </a:t>
            </a:r>
          </a:p>
          <a:p>
            <a:pPr marL="342900" lvl="0" indent="-342900">
              <a:lnSpc>
                <a:spcPct val="170000"/>
              </a:lnSpc>
              <a:buAutoNum type="arabicParenBoth"/>
            </a:pPr>
            <a:r>
              <a:rPr lang="en-GB" sz="1400" dirty="0">
                <a:latin typeface="Arial" panose="020B0604020202020204" pitchFamily="34" charset="0"/>
                <a:cs typeface="Arial" panose="020B0604020202020204" pitchFamily="34" charset="0"/>
              </a:rPr>
              <a:t>Resisting the results of the election were related to the continuous variables; age, education, household income, party ID, and included news interest and racism. </a:t>
            </a: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pic>
        <p:nvPicPr>
          <p:cNvPr id="4" name="Content Placeholder 3" descr="Table&#10;&#10;Description automatically generated">
            <a:extLst>
              <a:ext uri="{FF2B5EF4-FFF2-40B4-BE49-F238E27FC236}">
                <a16:creationId xmlns:a16="http://schemas.microsoft.com/office/drawing/2014/main" id="{EE0142D9-3092-9414-8FBB-D393BA542328}"/>
              </a:ext>
            </a:extLst>
          </p:cNvPr>
          <p:cNvPicPr>
            <a:picLocks noGrp="1" noChangeAspect="1"/>
          </p:cNvPicPr>
          <p:nvPr>
            <p:ph idx="1"/>
          </p:nvPr>
        </p:nvPicPr>
        <p:blipFill>
          <a:blip r:embed="rId3"/>
          <a:stretch>
            <a:fillRect/>
          </a:stretch>
        </p:blipFill>
        <p:spPr>
          <a:xfrm>
            <a:off x="5476597" y="163641"/>
            <a:ext cx="5688051" cy="6254496"/>
          </a:xfrm>
        </p:spPr>
      </p:pic>
    </p:spTree>
    <p:extLst>
      <p:ext uri="{BB962C8B-B14F-4D97-AF65-F5344CB8AC3E}">
        <p14:creationId xmlns:p14="http://schemas.microsoft.com/office/powerpoint/2010/main" val="274215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fontScale="92500"/>
          </a:bodyPr>
          <a:lstStyle/>
          <a:p>
            <a:pPr lvl="0">
              <a:lnSpc>
                <a:spcPct val="170000"/>
              </a:lnSpc>
            </a:pPr>
            <a:r>
              <a:rPr lang="en-US" sz="1600" b="1" dirty="0">
                <a:latin typeface="Arial" panose="020B0604020202020204" pitchFamily="34" charset="0"/>
                <a:cs typeface="Arial" panose="020B0604020202020204" pitchFamily="34" charset="0"/>
              </a:rPr>
              <a:t>Model 1 </a:t>
            </a:r>
          </a:p>
          <a:p>
            <a:pPr lvl="0">
              <a:lnSpc>
                <a:spcPct val="150000"/>
              </a:lnSpc>
            </a:pPr>
            <a:r>
              <a:rPr lang="en-US" sz="1300" b="0" i="0" dirty="0">
                <a:solidFill>
                  <a:schemeClr val="bg1"/>
                </a:solidFill>
                <a:effectLst/>
                <a:latin typeface="Arial" panose="020B0604020202020204" pitchFamily="34" charset="0"/>
                <a:cs typeface="Arial" panose="020B0604020202020204" pitchFamily="34" charset="0"/>
              </a:rPr>
              <a:t>The code </a:t>
            </a:r>
            <a:r>
              <a:rPr lang="en-US" sz="1300" dirty="0">
                <a:solidFill>
                  <a:schemeClr val="bg1"/>
                </a:solidFill>
                <a:latin typeface="Arial" panose="020B0604020202020204" pitchFamily="34" charset="0"/>
                <a:cs typeface="Arial" panose="020B0604020202020204" pitchFamily="34" charset="0"/>
              </a:rPr>
              <a:t>model1 &lt;- glm(trumploss ~ margin, data=</a:t>
            </a:r>
            <a:r>
              <a:rPr lang="en-US" sz="1300" dirty="0" err="1">
                <a:solidFill>
                  <a:schemeClr val="bg1"/>
                </a:solidFill>
                <a:latin typeface="Arial" panose="020B0604020202020204" pitchFamily="34" charset="0"/>
                <a:cs typeface="Arial" panose="020B0604020202020204" pitchFamily="34" charset="0"/>
              </a:rPr>
              <a:t>dat</a:t>
            </a:r>
            <a:r>
              <a:rPr lang="en-US" sz="1300" dirty="0">
                <a:solidFill>
                  <a:schemeClr val="bg1"/>
                </a:solidFill>
                <a:latin typeface="Arial" panose="020B0604020202020204" pitchFamily="34" charset="0"/>
                <a:cs typeface="Arial" panose="020B0604020202020204" pitchFamily="34" charset="0"/>
              </a:rPr>
              <a:t>, weights=nationalweight)</a:t>
            </a:r>
            <a:r>
              <a:rPr lang="en-US" sz="1300" b="0" i="0" dirty="0">
                <a:solidFill>
                  <a:schemeClr val="bg1"/>
                </a:solidFill>
                <a:effectLst/>
                <a:latin typeface="Arial" panose="020B0604020202020204" pitchFamily="34" charset="0"/>
                <a:cs typeface="Arial" panose="020B0604020202020204" pitchFamily="34" charset="0"/>
              </a:rPr>
              <a:t> in R is fitting a generalized linear model with a binary outcome variable </a:t>
            </a:r>
            <a:r>
              <a:rPr lang="en-US" sz="1300" dirty="0">
                <a:solidFill>
                  <a:schemeClr val="bg1"/>
                </a:solidFill>
                <a:latin typeface="Arial" panose="020B0604020202020204" pitchFamily="34" charset="0"/>
                <a:cs typeface="Arial" panose="020B0604020202020204" pitchFamily="34" charset="0"/>
              </a:rPr>
              <a:t>trumploss</a:t>
            </a:r>
            <a:r>
              <a:rPr lang="en-US" sz="1300" b="0" i="0" dirty="0">
                <a:solidFill>
                  <a:schemeClr val="bg1"/>
                </a:solidFill>
                <a:effectLst/>
                <a:latin typeface="Arial" panose="020B0604020202020204" pitchFamily="34" charset="0"/>
                <a:cs typeface="Arial" panose="020B0604020202020204" pitchFamily="34" charset="0"/>
              </a:rPr>
              <a:t> and a continuous predictor variable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 The weight variable </a:t>
            </a:r>
            <a:r>
              <a:rPr lang="en-US" sz="1300" dirty="0">
                <a:solidFill>
                  <a:schemeClr val="bg1"/>
                </a:solidFill>
                <a:latin typeface="Arial" panose="020B0604020202020204" pitchFamily="34" charset="0"/>
                <a:cs typeface="Arial" panose="020B0604020202020204" pitchFamily="34" charset="0"/>
              </a:rPr>
              <a:t>nationalweight</a:t>
            </a:r>
            <a:r>
              <a:rPr lang="en-US" sz="1300" b="0" i="0" dirty="0">
                <a:solidFill>
                  <a:schemeClr val="bg1"/>
                </a:solidFill>
                <a:effectLst/>
                <a:latin typeface="Arial" panose="020B0604020202020204" pitchFamily="34" charset="0"/>
                <a:cs typeface="Arial" panose="020B0604020202020204" pitchFamily="34" charset="0"/>
              </a:rPr>
              <a:t> is included to account for the sampling design and to adjust for any potential biases in the estimates.</a:t>
            </a:r>
            <a:r>
              <a:rPr lang="en-US" sz="1400" b="0" i="0" dirty="0">
                <a:solidFill>
                  <a:srgbClr val="374151"/>
                </a:solidFill>
                <a:effectLst/>
                <a:latin typeface="Söhne"/>
              </a:rPr>
              <a:t> </a:t>
            </a:r>
          </a:p>
          <a:p>
            <a:pPr lvl="0">
              <a:lnSpc>
                <a:spcPct val="150000"/>
              </a:lnSpc>
            </a:pPr>
            <a:r>
              <a:rPr lang="en-US" sz="1300" b="0" i="0" dirty="0">
                <a:solidFill>
                  <a:schemeClr val="bg1"/>
                </a:solidFill>
                <a:effectLst/>
                <a:latin typeface="Arial" panose="020B0604020202020204" pitchFamily="34" charset="0"/>
                <a:cs typeface="Arial" panose="020B0604020202020204" pitchFamily="34" charset="0"/>
              </a:rPr>
              <a:t>The estimated slope is -0.0426, which represents the change in the expected value of ‘</a:t>
            </a:r>
            <a:r>
              <a:rPr lang="en-US" sz="1300" dirty="0">
                <a:solidFill>
                  <a:schemeClr val="bg1"/>
                </a:solidFill>
                <a:latin typeface="Arial" panose="020B0604020202020204" pitchFamily="34" charset="0"/>
                <a:cs typeface="Arial" panose="020B0604020202020204" pitchFamily="34" charset="0"/>
              </a:rPr>
              <a:t>trumploss’</a:t>
            </a:r>
            <a:r>
              <a:rPr lang="en-US" sz="1300" b="0" i="0" dirty="0">
                <a:solidFill>
                  <a:schemeClr val="bg1"/>
                </a:solidFill>
                <a:effectLst/>
                <a:latin typeface="Arial" panose="020B0604020202020204" pitchFamily="34" charset="0"/>
                <a:cs typeface="Arial" panose="020B0604020202020204" pitchFamily="34" charset="0"/>
              </a:rPr>
              <a:t> for each unit increase in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a:t>
            </a:r>
          </a:p>
          <a:p>
            <a:pPr lvl="0">
              <a:lnSpc>
                <a:spcPct val="150000"/>
              </a:lnSpc>
            </a:pPr>
            <a:r>
              <a:rPr lang="en-US" sz="1300" b="0" i="0" dirty="0">
                <a:solidFill>
                  <a:schemeClr val="bg1"/>
                </a:solidFill>
                <a:effectLst/>
                <a:latin typeface="Arial" panose="020B0604020202020204" pitchFamily="34" charset="0"/>
                <a:cs typeface="Arial" panose="020B0604020202020204" pitchFamily="34" charset="0"/>
              </a:rPr>
              <a:t>Overall, the output suggests that there is a significant negative linear relationship between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 and ‘</a:t>
            </a:r>
            <a:r>
              <a:rPr lang="en-US" sz="1300" dirty="0">
                <a:solidFill>
                  <a:schemeClr val="bg1"/>
                </a:solidFill>
                <a:latin typeface="Arial" panose="020B0604020202020204" pitchFamily="34" charset="0"/>
                <a:cs typeface="Arial" panose="020B0604020202020204" pitchFamily="34" charset="0"/>
              </a:rPr>
              <a:t>trumploss’</a:t>
            </a:r>
            <a:r>
              <a:rPr lang="en-US" sz="1300" b="0" i="0" dirty="0">
                <a:solidFill>
                  <a:schemeClr val="bg1"/>
                </a:solidFill>
                <a:effectLst/>
                <a:latin typeface="Arial" panose="020B0604020202020204" pitchFamily="34" charset="0"/>
                <a:cs typeface="Arial" panose="020B0604020202020204" pitchFamily="34" charset="0"/>
              </a:rPr>
              <a:t>. This means that as the margin between Biden and Trump increases, the probability that a Trump voter believes that he should resist the election results decreases. The p-value for the slope coefficient is less than 0.001, indicating strong evidence against the null hypothesis of no relationship between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 and </a:t>
            </a:r>
            <a:r>
              <a:rPr lang="en-US" sz="1300" dirty="0">
                <a:solidFill>
                  <a:schemeClr val="bg1"/>
                </a:solidFill>
                <a:latin typeface="Arial" panose="020B0604020202020204" pitchFamily="34" charset="0"/>
                <a:cs typeface="Arial" panose="020B0604020202020204" pitchFamily="34" charset="0"/>
              </a:rPr>
              <a:t>trumploss</a:t>
            </a:r>
          </a:p>
        </p:txBody>
      </p:sp>
      <p:sp>
        <p:nvSpPr>
          <p:cNvPr id="6" name="Content Placeholder 4">
            <a:extLst>
              <a:ext uri="{FF2B5EF4-FFF2-40B4-BE49-F238E27FC236}">
                <a16:creationId xmlns:a16="http://schemas.microsoft.com/office/drawing/2014/main" id="{10F78B4E-7E31-7500-11AD-35C586484EA8}"/>
              </a:ext>
            </a:extLst>
          </p:cNvPr>
          <p:cNvSpPr>
            <a:spLocks noGrp="1"/>
          </p:cNvSpPr>
          <p:nvPr>
            <p:ph idx="1"/>
          </p:nvPr>
        </p:nvSpPr>
        <p:spPr>
          <a:xfrm>
            <a:off x="5013790" y="599820"/>
            <a:ext cx="6965877" cy="5379740"/>
          </a:xfrm>
        </p:spPr>
        <p:txBody>
          <a:bodyPr>
            <a:normAutofit fontScale="92500" lnSpcReduction="10000"/>
          </a:bodyPr>
          <a:lstStyle/>
          <a:p>
            <a:r>
              <a:rPr lang="en-US" sz="1050" dirty="0">
                <a:latin typeface="Menlo" panose="020B0609030804020204" pitchFamily="49" charset="0"/>
                <a:ea typeface="Menlo" panose="020B0609030804020204" pitchFamily="49" charset="0"/>
                <a:cs typeface="Menlo" panose="020B0609030804020204" pitchFamily="49" charset="0"/>
              </a:rPr>
              <a:t># Model 1: Test for Trump margin significance using logit model</a:t>
            </a:r>
          </a:p>
          <a:p>
            <a:r>
              <a:rPr lang="en-US" sz="1050" dirty="0">
                <a:latin typeface="Menlo" panose="020B0609030804020204" pitchFamily="49" charset="0"/>
                <a:ea typeface="Menlo" panose="020B0609030804020204" pitchFamily="49" charset="0"/>
                <a:cs typeface="Menlo" panose="020B0609030804020204" pitchFamily="49" charset="0"/>
              </a:rPr>
              <a:t>model1 &lt;- </a:t>
            </a:r>
            <a:r>
              <a:rPr lang="en-US" sz="1050" dirty="0" err="1">
                <a:latin typeface="Menlo" panose="020B0609030804020204" pitchFamily="49" charset="0"/>
                <a:ea typeface="Menlo" panose="020B0609030804020204" pitchFamily="49" charset="0"/>
                <a:cs typeface="Menlo" panose="020B0609030804020204" pitchFamily="49" charset="0"/>
              </a:rPr>
              <a:t>glm</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trumploss~margin</a:t>
            </a:r>
            <a:r>
              <a:rPr lang="en-US" sz="1050" dirty="0">
                <a:latin typeface="Menlo" panose="020B0609030804020204" pitchFamily="49" charset="0"/>
                <a:ea typeface="Menlo" panose="020B0609030804020204" pitchFamily="49" charset="0"/>
                <a:cs typeface="Menlo" panose="020B0609030804020204" pitchFamily="49" charset="0"/>
              </a:rPr>
              <a:t>, data=</a:t>
            </a:r>
            <a:r>
              <a:rPr lang="en-US" sz="1050" dirty="0" err="1">
                <a:latin typeface="Menlo" panose="020B0609030804020204" pitchFamily="49" charset="0"/>
                <a:ea typeface="Menlo" panose="020B0609030804020204" pitchFamily="49" charset="0"/>
                <a:cs typeface="Menlo" panose="020B0609030804020204" pitchFamily="49" charset="0"/>
              </a:rPr>
              <a:t>dat</a:t>
            </a:r>
            <a:r>
              <a:rPr lang="en-US" sz="1050" dirty="0">
                <a:latin typeface="Menlo" panose="020B0609030804020204" pitchFamily="49" charset="0"/>
                <a:ea typeface="Menlo" panose="020B0609030804020204" pitchFamily="49" charset="0"/>
                <a:cs typeface="Menlo" panose="020B0609030804020204" pitchFamily="49" charset="0"/>
              </a:rPr>
              <a:t>, weights=nationalweight)</a:t>
            </a:r>
          </a:p>
          <a:p>
            <a:r>
              <a:rPr lang="en-US" sz="1050" dirty="0">
                <a:latin typeface="Menlo" panose="020B0609030804020204" pitchFamily="49" charset="0"/>
                <a:ea typeface="Menlo" panose="020B0609030804020204" pitchFamily="49" charset="0"/>
                <a:cs typeface="Menlo" panose="020B0609030804020204" pitchFamily="49" charset="0"/>
              </a:rPr>
              <a:t>Coefficients:</a:t>
            </a:r>
          </a:p>
          <a:p>
            <a:r>
              <a:rPr lang="en-US" sz="1050" dirty="0">
                <a:latin typeface="Menlo" panose="020B0609030804020204" pitchFamily="49" charset="0"/>
                <a:ea typeface="Menlo" panose="020B0609030804020204" pitchFamily="49" charset="0"/>
                <a:cs typeface="Menlo" panose="020B0609030804020204" pitchFamily="49" charset="0"/>
              </a:rPr>
              <a:t>                   Estimate       Std. Error     t value  </a:t>
            </a:r>
            <a:r>
              <a:rPr lang="en-US" sz="1050" dirty="0" err="1">
                <a:latin typeface="Menlo" panose="020B0609030804020204" pitchFamily="49" charset="0"/>
                <a:ea typeface="Menlo" panose="020B0609030804020204" pitchFamily="49" charset="0"/>
                <a:cs typeface="Menlo" panose="020B0609030804020204" pitchFamily="49" charset="0"/>
              </a:rPr>
              <a:t>Pr</a:t>
            </a:r>
            <a:r>
              <a:rPr lang="en-US" sz="1050" dirty="0">
                <a:latin typeface="Menlo" panose="020B0609030804020204" pitchFamily="49" charset="0"/>
                <a:ea typeface="Menlo" panose="020B0609030804020204" pitchFamily="49" charset="0"/>
                <a:cs typeface="Menlo" panose="020B0609030804020204" pitchFamily="49" charset="0"/>
              </a:rPr>
              <a:t>(&gt;|t|)    </a:t>
            </a:r>
          </a:p>
          <a:p>
            <a:r>
              <a:rPr lang="en-US" sz="1050" dirty="0">
                <a:latin typeface="Menlo" panose="020B0609030804020204" pitchFamily="49" charset="0"/>
                <a:ea typeface="Menlo" panose="020B0609030804020204" pitchFamily="49" charset="0"/>
                <a:cs typeface="Menlo" panose="020B0609030804020204" pitchFamily="49" charset="0"/>
              </a:rPr>
              <a:t>(Intercept)  0.442669    0.044679   9.908    &lt;2e-16 ***</a:t>
            </a:r>
          </a:p>
          <a:p>
            <a:r>
              <a:rPr lang="en-US" sz="1050" dirty="0">
                <a:latin typeface="Menlo" panose="020B0609030804020204" pitchFamily="49" charset="0"/>
                <a:ea typeface="Menlo" panose="020B0609030804020204" pitchFamily="49" charset="0"/>
                <a:cs typeface="Menlo" panose="020B0609030804020204" pitchFamily="49" charset="0"/>
              </a:rPr>
              <a:t>margin      -0.005614     0.004942  -1.136     0.256 </a:t>
            </a:r>
          </a:p>
          <a:p>
            <a:endParaRPr lang="en-US" sz="1050" dirty="0">
              <a:solidFill>
                <a:srgbClr val="000000"/>
              </a:solidFill>
              <a:latin typeface="Menlo" panose="020B0609030804020204" pitchFamily="49" charset="0"/>
              <a:ea typeface="Menlo" panose="020B0609030804020204" pitchFamily="49" charset="0"/>
              <a:cs typeface="Menlo" panose="020B0609030804020204" pitchFamily="49" charset="0"/>
            </a:endParaRP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‘weight’ could have been coded another way </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weights &lt;- dat$nationalweight</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model &lt;- </a:t>
            </a:r>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glm</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(trumploss ~ margin, data = </a:t>
            </a:r>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dat</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 weights = weights)</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MY INERACTION </a:t>
            </a:r>
          </a:p>
          <a:p>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mylogit</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 &lt;- </a:t>
            </a:r>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glm</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(trumploss ~ margin, data = </a:t>
            </a:r>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dat</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 family = "binomial")</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Coefficients:</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            Estimate Std. Error z value </a:t>
            </a:r>
            <a:r>
              <a:rPr lang="en-US" sz="1050" dirty="0" err="1">
                <a:solidFill>
                  <a:srgbClr val="000000"/>
                </a:solidFill>
                <a:latin typeface="Menlo" panose="020B0609030804020204" pitchFamily="49" charset="0"/>
                <a:ea typeface="Menlo" panose="020B0609030804020204" pitchFamily="49" charset="0"/>
                <a:cs typeface="Menlo" panose="020B0609030804020204" pitchFamily="49" charset="0"/>
              </a:rPr>
              <a:t>Pr</a:t>
            </a:r>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(&gt;|z|)</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(Intercept) -0.26801    0.18285  -1.466    0.143</a:t>
            </a:r>
          </a:p>
          <a:p>
            <a:r>
              <a:rPr lang="en-US" sz="1050" dirty="0">
                <a:solidFill>
                  <a:srgbClr val="000000"/>
                </a:solidFill>
                <a:latin typeface="Menlo" panose="020B0609030804020204" pitchFamily="49" charset="0"/>
                <a:ea typeface="Menlo" panose="020B0609030804020204" pitchFamily="49" charset="0"/>
                <a:cs typeface="Menlo" panose="020B0609030804020204" pitchFamily="49" charset="0"/>
              </a:rPr>
              <a:t>margin      -0.01761    0.02045  -0.861    0.389</a:t>
            </a:r>
          </a:p>
        </p:txBody>
      </p:sp>
    </p:spTree>
    <p:extLst>
      <p:ext uri="{BB962C8B-B14F-4D97-AF65-F5344CB8AC3E}">
        <p14:creationId xmlns:p14="http://schemas.microsoft.com/office/powerpoint/2010/main" val="210805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fontScale="92500" lnSpcReduction="10000"/>
          </a:bodyPr>
          <a:lstStyle/>
          <a:p>
            <a:pPr lvl="0">
              <a:lnSpc>
                <a:spcPct val="170000"/>
              </a:lnSpc>
            </a:pPr>
            <a:r>
              <a:rPr lang="en-US" sz="1400" b="1" dirty="0">
                <a:latin typeface="Arial" panose="020B0604020202020204" pitchFamily="34" charset="0"/>
                <a:cs typeface="Arial" panose="020B0604020202020204" pitchFamily="34" charset="0"/>
              </a:rPr>
              <a:t>Independent Variable:</a:t>
            </a:r>
          </a:p>
          <a:p>
            <a:pPr algn="l">
              <a:lnSpc>
                <a:spcPct val="150000"/>
              </a:lnSpc>
            </a:pPr>
            <a:r>
              <a:rPr lang="en-US" sz="1300" b="0" i="0" dirty="0">
                <a:solidFill>
                  <a:schemeClr val="bg1"/>
                </a:solidFill>
                <a:effectLst/>
                <a:latin typeface="Arial" panose="020B0604020202020204" pitchFamily="34" charset="0"/>
                <a:cs typeface="Arial" panose="020B0604020202020204" pitchFamily="34" charset="0"/>
              </a:rPr>
              <a:t>This plot has a smoothed line that shows the relationship between two variables: margin, which represents Biden's popular vote margin, and trumploss, which is a binary variable indicating whether Trump should resist the election results. The plot also includes a weight variable nationalweight which adjusts for sampling bias. The black line in the plot is a smoothed line that represents the estimated relationship between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 and </a:t>
            </a:r>
            <a:r>
              <a:rPr lang="en-US" sz="1300" dirty="0">
                <a:solidFill>
                  <a:schemeClr val="bg1"/>
                </a:solidFill>
                <a:latin typeface="Arial" panose="020B0604020202020204" pitchFamily="34" charset="0"/>
                <a:cs typeface="Arial" panose="020B0604020202020204" pitchFamily="34" charset="0"/>
              </a:rPr>
              <a:t>trumploss</a:t>
            </a:r>
            <a:r>
              <a:rPr lang="en-US" sz="1300" b="0" i="0" dirty="0">
                <a:solidFill>
                  <a:schemeClr val="bg1"/>
                </a:solidFill>
                <a:effectLst/>
                <a:latin typeface="Arial" panose="020B0604020202020204" pitchFamily="34" charset="0"/>
                <a:cs typeface="Arial" panose="020B0604020202020204" pitchFamily="34" charset="0"/>
              </a:rPr>
              <a:t>. </a:t>
            </a:r>
          </a:p>
          <a:p>
            <a:pPr algn="l">
              <a:lnSpc>
                <a:spcPct val="150000"/>
              </a:lnSpc>
            </a:pPr>
            <a:r>
              <a:rPr lang="en-US" sz="1300" b="0" i="0" dirty="0">
                <a:solidFill>
                  <a:schemeClr val="bg1"/>
                </a:solidFill>
                <a:effectLst/>
                <a:latin typeface="Arial" panose="020B0604020202020204" pitchFamily="34" charset="0"/>
                <a:cs typeface="Arial" panose="020B0604020202020204" pitchFamily="34" charset="0"/>
              </a:rPr>
              <a:t>The plot shows that as the margin between Biden and Trump increases, the percentage of Trump voters who believe that Trump should resist the election results decreases. At a margin of 1, almost all Trump voters believe that he should resist the results, while at a margin of 15, the percentage drops to almost 0%.</a:t>
            </a:r>
          </a:p>
          <a:p>
            <a:pPr algn="l">
              <a:lnSpc>
                <a:spcPct val="150000"/>
              </a:lnSpc>
            </a:pPr>
            <a:r>
              <a:rPr lang="en-US" sz="1300" b="0" i="0" dirty="0">
                <a:solidFill>
                  <a:schemeClr val="bg1"/>
                </a:solidFill>
                <a:effectLst/>
                <a:latin typeface="Arial" panose="020B0604020202020204" pitchFamily="34" charset="0"/>
                <a:cs typeface="Arial" panose="020B0604020202020204" pitchFamily="34" charset="0"/>
              </a:rPr>
              <a:t>Overall, the plot suggests that there is a strong negative relationship between </a:t>
            </a:r>
            <a:r>
              <a:rPr lang="en-US" sz="1300" dirty="0">
                <a:solidFill>
                  <a:schemeClr val="bg1"/>
                </a:solidFill>
                <a:latin typeface="Arial" panose="020B0604020202020204" pitchFamily="34" charset="0"/>
                <a:cs typeface="Arial" panose="020B0604020202020204" pitchFamily="34" charset="0"/>
              </a:rPr>
              <a:t>margin</a:t>
            </a:r>
            <a:r>
              <a:rPr lang="en-US" sz="1300" b="0" i="0" dirty="0">
                <a:solidFill>
                  <a:schemeClr val="bg1"/>
                </a:solidFill>
                <a:effectLst/>
                <a:latin typeface="Arial" panose="020B0604020202020204" pitchFamily="34" charset="0"/>
                <a:cs typeface="Arial" panose="020B0604020202020204" pitchFamily="34" charset="0"/>
              </a:rPr>
              <a:t> and </a:t>
            </a:r>
            <a:r>
              <a:rPr lang="en-US" sz="1300" dirty="0">
                <a:solidFill>
                  <a:schemeClr val="bg1"/>
                </a:solidFill>
                <a:latin typeface="Arial" panose="020B0604020202020204" pitchFamily="34" charset="0"/>
                <a:cs typeface="Arial" panose="020B0604020202020204" pitchFamily="34" charset="0"/>
              </a:rPr>
              <a:t>trumploss</a:t>
            </a:r>
            <a:r>
              <a:rPr lang="en-US" sz="1300" b="0" i="0" dirty="0">
                <a:solidFill>
                  <a:schemeClr val="bg1"/>
                </a:solidFill>
                <a:effectLst/>
                <a:latin typeface="Arial" panose="020B0604020202020204" pitchFamily="34" charset="0"/>
                <a:cs typeface="Arial" panose="020B0604020202020204" pitchFamily="34" charset="0"/>
              </a:rPr>
              <a:t>, indicating that the wider Biden's margin of victory, the less likely Trump supporters are to believe that he should resist the election results.</a:t>
            </a:r>
            <a:br>
              <a:rPr lang="en-US" sz="1400" b="0" i="0" dirty="0">
                <a:solidFill>
                  <a:schemeClr val="bg1"/>
                </a:solidFill>
                <a:effectLst/>
                <a:latin typeface="Arial" panose="020B0604020202020204" pitchFamily="34" charset="0"/>
                <a:cs typeface="Arial" panose="020B0604020202020204" pitchFamily="34" charset="0"/>
              </a:rPr>
            </a:br>
            <a:endParaRPr lang="en-US" sz="1400" b="0" i="0" dirty="0">
              <a:solidFill>
                <a:schemeClr val="bg1"/>
              </a:solidFill>
              <a:effectLst/>
              <a:latin typeface="Arial" panose="020B0604020202020204" pitchFamily="34" charset="0"/>
              <a:cs typeface="Arial" panose="020B0604020202020204" pitchFamily="34" charset="0"/>
            </a:endParaRPr>
          </a:p>
          <a:p>
            <a:pPr lvl="0">
              <a:lnSpc>
                <a:spcPct val="170000"/>
              </a:lnSpc>
            </a:pPr>
            <a:endParaRPr lang="en-GB" sz="1400" dirty="0">
              <a:solidFill>
                <a:schemeClr val="bg1"/>
              </a:solidFill>
              <a:latin typeface="Arial" panose="020B0604020202020204" pitchFamily="34" charset="0"/>
              <a:cs typeface="Arial" panose="020B0604020202020204" pitchFamily="34" charset="0"/>
            </a:endParaRPr>
          </a:p>
          <a:p>
            <a:pPr lvl="0">
              <a:lnSpc>
                <a:spcPct val="170000"/>
              </a:lnSpc>
            </a:pPr>
            <a:endParaRPr lang="en-GB" sz="1400" dirty="0">
              <a:latin typeface="Arial" panose="020B0604020202020204" pitchFamily="34" charset="0"/>
              <a:cs typeface="Arial" panose="020B0604020202020204" pitchFamily="34" charset="0"/>
            </a:endParaRP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pic>
        <p:nvPicPr>
          <p:cNvPr id="6" name="Content Placeholder 3">
            <a:extLst>
              <a:ext uri="{FF2B5EF4-FFF2-40B4-BE49-F238E27FC236}">
                <a16:creationId xmlns:a16="http://schemas.microsoft.com/office/drawing/2014/main" id="{6EB22270-BD83-7B8D-764B-0CF4576FA384}"/>
              </a:ext>
            </a:extLst>
          </p:cNvPr>
          <p:cNvPicPr>
            <a:picLocks noGrp="1" noChangeAspect="1"/>
          </p:cNvPicPr>
          <p:nvPr>
            <p:ph idx="1"/>
          </p:nvPr>
        </p:nvPicPr>
        <p:blipFill>
          <a:blip r:embed="rId3"/>
          <a:srcRect/>
          <a:stretch/>
        </p:blipFill>
        <p:spPr>
          <a:xfrm>
            <a:off x="6096000" y="292552"/>
            <a:ext cx="4116123" cy="4526027"/>
          </a:xfrm>
        </p:spPr>
      </p:pic>
      <p:sp>
        <p:nvSpPr>
          <p:cNvPr id="7" name="TextBox 6">
            <a:extLst>
              <a:ext uri="{FF2B5EF4-FFF2-40B4-BE49-F238E27FC236}">
                <a16:creationId xmlns:a16="http://schemas.microsoft.com/office/drawing/2014/main" id="{91FDFEF0-F4A3-D38E-E6B6-8F5C426B375B}"/>
              </a:ext>
            </a:extLst>
          </p:cNvPr>
          <p:cNvSpPr txBox="1"/>
          <p:nvPr/>
        </p:nvSpPr>
        <p:spPr>
          <a:xfrm>
            <a:off x="5483831" y="5042816"/>
            <a:ext cx="6097712" cy="923330"/>
          </a:xfrm>
          <a:prstGeom prst="rect">
            <a:avLst/>
          </a:prstGeom>
          <a:noFill/>
        </p:spPr>
        <p:txBody>
          <a:bodyPr wrap="square">
            <a:spAutoFit/>
          </a:bodyPr>
          <a:lstStyle/>
          <a:p>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Plot shows Trump resist vs Pop Vote Margin. </a:t>
            </a:r>
          </a:p>
          <a:p>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Loess graph using x ~ y formula. Independent/Explanatory variable (x) and Dependent/Response variable (y). </a:t>
            </a:r>
          </a:p>
        </p:txBody>
      </p:sp>
    </p:spTree>
    <p:extLst>
      <p:ext uri="{BB962C8B-B14F-4D97-AF65-F5344CB8AC3E}">
        <p14:creationId xmlns:p14="http://schemas.microsoft.com/office/powerpoint/2010/main" val="2768342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64760" cy="6690756"/>
          </a:xfrm>
        </p:spPr>
        <p:txBody>
          <a:bodyPr>
            <a:normAutofit fontScale="77500" lnSpcReduction="20000"/>
          </a:bodyPr>
          <a:lstStyle/>
          <a:p>
            <a:pPr lvl="0">
              <a:lnSpc>
                <a:spcPct val="170000"/>
              </a:lnSpc>
            </a:pPr>
            <a:r>
              <a:rPr lang="en-US" sz="1500" b="1" dirty="0">
                <a:latin typeface="Arial" panose="020B0604020202020204" pitchFamily="34" charset="0"/>
                <a:cs typeface="Arial" panose="020B0604020202020204" pitchFamily="34" charset="0"/>
              </a:rPr>
              <a:t>Model 2</a:t>
            </a:r>
          </a:p>
          <a:p>
            <a:pPr lvl="0">
              <a:lnSpc>
                <a:spcPct val="170000"/>
              </a:lnSpc>
            </a:pPr>
            <a:r>
              <a:rPr lang="en-US" sz="1500" b="0" i="0" dirty="0">
                <a:solidFill>
                  <a:schemeClr val="bg1"/>
                </a:solidFill>
                <a:effectLst/>
                <a:latin typeface="Arial" panose="020B0604020202020204" pitchFamily="34" charset="0"/>
                <a:cs typeface="Arial" panose="020B0604020202020204" pitchFamily="34" charset="0"/>
              </a:rPr>
              <a:t>This is Generalized Linear Model (GLM) in R, with the dependent variable 'trumploss' and several predictor variables. </a:t>
            </a:r>
            <a:r>
              <a:rPr lang="en-US" sz="1400" b="0" i="0" dirty="0">
                <a:solidFill>
                  <a:schemeClr val="bg1"/>
                </a:solidFill>
                <a:effectLst/>
                <a:latin typeface="Arial" panose="020B0604020202020204" pitchFamily="34" charset="0"/>
                <a:cs typeface="Arial" panose="020B0604020202020204" pitchFamily="34" charset="0"/>
              </a:rPr>
              <a:t>	</a:t>
            </a:r>
          </a:p>
          <a:p>
            <a:pPr algn="l">
              <a:lnSpc>
                <a:spcPct val="170000"/>
              </a:lnSpc>
            </a:pPr>
            <a:r>
              <a:rPr lang="en-US" sz="1500" b="0" i="0" dirty="0">
                <a:solidFill>
                  <a:schemeClr val="bg1"/>
                </a:solidFill>
                <a:effectLst/>
                <a:latin typeface="Arial" panose="020B0604020202020204" pitchFamily="34" charset="0"/>
                <a:cs typeface="Arial" panose="020B0604020202020204" pitchFamily="34" charset="0"/>
              </a:rPr>
              <a:t>The 'weights=nationalweight' argument specifies that the model should take into account the sample weights provided in the 'nationalweight' variable when fitting the model. These weights adjust for the fact that the sample may not be representative of the population.</a:t>
            </a:r>
          </a:p>
          <a:p>
            <a:pPr algn="l">
              <a:lnSpc>
                <a:spcPct val="170000"/>
              </a:lnSpc>
            </a:pPr>
            <a:r>
              <a:rPr lang="en-US" sz="1500" b="0" i="0" dirty="0">
                <a:solidFill>
                  <a:schemeClr val="bg1"/>
                </a:solidFill>
                <a:effectLst/>
                <a:latin typeface="Arial" panose="020B0604020202020204" pitchFamily="34" charset="0"/>
                <a:cs typeface="Arial" panose="020B0604020202020204" pitchFamily="34" charset="0"/>
              </a:rPr>
              <a:t>The model attempts to predict whether Trump lost or won in a given location based on the values of the predictor variables. The coefficients of the model indicate how strongly each variable predicts a Trump loss, holding the other variables constant. The 'factor()' function indicates that categorical variables have been treated as factors, and the GLM uses dummy variable coding to represent these categories in the model.</a:t>
            </a:r>
          </a:p>
          <a:p>
            <a:pPr algn="l">
              <a:lnSpc>
                <a:spcPct val="170000"/>
              </a:lnSpc>
            </a:pPr>
            <a:r>
              <a:rPr lang="en-US" sz="1500" b="0" i="0" dirty="0">
                <a:solidFill>
                  <a:schemeClr val="bg1"/>
                </a:solidFill>
                <a:effectLst/>
                <a:latin typeface="Arial" panose="020B0604020202020204" pitchFamily="34" charset="0"/>
                <a:cs typeface="Arial" panose="020B0604020202020204" pitchFamily="34" charset="0"/>
              </a:rPr>
              <a:t>In summary, the code fits a binomial GLM in R to predict the outcome of the 2020 presidential election for different locations, based on various demographic and political factors.</a:t>
            </a:r>
          </a:p>
          <a:p>
            <a:pPr lvl="0">
              <a:lnSpc>
                <a:spcPct val="170000"/>
              </a:lnSpc>
            </a:pPr>
            <a:endParaRPr lang="en-US" sz="1400" dirty="0">
              <a:solidFill>
                <a:schemeClr val="bg1"/>
              </a:solidFill>
              <a:latin typeface="Arial" panose="020B0604020202020204" pitchFamily="34" charset="0"/>
              <a:cs typeface="Arial" panose="020B0604020202020204" pitchFamily="34" charset="0"/>
            </a:endParaRPr>
          </a:p>
          <a:p>
            <a:pPr lvl="0">
              <a:lnSpc>
                <a:spcPct val="90000"/>
              </a:lnSpc>
            </a:pPr>
            <a:endParaRPr lang="en-US" sz="1500" dirty="0"/>
          </a:p>
        </p:txBody>
      </p:sp>
      <p:sp>
        <p:nvSpPr>
          <p:cNvPr id="4" name="TextBox 3">
            <a:extLst>
              <a:ext uri="{FF2B5EF4-FFF2-40B4-BE49-F238E27FC236}">
                <a16:creationId xmlns:a16="http://schemas.microsoft.com/office/drawing/2014/main" id="{D3B3BC9B-99BE-0061-B57E-CD01F56CF226}"/>
              </a:ext>
            </a:extLst>
          </p:cNvPr>
          <p:cNvSpPr txBox="1"/>
          <p:nvPr/>
        </p:nvSpPr>
        <p:spPr>
          <a:xfrm>
            <a:off x="5160580" y="179998"/>
            <a:ext cx="6096000" cy="1938992"/>
          </a:xfrm>
          <a:prstGeom prst="rect">
            <a:avLst/>
          </a:prstGeom>
          <a:noFill/>
        </p:spPr>
        <p:txBody>
          <a:bodyPr wrap="square">
            <a:spAutoFit/>
          </a:bodyPr>
          <a:lstStyle/>
          <a:p>
            <a:r>
              <a:rPr lang="en-US" sz="1200" dirty="0">
                <a:latin typeface="Menlo" panose="020B0609030804020204" pitchFamily="49" charset="0"/>
                <a:ea typeface="Menlo" panose="020B0609030804020204" pitchFamily="49" charset="0"/>
                <a:cs typeface="Menlo" panose="020B0609030804020204" pitchFamily="49" charset="0"/>
              </a:rPr>
              <a:t>### Model 2: Test for Trump margin significance using logit model and demographics ####</a:t>
            </a:r>
          </a:p>
          <a:p>
            <a:r>
              <a:rPr lang="en-US" sz="1200" dirty="0">
                <a:latin typeface="Menlo" panose="020B0609030804020204" pitchFamily="49" charset="0"/>
                <a:ea typeface="Menlo" panose="020B0609030804020204" pitchFamily="49" charset="0"/>
                <a:cs typeface="Menlo" panose="020B0609030804020204" pitchFamily="49" charset="0"/>
              </a:rPr>
              <a:t>model2 &lt;- glm(trumploss ~ margin + factor(</a:t>
            </a:r>
            <a:r>
              <a:rPr lang="en-US" sz="1200" dirty="0" err="1">
                <a:latin typeface="Menlo" panose="020B0609030804020204" pitchFamily="49" charset="0"/>
                <a:ea typeface="Menlo" panose="020B0609030804020204" pitchFamily="49" charset="0"/>
                <a:cs typeface="Menlo" panose="020B0609030804020204" pitchFamily="49" charset="0"/>
              </a:rPr>
              <a:t>agecat</a:t>
            </a:r>
            <a:r>
              <a:rPr lang="en-US" sz="1200" dirty="0">
                <a:latin typeface="Menlo" panose="020B0609030804020204" pitchFamily="49" charset="0"/>
                <a:ea typeface="Menlo" panose="020B0609030804020204" pitchFamily="49" charset="0"/>
                <a:cs typeface="Menlo" panose="020B0609030804020204" pitchFamily="49" charset="0"/>
              </a:rPr>
              <a:t>) + factor(education3) + factor(</a:t>
            </a:r>
            <a:r>
              <a:rPr lang="en-US" sz="1200" dirty="0" err="1">
                <a:latin typeface="Menlo" panose="020B0609030804020204" pitchFamily="49" charset="0"/>
                <a:ea typeface="Menlo" panose="020B0609030804020204" pitchFamily="49" charset="0"/>
                <a:cs typeface="Menlo" panose="020B0609030804020204" pitchFamily="49" charset="0"/>
              </a:rPr>
              <a:t>hhinc</a:t>
            </a:r>
            <a:r>
              <a:rPr lang="en-US" sz="1200" dirty="0">
                <a:latin typeface="Menlo" panose="020B0609030804020204" pitchFamily="49" charset="0"/>
                <a:ea typeface="Menlo" panose="020B0609030804020204" pitchFamily="49" charset="0"/>
                <a:cs typeface="Menlo" panose="020B0609030804020204" pitchFamily="49" charset="0"/>
              </a:rPr>
              <a:t>) </a:t>
            </a:r>
          </a:p>
          <a:p>
            <a:r>
              <a:rPr lang="en-US" sz="1200" dirty="0">
                <a:latin typeface="Menlo" panose="020B0609030804020204" pitchFamily="49" charset="0"/>
                <a:ea typeface="Menlo" panose="020B0609030804020204" pitchFamily="49" charset="0"/>
                <a:cs typeface="Menlo" panose="020B0609030804020204" pitchFamily="49" charset="0"/>
              </a:rPr>
              <a:t>              + factor(</a:t>
            </a:r>
            <a:r>
              <a:rPr lang="en-US" sz="1200" dirty="0" err="1">
                <a:latin typeface="Menlo" panose="020B0609030804020204" pitchFamily="49" charset="0"/>
                <a:ea typeface="Menlo" panose="020B0609030804020204" pitchFamily="49" charset="0"/>
                <a:cs typeface="Menlo" panose="020B0609030804020204" pitchFamily="49" charset="0"/>
              </a:rPr>
              <a:t>partyid</a:t>
            </a:r>
            <a:r>
              <a:rPr lang="en-US" sz="1200" dirty="0">
                <a:latin typeface="Menlo" panose="020B0609030804020204" pitchFamily="49" charset="0"/>
                <a:ea typeface="Menlo" panose="020B0609030804020204" pitchFamily="49" charset="0"/>
                <a:cs typeface="Menlo" panose="020B0609030804020204" pitchFamily="49" charset="0"/>
              </a:rPr>
              <a:t>) + factor(gen) + newsinterest + </a:t>
            </a:r>
            <a:r>
              <a:rPr lang="en-US" sz="1200" dirty="0" err="1">
                <a:latin typeface="Menlo" panose="020B0609030804020204" pitchFamily="49" charset="0"/>
                <a:ea typeface="Menlo" panose="020B0609030804020204" pitchFamily="49" charset="0"/>
                <a:cs typeface="Menlo" panose="020B0609030804020204" pitchFamily="49" charset="0"/>
              </a:rPr>
              <a:t>ackracism</a:t>
            </a:r>
            <a:r>
              <a:rPr lang="en-US" sz="1200" dirty="0">
                <a:latin typeface="Menlo" panose="020B0609030804020204" pitchFamily="49" charset="0"/>
                <a:ea typeface="Menlo" panose="020B0609030804020204" pitchFamily="49" charset="0"/>
                <a:cs typeface="Menlo" panose="020B0609030804020204" pitchFamily="49" charset="0"/>
              </a:rPr>
              <a:t>, </a:t>
            </a:r>
          </a:p>
          <a:p>
            <a:r>
              <a:rPr lang="en-US" sz="1200" dirty="0">
                <a:latin typeface="Menlo" panose="020B0609030804020204" pitchFamily="49" charset="0"/>
                <a:ea typeface="Menlo" panose="020B0609030804020204" pitchFamily="49" charset="0"/>
                <a:cs typeface="Menlo" panose="020B0609030804020204" pitchFamily="49" charset="0"/>
              </a:rPr>
              <a:t>              data=</a:t>
            </a:r>
            <a:r>
              <a:rPr lang="en-US" sz="1200" dirty="0" err="1">
                <a:latin typeface="Menlo" panose="020B0609030804020204" pitchFamily="49" charset="0"/>
                <a:ea typeface="Menlo" panose="020B0609030804020204" pitchFamily="49" charset="0"/>
                <a:cs typeface="Menlo" panose="020B0609030804020204" pitchFamily="49" charset="0"/>
              </a:rPr>
              <a:t>dat</a:t>
            </a:r>
            <a:r>
              <a:rPr lang="en-US" sz="1200" dirty="0">
                <a:latin typeface="Menlo" panose="020B0609030804020204" pitchFamily="49" charset="0"/>
                <a:ea typeface="Menlo" panose="020B0609030804020204" pitchFamily="49" charset="0"/>
                <a:cs typeface="Menlo" panose="020B0609030804020204" pitchFamily="49" charset="0"/>
              </a:rPr>
              <a:t>, weights=nationalweight)</a:t>
            </a:r>
          </a:p>
          <a:p>
            <a:r>
              <a:rPr lang="en-US" sz="1200" dirty="0">
                <a:latin typeface="Menlo" panose="020B0609030804020204" pitchFamily="49" charset="0"/>
                <a:ea typeface="Menlo" panose="020B0609030804020204" pitchFamily="49" charset="0"/>
                <a:cs typeface="Menlo" panose="020B0609030804020204" pitchFamily="49" charset="0"/>
              </a:rPr>
              <a:t>model2</a:t>
            </a:r>
          </a:p>
          <a:p>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summary(model2)</a:t>
            </a:r>
          </a:p>
        </p:txBody>
      </p:sp>
      <p:sp>
        <p:nvSpPr>
          <p:cNvPr id="6" name="TextBox 5">
            <a:extLst>
              <a:ext uri="{FF2B5EF4-FFF2-40B4-BE49-F238E27FC236}">
                <a16:creationId xmlns:a16="http://schemas.microsoft.com/office/drawing/2014/main" id="{1846BD82-3AF3-C4A0-CE6C-55110C683A12}"/>
              </a:ext>
            </a:extLst>
          </p:cNvPr>
          <p:cNvSpPr txBox="1"/>
          <p:nvPr/>
        </p:nvSpPr>
        <p:spPr>
          <a:xfrm>
            <a:off x="5160580" y="2353741"/>
            <a:ext cx="6096000" cy="4324261"/>
          </a:xfrm>
          <a:prstGeom prst="rect">
            <a:avLst/>
          </a:prstGeom>
          <a:noFill/>
        </p:spPr>
        <p:txBody>
          <a:bodyPr wrap="square">
            <a:spAutoFit/>
          </a:bodyPr>
          <a:lstStyle/>
          <a:p>
            <a:r>
              <a:rPr lang="en-US" sz="1100" dirty="0">
                <a:latin typeface="Menlo" panose="020B0609030804020204" pitchFamily="49" charset="0"/>
                <a:ea typeface="Menlo" panose="020B0609030804020204" pitchFamily="49" charset="0"/>
                <a:cs typeface="Menlo" panose="020B0609030804020204" pitchFamily="49" charset="0"/>
              </a:rPr>
              <a:t>Deviance Residuals: </a:t>
            </a:r>
          </a:p>
          <a:p>
            <a:r>
              <a:rPr lang="en-US" sz="1100" dirty="0">
                <a:latin typeface="Menlo" panose="020B0609030804020204" pitchFamily="49" charset="0"/>
                <a:ea typeface="Menlo" panose="020B0609030804020204" pitchFamily="49" charset="0"/>
                <a:cs typeface="Menlo" panose="020B0609030804020204" pitchFamily="49" charset="0"/>
              </a:rPr>
              <a:t>    Min       1Q   Median       3Q      Max  </a:t>
            </a:r>
          </a:p>
          <a:p>
            <a:r>
              <a:rPr lang="en-US" sz="1100" dirty="0">
                <a:latin typeface="Menlo" panose="020B0609030804020204" pitchFamily="49" charset="0"/>
                <a:ea typeface="Menlo" panose="020B0609030804020204" pitchFamily="49" charset="0"/>
                <a:cs typeface="Menlo" panose="020B0609030804020204" pitchFamily="49" charset="0"/>
              </a:rPr>
              <a:t>-0.7659  -0.3785  -0.2551   0.4799   1.0526  </a:t>
            </a:r>
          </a:p>
          <a:p>
            <a:endParaRPr lang="en-US" sz="1100" dirty="0">
              <a:latin typeface="Menlo" panose="020B0609030804020204" pitchFamily="49" charset="0"/>
              <a:ea typeface="Menlo" panose="020B0609030804020204" pitchFamily="49" charset="0"/>
              <a:cs typeface="Menlo" panose="020B0609030804020204" pitchFamily="49" charset="0"/>
            </a:endParaRPr>
          </a:p>
          <a:p>
            <a:r>
              <a:rPr lang="en-US" sz="1100" dirty="0">
                <a:latin typeface="Menlo" panose="020B0609030804020204" pitchFamily="49" charset="0"/>
                <a:ea typeface="Menlo" panose="020B0609030804020204" pitchFamily="49" charset="0"/>
                <a:cs typeface="Menlo" panose="020B0609030804020204" pitchFamily="49" charset="0"/>
              </a:rPr>
              <a:t>Coefficients:</a:t>
            </a:r>
          </a:p>
          <a:p>
            <a:r>
              <a:rPr lang="en-US" sz="1100" dirty="0">
                <a:latin typeface="Menlo" panose="020B0609030804020204" pitchFamily="49" charset="0"/>
                <a:ea typeface="Menlo" panose="020B0609030804020204" pitchFamily="49" charset="0"/>
                <a:cs typeface="Menlo" panose="020B0609030804020204" pitchFamily="49" charset="0"/>
              </a:rPr>
              <a:t>                                  Estimate Std. Error t value </a:t>
            </a:r>
            <a:r>
              <a:rPr lang="en-US" sz="1100" dirty="0" err="1">
                <a:latin typeface="Menlo" panose="020B0609030804020204" pitchFamily="49" charset="0"/>
                <a:ea typeface="Menlo" panose="020B0609030804020204" pitchFamily="49" charset="0"/>
                <a:cs typeface="Menlo" panose="020B0609030804020204" pitchFamily="49" charset="0"/>
              </a:rPr>
              <a:t>Pr</a:t>
            </a:r>
            <a:r>
              <a:rPr lang="en-US" sz="1100" dirty="0">
                <a:latin typeface="Menlo" panose="020B0609030804020204" pitchFamily="49" charset="0"/>
                <a:ea typeface="Menlo" panose="020B0609030804020204" pitchFamily="49" charset="0"/>
                <a:cs typeface="Menlo" panose="020B0609030804020204" pitchFamily="49" charset="0"/>
              </a:rPr>
              <a:t>(&gt;|t|)   </a:t>
            </a:r>
          </a:p>
          <a:p>
            <a:r>
              <a:rPr lang="en-US" sz="1100" dirty="0">
                <a:latin typeface="Menlo" panose="020B0609030804020204" pitchFamily="49" charset="0"/>
                <a:ea typeface="Menlo" panose="020B0609030804020204" pitchFamily="49" charset="0"/>
                <a:cs typeface="Menlo" panose="020B0609030804020204" pitchFamily="49" charset="0"/>
              </a:rPr>
              <a:t>(Intercept)                       0.430395   0.133155   3.232  0.00131 **</a:t>
            </a:r>
          </a:p>
          <a:p>
            <a:r>
              <a:rPr lang="en-US" sz="1100" dirty="0">
                <a:latin typeface="Menlo" panose="020B0609030804020204" pitchFamily="49" charset="0"/>
                <a:ea typeface="Menlo" panose="020B0609030804020204" pitchFamily="49" charset="0"/>
                <a:cs typeface="Menlo" panose="020B0609030804020204" pitchFamily="49" charset="0"/>
              </a:rPr>
              <a:t>margin                           -0.007243   0.005087  -1.424  0.15510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agecat</a:t>
            </a:r>
            <a:r>
              <a:rPr lang="en-US" sz="1100" dirty="0">
                <a:latin typeface="Menlo" panose="020B0609030804020204" pitchFamily="49" charset="0"/>
                <a:ea typeface="Menlo" panose="020B0609030804020204" pitchFamily="49" charset="0"/>
                <a:cs typeface="Menlo" panose="020B0609030804020204" pitchFamily="49" charset="0"/>
              </a:rPr>
              <a:t>)35-49               0.023986   0.064523   0.372  0.71025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agecat</a:t>
            </a:r>
            <a:r>
              <a:rPr lang="en-US" sz="1100" dirty="0">
                <a:latin typeface="Menlo" panose="020B0609030804020204" pitchFamily="49" charset="0"/>
                <a:ea typeface="Menlo" panose="020B0609030804020204" pitchFamily="49" charset="0"/>
                <a:cs typeface="Menlo" panose="020B0609030804020204" pitchFamily="49" charset="0"/>
              </a:rPr>
              <a:t>)50-64              -0.061435   0.062815  -0.978  0.32854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agecat</a:t>
            </a:r>
            <a:r>
              <a:rPr lang="en-US" sz="1100" dirty="0">
                <a:latin typeface="Menlo" panose="020B0609030804020204" pitchFamily="49" charset="0"/>
                <a:ea typeface="Menlo" panose="020B0609030804020204" pitchFamily="49" charset="0"/>
                <a:cs typeface="Menlo" panose="020B0609030804020204" pitchFamily="49" charset="0"/>
              </a:rPr>
              <a:t>)65 and over        -0.169745   0.068533  -2.477  0.01360 * </a:t>
            </a:r>
          </a:p>
          <a:p>
            <a:r>
              <a:rPr lang="en-US" sz="1100" dirty="0">
                <a:latin typeface="Menlo" panose="020B0609030804020204" pitchFamily="49" charset="0"/>
                <a:ea typeface="Menlo" panose="020B0609030804020204" pitchFamily="49" charset="0"/>
                <a:cs typeface="Menlo" panose="020B0609030804020204" pitchFamily="49" charset="0"/>
              </a:rPr>
              <a:t>factor(education3)Some college   -0.053741   0.052515  -1.023  0.30665   </a:t>
            </a:r>
          </a:p>
          <a:p>
            <a:r>
              <a:rPr lang="en-US" sz="1100" dirty="0">
                <a:latin typeface="Menlo" panose="020B0609030804020204" pitchFamily="49" charset="0"/>
                <a:ea typeface="Menlo" panose="020B0609030804020204" pitchFamily="49" charset="0"/>
                <a:cs typeface="Menlo" panose="020B0609030804020204" pitchFamily="49" charset="0"/>
              </a:rPr>
              <a:t>factor(education3)College degree  0.030719   0.076981   0.399  0.69003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hhinc</a:t>
            </a:r>
            <a:r>
              <a:rPr lang="en-US" sz="1100" dirty="0">
                <a:latin typeface="Menlo" panose="020B0609030804020204" pitchFamily="49" charset="0"/>
                <a:ea typeface="Menlo" panose="020B0609030804020204" pitchFamily="49" charset="0"/>
                <a:cs typeface="Menlo" panose="020B0609030804020204" pitchFamily="49" charset="0"/>
              </a:rPr>
              <a:t>)$25,000-$74,999      0.004097   0.052543   0.078  0.93789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hhinc</a:t>
            </a:r>
            <a:r>
              <a:rPr lang="en-US" sz="1100" dirty="0">
                <a:latin typeface="Menlo" panose="020B0609030804020204" pitchFamily="49" charset="0"/>
                <a:ea typeface="Menlo" panose="020B0609030804020204" pitchFamily="49" charset="0"/>
                <a:cs typeface="Menlo" panose="020B0609030804020204" pitchFamily="49" charset="0"/>
              </a:rPr>
              <a:t>)$75,000-$124,999     0.016490   0.070797   0.233  0.81593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hhinc</a:t>
            </a:r>
            <a:r>
              <a:rPr lang="en-US" sz="1100" dirty="0">
                <a:latin typeface="Menlo" panose="020B0609030804020204" pitchFamily="49" charset="0"/>
                <a:ea typeface="Menlo" panose="020B0609030804020204" pitchFamily="49" charset="0"/>
                <a:cs typeface="Menlo" panose="020B0609030804020204" pitchFamily="49" charset="0"/>
              </a:rPr>
              <a:t>)Over $125,000        0.011344   0.091440   0.124  0.90132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partyid</a:t>
            </a:r>
            <a:r>
              <a:rPr lang="en-US" sz="1100" dirty="0">
                <a:latin typeface="Menlo" panose="020B0609030804020204" pitchFamily="49" charset="0"/>
                <a:ea typeface="Menlo" panose="020B0609030804020204" pitchFamily="49" charset="0"/>
                <a:cs typeface="Menlo" panose="020B0609030804020204" pitchFamily="49" charset="0"/>
              </a:rPr>
              <a:t>)Lean Republican   -0.002943   0.081371  -0.036  0.97116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partyid</a:t>
            </a:r>
            <a:r>
              <a:rPr lang="en-US" sz="1100" dirty="0">
                <a:latin typeface="Menlo" panose="020B0609030804020204" pitchFamily="49" charset="0"/>
                <a:ea typeface="Menlo" panose="020B0609030804020204" pitchFamily="49" charset="0"/>
                <a:cs typeface="Menlo" panose="020B0609030804020204" pitchFamily="49" charset="0"/>
              </a:rPr>
              <a:t>)Republican         0.080158   0.075104   1.067  0.28637   </a:t>
            </a:r>
          </a:p>
          <a:p>
            <a:r>
              <a:rPr lang="en-US" sz="1100" dirty="0">
                <a:latin typeface="Menlo" panose="020B0609030804020204" pitchFamily="49" charset="0"/>
                <a:ea typeface="Menlo" panose="020B0609030804020204" pitchFamily="49" charset="0"/>
                <a:cs typeface="Menlo" panose="020B0609030804020204" pitchFamily="49" charset="0"/>
              </a:rPr>
              <a:t>factor(</a:t>
            </a:r>
            <a:r>
              <a:rPr lang="en-US" sz="1100" dirty="0" err="1">
                <a:latin typeface="Menlo" panose="020B0609030804020204" pitchFamily="49" charset="0"/>
                <a:ea typeface="Menlo" panose="020B0609030804020204" pitchFamily="49" charset="0"/>
                <a:cs typeface="Menlo" panose="020B0609030804020204" pitchFamily="49" charset="0"/>
              </a:rPr>
              <a:t>partyid</a:t>
            </a:r>
            <a:r>
              <a:rPr lang="en-US" sz="1100" dirty="0">
                <a:latin typeface="Menlo" panose="020B0609030804020204" pitchFamily="49" charset="0"/>
                <a:ea typeface="Menlo" panose="020B0609030804020204" pitchFamily="49" charset="0"/>
                <a:cs typeface="Menlo" panose="020B0609030804020204" pitchFamily="49" charset="0"/>
              </a:rPr>
              <a:t>)Strong Republican  0.070735   0.064211   1.102  0.27118   </a:t>
            </a:r>
          </a:p>
          <a:p>
            <a:r>
              <a:rPr lang="en-US" sz="1100" dirty="0">
                <a:latin typeface="Menlo" panose="020B0609030804020204" pitchFamily="49" charset="0"/>
                <a:ea typeface="Menlo" panose="020B0609030804020204" pitchFamily="49" charset="0"/>
                <a:cs typeface="Menlo" panose="020B0609030804020204" pitchFamily="49" charset="0"/>
              </a:rPr>
              <a:t>factor(gen)Male                  -0.055235   0.045804  -1.206  0.22845   </a:t>
            </a:r>
          </a:p>
          <a:p>
            <a:r>
              <a:rPr lang="en-US" sz="1100" dirty="0">
                <a:latin typeface="Menlo" panose="020B0609030804020204" pitchFamily="49" charset="0"/>
                <a:ea typeface="Menlo" panose="020B0609030804020204" pitchFamily="49" charset="0"/>
                <a:cs typeface="Menlo" panose="020B0609030804020204" pitchFamily="49" charset="0"/>
              </a:rPr>
              <a:t>newsinterest                      0.040299   0.028936   1.393  0.16435   </a:t>
            </a:r>
          </a:p>
          <a:p>
            <a:r>
              <a:rPr lang="en-US" sz="1100" dirty="0" err="1">
                <a:latin typeface="Menlo" panose="020B0609030804020204" pitchFamily="49" charset="0"/>
                <a:ea typeface="Menlo" panose="020B0609030804020204" pitchFamily="49" charset="0"/>
                <a:cs typeface="Menlo" panose="020B0609030804020204" pitchFamily="49" charset="0"/>
              </a:rPr>
              <a:t>ackracism</a:t>
            </a:r>
            <a:r>
              <a:rPr lang="en-US" sz="1100" dirty="0">
                <a:latin typeface="Menlo" panose="020B0609030804020204" pitchFamily="49" charset="0"/>
                <a:ea typeface="Menlo" panose="020B0609030804020204" pitchFamily="49" charset="0"/>
                <a:cs typeface="Menlo" panose="020B0609030804020204" pitchFamily="49" charset="0"/>
              </a:rPr>
              <a:t>                        -0.024516   0.013396  -1.830  0.06784 . </a:t>
            </a:r>
          </a:p>
        </p:txBody>
      </p:sp>
    </p:spTree>
    <p:extLst>
      <p:ext uri="{BB962C8B-B14F-4D97-AF65-F5344CB8AC3E}">
        <p14:creationId xmlns:p14="http://schemas.microsoft.com/office/powerpoint/2010/main" val="106654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28564" y="77906"/>
            <a:ext cx="4233229" cy="6165239"/>
          </a:xfrm>
        </p:spPr>
        <p:txBody>
          <a:bodyPr>
            <a:normAutofit/>
          </a:bodyPr>
          <a:lstStyle/>
          <a:p>
            <a:pPr lvl="0">
              <a:lnSpc>
                <a:spcPct val="170000"/>
              </a:lnSpc>
            </a:pPr>
            <a:r>
              <a:rPr lang="en-US" sz="1400" b="1" dirty="0">
                <a:latin typeface="Arial" panose="020B0604020202020204" pitchFamily="34" charset="0"/>
                <a:cs typeface="Arial" panose="020B0604020202020204" pitchFamily="34" charset="0"/>
              </a:rPr>
              <a:t>Hypothesis:</a:t>
            </a:r>
          </a:p>
          <a:p>
            <a:pPr lvl="0">
              <a:lnSpc>
                <a:spcPct val="170000"/>
              </a:lnSpc>
            </a:pPr>
            <a:r>
              <a:rPr lang="en-GB" sz="1400" dirty="0">
                <a:latin typeface="Arial" panose="020B0604020202020204" pitchFamily="34" charset="0"/>
                <a:cs typeface="Arial" panose="020B0604020202020204" pitchFamily="34" charset="0"/>
              </a:rPr>
              <a:t>H1 – Misinformation about voter fraud</a:t>
            </a:r>
          </a:p>
          <a:p>
            <a:pPr lvl="0">
              <a:lnSpc>
                <a:spcPct val="170000"/>
              </a:lnSpc>
            </a:pPr>
            <a:r>
              <a:rPr lang="en-GB" sz="1400" dirty="0">
                <a:latin typeface="Arial" panose="020B0604020202020204" pitchFamily="34" charset="0"/>
                <a:cs typeface="Arial" panose="020B0604020202020204" pitchFamily="34" charset="0"/>
              </a:rPr>
              <a:t>H2 – Illiberal political motivations to overturn the elections results. </a:t>
            </a:r>
          </a:p>
          <a:p>
            <a:pPr lvl="0">
              <a:lnSpc>
                <a:spcPct val="170000"/>
              </a:lnSpc>
            </a:pPr>
            <a:r>
              <a:rPr lang="en-GB" sz="1400" dirty="0">
                <a:latin typeface="Arial" panose="020B0604020202020204" pitchFamily="34" charset="0"/>
                <a:cs typeface="Arial" panose="020B0604020202020204" pitchFamily="34" charset="0"/>
              </a:rPr>
              <a:t>My focus is on H2. Related to Model 2.</a:t>
            </a:r>
          </a:p>
          <a:p>
            <a:pPr lvl="0">
              <a:lnSpc>
                <a:spcPct val="170000"/>
              </a:lnSpc>
            </a:pPr>
            <a:r>
              <a:rPr lang="en-GB" sz="1400" b="1" dirty="0">
                <a:latin typeface="Arial" panose="020B0604020202020204" pitchFamily="34" charset="0"/>
                <a:cs typeface="Arial" panose="020B0604020202020204" pitchFamily="34" charset="0"/>
              </a:rPr>
              <a:t>Models used in the study:</a:t>
            </a:r>
          </a:p>
          <a:p>
            <a:pPr lvl="0">
              <a:lnSpc>
                <a:spcPct val="170000"/>
              </a:lnSpc>
            </a:pPr>
            <a:r>
              <a:rPr lang="en-GB" sz="1400" dirty="0">
                <a:latin typeface="Arial" panose="020B0604020202020204" pitchFamily="34" charset="0"/>
                <a:cs typeface="Arial" panose="020B0604020202020204" pitchFamily="34" charset="0"/>
              </a:rPr>
              <a:t>Model 1 – this tested whether the randomly assigned popular-vote margin treatment affected likely Trump voters’ support for his resistance. </a:t>
            </a:r>
          </a:p>
          <a:p>
            <a:pPr lvl="0">
              <a:lnSpc>
                <a:spcPct val="170000"/>
              </a:lnSpc>
            </a:pPr>
            <a:endParaRPr lang="en-GB" sz="1400" b="1" i="1" dirty="0">
              <a:latin typeface="Arial" panose="020B0604020202020204" pitchFamily="34" charset="0"/>
              <a:cs typeface="Arial" panose="020B0604020202020204" pitchFamily="34" charset="0"/>
            </a:endParaRPr>
          </a:p>
          <a:p>
            <a:pPr lvl="0">
              <a:lnSpc>
                <a:spcPct val="90000"/>
              </a:lnSpc>
            </a:pPr>
            <a:endParaRPr lang="en-US" sz="1500" dirty="0"/>
          </a:p>
          <a:p>
            <a:pPr lvl="0">
              <a:lnSpc>
                <a:spcPct val="90000"/>
              </a:lnSpc>
            </a:pPr>
            <a:endParaRPr lang="en-US" sz="1500" dirty="0"/>
          </a:p>
          <a:p>
            <a:pPr lvl="0">
              <a:lnSpc>
                <a:spcPct val="90000"/>
              </a:lnSpc>
            </a:pPr>
            <a:endParaRPr lang="en-US" sz="1500" dirty="0"/>
          </a:p>
        </p:txBody>
      </p:sp>
      <p:sp>
        <p:nvSpPr>
          <p:cNvPr id="6" name="Content Placeholder 4">
            <a:extLst>
              <a:ext uri="{FF2B5EF4-FFF2-40B4-BE49-F238E27FC236}">
                <a16:creationId xmlns:a16="http://schemas.microsoft.com/office/drawing/2014/main" id="{10F78B4E-7E31-7500-11AD-35C586484EA8}"/>
              </a:ext>
            </a:extLst>
          </p:cNvPr>
          <p:cNvSpPr>
            <a:spLocks noGrp="1"/>
          </p:cNvSpPr>
          <p:nvPr>
            <p:ph idx="1"/>
          </p:nvPr>
        </p:nvSpPr>
        <p:spPr>
          <a:xfrm>
            <a:off x="5374904" y="1001987"/>
            <a:ext cx="5928347" cy="4402219"/>
          </a:xfrm>
        </p:spPr>
        <p:txBody>
          <a:bodyPr>
            <a:normAutofit/>
          </a:bodyPr>
          <a:lstStyle/>
          <a:p>
            <a:r>
              <a:rPr lang="en-US" sz="1600" b="1" dirty="0">
                <a:effectLst/>
                <a:latin typeface="Arial" panose="020B0604020202020204" pitchFamily="34" charset="0"/>
                <a:cs typeface="Arial" panose="020B0604020202020204" pitchFamily="34" charset="0"/>
              </a:rPr>
              <a:t>Understanding Resistance</a:t>
            </a:r>
          </a:p>
          <a:p>
            <a:r>
              <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The authors of the study hypothesized that there would be two motivations for Trump voters to support him if he attempted to undermine the legitimacy of the 2020 presidential election:</a:t>
            </a:r>
          </a:p>
          <a:p>
            <a:r>
              <a:rPr lang="en-US" sz="1600" dirty="0">
                <a:solidFill>
                  <a:srgbClr val="000000"/>
                </a:solidFill>
                <a:latin typeface="Arial" panose="020B0604020202020204" pitchFamily="34" charset="0"/>
                <a:cs typeface="Arial" panose="020B0604020202020204" pitchFamily="34" charset="0"/>
              </a:rPr>
              <a:t>- Misinformation about voter fraud.</a:t>
            </a:r>
          </a:p>
          <a:p>
            <a:r>
              <a:rPr lang="en-US" sz="1600" dirty="0">
                <a:solidFill>
                  <a:srgbClr val="000000"/>
                </a:solidFill>
                <a:latin typeface="Arial" panose="020B0604020202020204" pitchFamily="34" charset="0"/>
                <a:cs typeface="Arial" panose="020B0604020202020204" pitchFamily="34" charset="0"/>
              </a:rPr>
              <a:t>- Illiberal political motivations to overturn the election results. </a:t>
            </a:r>
          </a:p>
          <a:p>
            <a:endParaRPr lang="en-US" sz="1600" dirty="0">
              <a:solidFill>
                <a:srgbClr val="000000"/>
              </a:solidFill>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The authors conducted two logit regression analysis using generalized linear models.</a:t>
            </a:r>
          </a:p>
          <a:p>
            <a:r>
              <a:rPr lang="en-US" sz="1600" dirty="0">
                <a:solidFill>
                  <a:srgbClr val="000000"/>
                </a:solidFill>
                <a:latin typeface="Arial" panose="020B0604020202020204" pitchFamily="34" charset="0"/>
                <a:cs typeface="Arial" panose="020B0604020202020204" pitchFamily="34" charset="0"/>
              </a:rPr>
              <a:t>Their model also also used partisanship (adherence to a political party) as a measure of alignment with Trump’s policy. </a:t>
            </a:r>
          </a:p>
          <a:p>
            <a:endParaRPr lang="en-US" sz="16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593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7FFDF5F-35AC-C873-B3E8-B142DF8329F9}"/>
              </a:ext>
            </a:extLst>
          </p:cNvPr>
          <p:cNvSpPr txBox="1">
            <a:spLocks noGrp="1"/>
          </p:cNvSpPr>
          <p:nvPr>
            <p:ph type="body" idx="2"/>
          </p:nvPr>
        </p:nvSpPr>
        <p:spPr>
          <a:xfrm>
            <a:off x="136635" y="262759"/>
            <a:ext cx="4277710" cy="6379779"/>
          </a:xfrm>
        </p:spPr>
        <p:txBody>
          <a:bodyPr>
            <a:normAutofit fontScale="92500"/>
          </a:bodyPr>
          <a:lstStyle/>
          <a:p>
            <a:pPr lvl="0">
              <a:lnSpc>
                <a:spcPct val="170000"/>
              </a:lnSpc>
            </a:pPr>
            <a:r>
              <a:rPr lang="en-GB" sz="1200" b="1" dirty="0">
                <a:latin typeface="Arial" panose="020B0604020202020204" pitchFamily="34" charset="0"/>
                <a:cs typeface="Arial" panose="020B0604020202020204" pitchFamily="34" charset="0"/>
              </a:rPr>
              <a:t>H2 – Illiberal political motivations to overturn the elections results. </a:t>
            </a:r>
          </a:p>
          <a:p>
            <a:pPr>
              <a:lnSpc>
                <a:spcPct val="170000"/>
              </a:lnSpc>
            </a:pPr>
            <a:r>
              <a:rPr lang="en-GB" sz="1200" dirty="0">
                <a:latin typeface="Arial" panose="020B0604020202020204" pitchFamily="34" charset="0"/>
                <a:cs typeface="Arial" panose="020B0604020202020204" pitchFamily="34" charset="0"/>
              </a:rPr>
              <a:t>Model 2 – Analysed how the demographics of respondents were associated with their support for Trump’s resistance. The model also tested the extent to which news interest and acknowledgement of racism impacted their support for resistance.</a:t>
            </a:r>
          </a:p>
          <a:p>
            <a:pPr>
              <a:lnSpc>
                <a:spcPct val="170000"/>
              </a:lnSpc>
            </a:pPr>
            <a:r>
              <a:rPr lang="en-GB" sz="1200" dirty="0">
                <a:latin typeface="Arial" panose="020B0604020202020204" pitchFamily="34" charset="0"/>
                <a:cs typeface="Arial" panose="020B0604020202020204" pitchFamily="34" charset="0"/>
              </a:rPr>
              <a:t>The ‘Over 65’  is a negative coefficient -0.1697 and not significant. </a:t>
            </a:r>
            <a:r>
              <a:rPr lang="en-US" sz="1200" dirty="0">
                <a:solidFill>
                  <a:schemeClr val="bg1"/>
                </a:solidFill>
                <a:latin typeface="Arial" panose="020B0604020202020204" pitchFamily="34" charset="0"/>
                <a:cs typeface="Arial" panose="020B0604020202020204" pitchFamily="34" charset="0"/>
              </a:rPr>
              <a:t>‘News Interest’ is positive coefficient 0.0403 which is favorable because it indicates a positive relationship between the variables involved. </a:t>
            </a:r>
            <a:endParaRPr lang="en-GB" sz="1200" dirty="0">
              <a:latin typeface="Arial" panose="020B0604020202020204" pitchFamily="34" charset="0"/>
              <a:cs typeface="Arial" panose="020B0604020202020204" pitchFamily="34" charset="0"/>
            </a:endParaRPr>
          </a:p>
          <a:p>
            <a:pPr lvl="0">
              <a:lnSpc>
                <a:spcPct val="90000"/>
              </a:lnSpc>
            </a:pPr>
            <a:r>
              <a:rPr lang="en-GB" sz="1200" b="1" dirty="0">
                <a:solidFill>
                  <a:schemeClr val="bg1"/>
                </a:solidFill>
                <a:latin typeface="Arial" panose="020B0604020202020204" pitchFamily="34" charset="0"/>
                <a:ea typeface="Menlo" panose="020B0609030804020204" pitchFamily="49" charset="0"/>
                <a:cs typeface="Arial" panose="020B0604020202020204" pitchFamily="34" charset="0"/>
              </a:rPr>
              <a:t>My Model </a:t>
            </a:r>
            <a:r>
              <a:rPr lang="en-US" sz="1200" b="1" i="0" dirty="0">
                <a:solidFill>
                  <a:schemeClr val="bg1"/>
                </a:solidFill>
                <a:effectLst/>
                <a:latin typeface="Arial" panose="020B0604020202020204" pitchFamily="34" charset="0"/>
                <a:cs typeface="Arial" panose="020B0604020202020204" pitchFamily="34" charset="0"/>
              </a:rPr>
              <a:t>binomial GLM with a logit link as follows</a:t>
            </a:r>
            <a:endParaRPr lang="en-GB" sz="1200" b="1" dirty="0">
              <a:solidFill>
                <a:schemeClr val="bg1"/>
              </a:solidFill>
              <a:latin typeface="Arial" panose="020B0604020202020204" pitchFamily="34" charset="0"/>
              <a:ea typeface="Menlo" panose="020B0609030804020204" pitchFamily="49" charset="0"/>
              <a:cs typeface="Arial" panose="020B0604020202020204" pitchFamily="34" charset="0"/>
            </a:endParaRPr>
          </a:p>
          <a:p>
            <a:pPr lvl="0">
              <a:lnSpc>
                <a:spcPct val="90000"/>
              </a:lnSpc>
            </a:pPr>
            <a:endParaRPr lang="en-US" sz="1500" dirty="0">
              <a:latin typeface="Arial" panose="020B0604020202020204" pitchFamily="34" charset="0"/>
              <a:cs typeface="Arial" panose="020B0604020202020204" pitchFamily="34" charset="0"/>
            </a:endParaRPr>
          </a:p>
          <a:p>
            <a:pPr lvl="0">
              <a:lnSpc>
                <a:spcPct val="90000"/>
              </a:lnSpc>
            </a:pPr>
            <a:endParaRPr lang="en-US" sz="1500" dirty="0">
              <a:latin typeface="Arial" panose="020B0604020202020204" pitchFamily="34" charset="0"/>
              <a:cs typeface="Arial" panose="020B0604020202020204" pitchFamily="34" charset="0"/>
            </a:endParaRPr>
          </a:p>
          <a:p>
            <a:pPr lvl="0">
              <a:lnSpc>
                <a:spcPct val="150000"/>
              </a:lnSpc>
            </a:pPr>
            <a:r>
              <a:rPr lang="en-US" sz="1200" dirty="0">
                <a:latin typeface="Arial" panose="020B0604020202020204" pitchFamily="34" charset="0"/>
                <a:cs typeface="Arial" panose="020B0604020202020204" pitchFamily="34" charset="0"/>
              </a:rPr>
              <a:t>Then I used a Confidence Interval with </a:t>
            </a:r>
            <a:r>
              <a:rPr lang="en-US" sz="1200" dirty="0" err="1">
                <a:latin typeface="Arial" panose="020B0604020202020204" pitchFamily="34" charset="0"/>
                <a:cs typeface="Arial" panose="020B0604020202020204" pitchFamily="34" charset="0"/>
              </a:rPr>
              <a:t>confint</a:t>
            </a:r>
            <a:r>
              <a:rPr lang="en-US" sz="1200" dirty="0">
                <a:latin typeface="Arial" panose="020B0604020202020204" pitchFamily="34" charset="0"/>
                <a:cs typeface="Arial" panose="020B0604020202020204" pitchFamily="34" charset="0"/>
              </a:rPr>
              <a:t>() function. The confidence for both the intercept and ‘newsinterest2’ contain zero, which means we cannot reject the null hypothesis that these parameters are equal to zero. Therefore, cannot say with confidence that either of them is statistically significant at the 95% level of confidence. </a:t>
            </a:r>
          </a:p>
        </p:txBody>
      </p:sp>
      <p:pic>
        <p:nvPicPr>
          <p:cNvPr id="5" name="Picture 4" descr="Table&#10;&#10;Description automatically generated">
            <a:extLst>
              <a:ext uri="{FF2B5EF4-FFF2-40B4-BE49-F238E27FC236}">
                <a16:creationId xmlns:a16="http://schemas.microsoft.com/office/drawing/2014/main" id="{93C9F840-A782-252E-93D8-C592977FD0E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2712" b="11214"/>
          <a:stretch/>
        </p:blipFill>
        <p:spPr>
          <a:xfrm>
            <a:off x="4866292" y="1120140"/>
            <a:ext cx="3554563" cy="4617720"/>
          </a:xfrm>
          <a:prstGeom prst="rect">
            <a:avLst/>
          </a:prstGeom>
        </p:spPr>
      </p:pic>
      <p:sp>
        <p:nvSpPr>
          <p:cNvPr id="10" name="TextBox 9">
            <a:extLst>
              <a:ext uri="{FF2B5EF4-FFF2-40B4-BE49-F238E27FC236}">
                <a16:creationId xmlns:a16="http://schemas.microsoft.com/office/drawing/2014/main" id="{385C526B-452A-AD81-D1B0-9A8B3EC0A64F}"/>
              </a:ext>
            </a:extLst>
          </p:cNvPr>
          <p:cNvSpPr txBox="1"/>
          <p:nvPr/>
        </p:nvSpPr>
        <p:spPr>
          <a:xfrm>
            <a:off x="7888012" y="295627"/>
            <a:ext cx="3962400" cy="1546577"/>
          </a:xfrm>
          <a:prstGeom prst="rect">
            <a:avLst/>
          </a:prstGeom>
          <a:noFill/>
        </p:spPr>
        <p:txBody>
          <a:bodyPr wrap="square">
            <a:spAutoFit/>
          </a:bodyPr>
          <a:lstStyle/>
          <a:p>
            <a:pPr lvl="0">
              <a:lnSpc>
                <a:spcPct val="90000"/>
              </a:lnSpc>
            </a:pPr>
            <a:r>
              <a:rPr lang="en-US" sz="1050" dirty="0">
                <a:latin typeface="Menlo" panose="020B0609030804020204" pitchFamily="49" charset="0"/>
                <a:ea typeface="Menlo" panose="020B0609030804020204" pitchFamily="49" charset="0"/>
                <a:cs typeface="Menlo" panose="020B0609030804020204" pitchFamily="49" charset="0"/>
              </a:rPr>
              <a:t>### Model 2: Test for Trump margin significance using logit model and demographics ####</a:t>
            </a:r>
          </a:p>
          <a:p>
            <a:pPr lvl="0">
              <a:lnSpc>
                <a:spcPct val="90000"/>
              </a:lnSpc>
            </a:pPr>
            <a:r>
              <a:rPr lang="en-US" sz="1050" dirty="0">
                <a:latin typeface="Menlo" panose="020B0609030804020204" pitchFamily="49" charset="0"/>
                <a:ea typeface="Menlo" panose="020B0609030804020204" pitchFamily="49" charset="0"/>
                <a:cs typeface="Menlo" panose="020B0609030804020204" pitchFamily="49" charset="0"/>
              </a:rPr>
              <a:t>model2 &lt;- glm(trumploss ~ margin + factor(</a:t>
            </a:r>
            <a:r>
              <a:rPr lang="en-US" sz="1050" dirty="0" err="1">
                <a:latin typeface="Menlo" panose="020B0609030804020204" pitchFamily="49" charset="0"/>
                <a:ea typeface="Menlo" panose="020B0609030804020204" pitchFamily="49" charset="0"/>
                <a:cs typeface="Menlo" panose="020B0609030804020204" pitchFamily="49" charset="0"/>
              </a:rPr>
              <a:t>agecat</a:t>
            </a:r>
            <a:r>
              <a:rPr lang="en-US" sz="1050" dirty="0">
                <a:latin typeface="Menlo" panose="020B0609030804020204" pitchFamily="49" charset="0"/>
                <a:ea typeface="Menlo" panose="020B0609030804020204" pitchFamily="49" charset="0"/>
                <a:cs typeface="Menlo" panose="020B0609030804020204" pitchFamily="49" charset="0"/>
              </a:rPr>
              <a:t>) + factor(education3) + factor(</a:t>
            </a:r>
            <a:r>
              <a:rPr lang="en-US" sz="1050" dirty="0" err="1">
                <a:latin typeface="Menlo" panose="020B0609030804020204" pitchFamily="49" charset="0"/>
                <a:ea typeface="Menlo" panose="020B0609030804020204" pitchFamily="49" charset="0"/>
                <a:cs typeface="Menlo" panose="020B0609030804020204" pitchFamily="49" charset="0"/>
              </a:rPr>
              <a:t>hhinc</a:t>
            </a:r>
            <a:r>
              <a:rPr lang="en-US" sz="1050" dirty="0">
                <a:latin typeface="Menlo" panose="020B0609030804020204" pitchFamily="49" charset="0"/>
                <a:ea typeface="Menlo" panose="020B0609030804020204" pitchFamily="49" charset="0"/>
                <a:cs typeface="Menlo" panose="020B0609030804020204" pitchFamily="49" charset="0"/>
              </a:rPr>
              <a:t>) </a:t>
            </a:r>
          </a:p>
          <a:p>
            <a:pPr lvl="0">
              <a:lnSpc>
                <a:spcPct val="90000"/>
              </a:lnSpc>
            </a:pPr>
            <a:r>
              <a:rPr lang="en-US" sz="1050" dirty="0">
                <a:latin typeface="Menlo" panose="020B0609030804020204" pitchFamily="49" charset="0"/>
                <a:ea typeface="Menlo" panose="020B0609030804020204" pitchFamily="49" charset="0"/>
                <a:cs typeface="Menlo" panose="020B0609030804020204" pitchFamily="49" charset="0"/>
              </a:rPr>
              <a:t>              + factor(</a:t>
            </a:r>
            <a:r>
              <a:rPr lang="en-US" sz="1050" dirty="0" err="1">
                <a:latin typeface="Menlo" panose="020B0609030804020204" pitchFamily="49" charset="0"/>
                <a:ea typeface="Menlo" panose="020B0609030804020204" pitchFamily="49" charset="0"/>
                <a:cs typeface="Menlo" panose="020B0609030804020204" pitchFamily="49" charset="0"/>
              </a:rPr>
              <a:t>partyid</a:t>
            </a:r>
            <a:r>
              <a:rPr lang="en-US" sz="1050" dirty="0">
                <a:latin typeface="Menlo" panose="020B0609030804020204" pitchFamily="49" charset="0"/>
                <a:ea typeface="Menlo" panose="020B0609030804020204" pitchFamily="49" charset="0"/>
                <a:cs typeface="Menlo" panose="020B0609030804020204" pitchFamily="49" charset="0"/>
              </a:rPr>
              <a:t>) + factor(gen) + newsinterest + </a:t>
            </a:r>
            <a:r>
              <a:rPr lang="en-US" sz="1050" dirty="0" err="1">
                <a:latin typeface="Menlo" panose="020B0609030804020204" pitchFamily="49" charset="0"/>
                <a:ea typeface="Menlo" panose="020B0609030804020204" pitchFamily="49" charset="0"/>
                <a:cs typeface="Menlo" panose="020B0609030804020204" pitchFamily="49" charset="0"/>
              </a:rPr>
              <a:t>ackracism</a:t>
            </a:r>
            <a:r>
              <a:rPr lang="en-US" sz="1050" dirty="0">
                <a:latin typeface="Menlo" panose="020B0609030804020204" pitchFamily="49" charset="0"/>
                <a:ea typeface="Menlo" panose="020B0609030804020204" pitchFamily="49" charset="0"/>
                <a:cs typeface="Menlo" panose="020B0609030804020204" pitchFamily="49" charset="0"/>
              </a:rPr>
              <a:t>, </a:t>
            </a:r>
          </a:p>
          <a:p>
            <a:pPr lvl="0">
              <a:lnSpc>
                <a:spcPct val="90000"/>
              </a:lnSpc>
            </a:pPr>
            <a:r>
              <a:rPr lang="en-US" sz="1050" dirty="0">
                <a:latin typeface="Menlo" panose="020B0609030804020204" pitchFamily="49" charset="0"/>
                <a:ea typeface="Menlo" panose="020B0609030804020204" pitchFamily="49" charset="0"/>
                <a:cs typeface="Menlo" panose="020B0609030804020204" pitchFamily="49" charset="0"/>
              </a:rPr>
              <a:t>              data=</a:t>
            </a:r>
            <a:r>
              <a:rPr lang="en-US" sz="1050" dirty="0" err="1">
                <a:latin typeface="Menlo" panose="020B0609030804020204" pitchFamily="49" charset="0"/>
                <a:ea typeface="Menlo" panose="020B0609030804020204" pitchFamily="49" charset="0"/>
                <a:cs typeface="Menlo" panose="020B0609030804020204" pitchFamily="49" charset="0"/>
              </a:rPr>
              <a:t>dat</a:t>
            </a:r>
            <a:r>
              <a:rPr lang="en-US" sz="1050" dirty="0">
                <a:latin typeface="Menlo" panose="020B0609030804020204" pitchFamily="49" charset="0"/>
                <a:ea typeface="Menlo" panose="020B0609030804020204" pitchFamily="49" charset="0"/>
                <a:cs typeface="Menlo" panose="020B0609030804020204" pitchFamily="49" charset="0"/>
              </a:rPr>
              <a:t>, weights=nationalweight)</a:t>
            </a:r>
          </a:p>
        </p:txBody>
      </p:sp>
      <p:sp>
        <p:nvSpPr>
          <p:cNvPr id="12" name="TextBox 11">
            <a:extLst>
              <a:ext uri="{FF2B5EF4-FFF2-40B4-BE49-F238E27FC236}">
                <a16:creationId xmlns:a16="http://schemas.microsoft.com/office/drawing/2014/main" id="{9137BE39-419B-227B-E9C7-76A00E67575B}"/>
              </a:ext>
            </a:extLst>
          </p:cNvPr>
          <p:cNvSpPr txBox="1"/>
          <p:nvPr/>
        </p:nvSpPr>
        <p:spPr>
          <a:xfrm>
            <a:off x="136635" y="4066280"/>
            <a:ext cx="4277709" cy="600164"/>
          </a:xfrm>
          <a:prstGeom prst="rect">
            <a:avLst/>
          </a:prstGeom>
          <a:noFill/>
        </p:spPr>
        <p:txBody>
          <a:bodyPr wrap="square">
            <a:spAutoFit/>
          </a:bodyPr>
          <a:lstStyle/>
          <a:p>
            <a:r>
              <a:rPr lang="en-US" sz="1100" dirty="0" err="1">
                <a:solidFill>
                  <a:schemeClr val="bg1"/>
                </a:solidFill>
                <a:latin typeface="Menlo" panose="020B0609030804020204" pitchFamily="49" charset="0"/>
                <a:ea typeface="Menlo" panose="020B0609030804020204" pitchFamily="49" charset="0"/>
                <a:cs typeface="Menlo" panose="020B0609030804020204" pitchFamily="49" charset="0"/>
              </a:rPr>
              <a:t>dat$newsinterest</a:t>
            </a:r>
            <a:r>
              <a:rPr lang="en-US" sz="1100" dirty="0">
                <a:solidFill>
                  <a:schemeClr val="bg1"/>
                </a:solidFill>
                <a:latin typeface="Menlo" panose="020B0609030804020204" pitchFamily="49" charset="0"/>
                <a:ea typeface="Menlo" panose="020B0609030804020204" pitchFamily="49" charset="0"/>
                <a:cs typeface="Menlo" panose="020B0609030804020204" pitchFamily="49" charset="0"/>
              </a:rPr>
              <a:t> &lt;- factor(</a:t>
            </a:r>
            <a:r>
              <a:rPr lang="en-US" sz="1100" dirty="0" err="1">
                <a:solidFill>
                  <a:schemeClr val="bg1"/>
                </a:solidFill>
                <a:latin typeface="Menlo" panose="020B0609030804020204" pitchFamily="49" charset="0"/>
                <a:ea typeface="Menlo" panose="020B0609030804020204" pitchFamily="49" charset="0"/>
                <a:cs typeface="Menlo" panose="020B0609030804020204" pitchFamily="49" charset="0"/>
              </a:rPr>
              <a:t>dat$newsinterest</a:t>
            </a:r>
            <a:r>
              <a:rPr lang="en-US" sz="1100"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sz="1100" dirty="0" err="1">
                <a:solidFill>
                  <a:schemeClr val="bg1"/>
                </a:solidFill>
                <a:latin typeface="Menlo" panose="020B0609030804020204" pitchFamily="49" charset="0"/>
                <a:ea typeface="Menlo" panose="020B0609030804020204" pitchFamily="49" charset="0"/>
                <a:cs typeface="Menlo" panose="020B0609030804020204" pitchFamily="49" charset="0"/>
              </a:rPr>
              <a:t>mylogit</a:t>
            </a:r>
            <a:r>
              <a:rPr lang="en-US" sz="1100" dirty="0">
                <a:solidFill>
                  <a:schemeClr val="bg1"/>
                </a:solidFill>
                <a:latin typeface="Menlo" panose="020B0609030804020204" pitchFamily="49" charset="0"/>
                <a:ea typeface="Menlo" panose="020B0609030804020204" pitchFamily="49" charset="0"/>
                <a:cs typeface="Menlo" panose="020B0609030804020204" pitchFamily="49" charset="0"/>
              </a:rPr>
              <a:t> &lt;- glm(trumploss ~ newsinterest, data = </a:t>
            </a:r>
            <a:r>
              <a:rPr lang="en-US" sz="1100" dirty="0" err="1">
                <a:solidFill>
                  <a:schemeClr val="bg1"/>
                </a:solidFill>
                <a:latin typeface="Menlo" panose="020B0609030804020204" pitchFamily="49" charset="0"/>
                <a:ea typeface="Menlo" panose="020B0609030804020204" pitchFamily="49" charset="0"/>
                <a:cs typeface="Menlo" panose="020B0609030804020204" pitchFamily="49" charset="0"/>
              </a:rPr>
              <a:t>dat</a:t>
            </a:r>
            <a:r>
              <a:rPr lang="en-US" sz="1100" dirty="0">
                <a:solidFill>
                  <a:schemeClr val="bg1"/>
                </a:solidFill>
                <a:latin typeface="Menlo" panose="020B0609030804020204" pitchFamily="49" charset="0"/>
                <a:ea typeface="Menlo" panose="020B0609030804020204" pitchFamily="49" charset="0"/>
                <a:cs typeface="Menlo" panose="020B0609030804020204" pitchFamily="49" charset="0"/>
              </a:rPr>
              <a:t>, family = binomial(link="logit"))</a:t>
            </a:r>
          </a:p>
        </p:txBody>
      </p:sp>
      <p:sp>
        <p:nvSpPr>
          <p:cNvPr id="14" name="TextBox 13">
            <a:extLst>
              <a:ext uri="{FF2B5EF4-FFF2-40B4-BE49-F238E27FC236}">
                <a16:creationId xmlns:a16="http://schemas.microsoft.com/office/drawing/2014/main" id="{4C1CBE98-A4F0-E641-BF66-4E4EBECD6BE8}"/>
              </a:ext>
            </a:extLst>
          </p:cNvPr>
          <p:cNvSpPr txBox="1"/>
          <p:nvPr/>
        </p:nvSpPr>
        <p:spPr>
          <a:xfrm>
            <a:off x="7888012" y="5419126"/>
            <a:ext cx="3552495" cy="1223412"/>
          </a:xfrm>
          <a:prstGeom prst="rect">
            <a:avLst/>
          </a:prstGeom>
          <a:noFill/>
        </p:spPr>
        <p:txBody>
          <a:bodyPr wrap="square">
            <a:spAutoFit/>
          </a:bodyPr>
          <a:lstStyle/>
          <a:p>
            <a:r>
              <a:rPr lang="en-US" sz="1050" dirty="0">
                <a:latin typeface="Menlo" panose="020B0609030804020204" pitchFamily="49" charset="0"/>
                <a:ea typeface="Menlo" panose="020B0609030804020204" pitchFamily="49" charset="0"/>
                <a:cs typeface="Menlo" panose="020B0609030804020204" pitchFamily="49" charset="0"/>
              </a:rPr>
              <a:t>&gt; </a:t>
            </a:r>
            <a:r>
              <a:rPr lang="en-US" sz="1050" dirty="0" err="1">
                <a:latin typeface="Menlo" panose="020B0609030804020204" pitchFamily="49" charset="0"/>
                <a:ea typeface="Menlo" panose="020B0609030804020204" pitchFamily="49" charset="0"/>
                <a:cs typeface="Menlo" panose="020B0609030804020204" pitchFamily="49" charset="0"/>
              </a:rPr>
              <a:t>confint</a:t>
            </a:r>
            <a:r>
              <a:rPr lang="en-US" sz="1050" dirty="0">
                <a:latin typeface="Menlo" panose="020B0609030804020204" pitchFamily="49" charset="0"/>
                <a:ea typeface="Menlo" panose="020B0609030804020204" pitchFamily="49" charset="0"/>
                <a:cs typeface="Menlo" panose="020B0609030804020204" pitchFamily="49" charset="0"/>
              </a:rPr>
              <a:t>(</a:t>
            </a:r>
            <a:r>
              <a:rPr lang="en-US" sz="1050" dirty="0" err="1">
                <a:latin typeface="Menlo" panose="020B0609030804020204" pitchFamily="49" charset="0"/>
                <a:ea typeface="Menlo" panose="020B0609030804020204" pitchFamily="49" charset="0"/>
                <a:cs typeface="Menlo" panose="020B0609030804020204" pitchFamily="49" charset="0"/>
              </a:rPr>
              <a:t>mylogit</a:t>
            </a:r>
            <a:r>
              <a:rPr lang="en-US" sz="1050" dirty="0">
                <a:latin typeface="Menlo" panose="020B0609030804020204" pitchFamily="49" charset="0"/>
                <a:ea typeface="Menlo" panose="020B0609030804020204" pitchFamily="49" charset="0"/>
                <a:cs typeface="Menlo" panose="020B0609030804020204" pitchFamily="49" charset="0"/>
              </a:rPr>
              <a:t>)</a:t>
            </a:r>
          </a:p>
          <a:p>
            <a:r>
              <a:rPr lang="en-US" sz="1050" dirty="0">
                <a:latin typeface="Menlo" panose="020B0609030804020204" pitchFamily="49" charset="0"/>
                <a:ea typeface="Menlo" panose="020B0609030804020204" pitchFamily="49" charset="0"/>
                <a:cs typeface="Menlo" panose="020B0609030804020204" pitchFamily="49" charset="0"/>
              </a:rPr>
              <a:t>Waiting for profiling to be done...</a:t>
            </a:r>
          </a:p>
          <a:p>
            <a:r>
              <a:rPr lang="en-US" sz="1050" dirty="0">
                <a:latin typeface="Menlo" panose="020B0609030804020204" pitchFamily="49" charset="0"/>
                <a:ea typeface="Menlo" panose="020B0609030804020204" pitchFamily="49" charset="0"/>
                <a:cs typeface="Menlo" panose="020B0609030804020204" pitchFamily="49" charset="0"/>
              </a:rPr>
              <a:t>                   2.5 %    97.5 %</a:t>
            </a:r>
          </a:p>
          <a:p>
            <a:r>
              <a:rPr lang="en-US" sz="1050" dirty="0">
                <a:latin typeface="Menlo" panose="020B0609030804020204" pitchFamily="49" charset="0"/>
                <a:ea typeface="Menlo" panose="020B0609030804020204" pitchFamily="49" charset="0"/>
                <a:cs typeface="Menlo" panose="020B0609030804020204" pitchFamily="49" charset="0"/>
              </a:rPr>
              <a:t>(Intercept)   -1.5383792 0.2050683</a:t>
            </a:r>
          </a:p>
          <a:p>
            <a:r>
              <a:rPr lang="en-US" sz="1050" dirty="0">
                <a:latin typeface="Menlo" panose="020B0609030804020204" pitchFamily="49" charset="0"/>
                <a:ea typeface="Menlo" panose="020B0609030804020204" pitchFamily="49" charset="0"/>
                <a:cs typeface="Menlo" panose="020B0609030804020204" pitchFamily="49" charset="0"/>
              </a:rPr>
              <a:t>newsinterest2 -1.0828917 1.0579522</a:t>
            </a:r>
          </a:p>
          <a:p>
            <a:r>
              <a:rPr lang="en-US" sz="1050" dirty="0">
                <a:latin typeface="Menlo" panose="020B0609030804020204" pitchFamily="49" charset="0"/>
                <a:ea typeface="Menlo" panose="020B0609030804020204" pitchFamily="49" charset="0"/>
                <a:cs typeface="Menlo" panose="020B0609030804020204" pitchFamily="49" charset="0"/>
              </a:rPr>
              <a:t>newsinterest3 -0.7753891 1.0666294</a:t>
            </a:r>
          </a:p>
          <a:p>
            <a:r>
              <a:rPr lang="en-US" sz="1050" dirty="0">
                <a:latin typeface="Menlo" panose="020B0609030804020204" pitchFamily="49" charset="0"/>
                <a:ea typeface="Menlo" panose="020B0609030804020204" pitchFamily="49" charset="0"/>
                <a:cs typeface="Menlo" panose="020B0609030804020204" pitchFamily="49" charset="0"/>
              </a:rPr>
              <a:t>newsinterest4 -0.5107110 1.2987556</a:t>
            </a:r>
          </a:p>
        </p:txBody>
      </p:sp>
      <p:sp>
        <p:nvSpPr>
          <p:cNvPr id="16" name="TextBox 15">
            <a:extLst>
              <a:ext uri="{FF2B5EF4-FFF2-40B4-BE49-F238E27FC236}">
                <a16:creationId xmlns:a16="http://schemas.microsoft.com/office/drawing/2014/main" id="{E0D12942-2C8E-FBE6-41A0-5A65172FE62E}"/>
              </a:ext>
            </a:extLst>
          </p:cNvPr>
          <p:cNvSpPr txBox="1"/>
          <p:nvPr/>
        </p:nvSpPr>
        <p:spPr>
          <a:xfrm>
            <a:off x="7888012" y="2211045"/>
            <a:ext cx="4303988" cy="2839239"/>
          </a:xfrm>
          <a:prstGeom prst="rect">
            <a:avLst/>
          </a:prstGeom>
          <a:noFill/>
        </p:spPr>
        <p:txBody>
          <a:bodyPr wrap="square">
            <a:spAutoFit/>
          </a:bodyPr>
          <a:lstStyle/>
          <a:p>
            <a:r>
              <a:rPr lang="en-US" sz="1050" dirty="0">
                <a:latin typeface="Menlo" panose="020B0609030804020204" pitchFamily="49" charset="0"/>
                <a:ea typeface="Menlo" panose="020B0609030804020204" pitchFamily="49" charset="0"/>
                <a:cs typeface="Menlo" panose="020B0609030804020204" pitchFamily="49" charset="0"/>
              </a:rPr>
              <a:t>&gt; summary(</a:t>
            </a:r>
            <a:r>
              <a:rPr lang="en-US" sz="1050" dirty="0" err="1">
                <a:latin typeface="Menlo" panose="020B0609030804020204" pitchFamily="49" charset="0"/>
                <a:ea typeface="Menlo" panose="020B0609030804020204" pitchFamily="49" charset="0"/>
                <a:cs typeface="Menlo" panose="020B0609030804020204" pitchFamily="49" charset="0"/>
              </a:rPr>
              <a:t>mylogit</a:t>
            </a:r>
            <a:r>
              <a:rPr lang="en-US" sz="1050" dirty="0">
                <a:latin typeface="Menlo" panose="020B0609030804020204" pitchFamily="49" charset="0"/>
                <a:ea typeface="Menlo" panose="020B0609030804020204" pitchFamily="49" charset="0"/>
                <a:cs typeface="Menlo" panose="020B0609030804020204" pitchFamily="49" charset="0"/>
              </a:rPr>
              <a:t>)</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Call:</a:t>
            </a:r>
          </a:p>
          <a:p>
            <a:r>
              <a:rPr lang="en-US" sz="1050" dirty="0">
                <a:latin typeface="Menlo" panose="020B0609030804020204" pitchFamily="49" charset="0"/>
                <a:ea typeface="Menlo" panose="020B0609030804020204" pitchFamily="49" charset="0"/>
                <a:cs typeface="Menlo" panose="020B0609030804020204" pitchFamily="49" charset="0"/>
              </a:rPr>
              <a:t>glm(formula = trumploss ~ newsinterest, family = binomial(link = "logit"), </a:t>
            </a:r>
          </a:p>
          <a:p>
            <a:r>
              <a:rPr lang="en-US" sz="1050" dirty="0">
                <a:latin typeface="Menlo" panose="020B0609030804020204" pitchFamily="49" charset="0"/>
                <a:ea typeface="Menlo" panose="020B0609030804020204" pitchFamily="49" charset="0"/>
                <a:cs typeface="Menlo" panose="020B0609030804020204" pitchFamily="49" charset="0"/>
              </a:rPr>
              <a:t>    data = </a:t>
            </a:r>
            <a:r>
              <a:rPr lang="en-US" sz="1050" dirty="0" err="1">
                <a:latin typeface="Menlo" panose="020B0609030804020204" pitchFamily="49" charset="0"/>
                <a:ea typeface="Menlo" panose="020B0609030804020204" pitchFamily="49" charset="0"/>
                <a:cs typeface="Menlo" panose="020B0609030804020204" pitchFamily="49" charset="0"/>
              </a:rPr>
              <a:t>dat</a:t>
            </a:r>
            <a:r>
              <a:rPr lang="en-US" sz="1050" dirty="0">
                <a:latin typeface="Menlo" panose="020B0609030804020204" pitchFamily="49" charset="0"/>
                <a:ea typeface="Menlo" panose="020B0609030804020204" pitchFamily="49" charset="0"/>
                <a:cs typeface="Menlo" panose="020B0609030804020204" pitchFamily="49" charset="0"/>
              </a:rPr>
              <a:t>)</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Deviance Residuals: </a:t>
            </a:r>
          </a:p>
          <a:p>
            <a:r>
              <a:rPr lang="en-US" sz="1050" dirty="0">
                <a:latin typeface="Menlo" panose="020B0609030804020204" pitchFamily="49" charset="0"/>
                <a:ea typeface="Menlo" panose="020B0609030804020204" pitchFamily="49" charset="0"/>
                <a:cs typeface="Menlo" panose="020B0609030804020204" pitchFamily="49" charset="0"/>
              </a:rPr>
              <a:t>    Min       1Q   Median       3Q      Max  </a:t>
            </a:r>
          </a:p>
          <a:p>
            <a:r>
              <a:rPr lang="en-US" sz="1050" dirty="0">
                <a:latin typeface="Menlo" panose="020B0609030804020204" pitchFamily="49" charset="0"/>
                <a:ea typeface="Menlo" panose="020B0609030804020204" pitchFamily="49" charset="0"/>
                <a:cs typeface="Menlo" panose="020B0609030804020204" pitchFamily="49" charset="0"/>
              </a:rPr>
              <a:t>-1.0652  -1.0652  -0.9673   1.2939   1.4671  </a:t>
            </a:r>
          </a:p>
          <a:p>
            <a:endParaRPr lang="en-US" sz="1050" dirty="0">
              <a:latin typeface="Menlo" panose="020B0609030804020204" pitchFamily="49" charset="0"/>
              <a:ea typeface="Menlo" panose="020B0609030804020204" pitchFamily="49" charset="0"/>
              <a:cs typeface="Menlo" panose="020B0609030804020204" pitchFamily="49" charset="0"/>
            </a:endParaRPr>
          </a:p>
          <a:p>
            <a:r>
              <a:rPr lang="en-US" sz="1050" dirty="0">
                <a:latin typeface="Menlo" panose="020B0609030804020204" pitchFamily="49" charset="0"/>
                <a:ea typeface="Menlo" panose="020B0609030804020204" pitchFamily="49" charset="0"/>
                <a:cs typeface="Menlo" panose="020B0609030804020204" pitchFamily="49" charset="0"/>
              </a:rPr>
              <a:t>Coefficients:</a:t>
            </a:r>
          </a:p>
          <a:p>
            <a:r>
              <a:rPr lang="en-US" sz="1050" dirty="0">
                <a:latin typeface="Menlo" panose="020B0609030804020204" pitchFamily="49" charset="0"/>
                <a:ea typeface="Menlo" panose="020B0609030804020204" pitchFamily="49" charset="0"/>
                <a:cs typeface="Menlo" panose="020B0609030804020204" pitchFamily="49" charset="0"/>
              </a:rPr>
              <a:t>              Estimate Std. Error z value </a:t>
            </a:r>
            <a:r>
              <a:rPr lang="en-US" sz="1050" dirty="0" err="1">
                <a:latin typeface="Menlo" panose="020B0609030804020204" pitchFamily="49" charset="0"/>
                <a:ea typeface="Menlo" panose="020B0609030804020204" pitchFamily="49" charset="0"/>
                <a:cs typeface="Menlo" panose="020B0609030804020204" pitchFamily="49" charset="0"/>
              </a:rPr>
              <a:t>Pr</a:t>
            </a:r>
            <a:r>
              <a:rPr lang="en-US" sz="1050" dirty="0">
                <a:latin typeface="Menlo" panose="020B0609030804020204" pitchFamily="49" charset="0"/>
                <a:ea typeface="Menlo" panose="020B0609030804020204" pitchFamily="49" charset="0"/>
                <a:cs typeface="Menlo" panose="020B0609030804020204" pitchFamily="49" charset="0"/>
              </a:rPr>
              <a:t>(&gt;|z|)</a:t>
            </a:r>
          </a:p>
          <a:p>
            <a:r>
              <a:rPr lang="en-US" sz="1050" dirty="0">
                <a:latin typeface="Menlo" panose="020B0609030804020204" pitchFamily="49" charset="0"/>
                <a:ea typeface="Menlo" panose="020B0609030804020204" pitchFamily="49" charset="0"/>
                <a:cs typeface="Menlo" panose="020B0609030804020204" pitchFamily="49" charset="0"/>
              </a:rPr>
              <a:t>(Intercept)   -0.62861    0.43780  -1.436    0.151</a:t>
            </a:r>
          </a:p>
          <a:p>
            <a:r>
              <a:rPr lang="en-US" sz="1050" dirty="0">
                <a:latin typeface="Menlo" panose="020B0609030804020204" pitchFamily="49" charset="0"/>
                <a:ea typeface="Menlo" panose="020B0609030804020204" pitchFamily="49" charset="0"/>
                <a:cs typeface="Menlo" panose="020B0609030804020204" pitchFamily="49" charset="0"/>
              </a:rPr>
              <a:t>newsinterest2 -0.03064    0.54112  -0.057    0.955</a:t>
            </a:r>
          </a:p>
          <a:p>
            <a:r>
              <a:rPr lang="en-US" sz="1050" dirty="0">
                <a:latin typeface="Menlo" panose="020B0609030804020204" pitchFamily="49" charset="0"/>
                <a:ea typeface="Menlo" panose="020B0609030804020204" pitchFamily="49" charset="0"/>
                <a:cs typeface="Menlo" panose="020B0609030804020204" pitchFamily="49" charset="0"/>
              </a:rPr>
              <a:t>newsinterest3  0.11192    0.46384   0.241    0.809</a:t>
            </a:r>
          </a:p>
          <a:p>
            <a:r>
              <a:rPr lang="en-US" sz="1050" dirty="0">
                <a:latin typeface="Menlo" panose="020B0609030804020204" pitchFamily="49" charset="0"/>
                <a:ea typeface="Menlo" panose="020B0609030804020204" pitchFamily="49" charset="0"/>
                <a:cs typeface="Menlo" panose="020B0609030804020204" pitchFamily="49" charset="0"/>
              </a:rPr>
              <a:t>newsinterest4  0.35878    0.45527   0.788    0.431</a:t>
            </a:r>
          </a:p>
        </p:txBody>
      </p:sp>
    </p:spTree>
    <p:extLst>
      <p:ext uri="{BB962C8B-B14F-4D97-AF65-F5344CB8AC3E}">
        <p14:creationId xmlns:p14="http://schemas.microsoft.com/office/powerpoint/2010/main" val="2011500512"/>
      </p:ext>
    </p:extLst>
  </p:cSld>
  <p:clrMapOvr>
    <a:masterClrMapping/>
  </p:clrMapOvr>
</p:sld>
</file>

<file path=ppt/theme/theme1.xml><?xml version="1.0" encoding="utf-8"?>
<a:theme xmlns:a="http://schemas.openxmlformats.org/drawingml/2006/main" name="1_Retrospect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%7bD7B32FA3-4AF1-4263-91BD-5F30061BBE28%7dtf56160789_win32</Template>
  <TotalTime>2304</TotalTime>
  <Words>3256</Words>
  <Application>Microsoft Macintosh PowerPoint</Application>
  <PresentationFormat>Widescreen</PresentationFormat>
  <Paragraphs>273</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Franklin Gothic Book</vt:lpstr>
      <vt:lpstr>Menlo</vt:lpstr>
      <vt:lpstr>Söhne</vt:lpstr>
      <vt:lpstr>1_RetrospectVTI</vt:lpstr>
      <vt:lpstr>   Applied Stats II Replication Unconditional Support for Trump’s Resistance Prior to Election Day.  Alexandra Haver, New York University School of Law, USA. Brendan Hartnett, Tufts University, USA.  https://doi.org/10.7910/DVN/YNUE8B, Harvard Dataverse, V1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Stats II - 2023 - Replication Unconditional Support for Trump’s Resistance Prior to Election Day.</dc:title>
  <dc:subject>Applied Stats II - Spring 2023</dc:subject>
  <dc:creator>Mark Likeman</dc:creator>
  <cp:keywords/>
  <dc:description/>
  <cp:lastModifiedBy>Mark Likeman</cp:lastModifiedBy>
  <cp:revision>105</cp:revision>
  <dcterms:created xsi:type="dcterms:W3CDTF">2022-04-11T10:45:28Z</dcterms:created>
  <dcterms:modified xsi:type="dcterms:W3CDTF">2023-04-11T23:18:35Z</dcterms:modified>
  <cp:category/>
</cp:coreProperties>
</file>