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xweb.stat.si/SiStatData/pxweb/sl/Data/-/1360301S.PX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Analiza</a:t>
            </a:r>
            <a:r>
              <a:rPr lang="en-US" dirty="0"/>
              <a:t> in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kriminala</a:t>
            </a:r>
            <a:r>
              <a:rPr lang="en-US" dirty="0"/>
              <a:t> v </a:t>
            </a:r>
            <a:r>
              <a:rPr lang="en-US" dirty="0" err="1"/>
              <a:t>Sloveniji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/>
              <a:t>Podatki</a:t>
            </a:r>
          </a:p>
          <a:p>
            <a:pPr>
              <a:buFontTx/>
              <a:buChar char="-"/>
            </a:pPr>
            <a:r>
              <a:rPr lang="en-US" sz="1600" b="1" dirty="0" err="1"/>
              <a:t>Viri</a:t>
            </a:r>
            <a:r>
              <a:rPr lang="en-US" sz="1600" b="1" dirty="0"/>
              <a:t> </a:t>
            </a:r>
            <a:r>
              <a:rPr lang="en-US" sz="1600" b="1" dirty="0" err="1"/>
              <a:t>podatkov</a:t>
            </a:r>
            <a:endParaRPr lang="en-US" sz="1600" b="1" dirty="0"/>
          </a:p>
          <a:p>
            <a:pPr lvl="1">
              <a:buFontTx/>
              <a:buChar char="-"/>
            </a:pPr>
            <a:r>
              <a:rPr lang="en-US" sz="1300" dirty="0" err="1"/>
              <a:t>Večino</a:t>
            </a:r>
            <a:r>
              <a:rPr lang="en-US" sz="1300" dirty="0"/>
              <a:t> </a:t>
            </a:r>
            <a:r>
              <a:rPr lang="en-US" sz="1300" dirty="0" err="1"/>
              <a:t>podatkov</a:t>
            </a:r>
            <a:r>
              <a:rPr lang="en-US" sz="1300" dirty="0"/>
              <a:t> </a:t>
            </a:r>
            <a:r>
              <a:rPr lang="en-US" sz="1300" dirty="0" err="1"/>
              <a:t>črpamo</a:t>
            </a:r>
            <a:r>
              <a:rPr lang="en-US" sz="1300" dirty="0"/>
              <a:t> </a:t>
            </a:r>
            <a:r>
              <a:rPr lang="en-US" sz="1300" dirty="0" err="1"/>
              <a:t>iz</a:t>
            </a:r>
            <a:r>
              <a:rPr lang="en-US" sz="1300" dirty="0"/>
              <a:t> strain policija.si [https://www.policija.si/o-slovenski-policiji/statistika/kriminaliteta]; </a:t>
            </a:r>
            <a:r>
              <a:rPr lang="en-US" sz="1300" dirty="0" err="1"/>
              <a:t>uporabili</a:t>
            </a:r>
            <a:r>
              <a:rPr lang="en-US" sz="1300" dirty="0"/>
              <a:t> pa </a:t>
            </a:r>
            <a:r>
              <a:rPr lang="en-US" sz="1300" dirty="0" err="1"/>
              <a:t>smo</a:t>
            </a:r>
            <a:r>
              <a:rPr lang="en-US" sz="1300" dirty="0"/>
              <a:t> </a:t>
            </a:r>
            <a:r>
              <a:rPr lang="en-US" sz="1300" dirty="0" err="1"/>
              <a:t>zaenkrat</a:t>
            </a:r>
            <a:r>
              <a:rPr lang="en-US" sz="1300" dirty="0"/>
              <a:t> </a:t>
            </a:r>
            <a:r>
              <a:rPr lang="en-US" sz="1300" dirty="0" err="1"/>
              <a:t>tudi</a:t>
            </a:r>
            <a:r>
              <a:rPr lang="en-US" sz="1300" dirty="0"/>
              <a:t>:</a:t>
            </a:r>
          </a:p>
          <a:p>
            <a:pPr lvl="1">
              <a:buFontTx/>
              <a:buChar char="-"/>
            </a:pPr>
            <a:r>
              <a:rPr lang="en-US" sz="1300" dirty="0" err="1"/>
              <a:t>Glavne</a:t>
            </a:r>
            <a:r>
              <a:rPr lang="en-US" sz="1300" dirty="0"/>
              <a:t> </a:t>
            </a:r>
            <a:r>
              <a:rPr lang="en-US" sz="1300" dirty="0" err="1"/>
              <a:t>kazenske</a:t>
            </a:r>
            <a:r>
              <a:rPr lang="en-US" sz="1300" dirty="0"/>
              <a:t> </a:t>
            </a:r>
            <a:r>
              <a:rPr lang="en-US" sz="1300" dirty="0" err="1"/>
              <a:t>sankcije</a:t>
            </a:r>
            <a:r>
              <a:rPr lang="en-US" sz="1300" dirty="0"/>
              <a:t> [</a:t>
            </a:r>
            <a:r>
              <a:rPr lang="en-GB" sz="1300" dirty="0">
                <a:hlinkClick r:id="rId2" tooltip="https://pxweb.stat.si/SiStatData/pxweb/sl/Data/-/1360301S.P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https://pxweb.stat.si/SiStatData/pxweb/sl/Data/-/1360301S.PX</a:t>
            </a:r>
            <a:r>
              <a:rPr lang="en-US" sz="1300" dirty="0"/>
              <a:t>]</a:t>
            </a:r>
          </a:p>
          <a:p>
            <a:pPr lvl="1">
              <a:buFontTx/>
              <a:buChar char="-"/>
            </a:pPr>
            <a:r>
              <a:rPr lang="en-US" sz="1300" dirty="0" err="1"/>
              <a:t>Število</a:t>
            </a:r>
            <a:r>
              <a:rPr lang="en-US" sz="1300" dirty="0"/>
              <a:t> </a:t>
            </a:r>
            <a:r>
              <a:rPr lang="en-US" sz="1300" dirty="0" err="1"/>
              <a:t>prebivalcev</a:t>
            </a:r>
            <a:r>
              <a:rPr lang="en-US" sz="1300" dirty="0"/>
              <a:t> v </a:t>
            </a:r>
            <a:r>
              <a:rPr lang="en-US" sz="1300" dirty="0" err="1"/>
              <a:t>občinah</a:t>
            </a:r>
            <a:r>
              <a:rPr lang="en-US" sz="1300" dirty="0"/>
              <a:t> [https://pxweb.stat.si/SiStatData/pxweb/sl/Data/-/2640010S.px]</a:t>
            </a:r>
          </a:p>
          <a:p>
            <a:pPr>
              <a:buFontTx/>
              <a:buChar char="-"/>
            </a:pPr>
            <a:r>
              <a:rPr lang="en-US" sz="1600" b="1" dirty="0" err="1"/>
              <a:t>Prvotni</a:t>
            </a:r>
            <a:r>
              <a:rPr lang="en-US" sz="1600" b="1" dirty="0"/>
              <a:t> </a:t>
            </a:r>
            <a:r>
              <a:rPr lang="en-US" sz="1600" b="1" dirty="0" err="1"/>
              <a:t>namen</a:t>
            </a:r>
            <a:r>
              <a:rPr lang="en-US" sz="1600" b="1" dirty="0"/>
              <a:t> </a:t>
            </a:r>
            <a:r>
              <a:rPr lang="en-US" sz="1600" b="1" dirty="0" err="1"/>
              <a:t>zbiranja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):</a:t>
            </a:r>
          </a:p>
          <a:p>
            <a:pPr lvl="1">
              <a:buFontTx/>
              <a:buChar char="-"/>
            </a:pPr>
            <a:r>
              <a:rPr lang="en-US" sz="1300" b="1" dirty="0" err="1"/>
              <a:t>Glavne</a:t>
            </a:r>
            <a:r>
              <a:rPr lang="en-US" sz="1300" b="1" dirty="0"/>
              <a:t> </a:t>
            </a:r>
            <a:r>
              <a:rPr lang="en-US" sz="1300" b="1" dirty="0" err="1"/>
              <a:t>kazenske</a:t>
            </a:r>
            <a:r>
              <a:rPr lang="en-US" sz="1300" b="1" dirty="0"/>
              <a:t> </a:t>
            </a:r>
            <a:r>
              <a:rPr lang="en-US" sz="1300" b="1" dirty="0" err="1"/>
              <a:t>sankcije</a:t>
            </a:r>
            <a:r>
              <a:rPr lang="en-US" sz="1300" b="1" dirty="0"/>
              <a:t>:</a:t>
            </a:r>
            <a:r>
              <a:rPr lang="en-US" sz="1300" dirty="0"/>
              <a:t> </a:t>
            </a:r>
            <a:r>
              <a:rPr lang="en-US" sz="1300" dirty="0" err="1"/>
              <a:t>določitev</a:t>
            </a:r>
            <a:r>
              <a:rPr lang="en-US" sz="1300" dirty="0"/>
              <a:t> </a:t>
            </a:r>
            <a:r>
              <a:rPr lang="en-US" sz="1300" dirty="0" err="1"/>
              <a:t>uteži</a:t>
            </a:r>
            <a:r>
              <a:rPr lang="en-US" sz="1300" dirty="0"/>
              <a:t> </a:t>
            </a:r>
            <a:r>
              <a:rPr lang="en-US" sz="1300" dirty="0" err="1"/>
              <a:t>nevarnosti</a:t>
            </a:r>
            <a:r>
              <a:rPr lang="en-US" sz="1300" dirty="0"/>
              <a:t> </a:t>
            </a:r>
            <a:r>
              <a:rPr lang="en-US" sz="1300" dirty="0" err="1"/>
              <a:t>nekega</a:t>
            </a:r>
            <a:r>
              <a:rPr lang="en-US" sz="1300" dirty="0"/>
              <a:t> </a:t>
            </a:r>
            <a:r>
              <a:rPr lang="en-US" sz="1300" dirty="0" err="1"/>
              <a:t>kaznivega</a:t>
            </a:r>
            <a:r>
              <a:rPr lang="en-US" sz="1300" dirty="0"/>
              <a:t> </a:t>
            </a:r>
            <a:r>
              <a:rPr lang="en-US" sz="1300" dirty="0" err="1"/>
              <a:t>dejanja</a:t>
            </a:r>
            <a:endParaRPr lang="en-US" sz="1300" dirty="0"/>
          </a:p>
          <a:p>
            <a:pPr lvl="1">
              <a:buFontTx/>
              <a:buChar char="-"/>
            </a:pPr>
            <a:r>
              <a:rPr lang="en-US" sz="1300" b="1" dirty="0" err="1"/>
              <a:t>Število</a:t>
            </a:r>
            <a:r>
              <a:rPr lang="en-US" sz="1300" b="1" dirty="0"/>
              <a:t> </a:t>
            </a:r>
            <a:r>
              <a:rPr lang="en-US" sz="1300" b="1" dirty="0" err="1"/>
              <a:t>prebivalcev</a:t>
            </a:r>
            <a:r>
              <a:rPr lang="en-US" sz="1300" b="1" dirty="0"/>
              <a:t> v </a:t>
            </a:r>
            <a:r>
              <a:rPr lang="en-US" sz="1300" b="1" dirty="0" err="1"/>
              <a:t>očinah</a:t>
            </a:r>
            <a:r>
              <a:rPr lang="en-US" sz="1300" b="1" dirty="0"/>
              <a:t>: </a:t>
            </a:r>
            <a:r>
              <a:rPr lang="en-US" sz="1300" dirty="0" err="1"/>
              <a:t>normaliziranje</a:t>
            </a:r>
            <a:r>
              <a:rPr lang="en-US" sz="1300" dirty="0"/>
              <a:t> </a:t>
            </a:r>
            <a:r>
              <a:rPr lang="en-US" sz="1300" dirty="0" err="1"/>
              <a:t>števila</a:t>
            </a:r>
            <a:r>
              <a:rPr lang="en-US" sz="1300" dirty="0"/>
              <a:t> </a:t>
            </a:r>
            <a:r>
              <a:rPr lang="en-US" sz="1300" dirty="0" err="1"/>
              <a:t>kriminala</a:t>
            </a:r>
            <a:r>
              <a:rPr lang="en-US" sz="1300" dirty="0"/>
              <a:t> v </a:t>
            </a:r>
            <a:r>
              <a:rPr lang="en-US" sz="1300" dirty="0" err="1"/>
              <a:t>neki</a:t>
            </a:r>
            <a:r>
              <a:rPr lang="en-US" sz="1300" dirty="0"/>
              <a:t> </a:t>
            </a:r>
            <a:r>
              <a:rPr lang="en-US" sz="1300" dirty="0" err="1"/>
              <a:t>občini</a:t>
            </a:r>
            <a:endParaRPr lang="en-US" sz="1300" b="1" dirty="0"/>
          </a:p>
          <a:p>
            <a:pPr>
              <a:buFontTx/>
              <a:buChar char="-"/>
            </a:pPr>
            <a:r>
              <a:rPr lang="en-US" sz="1600" b="1" dirty="0" err="1"/>
              <a:t>Vrsta</a:t>
            </a:r>
            <a:r>
              <a:rPr lang="en-US" sz="1600" b="1" dirty="0"/>
              <a:t> </a:t>
            </a:r>
            <a:r>
              <a:rPr lang="en-US" sz="1600" b="1" dirty="0" err="1"/>
              <a:t>podatkov</a:t>
            </a:r>
            <a:r>
              <a:rPr lang="en-US" sz="1600" b="1" dirty="0"/>
              <a:t>:</a:t>
            </a:r>
            <a:r>
              <a:rPr lang="en-US" sz="1600" dirty="0"/>
              <a:t> “csv” in “</a:t>
            </a:r>
            <a:r>
              <a:rPr lang="en-US" sz="1600" dirty="0" err="1"/>
              <a:t>px</a:t>
            </a:r>
            <a:r>
              <a:rPr lang="en-US" sz="1600" dirty="0"/>
              <a:t>” </a:t>
            </a:r>
            <a:r>
              <a:rPr lang="en-US" sz="1600" dirty="0" err="1"/>
              <a:t>datoteke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b="1" dirty="0" err="1"/>
              <a:t>Problemi</a:t>
            </a:r>
            <a:r>
              <a:rPr lang="en-US" sz="1600" b="1" dirty="0"/>
              <a:t> v </a:t>
            </a:r>
            <a:r>
              <a:rPr lang="en-US" sz="1600" b="1" dirty="0" err="1"/>
              <a:t>podatkih</a:t>
            </a:r>
            <a:r>
              <a:rPr lang="en-US" sz="1600" dirty="0"/>
              <a:t>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300" dirty="0" err="1"/>
              <a:t>veliko</a:t>
            </a:r>
            <a:r>
              <a:rPr lang="en-US" sz="1300" dirty="0"/>
              <a:t> </a:t>
            </a:r>
            <a:r>
              <a:rPr lang="en-US" sz="1300" dirty="0" err="1"/>
              <a:t>kaznivih</a:t>
            </a:r>
            <a:r>
              <a:rPr lang="en-US" sz="1300" dirty="0"/>
              <a:t> </a:t>
            </a:r>
            <a:r>
              <a:rPr lang="en-US" sz="1300" dirty="0" err="1"/>
              <a:t>dejanj</a:t>
            </a:r>
            <a:r>
              <a:rPr lang="en-US" sz="1300" dirty="0"/>
              <a:t>, ki </a:t>
            </a:r>
            <a:r>
              <a:rPr lang="en-US" sz="1300" dirty="0" err="1"/>
              <a:t>niso</a:t>
            </a:r>
            <a:r>
              <a:rPr lang="en-US" sz="1300" dirty="0"/>
              <a:t> </a:t>
            </a:r>
            <a:r>
              <a:rPr lang="en-US" sz="1300" dirty="0" err="1"/>
              <a:t>igrale</a:t>
            </a:r>
            <a:r>
              <a:rPr lang="en-US" sz="1300" dirty="0"/>
              <a:t> </a:t>
            </a:r>
            <a:r>
              <a:rPr lang="en-US" sz="1300" dirty="0" err="1"/>
              <a:t>velike</a:t>
            </a:r>
            <a:r>
              <a:rPr lang="en-US" sz="1300" dirty="0"/>
              <a:t> </a:t>
            </a:r>
            <a:r>
              <a:rPr lang="en-US" sz="1300" dirty="0" err="1"/>
              <a:t>vloge</a:t>
            </a:r>
            <a:r>
              <a:rPr lang="en-US" sz="1300" dirty="0"/>
              <a:t> </a:t>
            </a:r>
            <a:r>
              <a:rPr lang="en-US" sz="1300" dirty="0" err="1"/>
              <a:t>pri</a:t>
            </a:r>
            <a:r>
              <a:rPr lang="en-US" sz="1300" dirty="0"/>
              <a:t> </a:t>
            </a:r>
            <a:r>
              <a:rPr lang="en-US" sz="1300" dirty="0" err="1"/>
              <a:t>varnosti</a:t>
            </a:r>
            <a:r>
              <a:rPr lang="en-US" sz="1300" dirty="0"/>
              <a:t> </a:t>
            </a:r>
            <a:r>
              <a:rPr lang="en-US" sz="1300" dirty="0" err="1"/>
              <a:t>neke</a:t>
            </a:r>
            <a:r>
              <a:rPr lang="en-US" sz="1300" dirty="0"/>
              <a:t> </a:t>
            </a:r>
            <a:r>
              <a:rPr lang="en-US" sz="1300" dirty="0" err="1"/>
              <a:t>občine</a:t>
            </a:r>
            <a:r>
              <a:rPr lang="en-US" sz="1300" dirty="0"/>
              <a:t> (KRŠITEV TEMELJNIH PRAVIC DELAVCEV);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300" dirty="0"/>
              <a:t>v </a:t>
            </a:r>
            <a:r>
              <a:rPr lang="en-US" sz="1300" dirty="0" err="1"/>
              <a:t>glavni</a:t>
            </a:r>
            <a:r>
              <a:rPr lang="en-US" sz="1300" dirty="0"/>
              <a:t> </a:t>
            </a:r>
            <a:r>
              <a:rPr lang="en-US" sz="1300" dirty="0" err="1"/>
              <a:t>podatkovni</a:t>
            </a:r>
            <a:r>
              <a:rPr lang="en-US" sz="1300" dirty="0"/>
              <a:t> </a:t>
            </a:r>
            <a:r>
              <a:rPr lang="en-US" sz="1300" dirty="0" err="1"/>
              <a:t>zbirki</a:t>
            </a:r>
            <a:r>
              <a:rPr lang="en-US" sz="1300" dirty="0"/>
              <a:t> </a:t>
            </a:r>
            <a:r>
              <a:rPr lang="en-US" sz="1300" dirty="0" err="1"/>
              <a:t>kriminalnih</a:t>
            </a:r>
            <a:r>
              <a:rPr lang="en-US" sz="1300" dirty="0"/>
              <a:t> </a:t>
            </a:r>
            <a:r>
              <a:rPr lang="en-US" sz="1300" dirty="0" err="1"/>
              <a:t>dejanj</a:t>
            </a:r>
            <a:r>
              <a:rPr lang="en-US" sz="1300" dirty="0"/>
              <a:t> so </a:t>
            </a:r>
            <a:r>
              <a:rPr lang="en-US" sz="1300" dirty="0" err="1"/>
              <a:t>kazni</a:t>
            </a:r>
            <a:r>
              <a:rPr lang="en-US" sz="1300" dirty="0"/>
              <a:t> </a:t>
            </a:r>
            <a:r>
              <a:rPr lang="en-US" sz="1300" dirty="0" err="1"/>
              <a:t>zapisanje</a:t>
            </a:r>
            <a:r>
              <a:rPr lang="en-US" sz="1300" dirty="0"/>
              <a:t> </a:t>
            </a:r>
            <a:r>
              <a:rPr lang="en-US" sz="1300" dirty="0" err="1"/>
              <a:t>iz</a:t>
            </a:r>
            <a:r>
              <a:rPr lang="en-US" sz="1300" dirty="0"/>
              <a:t> </a:t>
            </a:r>
            <a:r>
              <a:rPr lang="en-US" sz="1300" dirty="0" err="1"/>
              <a:t>različnih</a:t>
            </a:r>
            <a:r>
              <a:rPr lang="en-US" sz="1300" dirty="0"/>
              <a:t> </a:t>
            </a:r>
            <a:r>
              <a:rPr lang="en-US" sz="1300" dirty="0" err="1"/>
              <a:t>zakonikov</a:t>
            </a:r>
            <a:r>
              <a:rPr lang="en-US" sz="1300" dirty="0"/>
              <a:t> (</a:t>
            </a:r>
            <a:r>
              <a:rPr lang="en-US" sz="1300" dirty="0" err="1"/>
              <a:t>druge</a:t>
            </a:r>
            <a:r>
              <a:rPr lang="en-US" sz="1300" dirty="0"/>
              <a:t> </a:t>
            </a:r>
            <a:r>
              <a:rPr lang="en-US" sz="1300" dirty="0" err="1"/>
              <a:t>oznake</a:t>
            </a:r>
            <a:r>
              <a:rPr lang="en-US" sz="1300" dirty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300" dirty="0" err="1"/>
              <a:t>Večina</a:t>
            </a:r>
            <a:r>
              <a:rPr lang="en-US" sz="1300" dirty="0"/>
              <a:t> </a:t>
            </a:r>
            <a:r>
              <a:rPr lang="en-US" sz="1300" dirty="0" err="1"/>
              <a:t>kriminalnih</a:t>
            </a:r>
            <a:r>
              <a:rPr lang="en-US" sz="1300" dirty="0"/>
              <a:t> </a:t>
            </a:r>
            <a:r>
              <a:rPr lang="en-US" sz="1300" dirty="0" err="1"/>
              <a:t>dejanj</a:t>
            </a:r>
            <a:r>
              <a:rPr lang="en-US" sz="1300" dirty="0"/>
              <a:t> je v </a:t>
            </a:r>
            <a:r>
              <a:rPr lang="en-US" sz="1300" dirty="0" err="1"/>
              <a:t>podatkih</a:t>
            </a:r>
            <a:r>
              <a:rPr lang="en-US" sz="1300" dirty="0"/>
              <a:t> </a:t>
            </a:r>
            <a:r>
              <a:rPr lang="en-US" sz="1300" dirty="0" err="1"/>
              <a:t>zapisana</a:t>
            </a:r>
            <a:r>
              <a:rPr lang="en-US" sz="1300" dirty="0"/>
              <a:t> </a:t>
            </a:r>
            <a:r>
              <a:rPr lang="en-US" sz="1300" dirty="0" err="1"/>
              <a:t>večkrat</a:t>
            </a:r>
            <a:r>
              <a:rPr lang="en-US" sz="1300" dirty="0"/>
              <a:t> – </a:t>
            </a:r>
            <a:r>
              <a:rPr lang="en-US" sz="1300" dirty="0" err="1"/>
              <a:t>več</a:t>
            </a:r>
            <a:r>
              <a:rPr lang="en-US" sz="1300" dirty="0"/>
              <a:t> </a:t>
            </a:r>
            <a:r>
              <a:rPr lang="en-US" sz="1300" dirty="0" err="1"/>
              <a:t>storilcev</a:t>
            </a:r>
            <a:r>
              <a:rPr lang="en-US" sz="1300" dirty="0"/>
              <a:t>, </a:t>
            </a:r>
            <a:r>
              <a:rPr lang="en-US" sz="1300" dirty="0" err="1"/>
              <a:t>več</a:t>
            </a:r>
            <a:r>
              <a:rPr lang="en-US" sz="1300" dirty="0"/>
              <a:t> </a:t>
            </a:r>
            <a:r>
              <a:rPr lang="en-US" sz="1300" dirty="0" err="1"/>
              <a:t>žrtev</a:t>
            </a:r>
            <a:endParaRPr lang="en-US" sz="1300" dirty="0"/>
          </a:p>
          <a:p>
            <a:pPr>
              <a:buFontTx/>
              <a:buChar char="-"/>
            </a:pP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predprocesiranja</a:t>
            </a:r>
            <a:r>
              <a:rPr lang="en-US" sz="1600" b="1" dirty="0"/>
              <a:t>, da </a:t>
            </a:r>
            <a:r>
              <a:rPr lang="en-US" sz="1600" b="1" dirty="0" err="1"/>
              <a:t>postanejo</a:t>
            </a:r>
            <a:r>
              <a:rPr lang="en-US" sz="1600" b="1" dirty="0"/>
              <a:t> </a:t>
            </a:r>
            <a:r>
              <a:rPr lang="en-US" sz="1600" b="1" dirty="0" err="1"/>
              <a:t>podatki</a:t>
            </a:r>
            <a:r>
              <a:rPr lang="en-US" sz="1600" b="1" dirty="0"/>
              <a:t> “</a:t>
            </a:r>
            <a:r>
              <a:rPr lang="en-US" sz="1600" b="1" dirty="0" err="1"/>
              <a:t>uporabni</a:t>
            </a:r>
            <a:r>
              <a:rPr lang="en-US" sz="1600" b="1" dirty="0"/>
              <a:t>” (</a:t>
            </a:r>
            <a:r>
              <a:rPr lang="en-US" sz="1600" b="1" dirty="0" err="1"/>
              <a:t>pretvorbe</a:t>
            </a:r>
            <a:r>
              <a:rPr lang="en-US" sz="1600" b="1" dirty="0"/>
              <a:t>, </a:t>
            </a:r>
            <a:r>
              <a:rPr lang="en-US" sz="1600" b="1" dirty="0" err="1"/>
              <a:t>filtriranje</a:t>
            </a:r>
            <a:r>
              <a:rPr lang="en-US" sz="1600" b="1" dirty="0"/>
              <a:t>, </a:t>
            </a:r>
            <a:r>
              <a:rPr lang="en-US" sz="1600" b="1" dirty="0" err="1"/>
              <a:t>obravnava</a:t>
            </a:r>
            <a:r>
              <a:rPr lang="en-US" sz="1600" b="1" dirty="0"/>
              <a:t> </a:t>
            </a:r>
            <a:r>
              <a:rPr lang="en-US" sz="1600" b="1" dirty="0" err="1"/>
              <a:t>napak</a:t>
            </a:r>
            <a:r>
              <a:rPr lang="en-US" sz="1600" b="1" dirty="0"/>
              <a:t>…)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300" dirty="0" err="1"/>
              <a:t>odstranitev</a:t>
            </a:r>
            <a:r>
              <a:rPr lang="en-US" sz="1300" dirty="0"/>
              <a:t> </a:t>
            </a:r>
            <a:r>
              <a:rPr lang="en-US" sz="1300" dirty="0" err="1"/>
              <a:t>kazni</a:t>
            </a:r>
            <a:r>
              <a:rPr lang="en-US" sz="1300" dirty="0"/>
              <a:t>, ki za </a:t>
            </a:r>
            <a:r>
              <a:rPr lang="en-US" sz="1300" dirty="0" err="1"/>
              <a:t>določitev</a:t>
            </a:r>
            <a:r>
              <a:rPr lang="en-US" sz="1300" dirty="0"/>
              <a:t> </a:t>
            </a:r>
            <a:r>
              <a:rPr lang="en-US" sz="1300" dirty="0" err="1"/>
              <a:t>varnosti</a:t>
            </a:r>
            <a:r>
              <a:rPr lang="en-US" sz="1300" dirty="0"/>
              <a:t> </a:t>
            </a:r>
            <a:r>
              <a:rPr lang="en-US" sz="1300" dirty="0" err="1"/>
              <a:t>občine</a:t>
            </a:r>
            <a:r>
              <a:rPr lang="en-US" sz="1300" dirty="0"/>
              <a:t> ne </a:t>
            </a:r>
            <a:r>
              <a:rPr lang="en-US" sz="1300" dirty="0" err="1"/>
              <a:t>igrajo</a:t>
            </a:r>
            <a:r>
              <a:rPr lang="en-US" sz="1300" dirty="0"/>
              <a:t> </a:t>
            </a:r>
            <a:r>
              <a:rPr lang="en-US" sz="1300" dirty="0" err="1"/>
              <a:t>vloge</a:t>
            </a:r>
            <a:endParaRPr lang="en-US" sz="1300" dirty="0"/>
          </a:p>
          <a:p>
            <a:pPr marL="685800" lvl="1" indent="-342900">
              <a:buFont typeface="+mj-lt"/>
              <a:buAutoNum type="arabicPeriod"/>
            </a:pPr>
            <a:r>
              <a:rPr lang="en-US" sz="1300" dirty="0" err="1"/>
              <a:t>odstranili</a:t>
            </a:r>
            <a:r>
              <a:rPr lang="en-US" sz="1300" dirty="0"/>
              <a:t> </a:t>
            </a:r>
            <a:r>
              <a:rPr lang="en-US" sz="1300" dirty="0" err="1"/>
              <a:t>bomo</a:t>
            </a:r>
            <a:r>
              <a:rPr lang="en-US" sz="1300" dirty="0"/>
              <a:t> </a:t>
            </a:r>
            <a:r>
              <a:rPr lang="en-US" sz="1300" dirty="0" err="1"/>
              <a:t>podatke</a:t>
            </a:r>
            <a:r>
              <a:rPr lang="en-US" sz="1300" dirty="0"/>
              <a:t>, ki se ne </a:t>
            </a:r>
            <a:r>
              <a:rPr lang="en-US" sz="1300" dirty="0" err="1"/>
              <a:t>skladajo</a:t>
            </a:r>
            <a:r>
              <a:rPr lang="en-US" sz="1300" dirty="0"/>
              <a:t> z </a:t>
            </a:r>
            <a:r>
              <a:rPr lang="en-US" sz="1300" dirty="0" err="1"/>
              <a:t>zakonikom</a:t>
            </a:r>
            <a:r>
              <a:rPr lang="en-US" sz="1300" dirty="0"/>
              <a:t> – </a:t>
            </a:r>
            <a:r>
              <a:rPr lang="en-US" sz="1300" dirty="0" err="1"/>
              <a:t>jih</a:t>
            </a:r>
            <a:r>
              <a:rPr lang="en-US" sz="1300" dirty="0"/>
              <a:t> je </a:t>
            </a:r>
            <a:r>
              <a:rPr lang="en-US" sz="1300" dirty="0" err="1"/>
              <a:t>malo</a:t>
            </a:r>
            <a:endParaRPr lang="en-US" sz="1300" dirty="0"/>
          </a:p>
          <a:p>
            <a:pPr marL="685800" lvl="1" indent="-342900">
              <a:buFont typeface="+mj-lt"/>
              <a:buAutoNum type="arabicPeriod"/>
            </a:pPr>
            <a:r>
              <a:rPr lang="en-US" sz="1300" dirty="0" err="1"/>
              <a:t>Obdržali</a:t>
            </a:r>
            <a:r>
              <a:rPr lang="en-US" sz="1300" dirty="0"/>
              <a:t> </a:t>
            </a:r>
            <a:r>
              <a:rPr lang="en-US" sz="1300" dirty="0" err="1"/>
              <a:t>smo</a:t>
            </a:r>
            <a:r>
              <a:rPr lang="en-US" sz="1300" dirty="0"/>
              <a:t> </a:t>
            </a:r>
            <a:r>
              <a:rPr lang="en-US" sz="1300" dirty="0" err="1"/>
              <a:t>prvo</a:t>
            </a:r>
            <a:r>
              <a:rPr lang="en-US" sz="1300" dirty="0"/>
              <a:t> </a:t>
            </a:r>
            <a:r>
              <a:rPr lang="en-US" sz="1300" dirty="0" err="1"/>
              <a:t>pojavitev</a:t>
            </a:r>
            <a:r>
              <a:rPr lang="en-US" sz="1300" dirty="0"/>
              <a:t> </a:t>
            </a:r>
            <a:r>
              <a:rPr lang="en-US" sz="1300" dirty="0" err="1"/>
              <a:t>nekega</a:t>
            </a:r>
            <a:r>
              <a:rPr lang="en-US" sz="1300" dirty="0"/>
              <a:t> </a:t>
            </a:r>
            <a:r>
              <a:rPr lang="en-US" sz="1300" dirty="0" err="1"/>
              <a:t>kriminalnega</a:t>
            </a:r>
            <a:r>
              <a:rPr lang="en-US" sz="1300" dirty="0"/>
              <a:t> </a:t>
            </a:r>
            <a:r>
              <a:rPr lang="en-US" sz="1300" dirty="0" err="1"/>
              <a:t>dejanja</a:t>
            </a:r>
            <a:r>
              <a:rPr lang="en-US" sz="1300" dirty="0"/>
              <a:t> po “</a:t>
            </a:r>
            <a:r>
              <a:rPr lang="en-US" sz="1300" dirty="0" err="1"/>
              <a:t>ZaporednaStevilkaKD</a:t>
            </a:r>
            <a:r>
              <a:rPr lang="en-US" sz="1300" dirty="0"/>
              <a:t>”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Katera</a:t>
            </a:r>
            <a:r>
              <a:rPr lang="en-US" sz="1600" dirty="0"/>
              <a:t> so </a:t>
            </a:r>
            <a:r>
              <a:rPr lang="en-US" sz="1600" dirty="0" err="1"/>
              <a:t>najbolj</a:t>
            </a:r>
            <a:r>
              <a:rPr lang="en-US" sz="1600" dirty="0"/>
              <a:t> </a:t>
            </a:r>
            <a:r>
              <a:rPr lang="en-US" sz="1600" dirty="0" err="1"/>
              <a:t>nevarna</a:t>
            </a:r>
            <a:r>
              <a:rPr lang="en-US" sz="1600" dirty="0"/>
              <a:t> </a:t>
            </a:r>
            <a:r>
              <a:rPr lang="en-US" sz="1600" dirty="0" err="1"/>
              <a:t>mesta</a:t>
            </a:r>
            <a:r>
              <a:rPr lang="en-US" sz="1600" dirty="0"/>
              <a:t> v </a:t>
            </a:r>
            <a:r>
              <a:rPr lang="en-US" sz="1600" dirty="0" err="1"/>
              <a:t>Sloveniji</a:t>
            </a:r>
            <a:r>
              <a:rPr lang="en-US" sz="1600" dirty="0"/>
              <a:t>?</a:t>
            </a:r>
          </a:p>
          <a:p>
            <a:pPr>
              <a:buFontTx/>
              <a:buChar char="-"/>
            </a:pPr>
            <a:r>
              <a:rPr lang="en-US" sz="1600" dirty="0" err="1"/>
              <a:t>Nevarnost</a:t>
            </a:r>
            <a:r>
              <a:rPr lang="en-US" sz="1600" dirty="0"/>
              <a:t> </a:t>
            </a:r>
            <a:r>
              <a:rPr lang="en-US" sz="1600" dirty="0" err="1"/>
              <a:t>nekega</a:t>
            </a:r>
            <a:r>
              <a:rPr lang="en-US" sz="1600" dirty="0"/>
              <a:t> </a:t>
            </a:r>
            <a:r>
              <a:rPr lang="en-US" sz="1600" dirty="0" err="1"/>
              <a:t>kraja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podlagi</a:t>
            </a:r>
            <a:r>
              <a:rPr lang="en-US" sz="1600" dirty="0"/>
              <a:t> </a:t>
            </a:r>
            <a:r>
              <a:rPr lang="en-US" sz="1600" dirty="0" err="1"/>
              <a:t>vrste</a:t>
            </a:r>
            <a:r>
              <a:rPr lang="en-US" sz="1600" dirty="0"/>
              <a:t> </a:t>
            </a:r>
            <a:r>
              <a:rPr lang="en-US" sz="1600" dirty="0" err="1"/>
              <a:t>ustanove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mestu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 err="1"/>
              <a:t>Aplikacija</a:t>
            </a:r>
            <a:r>
              <a:rPr lang="en-US" sz="1600" dirty="0"/>
              <a:t> </a:t>
            </a:r>
            <a:r>
              <a:rPr lang="en-US" sz="1600" dirty="0" err="1"/>
              <a:t>zgrajena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podlagi</a:t>
            </a:r>
            <a:r>
              <a:rPr lang="en-US" sz="1600" dirty="0"/>
              <a:t> Google Maps,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kateri</a:t>
            </a:r>
            <a:r>
              <a:rPr lang="en-US" sz="1600" dirty="0"/>
              <a:t> </a:t>
            </a:r>
            <a:r>
              <a:rPr lang="en-US" sz="1600" dirty="0" err="1"/>
              <a:t>bo</a:t>
            </a:r>
            <a:r>
              <a:rPr lang="en-US" sz="1600" dirty="0"/>
              <a:t> </a:t>
            </a:r>
            <a:r>
              <a:rPr lang="en-US" sz="1600" dirty="0" err="1"/>
              <a:t>uporabnik</a:t>
            </a:r>
            <a:r>
              <a:rPr lang="en-US" sz="1600" dirty="0"/>
              <a:t> </a:t>
            </a:r>
            <a:r>
              <a:rPr lang="en-US" sz="1600" dirty="0" err="1"/>
              <a:t>pritisnil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neko</a:t>
            </a:r>
            <a:r>
              <a:rPr lang="en-US" sz="1600" dirty="0"/>
              <a:t> </a:t>
            </a:r>
            <a:r>
              <a:rPr lang="en-US" sz="1600" dirty="0" err="1"/>
              <a:t>stavbo</a:t>
            </a:r>
            <a:r>
              <a:rPr lang="en-US" sz="1600" dirty="0"/>
              <a:t> in </a:t>
            </a:r>
            <a:r>
              <a:rPr lang="en-US" sz="1600" dirty="0" err="1"/>
              <a:t>bos</a:t>
            </a:r>
            <a:r>
              <a:rPr lang="en-US" sz="1600" dirty="0"/>
              <a:t> </a:t>
            </a:r>
            <a:r>
              <a:rPr lang="en-US" sz="1600" dirty="0" err="1"/>
              <a:t>tem</a:t>
            </a:r>
            <a:r>
              <a:rPr lang="en-US" sz="1600" dirty="0"/>
              <a:t> </a:t>
            </a:r>
            <a:r>
              <a:rPr lang="en-US" sz="1600" dirty="0" err="1"/>
              <a:t>prejel</a:t>
            </a:r>
            <a:r>
              <a:rPr lang="en-US" sz="1600" dirty="0"/>
              <a:t> </a:t>
            </a:r>
            <a:r>
              <a:rPr lang="en-US" sz="1600" dirty="0" err="1"/>
              <a:t>verjetnost</a:t>
            </a:r>
            <a:r>
              <a:rPr lang="en-US" sz="1600" dirty="0"/>
              <a:t>, da se </a:t>
            </a:r>
            <a:r>
              <a:rPr lang="en-US" sz="1600" dirty="0" err="1"/>
              <a:t>zgodi</a:t>
            </a:r>
            <a:r>
              <a:rPr lang="en-US" sz="1600" dirty="0"/>
              <a:t> </a:t>
            </a:r>
            <a:r>
              <a:rPr lang="en-US" sz="1600" dirty="0" err="1"/>
              <a:t>neko</a:t>
            </a:r>
            <a:r>
              <a:rPr lang="en-US" sz="1600" dirty="0"/>
              <a:t> </a:t>
            </a:r>
            <a:r>
              <a:rPr lang="en-US" sz="1600" dirty="0" err="1"/>
              <a:t>kriminalno</a:t>
            </a:r>
            <a:r>
              <a:rPr lang="en-US" sz="1600" dirty="0"/>
              <a:t> </a:t>
            </a:r>
            <a:r>
              <a:rPr lang="en-US" sz="1600" dirty="0" err="1"/>
              <a:t>dejanje</a:t>
            </a:r>
            <a:r>
              <a:rPr lang="en-US" sz="16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Mark Loboda</a:t>
            </a:r>
          </a:p>
          <a:p>
            <a:r>
              <a:rPr lang="en-US" dirty="0"/>
              <a:t>Filip </a:t>
            </a:r>
            <a:r>
              <a:rPr lang="en-US" dirty="0" err="1"/>
              <a:t>Jeretina</a:t>
            </a:r>
            <a:endParaRPr lang="en-US" dirty="0"/>
          </a:p>
          <a:p>
            <a:r>
              <a:rPr lang="en-US" dirty="0"/>
              <a:t>Irinej </a:t>
            </a:r>
            <a:r>
              <a:rPr lang="en-US" dirty="0" err="1"/>
              <a:t>Slapal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094EB-9AF8-C443-A38F-2140C80C75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2765" y="589356"/>
                <a:ext cx="4403432" cy="4177907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1600" b="1" dirty="0" err="1"/>
                  <a:t>Določitev</a:t>
                </a:r>
                <a:r>
                  <a:rPr lang="en-GB" sz="1600" b="1" dirty="0"/>
                  <a:t> </a:t>
                </a:r>
                <a:r>
                  <a:rPr lang="en-GB" sz="1600" b="1" dirty="0" err="1"/>
                  <a:t>najbolj</a:t>
                </a:r>
                <a:r>
                  <a:rPr lang="en-GB" sz="1600" b="1" dirty="0"/>
                  <a:t> </a:t>
                </a:r>
                <a:r>
                  <a:rPr lang="en-GB" sz="1600" b="1" dirty="0" err="1"/>
                  <a:t>nevarnih</a:t>
                </a:r>
                <a:r>
                  <a:rPr lang="en-GB" sz="1600" b="1" dirty="0"/>
                  <a:t> </a:t>
                </a:r>
                <a:r>
                  <a:rPr lang="en-GB" sz="1600" b="1" dirty="0" err="1"/>
                  <a:t>mest</a:t>
                </a:r>
                <a:r>
                  <a:rPr lang="en-GB" sz="1600" b="1" dirty="0"/>
                  <a:t> v </a:t>
                </a:r>
                <a:r>
                  <a:rPr lang="en-GB" sz="1600" b="1" dirty="0" err="1"/>
                  <a:t>Sloveniji</a:t>
                </a:r>
                <a:endParaRPr lang="en-GB" sz="1600" b="1" dirty="0"/>
              </a:p>
              <a:p>
                <a:r>
                  <a:rPr lang="en-GB" sz="1300" dirty="0" err="1"/>
                  <a:t>Prvi</a:t>
                </a:r>
                <a:r>
                  <a:rPr lang="en-GB" sz="1300" dirty="0"/>
                  <a:t> problem, ki </a:t>
                </a:r>
                <a:r>
                  <a:rPr lang="en-GB" sz="1300" dirty="0" err="1"/>
                  <a:t>smo</a:t>
                </a:r>
                <a:r>
                  <a:rPr lang="en-GB" sz="1300" dirty="0"/>
                  <a:t> ga </a:t>
                </a:r>
                <a:r>
                  <a:rPr lang="en-GB" sz="1300" dirty="0" err="1"/>
                  <a:t>opazili</a:t>
                </a:r>
                <a:r>
                  <a:rPr lang="en-GB" sz="1300" dirty="0"/>
                  <a:t> je, da je </a:t>
                </a:r>
                <a:r>
                  <a:rPr lang="en-GB" sz="1300" dirty="0" err="1"/>
                  <a:t>bilo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neko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kriminalno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dejanje</a:t>
                </a:r>
                <a:r>
                  <a:rPr lang="en-GB" sz="1300" dirty="0"/>
                  <a:t> v </a:t>
                </a:r>
                <a:r>
                  <a:rPr lang="en-GB" sz="1300" dirty="0" err="1"/>
                  <a:t>podatkih</a:t>
                </a:r>
                <a:r>
                  <a:rPr lang="en-GB" sz="1300" dirty="0"/>
                  <a:t> </a:t>
                </a:r>
                <a:r>
                  <a:rPr lang="en-GB" sz="1300" dirty="0" err="1"/>
                  <a:t>zapisano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večrat</a:t>
                </a:r>
                <a:r>
                  <a:rPr lang="en-GB" sz="1300" dirty="0"/>
                  <a:t>. </a:t>
                </a:r>
                <a:r>
                  <a:rPr lang="en-GB" sz="1300" dirty="0" err="1"/>
                  <a:t>Zato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smo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obdržali</a:t>
                </a:r>
                <a:r>
                  <a:rPr lang="en-GB" sz="1300" dirty="0"/>
                  <a:t> le </a:t>
                </a:r>
                <a:r>
                  <a:rPr lang="en-GB" sz="1300" dirty="0" err="1"/>
                  <a:t>prvo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pojavitev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neke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vrstice</a:t>
                </a:r>
                <a:r>
                  <a:rPr lang="en-GB" sz="1300" dirty="0"/>
                  <a:t> po </a:t>
                </a:r>
                <a:r>
                  <a:rPr lang="en-GB" sz="1300" dirty="0" err="1"/>
                  <a:t>stolpcu</a:t>
                </a:r>
                <a:r>
                  <a:rPr lang="en-GB" sz="1300" dirty="0"/>
                  <a:t> </a:t>
                </a:r>
                <a:r>
                  <a:rPr lang="en-GB" sz="1300" dirty="0" err="1"/>
                  <a:t>ZaporednaStevilkaKD</a:t>
                </a:r>
                <a:r>
                  <a:rPr lang="en-GB" sz="1300" dirty="0"/>
                  <a:t>. </a:t>
                </a:r>
                <a:r>
                  <a:rPr lang="en-GB" sz="1300" dirty="0" err="1"/>
                  <a:t>Nato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smo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prešteli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pojavitve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nekega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mesta</a:t>
                </a:r>
                <a:r>
                  <a:rPr lang="en-GB" sz="1300" dirty="0"/>
                  <a:t> v </a:t>
                </a:r>
                <a:r>
                  <a:rPr lang="en-GB" sz="1300" dirty="0" err="1"/>
                  <a:t>podatkih</a:t>
                </a:r>
                <a:r>
                  <a:rPr lang="en-GB" sz="1300" dirty="0"/>
                  <a:t>. Ljubljana je </a:t>
                </a:r>
                <a:r>
                  <a:rPr lang="en-GB" sz="1300" dirty="0" err="1"/>
                  <a:t>bila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označena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kot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veliko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bolj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nevarno</a:t>
                </a:r>
                <a:r>
                  <a:rPr lang="en-GB" sz="1300" dirty="0"/>
                  <a:t> mesto v </a:t>
                </a:r>
                <a:r>
                  <a:rPr lang="en-GB" sz="1300" dirty="0" err="1"/>
                  <a:t>primerjavi</a:t>
                </a:r>
                <a:r>
                  <a:rPr lang="en-GB" sz="1300" dirty="0"/>
                  <a:t> z </a:t>
                </a:r>
                <a:r>
                  <a:rPr lang="en-GB" sz="1300" dirty="0" err="1"/>
                  <a:t>ostalimi</a:t>
                </a:r>
                <a:r>
                  <a:rPr lang="en-GB" sz="1300" dirty="0"/>
                  <a:t>. </a:t>
                </a:r>
                <a:r>
                  <a:rPr lang="en-GB" sz="1300" dirty="0" err="1"/>
                  <a:t>Očitno</a:t>
                </a:r>
                <a:r>
                  <a:rPr lang="en-GB" sz="1300" dirty="0"/>
                  <a:t> ta </a:t>
                </a:r>
                <a:r>
                  <a:rPr lang="en-GB" sz="1300" dirty="0" err="1"/>
                  <a:t>graf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zelo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dober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saj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nebi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imelo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smisla</a:t>
                </a:r>
                <a:r>
                  <a:rPr lang="en-GB" sz="1300" dirty="0"/>
                  <a:t>, da je Ljubljana </a:t>
                </a:r>
                <a:r>
                  <a:rPr lang="en-GB" sz="1300" dirty="0" err="1"/>
                  <a:t>tako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zelo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nevarna</a:t>
                </a:r>
                <a:r>
                  <a:rPr lang="en-GB" sz="1300" dirty="0"/>
                  <a:t> v </a:t>
                </a:r>
                <a:r>
                  <a:rPr lang="en-GB" sz="1300" dirty="0" err="1"/>
                  <a:t>primerjavi</a:t>
                </a:r>
                <a:r>
                  <a:rPr lang="en-GB" sz="1300" dirty="0"/>
                  <a:t> z </a:t>
                </a:r>
                <a:r>
                  <a:rPr lang="en-GB" sz="1300" dirty="0" err="1"/>
                  <a:t>ostalimi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mesti</a:t>
                </a:r>
                <a:r>
                  <a:rPr lang="en-GB" sz="1300" dirty="0"/>
                  <a:t>. To pa </a:t>
                </a:r>
                <a:r>
                  <a:rPr lang="en-GB" sz="1300" dirty="0" err="1"/>
                  <a:t>zato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ker</a:t>
                </a:r>
                <a:r>
                  <a:rPr lang="en-GB" sz="1300" dirty="0"/>
                  <a:t> </a:t>
                </a:r>
                <a:r>
                  <a:rPr lang="en-GB" sz="1300" dirty="0" err="1"/>
                  <a:t>graf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prikazuje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celotno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število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zločinov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katerih</a:t>
                </a:r>
                <a:r>
                  <a:rPr lang="en-GB" sz="1300" dirty="0"/>
                  <a:t> pa je v </a:t>
                </a:r>
                <a:r>
                  <a:rPr lang="en-GB" sz="1300" dirty="0" err="1"/>
                  <a:t>Ljubljani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sigurno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največ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saj</a:t>
                </a:r>
                <a:r>
                  <a:rPr lang="en-GB" sz="1300" dirty="0"/>
                  <a:t> je </a:t>
                </a:r>
                <a:r>
                  <a:rPr lang="en-GB" sz="1300" dirty="0" err="1"/>
                  <a:t>tudi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populacija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največja</a:t>
                </a:r>
                <a:r>
                  <a:rPr lang="en-GB" sz="1300" dirty="0"/>
                  <a:t>.</a:t>
                </a:r>
              </a:p>
              <a:p>
                <a:r>
                  <a:rPr lang="en-GB" sz="1300" dirty="0" err="1"/>
                  <a:t>Zato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smo</a:t>
                </a:r>
                <a:r>
                  <a:rPr lang="en-GB" sz="1300" dirty="0"/>
                  <a:t> se </a:t>
                </a:r>
                <a:r>
                  <a:rPr lang="en-GB" sz="1300" dirty="0" err="1"/>
                  <a:t>odločili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vrednosti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normalizirati</a:t>
                </a:r>
                <a:r>
                  <a:rPr lang="en-GB" sz="1300" dirty="0"/>
                  <a:t> z </a:t>
                </a:r>
                <a:r>
                  <a:rPr lang="en-GB" sz="1300" dirty="0" err="1"/>
                  <a:t>populacijo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mesta</a:t>
                </a:r>
                <a:r>
                  <a:rPr lang="en-GB" sz="1300" dirty="0"/>
                  <a:t>. </a:t>
                </a:r>
                <a:r>
                  <a:rPr lang="en-GB" sz="1300" dirty="0" err="1"/>
                  <a:t>Torej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smo</a:t>
                </a:r>
                <a:r>
                  <a:rPr lang="en-GB" sz="1300" dirty="0"/>
                  <a:t> za </a:t>
                </a:r>
                <a:r>
                  <a:rPr lang="en-GB" sz="1300" dirty="0" err="1"/>
                  <a:t>vsako</a:t>
                </a:r>
                <a:r>
                  <a:rPr lang="en-GB" sz="1300" dirty="0"/>
                  <a:t> mesto </a:t>
                </a:r>
                <a:r>
                  <a:rPr lang="en-GB" sz="1300" dirty="0" err="1"/>
                  <a:t>izračunali</a:t>
                </a:r>
                <a:r>
                  <a:rPr lang="en-GB" sz="13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𝑣𝑟𝑒𝑑𝑛𝑜𝑠𝑡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š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𝑧𝑙𝑜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č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𝑖𝑛𝑜𝑣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𝑚𝑒𝑠𝑡𝑢</m:t>
                          </m:r>
                        </m:sub>
                      </m:sSub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š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𝑝𝑟𝑒𝑏𝑖𝑣𝑎𝑙𝑐𝑒𝑣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300" b="0" i="1" smtClean="0">
                              <a:latin typeface="Cambria Math" panose="02040503050406030204" pitchFamily="18" charset="0"/>
                            </a:rPr>
                            <m:t>𝑚𝑒𝑠𝑡𝑢</m:t>
                          </m:r>
                        </m:sub>
                      </m:sSub>
                    </m:oMath>
                  </m:oMathPara>
                </a14:m>
                <a:endParaRPr lang="en-GB" sz="1300" dirty="0"/>
              </a:p>
              <a:p>
                <a:r>
                  <a:rPr lang="en-GB" sz="1300" dirty="0" err="1"/>
                  <a:t>Še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vedno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nam</a:t>
                </a:r>
                <a:r>
                  <a:rPr lang="en-GB" sz="1300" dirty="0"/>
                  <a:t> </a:t>
                </a:r>
                <a:r>
                  <a:rPr lang="en-GB" sz="1300" dirty="0" err="1"/>
                  <a:t>ni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bilo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jasno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zakaj</a:t>
                </a:r>
                <a:r>
                  <a:rPr lang="en-GB" sz="1300" dirty="0"/>
                  <a:t> je </a:t>
                </a:r>
                <a:r>
                  <a:rPr lang="en-GB" sz="1300" dirty="0" err="1"/>
                  <a:t>Murska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sobota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tako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visoko</a:t>
                </a:r>
                <a:r>
                  <a:rPr lang="en-GB" sz="1300" dirty="0"/>
                  <a:t>. </a:t>
                </a:r>
                <a:r>
                  <a:rPr lang="en-GB" sz="1300" dirty="0" err="1"/>
                  <a:t>Zato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izpišemo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vrste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kriminala</a:t>
                </a:r>
                <a:r>
                  <a:rPr lang="en-GB" sz="1300" dirty="0"/>
                  <a:t> v </a:t>
                </a:r>
                <a:r>
                  <a:rPr lang="en-GB" sz="1300" dirty="0" err="1"/>
                  <a:t>Murski</a:t>
                </a:r>
                <a:r>
                  <a:rPr lang="en-GB" sz="1300" dirty="0"/>
                  <a:t> </a:t>
                </a:r>
                <a:r>
                  <a:rPr lang="en-GB" sz="1300" dirty="0" err="1"/>
                  <a:t>Soboti</a:t>
                </a:r>
                <a:r>
                  <a:rPr lang="en-GB" sz="1300" dirty="0"/>
                  <a:t>.</a:t>
                </a:r>
              </a:p>
              <a:p>
                <a:r>
                  <a:rPr lang="en-GB" sz="1300" dirty="0" err="1"/>
                  <a:t>Največ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primerov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kriminala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ima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vrsta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kriminala</a:t>
                </a:r>
                <a:r>
                  <a:rPr lang="en-GB" sz="1300" dirty="0"/>
                  <a:t>: `KRŠITEV TEMELJNIH PRAVIC DELAVCEV`. </a:t>
                </a:r>
                <a:r>
                  <a:rPr lang="en-GB" sz="1300" dirty="0" err="1"/>
                  <a:t>Število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kršitev</a:t>
                </a:r>
                <a:r>
                  <a:rPr lang="en-GB" sz="1300" dirty="0"/>
                  <a:t> </a:t>
                </a:r>
                <a:r>
                  <a:rPr lang="en-GB" sz="1300" dirty="0" err="1"/>
                  <a:t>temeljnih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pravic</a:t>
                </a:r>
                <a:r>
                  <a:rPr lang="en-GB" sz="1300" dirty="0"/>
                  <a:t> </a:t>
                </a:r>
                <a:r>
                  <a:rPr lang="en-GB" sz="1300" dirty="0" err="1"/>
                  <a:t>delavcev</a:t>
                </a:r>
                <a:r>
                  <a:rPr lang="en-GB" sz="1300" dirty="0"/>
                  <a:t> v Gornji </a:t>
                </a:r>
                <a:r>
                  <a:rPr lang="en-GB" sz="1300" dirty="0" err="1"/>
                  <a:t>Radgoni</a:t>
                </a:r>
                <a:r>
                  <a:rPr lang="en-GB" sz="1300" dirty="0"/>
                  <a:t> je 1221. </a:t>
                </a:r>
                <a:r>
                  <a:rPr lang="en-GB" sz="1300" dirty="0" err="1"/>
                  <a:t>Delež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kršitev</a:t>
                </a:r>
                <a:r>
                  <a:rPr lang="en-GB" sz="1300" dirty="0"/>
                  <a:t> </a:t>
                </a:r>
                <a:r>
                  <a:rPr lang="en-GB" sz="1300" dirty="0" err="1"/>
                  <a:t>temeljnih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pravic</a:t>
                </a:r>
                <a:r>
                  <a:rPr lang="en-GB" sz="1300" dirty="0"/>
                  <a:t> </a:t>
                </a:r>
                <a:r>
                  <a:rPr lang="en-GB" sz="1300" dirty="0" err="1"/>
                  <a:t>delavcev</a:t>
                </a:r>
                <a:r>
                  <a:rPr lang="en-GB" sz="1300" dirty="0"/>
                  <a:t> v </a:t>
                </a:r>
                <a:r>
                  <a:rPr lang="en-GB" sz="1300" dirty="0" err="1"/>
                  <a:t>vseh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podatkih</a:t>
                </a:r>
                <a:r>
                  <a:rPr lang="en-GB" sz="1300" dirty="0"/>
                  <a:t> je 0.031. </a:t>
                </a:r>
                <a:r>
                  <a:rPr lang="en-GB" sz="1300" dirty="0" err="1"/>
                  <a:t>Te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vrste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kriminal</a:t>
                </a:r>
                <a:r>
                  <a:rPr lang="en-GB" sz="1300" dirty="0"/>
                  <a:t> za </a:t>
                </a:r>
                <a:r>
                  <a:rPr lang="en-GB" sz="1300" dirty="0" err="1"/>
                  <a:t>naš</a:t>
                </a:r>
                <a:r>
                  <a:rPr lang="en-GB" sz="1300" dirty="0"/>
                  <a:t> problem ne </a:t>
                </a:r>
                <a:r>
                  <a:rPr lang="en-GB" sz="1300" dirty="0" err="1"/>
                  <a:t>vsebujejo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veliko</a:t>
                </a:r>
                <a:r>
                  <a:rPr lang="en-GB" sz="1300" dirty="0"/>
                  <a:t> </a:t>
                </a:r>
                <a:r>
                  <a:rPr lang="en-GB" sz="1300" dirty="0" err="1"/>
                  <a:t>pomena</a:t>
                </a:r>
                <a:r>
                  <a:rPr lang="en-GB" sz="1300" dirty="0"/>
                  <a:t>, </a:t>
                </a:r>
                <a:r>
                  <a:rPr lang="en-GB" sz="1300" dirty="0" err="1"/>
                  <a:t>zato</a:t>
                </a:r>
                <a:r>
                  <a:rPr lang="en-GB" sz="1300" dirty="0"/>
                  <a:t> ga </a:t>
                </a:r>
                <a:r>
                  <a:rPr lang="en-GB" sz="1300" dirty="0" err="1"/>
                  <a:t>iz</a:t>
                </a:r>
                <a:r>
                  <a:rPr lang="en-GB" sz="1300" dirty="0"/>
                  <a:t> </a:t>
                </a:r>
                <a:r>
                  <a:rPr lang="en-GB" sz="1300" dirty="0" err="1"/>
                  <a:t>vizualizacije</a:t>
                </a:r>
                <a:r>
                  <a:rPr lang="en-GB" sz="1300" dirty="0"/>
                  <a:t> </a:t>
                </a:r>
                <a:r>
                  <a:rPr lang="en-GB" sz="1300" dirty="0" err="1"/>
                  <a:t>odstranimo</a:t>
                </a:r>
                <a:r>
                  <a:rPr lang="en-GB" sz="1300" dirty="0"/>
                  <a:t>.</a:t>
                </a:r>
              </a:p>
              <a:p>
                <a:r>
                  <a:rPr lang="en-GB" sz="1300" i="1" dirty="0"/>
                  <a:t>V </a:t>
                </a:r>
                <a:r>
                  <a:rPr lang="en-GB" sz="1300" i="1" dirty="0" err="1"/>
                  <a:t>prihodnosti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imamo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namen</a:t>
                </a:r>
                <a:r>
                  <a:rPr lang="en-GB" sz="1300" i="1" dirty="0"/>
                  <a:t> to </a:t>
                </a:r>
                <a:r>
                  <a:rPr lang="en-GB" sz="1300" i="1" dirty="0" err="1"/>
                  <a:t>vrednost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nevarnosti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nekega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mesta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še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izboljšati</a:t>
                </a:r>
                <a:r>
                  <a:rPr lang="en-GB" sz="1300" i="1" dirty="0"/>
                  <a:t> z </a:t>
                </a:r>
                <a:r>
                  <a:rPr lang="en-GB" sz="1300" i="1" dirty="0" err="1"/>
                  <a:t>dodatnimi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statistikami</a:t>
                </a:r>
                <a:r>
                  <a:rPr lang="en-GB" sz="1300" i="1" dirty="0"/>
                  <a:t> in </a:t>
                </a:r>
                <a:r>
                  <a:rPr lang="en-GB" sz="1300" i="1" dirty="0" err="1"/>
                  <a:t>metodami</a:t>
                </a:r>
                <a:r>
                  <a:rPr lang="en-GB" sz="1300" i="1" dirty="0"/>
                  <a:t>. </a:t>
                </a:r>
                <a:r>
                  <a:rPr lang="en-GB" sz="1300" i="1" dirty="0" err="1"/>
                  <a:t>Dodali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bomo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utež</a:t>
                </a:r>
                <a:r>
                  <a:rPr lang="en-GB" sz="1300" i="1" dirty="0"/>
                  <a:t> za </a:t>
                </a:r>
                <a:r>
                  <a:rPr lang="en-GB" sz="1300" i="1" dirty="0" err="1"/>
                  <a:t>vsako</a:t>
                </a:r>
                <a:r>
                  <a:rPr lang="en-GB" sz="1300" i="1" dirty="0"/>
                  <a:t> </a:t>
                </a:r>
                <a:r>
                  <a:rPr lang="en-GB" sz="1300" i="1" dirty="0" err="1"/>
                  <a:t>dejanje</a:t>
                </a:r>
                <a:r>
                  <a:rPr lang="en-GB" sz="1300" i="1" dirty="0"/>
                  <a:t> </a:t>
                </a:r>
                <a:r>
                  <a:rPr lang="en-GB" sz="1300" dirty="0"/>
                  <a:t>(problem: </a:t>
                </a:r>
                <a:r>
                  <a:rPr lang="en-GB" sz="1400" b="1" dirty="0" err="1">
                    <a:effectLst/>
                    <a:latin typeface="Consolas" panose="020B0609020204030204" pitchFamily="49" charset="0"/>
                  </a:rPr>
                  <a:t>Klasifikacija</a:t>
                </a:r>
                <a:r>
                  <a:rPr lang="en-GB" sz="1400" b="1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sz="1400" b="1" dirty="0" err="1">
                    <a:effectLst/>
                    <a:latin typeface="Consolas" panose="020B0609020204030204" pitchFamily="49" charset="0"/>
                  </a:rPr>
                  <a:t>kaznivega</a:t>
                </a:r>
                <a:r>
                  <a:rPr lang="en-GB" sz="1400" b="1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sz="1400" b="1" dirty="0" err="1">
                    <a:effectLst/>
                    <a:latin typeface="Consolas" panose="020B0609020204030204" pitchFamily="49" charset="0"/>
                  </a:rPr>
                  <a:t>dejanja</a:t>
                </a:r>
                <a:r>
                  <a:rPr lang="en-GB" sz="1400" dirty="0">
                    <a:latin typeface="Consolas" panose="020B0609020204030204" pitchFamily="49" charset="0"/>
                  </a:rPr>
                  <a:t>)</a:t>
                </a:r>
                <a:endParaRPr lang="en-GB" sz="1300" i="1" dirty="0"/>
              </a:p>
              <a:p>
                <a:endParaRPr lang="en-GB" sz="1050" b="0" dirty="0">
                  <a:solidFill>
                    <a:srgbClr val="C5C8C6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en-GB" sz="1200" b="0" dirty="0">
                  <a:solidFill>
                    <a:srgbClr val="C5C8C6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094EB-9AF8-C443-A38F-2140C80C7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2765" y="589356"/>
                <a:ext cx="4403432" cy="4177907"/>
              </a:xfrm>
              <a:blipFill>
                <a:blip r:embed="rId2"/>
                <a:stretch>
                  <a:fillRect l="-414" t="-16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AAEA0420-107E-4F5B-8147-DE74B6470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589356"/>
            <a:ext cx="4479234" cy="2506686"/>
          </a:xfr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72000" y="82696"/>
            <a:ext cx="4479234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b="1" dirty="0" err="1">
                <a:effectLst/>
                <a:latin typeface="Consolas" panose="020B0609020204030204" pitchFamily="49" charset="0"/>
              </a:rPr>
              <a:t>Klasifikacija</a:t>
            </a:r>
            <a:r>
              <a:rPr lang="en-GB" sz="105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b="1" dirty="0" err="1">
                <a:effectLst/>
                <a:latin typeface="Consolas" panose="020B0609020204030204" pitchFamily="49" charset="0"/>
              </a:rPr>
              <a:t>kaznivega</a:t>
            </a:r>
            <a:r>
              <a:rPr lang="en-GB" sz="1050" b="1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b="1" dirty="0" err="1">
                <a:effectLst/>
                <a:latin typeface="Consolas" panose="020B0609020204030204" pitchFamily="49" charset="0"/>
              </a:rPr>
              <a:t>dejanja</a:t>
            </a:r>
            <a:endParaRPr lang="en-GB" sz="1050" b="1" dirty="0">
              <a:effectLst/>
              <a:latin typeface="Consolas" panose="020B0609020204030204" pitchFamily="49" charset="0"/>
            </a:endParaRPr>
          </a:p>
          <a:p>
            <a:r>
              <a:rPr lang="en-GB" sz="1050" dirty="0">
                <a:effectLst/>
                <a:latin typeface="Consolas" panose="020B0609020204030204" pitchFamily="49" charset="0"/>
              </a:rPr>
              <a:t>Za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o</a:t>
            </a:r>
            <a:r>
              <a:rPr lang="en-GB" sz="1050" dirty="0" err="1">
                <a:latin typeface="Consolas" panose="020B0609020204030204" pitchFamily="49" charset="0"/>
              </a:rPr>
              <a:t>cenjevanje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nevarnosti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neke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lokacije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bomo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rabili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oceno</a:t>
            </a:r>
            <a:r>
              <a:rPr lang="en-GB" sz="1050" dirty="0">
                <a:latin typeface="Consolas" panose="020B0609020204030204" pitchFamily="49" charset="0"/>
              </a:rPr>
              <a:t> o </a:t>
            </a:r>
            <a:r>
              <a:rPr lang="en-GB" sz="1050" dirty="0" err="1">
                <a:latin typeface="Consolas" panose="020B0609020204030204" pitchFamily="49" charset="0"/>
              </a:rPr>
              <a:t>resnosti</a:t>
            </a:r>
            <a:r>
              <a:rPr lang="en-GB" sz="1050" dirty="0">
                <a:latin typeface="Consolas" panose="020B0609020204030204" pitchFamily="49" charset="0"/>
              </a:rPr>
              <a:t> (</a:t>
            </a:r>
            <a:r>
              <a:rPr lang="en-GB" sz="1050" dirty="0" err="1">
                <a:latin typeface="Consolas" panose="020B0609020204030204" pitchFamily="49" charset="0"/>
              </a:rPr>
              <a:t>utež</a:t>
            </a:r>
            <a:r>
              <a:rPr lang="en-GB" sz="1050" dirty="0">
                <a:latin typeface="Consolas" panose="020B0609020204030204" pitchFamily="49" charset="0"/>
              </a:rPr>
              <a:t> za </a:t>
            </a:r>
            <a:r>
              <a:rPr lang="en-GB" sz="1050" dirty="0" err="1">
                <a:latin typeface="Consolas" panose="020B0609020204030204" pitchFamily="49" charset="0"/>
              </a:rPr>
              <a:t>nevarnost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uporabnika</a:t>
            </a:r>
            <a:r>
              <a:rPr lang="en-GB" sz="1050" dirty="0">
                <a:latin typeface="Consolas" panose="020B0609020204030204" pitchFamily="49" charset="0"/>
              </a:rPr>
              <a:t>) </a:t>
            </a:r>
            <a:r>
              <a:rPr lang="en-GB" sz="1050" dirty="0" err="1">
                <a:latin typeface="Consolas" panose="020B0609020204030204" pitchFamily="49" charset="0"/>
              </a:rPr>
              <a:t>nekega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kaznivega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dejanja</a:t>
            </a:r>
            <a:r>
              <a:rPr lang="en-GB" sz="1050" dirty="0">
                <a:latin typeface="Consolas" panose="020B0609020204030204" pitchFamily="49" charset="0"/>
              </a:rPr>
              <a:t>.</a:t>
            </a:r>
          </a:p>
          <a:p>
            <a:r>
              <a:rPr lang="en-GB" sz="1050" dirty="0">
                <a:effectLst/>
                <a:latin typeface="Consolas" panose="020B0609020204030204" pitchFamily="49" charset="0"/>
              </a:rPr>
              <a:t>Za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določanje</a:t>
            </a:r>
            <a:r>
              <a:rPr lang="en-GB" sz="1050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tega</a:t>
            </a:r>
            <a:r>
              <a:rPr lang="en-GB" sz="1050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bomo</a:t>
            </a:r>
            <a:r>
              <a:rPr lang="en-GB" sz="1050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združili</a:t>
            </a:r>
            <a:r>
              <a:rPr lang="en-GB" sz="1050" dirty="0">
                <a:effectLst/>
                <a:latin typeface="Consolas" panose="020B0609020204030204" pitchFamily="49" charset="0"/>
              </a:rPr>
              <a:t>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podatke</a:t>
            </a:r>
            <a:r>
              <a:rPr lang="en-GB" sz="1050" dirty="0">
                <a:effectLst/>
                <a:latin typeface="Consolas" panose="020B0609020204030204" pitchFamily="49" charset="0"/>
              </a:rPr>
              <a:t> o </a:t>
            </a:r>
            <a:r>
              <a:rPr lang="en-GB" sz="1050" dirty="0" err="1">
                <a:effectLst/>
                <a:latin typeface="Consolas" panose="020B0609020204030204" pitchFamily="49" charset="0"/>
              </a:rPr>
              <a:t>kaznih</a:t>
            </a:r>
            <a:r>
              <a:rPr lang="en-GB" sz="1050" dirty="0">
                <a:latin typeface="Consolas" panose="020B0609020204030204" pitchFamily="49" charset="0"/>
              </a:rPr>
              <a:t>, ki so </a:t>
            </a:r>
            <a:r>
              <a:rPr lang="en-GB" sz="1050" dirty="0" err="1">
                <a:latin typeface="Consolas" panose="020B0609020204030204" pitchFamily="49" charset="0"/>
              </a:rPr>
              <a:t>jih</a:t>
            </a:r>
            <a:r>
              <a:rPr lang="en-GB" sz="1050" dirty="0">
                <a:latin typeface="Consolas" panose="020B0609020204030204" pitchFamily="49" charset="0"/>
              </a:rPr>
              <a:t> v </a:t>
            </a:r>
            <a:r>
              <a:rPr lang="en-GB" sz="1050" dirty="0" err="1">
                <a:latin typeface="Consolas" panose="020B0609020204030204" pitchFamily="49" charset="0"/>
              </a:rPr>
              <a:t>preteklosti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prejele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osebe</a:t>
            </a:r>
            <a:r>
              <a:rPr lang="en-GB" sz="1050" dirty="0">
                <a:latin typeface="Consolas" panose="020B0609020204030204" pitchFamily="49" charset="0"/>
              </a:rPr>
              <a:t>, ki so bile </a:t>
            </a:r>
            <a:r>
              <a:rPr lang="en-GB" sz="1050" dirty="0" err="1">
                <a:latin typeface="Consolas" panose="020B0609020204030204" pitchFamily="49" charset="0"/>
              </a:rPr>
              <a:t>obosjene</a:t>
            </a:r>
            <a:r>
              <a:rPr lang="en-GB" sz="1050" dirty="0">
                <a:latin typeface="Consolas" panose="020B0609020204030204" pitchFamily="49" charset="0"/>
              </a:rPr>
              <a:t> za </a:t>
            </a:r>
            <a:r>
              <a:rPr lang="en-GB" sz="1050" dirty="0" err="1">
                <a:latin typeface="Consolas" panose="020B0609020204030204" pitchFamily="49" charset="0"/>
              </a:rPr>
              <a:t>neko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kaznivo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dejanje</a:t>
            </a:r>
            <a:r>
              <a:rPr lang="en-GB" sz="1050" dirty="0">
                <a:latin typeface="Consolas" panose="020B0609020204030204" pitchFamily="49" charset="0"/>
              </a:rPr>
              <a:t>.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Imamo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neko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množico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kazni</a:t>
            </a:r>
            <a:r>
              <a:rPr lang="en-GB" sz="1050" dirty="0">
                <a:latin typeface="Consolas" panose="020B0609020204030204" pitchFamily="49" charset="0"/>
              </a:rPr>
              <a:t>. </a:t>
            </a:r>
            <a:r>
              <a:rPr lang="en-GB" sz="1050" dirty="0" err="1">
                <a:latin typeface="Consolas" panose="020B0609020204030204" pitchFamily="49" charset="0"/>
              </a:rPr>
              <a:t>Iz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te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množice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moramo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sedaj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določiti</a:t>
            </a:r>
            <a:r>
              <a:rPr lang="en-GB" sz="1050" dirty="0">
                <a:latin typeface="Consolas" panose="020B0609020204030204" pitchFamily="49" charset="0"/>
              </a:rPr>
              <a:t>, </a:t>
            </a:r>
            <a:r>
              <a:rPr lang="en-GB" sz="1050" dirty="0" err="1">
                <a:latin typeface="Consolas" panose="020B0609020204030204" pitchFamily="49" charset="0"/>
              </a:rPr>
              <a:t>koliko</a:t>
            </a:r>
            <a:r>
              <a:rPr lang="en-GB" sz="1050" dirty="0">
                <a:latin typeface="Consolas" panose="020B0609020204030204" pitchFamily="49" charset="0"/>
              </a:rPr>
              <a:t> je </a:t>
            </a:r>
            <a:r>
              <a:rPr lang="en-GB" sz="1050" dirty="0" err="1">
                <a:latin typeface="Consolas" panose="020B0609020204030204" pitchFamily="49" charset="0"/>
              </a:rPr>
              <a:t>neko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dejanje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hudo</a:t>
            </a:r>
            <a:r>
              <a:rPr lang="en-GB" sz="1050" dirty="0">
                <a:latin typeface="Consolas" panose="020B0609020204030204" pitchFamily="49" charset="0"/>
              </a:rPr>
              <a:t> (</a:t>
            </a:r>
            <a:r>
              <a:rPr lang="en-GB" sz="1050" dirty="0" err="1">
                <a:latin typeface="Consolas" panose="020B0609020204030204" pitchFamily="49" charset="0"/>
              </a:rPr>
              <a:t>npr</a:t>
            </a:r>
            <a:r>
              <a:rPr lang="en-GB" sz="1050" dirty="0">
                <a:latin typeface="Consolas" panose="020B0609020204030204" pitchFamily="49" charset="0"/>
              </a:rPr>
              <a:t>. od 1 do 10).</a:t>
            </a:r>
            <a:endParaRPr lang="en-GB" sz="750" dirty="0">
              <a:latin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</a:rPr>
              <a:t>Načrt</a:t>
            </a:r>
            <a:r>
              <a:rPr lang="en-GB" sz="1050" b="1" dirty="0">
                <a:latin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</a:rPr>
              <a:t>kako</a:t>
            </a:r>
            <a:r>
              <a:rPr lang="en-GB" sz="1050" b="1" dirty="0">
                <a:latin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</a:rPr>
              <a:t>bomo</a:t>
            </a:r>
            <a:r>
              <a:rPr lang="en-GB" sz="1050" b="1" dirty="0">
                <a:latin typeface="Consolas" panose="020B0609020204030204" pitchFamily="49" charset="0"/>
              </a:rPr>
              <a:t> to </a:t>
            </a:r>
            <a:r>
              <a:rPr lang="en-GB" sz="1050" b="1" dirty="0" err="1">
                <a:latin typeface="Consolas" panose="020B0609020204030204" pitchFamily="49" charset="0"/>
              </a:rPr>
              <a:t>dosegli</a:t>
            </a:r>
            <a:r>
              <a:rPr lang="en-GB" sz="1050" b="1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GB" sz="750" dirty="0">
                <a:latin typeface="Consolas" panose="020B0609020204030204" pitchFamily="49" charset="0"/>
              </a:rPr>
              <a:t>Za </a:t>
            </a:r>
            <a:r>
              <a:rPr lang="en-GB" sz="750" dirty="0" err="1">
                <a:latin typeface="Consolas" panose="020B0609020204030204" pitchFamily="49" charset="0"/>
              </a:rPr>
              <a:t>vsako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kaznivo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dejanje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bomo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izračunali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neko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povprečno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oceno</a:t>
            </a:r>
            <a:r>
              <a:rPr lang="en-GB" sz="750" dirty="0">
                <a:latin typeface="Consolas" panose="020B0609020204030204" pitchFamily="49" charset="0"/>
              </a:rPr>
              <a:t>, </a:t>
            </a:r>
            <a:r>
              <a:rPr lang="en-GB" sz="750" dirty="0" err="1">
                <a:latin typeface="Consolas" panose="020B0609020204030204" pitchFamily="49" charset="0"/>
              </a:rPr>
              <a:t>kako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težke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kazni</a:t>
            </a:r>
            <a:r>
              <a:rPr lang="en-GB" sz="750" dirty="0">
                <a:latin typeface="Consolas" panose="020B0609020204030204" pitchFamily="49" charset="0"/>
              </a:rPr>
              <a:t> so bile </a:t>
            </a:r>
            <a:r>
              <a:rPr lang="en-GB" sz="750" dirty="0" err="1">
                <a:latin typeface="Consolas" panose="020B0609020204030204" pitchFamily="49" charset="0"/>
              </a:rPr>
              <a:t>dosojene</a:t>
            </a:r>
            <a:r>
              <a:rPr lang="en-GB" sz="750" dirty="0">
                <a:latin typeface="Consolas" panose="020B0609020204030204" pitchFamily="49" charset="0"/>
              </a:rPr>
              <a:t> v </a:t>
            </a:r>
            <a:r>
              <a:rPr lang="en-GB" sz="750" dirty="0" err="1">
                <a:latin typeface="Consolas" panose="020B0609020204030204" pitchFamily="49" charset="0"/>
              </a:rPr>
              <a:t>preteklosti</a:t>
            </a:r>
            <a:r>
              <a:rPr lang="en-GB" sz="75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GB" sz="750" dirty="0">
                <a:latin typeface="Consolas" panose="020B0609020204030204" pitchFamily="49" charset="0"/>
              </a:rPr>
              <a:t>Poleg </a:t>
            </a:r>
            <a:r>
              <a:rPr lang="en-GB" sz="750" dirty="0" err="1">
                <a:latin typeface="Consolas" panose="020B0609020204030204" pitchFamily="49" charset="0"/>
              </a:rPr>
              <a:t>tega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bomo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pri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določanju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končnih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uteži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upoštevali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tudi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maksimalno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kazen</a:t>
            </a:r>
            <a:r>
              <a:rPr lang="en-GB" sz="750" dirty="0">
                <a:latin typeface="Consolas" panose="020B0609020204030204" pitchFamily="49" charset="0"/>
              </a:rPr>
              <a:t>, ki jo </a:t>
            </a:r>
            <a:r>
              <a:rPr lang="en-GB" sz="750" dirty="0" err="1">
                <a:latin typeface="Consolas" panose="020B0609020204030204" pitchFamily="49" charset="0"/>
              </a:rPr>
              <a:t>lahko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prejmeš</a:t>
            </a:r>
            <a:r>
              <a:rPr lang="en-GB" sz="750" dirty="0">
                <a:latin typeface="Consolas" panose="020B0609020204030204" pitchFamily="49" charset="0"/>
              </a:rPr>
              <a:t> za to </a:t>
            </a:r>
            <a:r>
              <a:rPr lang="en-GB" sz="750" dirty="0" err="1">
                <a:latin typeface="Consolas" panose="020B0609020204030204" pitchFamily="49" charset="0"/>
              </a:rPr>
              <a:t>kaznivo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dejanje</a:t>
            </a:r>
            <a:r>
              <a:rPr lang="en-GB" sz="75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GB" sz="750" dirty="0" err="1">
                <a:latin typeface="Consolas" panose="020B0609020204030204" pitchFamily="49" charset="0"/>
              </a:rPr>
              <a:t>Zraven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te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vrednosti</a:t>
            </a:r>
            <a:r>
              <a:rPr lang="en-GB" sz="750" dirty="0">
                <a:latin typeface="Consolas" panose="020B0609020204030204" pitchFamily="49" charset="0"/>
              </a:rPr>
              <a:t> pa </a:t>
            </a:r>
            <a:r>
              <a:rPr lang="en-GB" sz="750" dirty="0" err="1">
                <a:latin typeface="Consolas" panose="020B0609020204030204" pitchFamily="49" charset="0"/>
              </a:rPr>
              <a:t>bomo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upoštevali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še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nevarnost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nekega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dejanja</a:t>
            </a:r>
            <a:r>
              <a:rPr lang="en-GB" sz="750" dirty="0">
                <a:latin typeface="Consolas" panose="020B0609020204030204" pitchFamily="49" charset="0"/>
              </a:rPr>
              <a:t> za </a:t>
            </a:r>
            <a:r>
              <a:rPr lang="en-GB" sz="750" dirty="0" err="1">
                <a:latin typeface="Consolas" panose="020B0609020204030204" pitchFamily="49" charset="0"/>
              </a:rPr>
              <a:t>uporabnika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naše</a:t>
            </a:r>
            <a:r>
              <a:rPr lang="en-GB" sz="750" dirty="0">
                <a:latin typeface="Consolas" panose="020B0609020204030204" pitchFamily="49" charset="0"/>
              </a:rPr>
              <a:t> </a:t>
            </a:r>
            <a:r>
              <a:rPr lang="en-GB" sz="750" dirty="0" err="1">
                <a:latin typeface="Consolas" panose="020B0609020204030204" pitchFamily="49" charset="0"/>
              </a:rPr>
              <a:t>aplikacije</a:t>
            </a:r>
            <a:r>
              <a:rPr lang="en-GB" sz="750" dirty="0">
                <a:latin typeface="Consolas" panose="020B0609020204030204" pitchFamily="49" charset="0"/>
              </a:rPr>
              <a:t> (</a:t>
            </a:r>
            <a:r>
              <a:rPr lang="en-GB" sz="750" dirty="0" err="1">
                <a:latin typeface="Consolas" panose="020B0609020204030204" pitchFamily="49" charset="0"/>
              </a:rPr>
              <a:t>povezano</a:t>
            </a:r>
            <a:r>
              <a:rPr lang="en-GB" sz="750" dirty="0">
                <a:latin typeface="Consolas" panose="020B0609020204030204" pitchFamily="49" charset="0"/>
              </a:rPr>
              <a:t> z </a:t>
            </a:r>
            <a:r>
              <a:rPr lang="en-GB" sz="750" dirty="0" err="1">
                <a:latin typeface="Consolas" panose="020B0609020204030204" pitchFamily="49" charset="0"/>
              </a:rPr>
              <a:t>problemom</a:t>
            </a:r>
            <a:r>
              <a:rPr lang="en-GB" sz="750" dirty="0">
                <a:latin typeface="Consolas" panose="020B0609020204030204" pitchFamily="49" charset="0"/>
              </a:rPr>
              <a:t>: </a:t>
            </a:r>
            <a:r>
              <a:rPr lang="en-GB" sz="800" b="1" dirty="0" err="1"/>
              <a:t>Določitev</a:t>
            </a:r>
            <a:r>
              <a:rPr lang="en-GB" sz="800" b="1" dirty="0"/>
              <a:t> </a:t>
            </a:r>
            <a:r>
              <a:rPr lang="en-GB" sz="800" b="1" dirty="0" err="1"/>
              <a:t>najbolj</a:t>
            </a:r>
            <a:r>
              <a:rPr lang="en-GB" sz="800" b="1" dirty="0"/>
              <a:t> </a:t>
            </a:r>
            <a:r>
              <a:rPr lang="en-GB" sz="800" b="1" dirty="0" err="1"/>
              <a:t>nevarnih</a:t>
            </a:r>
            <a:r>
              <a:rPr lang="en-GB" sz="800" b="1" dirty="0"/>
              <a:t> </a:t>
            </a:r>
            <a:r>
              <a:rPr lang="en-GB" sz="800" b="1" dirty="0" err="1"/>
              <a:t>mest</a:t>
            </a:r>
            <a:r>
              <a:rPr lang="en-GB" sz="800" b="1" dirty="0"/>
              <a:t> v </a:t>
            </a:r>
            <a:r>
              <a:rPr lang="en-GB" sz="800" b="1" dirty="0" err="1"/>
              <a:t>Sloveniji</a:t>
            </a:r>
            <a:r>
              <a:rPr lang="en-GB" sz="800" b="1" dirty="0"/>
              <a:t> – </a:t>
            </a:r>
            <a:r>
              <a:rPr lang="en-GB" sz="800" dirty="0" err="1"/>
              <a:t>nekatera</a:t>
            </a:r>
            <a:r>
              <a:rPr lang="en-GB" sz="800" dirty="0"/>
              <a:t> </a:t>
            </a:r>
            <a:r>
              <a:rPr lang="en-GB" sz="800" dirty="0" err="1"/>
              <a:t>zapisana</a:t>
            </a:r>
            <a:r>
              <a:rPr lang="en-GB" sz="800" dirty="0"/>
              <a:t> </a:t>
            </a:r>
            <a:r>
              <a:rPr lang="en-GB" sz="800" dirty="0" err="1"/>
              <a:t>dejanja</a:t>
            </a:r>
            <a:r>
              <a:rPr lang="en-GB" sz="800" dirty="0"/>
              <a:t> so </a:t>
            </a:r>
            <a:r>
              <a:rPr lang="en-GB" sz="800" dirty="0" err="1"/>
              <a:t>nepomembna</a:t>
            </a:r>
            <a:r>
              <a:rPr lang="en-GB" sz="800" dirty="0"/>
              <a:t> za </a:t>
            </a:r>
            <a:r>
              <a:rPr lang="en-GB" sz="800" dirty="0" err="1"/>
              <a:t>naš</a:t>
            </a:r>
            <a:r>
              <a:rPr lang="en-GB" sz="800" dirty="0"/>
              <a:t> problem</a:t>
            </a:r>
            <a:r>
              <a:rPr lang="en-GB" sz="750" dirty="0">
                <a:latin typeface="Consolas" panose="020B0609020204030204" pitchFamily="49" charset="0"/>
              </a:rPr>
              <a:t>).</a:t>
            </a:r>
          </a:p>
          <a:p>
            <a:pPr lvl="1"/>
            <a:endParaRPr lang="en-GB" sz="750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A104-EFF2-4BD0-9429-33BD089D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589356"/>
            <a:ext cx="4422084" cy="417790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1050" dirty="0" err="1">
                <a:latin typeface="Consolas" panose="020B0609020204030204" pitchFamily="49" charset="0"/>
              </a:rPr>
              <a:t>Zbrali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smo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vse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člene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zakona</a:t>
            </a:r>
            <a:r>
              <a:rPr lang="en-GB" sz="1050" dirty="0">
                <a:latin typeface="Consolas" panose="020B0609020204030204" pitchFamily="49" charset="0"/>
              </a:rPr>
              <a:t> za </a:t>
            </a:r>
            <a:r>
              <a:rPr lang="en-GB" sz="1050" dirty="0" err="1">
                <a:latin typeface="Consolas" panose="020B0609020204030204" pitchFamily="49" charset="0"/>
              </a:rPr>
              <a:t>vsa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kazniva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dejanja</a:t>
            </a:r>
            <a:r>
              <a:rPr lang="en-GB" sz="1050" dirty="0">
                <a:latin typeface="Consolas" panose="020B0609020204030204" pitchFamily="49" charset="0"/>
              </a:rPr>
              <a:t>, ki so v </a:t>
            </a:r>
            <a:r>
              <a:rPr lang="en-GB" sz="1050" dirty="0" err="1">
                <a:latin typeface="Consolas" panose="020B0609020204030204" pitchFamily="49" charset="0"/>
              </a:rPr>
              <a:t>naših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podatkih</a:t>
            </a:r>
            <a:r>
              <a:rPr lang="en-GB" sz="1050" dirty="0">
                <a:latin typeface="Consolas" panose="020B0609020204030204" pitchFamily="49" charset="0"/>
              </a:rPr>
              <a:t>.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Sedaj</a:t>
            </a:r>
            <a:r>
              <a:rPr lang="en-GB" sz="1050" dirty="0">
                <a:latin typeface="Consolas" panose="020B0609020204030204" pitchFamily="49" charset="0"/>
              </a:rPr>
              <a:t> se </a:t>
            </a:r>
            <a:r>
              <a:rPr lang="en-GB" sz="1050" dirty="0" err="1">
                <a:latin typeface="Consolas" panose="020B0609020204030204" pitchFamily="49" charset="0"/>
              </a:rPr>
              <a:t>moramo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skozi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te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zakone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prebiti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ročno</a:t>
            </a:r>
            <a:r>
              <a:rPr lang="en-GB" sz="1050" dirty="0">
                <a:latin typeface="Consolas" panose="020B0609020204030204" pitchFamily="49" charset="0"/>
              </a:rPr>
              <a:t> in za </a:t>
            </a:r>
            <a:r>
              <a:rPr lang="en-GB" sz="1050" dirty="0" err="1">
                <a:latin typeface="Consolas" panose="020B0609020204030204" pitchFamily="49" charset="0"/>
              </a:rPr>
              <a:t>vsakega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določiti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maksimalno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kazen</a:t>
            </a:r>
            <a:r>
              <a:rPr lang="en-GB" sz="1050" dirty="0">
                <a:latin typeface="Consolas" panose="020B0609020204030204" pitchFamily="49" charset="0"/>
              </a:rPr>
              <a:t> (</a:t>
            </a:r>
            <a:r>
              <a:rPr lang="en-GB" sz="1050" dirty="0" err="1">
                <a:latin typeface="Consolas" panose="020B0609020204030204" pitchFamily="49" charset="0"/>
              </a:rPr>
              <a:t>kazni</a:t>
            </a:r>
            <a:r>
              <a:rPr lang="en-GB" sz="1050" dirty="0">
                <a:latin typeface="Consolas" panose="020B0609020204030204" pitchFamily="49" charset="0"/>
              </a:rPr>
              <a:t> so </a:t>
            </a:r>
            <a:r>
              <a:rPr lang="en-GB" sz="1050" dirty="0" err="1">
                <a:latin typeface="Consolas" panose="020B0609020204030204" pitchFamily="49" charset="0"/>
              </a:rPr>
              <a:t>napisane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človeško</a:t>
            </a:r>
            <a:r>
              <a:rPr lang="en-GB" sz="1050" dirty="0">
                <a:latin typeface="Consolas" panose="020B0609020204030204" pitchFamily="49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</a:rPr>
              <a:t>berljivo</a:t>
            </a:r>
            <a:r>
              <a:rPr lang="en-GB" sz="1050" dirty="0">
                <a:latin typeface="Consolas" panose="020B0609020204030204" pitchFamily="49" charset="0"/>
              </a:rPr>
              <a:t> - z </a:t>
            </a:r>
            <a:r>
              <a:rPr lang="en-GB" sz="1050" dirty="0" err="1">
                <a:latin typeface="Consolas" panose="020B0609020204030204" pitchFamily="49" charset="0"/>
              </a:rPr>
              <a:t>besedo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98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783</Words>
  <Application>Microsoft Office PowerPoint</Application>
  <PresentationFormat>On-screen Show (16:9)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Theme</vt:lpstr>
      <vt:lpstr>Analiza in prikaz kriminala v Sloveniji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Loboda, Mark</cp:lastModifiedBy>
  <cp:revision>88</cp:revision>
  <dcterms:created xsi:type="dcterms:W3CDTF">2020-04-03T06:53:29Z</dcterms:created>
  <dcterms:modified xsi:type="dcterms:W3CDTF">2022-04-13T17:24:47Z</dcterms:modified>
  <cp:category/>
</cp:coreProperties>
</file>