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65" r:id="rId5"/>
    <p:sldId id="584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3" r:id="rId21"/>
    <p:sldId id="616" r:id="rId22"/>
    <p:sldId id="51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65"/>
            <p14:sldId id="584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6"/>
            <p14:sldId id="516"/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2954" autoAdjust="0"/>
  </p:normalViewPr>
  <p:slideViewPr>
    <p:cSldViewPr snapToGrid="0">
      <p:cViewPr>
        <p:scale>
          <a:sx n="60" d="100"/>
          <a:sy n="60" d="100"/>
        </p:scale>
        <p:origin x="8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在 </a:t>
            </a:r>
            <a:r>
              <a:rPr lang="zh-CN" baseline="0" dirty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38655"/>
            <a:ext cx="10515600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zh-CN" altLang="en-US" sz="4900" dirty="0">
                <a:latin typeface="宋体" panose="02010600030101010101" pitchFamily="2" charset="-122"/>
                <a:ea typeface="宋体" panose="02010600030101010101" pitchFamily="2" charset="-122"/>
              </a:rPr>
              <a:t>全国青少年软件编程等级考试</a:t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80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标准</a:t>
            </a:r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公益课（</a:t>
            </a:r>
            <a:r>
              <a:rPr lang="en-US" altLang="zh-CN" sz="8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8000" dirty="0">
                <a:latin typeface="宋体" panose="02010600030101010101" pitchFamily="2" charset="-122"/>
                <a:ea typeface="宋体" panose="02010600030101010101" pitchFamily="2" charset="-122"/>
              </a:rPr>
              <a:t>级）</a:t>
            </a:r>
            <a:endParaRPr lang="zh-CN" altLang="en-US" sz="8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1196"/>
            <a:ext cx="4215865" cy="11816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79669" y="5626928"/>
            <a:ext cx="585937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/>
              <a:t>青少年软件编程等级考试</a:t>
            </a:r>
            <a:r>
              <a:rPr lang="en-US" altLang="zh-CN" sz="2000" dirty="0"/>
              <a:t>Python</a:t>
            </a:r>
            <a:r>
              <a:rPr lang="zh-CN" altLang="en-US" sz="2000" dirty="0"/>
              <a:t>标准工作副组长</a:t>
            </a:r>
            <a:endParaRPr lang="en-US" altLang="zh-CN" sz="2000" dirty="0"/>
          </a:p>
          <a:p>
            <a:pPr algn="dist"/>
            <a:r>
              <a:rPr lang="zh-CN" altLang="en-US" sz="2000" dirty="0"/>
              <a:t>浙江省兰溪市教育局教研室信息技术教研员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10239048" y="5657705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/>
              <a:t>宋顺南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tkinter模块的综合应用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fontAlgn="auto"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1.</a:t>
            </a:r>
            <a:r>
              <a:rPr lang="zh-CN" altLang="en-US" sz="2000" dirty="0">
                <a:sym typeface="+mn-ea"/>
              </a:rPr>
              <a:t>运用 </a:t>
            </a:r>
            <a:r>
              <a:rPr lang="en-US" altLang="zh-CN" sz="2000" dirty="0">
                <a:sym typeface="+mn-ea"/>
              </a:rPr>
              <a:t>Python</a:t>
            </a:r>
            <a:r>
              <a:rPr lang="zh-CN" altLang="en-US" sz="2000" dirty="0">
                <a:sym typeface="+mn-ea"/>
              </a:rPr>
              <a:t>的 </a:t>
            </a:r>
            <a:r>
              <a:rPr lang="en-US" altLang="zh-CN" sz="2000" dirty="0">
                <a:sym typeface="+mn-ea"/>
              </a:rPr>
              <a:t>tkinter</a:t>
            </a:r>
            <a:r>
              <a:rPr lang="zh-CN" altLang="en-US" sz="2000" dirty="0">
                <a:sym typeface="+mn-ea"/>
              </a:rPr>
              <a:t>模块，设计的用户登录界面</a:t>
            </a:r>
            <a:r>
              <a:rPr lang="zh-CN" altLang="en-US" sz="2000" dirty="0" smtClean="0">
                <a:sym typeface="+mn-ea"/>
              </a:rPr>
              <a:t>如下图</a:t>
            </a:r>
            <a:r>
              <a:rPr lang="zh-CN" altLang="en-US" sz="2000" dirty="0">
                <a:sym typeface="+mn-ea"/>
              </a:rPr>
              <a:t>左</a:t>
            </a:r>
            <a:r>
              <a:rPr lang="zh-CN" altLang="en-US" sz="2000" dirty="0" smtClean="0">
                <a:sym typeface="+mn-ea"/>
              </a:rPr>
              <a:t>所</a:t>
            </a:r>
            <a:r>
              <a:rPr lang="zh-CN" altLang="en-US" sz="2000" dirty="0">
                <a:sym typeface="+mn-ea"/>
              </a:rPr>
              <a:t>示，</a:t>
            </a:r>
            <a:r>
              <a:rPr lang="zh-CN" altLang="en-US" sz="2000" dirty="0" smtClean="0">
                <a:sym typeface="+mn-ea"/>
              </a:rPr>
              <a:t>测试</a:t>
            </a:r>
            <a:r>
              <a:rPr lang="zh-CN" altLang="en-US" sz="2000" dirty="0">
                <a:sym typeface="+mn-ea"/>
              </a:rPr>
              <a:t>效果</a:t>
            </a:r>
            <a:r>
              <a:rPr lang="zh-CN" altLang="en-US" sz="2000" dirty="0" smtClean="0">
                <a:sym typeface="+mn-ea"/>
              </a:rPr>
              <a:t>如下图右所示。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设计思路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）设计基本框架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）设计提示标签、输入框和按钮。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）设计功能函数。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）设计组件布局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5</a:t>
            </a:r>
            <a:r>
              <a:rPr lang="zh-CN" altLang="en-US" sz="2000" dirty="0">
                <a:sym typeface="+mn-ea"/>
              </a:rPr>
              <a:t>）完整程序组合。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2.程序详细分析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）设计基本框架，程序代码如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示。</a:t>
            </a:r>
            <a:endParaRPr lang="zh-CN" altLang="en-US" sz="2000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870" y="3431540"/>
            <a:ext cx="4565015" cy="317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199515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tkinter模块的综合应用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2.程序详细分析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）设计基本框架，程序代码如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示。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）设计提示标签、输入框和按</a:t>
            </a:r>
            <a:r>
              <a:rPr lang="zh-CN" altLang="en-US" sz="2000" dirty="0" smtClean="0">
                <a:sym typeface="+mn-ea"/>
              </a:rPr>
              <a:t>钮</a:t>
            </a:r>
            <a:endParaRPr lang="zh-CN" altLang="en-US" sz="20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564765"/>
            <a:ext cx="7106285" cy="352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1995150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tkinter模块的综合应用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2.程序详细分析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）设计基本框架，程序代码如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示。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）设计提示标签、输入框和按</a:t>
            </a:r>
            <a:r>
              <a:rPr lang="zh-CN" altLang="en-US" sz="2000" dirty="0" smtClean="0">
                <a:sym typeface="+mn-ea"/>
              </a:rPr>
              <a:t>钮</a:t>
            </a:r>
            <a:endParaRPr lang="zh-CN" altLang="en-US" sz="2000" dirty="0" smtClean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>
                <a:sym typeface="+mn-ea"/>
              </a:rPr>
              <a:t>设计功能函数，程序代码如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</a:t>
            </a:r>
            <a:endParaRPr lang="zh-CN" altLang="en-US" sz="20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05" y="2091055"/>
            <a:ext cx="7388860" cy="3715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19951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tkinter模块的综合应用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2.程序详细分析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）设计基本框架，程序代码如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示。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）设计提示标签、输入框和按</a:t>
            </a:r>
            <a:r>
              <a:rPr lang="zh-CN" altLang="en-US" sz="2000" dirty="0" smtClean="0">
                <a:sym typeface="+mn-ea"/>
              </a:rPr>
              <a:t>钮</a:t>
            </a:r>
            <a:endParaRPr lang="zh-CN" altLang="en-US" sz="2000" dirty="0" smtClean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>
                <a:sym typeface="+mn-ea"/>
              </a:rPr>
              <a:t>设计功能函数，程序代码如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）设计组件布局，程序代码</a:t>
            </a:r>
            <a:r>
              <a:rPr lang="zh-CN" altLang="en-US" sz="2000" dirty="0" smtClean="0">
                <a:sym typeface="+mn-ea"/>
              </a:rPr>
              <a:t>如右图所</a:t>
            </a:r>
            <a:r>
              <a:rPr lang="zh-CN" altLang="en-US" sz="2000" dirty="0">
                <a:sym typeface="+mn-ea"/>
              </a:rPr>
              <a:t>示</a:t>
            </a:r>
            <a:endParaRPr lang="zh-CN" altLang="en-US" sz="2000" dirty="0"/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65" y="2160270"/>
            <a:ext cx="7135495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1995150" cy="3220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tkinter模块的综合应用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2.程序详细分析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）设计基本框架，程序代码如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示。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）设计提示标签、输入框和按</a:t>
            </a:r>
            <a:r>
              <a:rPr lang="zh-CN" altLang="en-US" sz="2000" dirty="0" smtClean="0">
                <a:sym typeface="+mn-ea"/>
              </a:rPr>
              <a:t>钮</a:t>
            </a:r>
            <a:endParaRPr lang="zh-CN" altLang="en-US" sz="2000" dirty="0" smtClean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>
                <a:sym typeface="+mn-ea"/>
              </a:rPr>
              <a:t>设计功能函数，程序代码如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）设计组件布局，程序代码</a:t>
            </a:r>
            <a:r>
              <a:rPr lang="zh-CN" altLang="en-US" sz="2000" dirty="0" smtClean="0">
                <a:sym typeface="+mn-ea"/>
              </a:rPr>
              <a:t>如右图所</a:t>
            </a:r>
            <a:r>
              <a:rPr lang="zh-CN" altLang="en-US" sz="2000" dirty="0">
                <a:sym typeface="+mn-ea"/>
              </a:rPr>
              <a:t>示</a:t>
            </a:r>
            <a:endParaRPr lang="zh-CN" altLang="en-US" sz="2000" dirty="0">
              <a:sym typeface="+mn-ea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5</a:t>
            </a:r>
            <a:r>
              <a:rPr lang="zh-CN" altLang="en-US" sz="2000" dirty="0">
                <a:sym typeface="+mn-ea"/>
              </a:rPr>
              <a:t>）完整程序组合，程序代码如</a:t>
            </a:r>
            <a:r>
              <a:rPr lang="zh-CN" altLang="en-US" sz="2000" dirty="0" smtClean="0">
                <a:sym typeface="+mn-ea"/>
              </a:rPr>
              <a:t>图所</a:t>
            </a:r>
            <a:r>
              <a:rPr lang="zh-CN" altLang="en-US" sz="2000" dirty="0">
                <a:sym typeface="+mn-ea"/>
              </a:rPr>
              <a:t>示</a:t>
            </a:r>
            <a:endParaRPr lang="zh-CN" altLang="en-US" sz="2000" dirty="0"/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endParaRPr lang="zh-CN" altLang="en-US" sz="20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20" y="1346200"/>
            <a:ext cx="4439920" cy="553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346200"/>
            <a:ext cx="119951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#设计基本框架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import tkinter as tk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import tkinter.messagebox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win=tk.Tk()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win.title("用户登录")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win.geometry("250x130")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#----功能代码开始-----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#--设计功能函数--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#设置变量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var_Name=tk.StringVar()  #设置变量为StringVar对象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var_Name.set('')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var_Pwd=tk.StringVar()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var_Pwd.set('')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346200"/>
            <a:ext cx="119951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#按钮处理函数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def login():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name=var_Name.get()  #获取用户名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pwd=var_Pwd.get()   #获取密码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if name=='admin' and pwd=='python@16':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        tk.messagebox.showinfo(title='用户登录',message='成功！')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else: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        tk.messagebox.showinfo(title='用户登录',message='失败！')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def cancel():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var_Name.set('')   #清空用户名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var_Pwd.set('')   #清空密码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def _quit():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win.quit()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        win.destroy()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346200"/>
            <a:ext cx="119951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#----登录窗口各组件设计--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#设计2个提示标签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labname=tk.Label(win,text='帐号：',width=80)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labpwd=tk.Label(win,text='密码：',width=80)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#设计2个输入框(textvariable为文本框的值，并关联变量var_Name)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entname=tk.Entry(win,width=100,textvariable=var_Name)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entpwd=tk.Entry(win,show='*',width=100,textvariable=var_Pwd)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#设计3个按钮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but_Ok=tk.Button(win,text='登录',command=login)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but_Cancel=tk.Button(win,text='重置',command=cancel)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but_quit=tk.Button(win,text='退出',command=_quit)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346200"/>
            <a:ext cx="119951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#--登录窗口各组件布局--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#组件的窗口布局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labname.place(x=20,y=10,width=80,height=20)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labpwd.place(x=20,y=40,width=80,height=20)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entname.place(x=120,y=10,width=80,height=20)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entpwd.place(x=120,y=40,width=80,height=20)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but_Ok.place(x=30,y=80,width=50,height=20)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but_Cancel.place(x=100,y=80,width=50,height=20)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but_quit.place(x=170,y=80,width=50,height=20)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#-----功能代码结束-------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>
              <a:buClrTx/>
              <a:buSzTx/>
              <a:buFontTx/>
            </a:pPr>
            <a:r>
              <a:rPr lang="zh-CN" sz="2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win.mainloop()</a:t>
            </a:r>
            <a:endParaRPr lang="zh-CN" sz="2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1995150" cy="1065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例题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algn="l" fontAlgn="auto">
              <a:lnSpc>
                <a:spcPts val="2800"/>
              </a:lnSpc>
              <a:buClrTx/>
              <a:buSzTx/>
              <a:buFontTx/>
            </a:pPr>
            <a:r>
              <a:rPr lang="zh-CN" altLang="en-US" sz="2800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温度转换，摄氏温度华氏温度</a:t>
            </a:r>
            <a:r>
              <a:rPr lang="zh-CN" altLang="en-US" sz="2800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互</a:t>
            </a:r>
            <a:r>
              <a:rPr lang="zh-CN" altLang="en-US" sz="2800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换</a:t>
            </a:r>
            <a:r>
              <a:rPr lang="zh-CN" altLang="en-US" sz="2800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，界面如下图：</a:t>
            </a:r>
            <a:endParaRPr lang="zh-CN" sz="20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0495" y="2501900"/>
            <a:ext cx="4408805" cy="407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14320" y="3014345"/>
            <a:ext cx="656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第</a:t>
            </a:r>
            <a:r>
              <a:rPr lang="en-US" altLang="zh-CN" sz="48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11</a:t>
            </a:r>
            <a:r>
              <a:rPr lang="zh-CN" altLang="en-US" sz="48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课 </a:t>
            </a:r>
            <a:r>
              <a:rPr lang="zh-CN" sz="48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tkinter的GUI设计</a:t>
            </a:r>
            <a:endParaRPr lang="zh-CN" sz="48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51000" y="1609725"/>
            <a:ext cx="9152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获取本课</a:t>
            </a: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</a:rPr>
              <a:t>PPT </a:t>
            </a:r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讲稿，请扫码加入派森社</a:t>
            </a: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QQ</a:t>
            </a:r>
            <a:r>
              <a:rPr lang="zh-CN" altLang="en-US" sz="4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群：829074431、</a:t>
            </a:r>
            <a:r>
              <a:rPr lang="en-US" altLang="zh-CN" sz="400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171793099</a:t>
            </a:r>
            <a:endParaRPr lang="en-US" altLang="zh-CN" sz="4000">
              <a:solidFill>
                <a:schemeClr val="accent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Python等级考试讲座群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480" y="2832735"/>
            <a:ext cx="2861310" cy="3671570"/>
          </a:xfrm>
          <a:prstGeom prst="rect">
            <a:avLst/>
          </a:prstGeom>
        </p:spPr>
      </p:pic>
      <p:pic>
        <p:nvPicPr>
          <p:cNvPr id="6" name="图片 5" descr="微信图片_202203292019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0" y="2931795"/>
            <a:ext cx="2590800" cy="33026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>
                <a:latin typeface="Microsoft YaHei UI" panose="020B0503020204020204" pitchFamily="34" charset="-122"/>
              </a:rPr>
              <a:t>携手共进 群策群力</a:t>
            </a:r>
            <a:endParaRPr lang="en-US" altLang="zh-CN" sz="3200" dirty="0">
              <a:latin typeface="Microsoft YaHei U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 UI" panose="020B0503020204020204" pitchFamily="34" charset="-122"/>
              </a:rPr>
              <a:t>创新科普 繁荣发展</a:t>
            </a:r>
            <a:endParaRPr lang="zh-CN" sz="3200" dirty="0">
              <a:latin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8089" y="1680987"/>
            <a:ext cx="2908476" cy="29084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5169" y="4702629"/>
            <a:ext cx="279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中国电子学会科普中心</a:t>
            </a:r>
            <a:endParaRPr lang="en-US" altLang="zh-CN" dirty="0"/>
          </a:p>
          <a:p>
            <a:pPr algn="ctr"/>
            <a:r>
              <a:rPr lang="en-US" altLang="zh-CN" dirty="0"/>
              <a:t>2019</a:t>
            </a:r>
            <a:r>
              <a:rPr lang="zh-CN" altLang="en-US" dirty="0"/>
              <a:t>大赛官方微信公众号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79669" y="5811862"/>
            <a:ext cx="585937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/>
              <a:t>青少年软件编程等级考试</a:t>
            </a:r>
            <a:r>
              <a:rPr lang="en-US" altLang="zh-CN" sz="2000" dirty="0"/>
              <a:t>Python</a:t>
            </a:r>
            <a:r>
              <a:rPr lang="zh-CN" altLang="en-US" sz="2000" dirty="0"/>
              <a:t>标准工作副组长</a:t>
            </a:r>
            <a:endParaRPr lang="en-US" altLang="zh-CN" sz="2000" dirty="0"/>
          </a:p>
          <a:p>
            <a:pPr algn="dist"/>
            <a:r>
              <a:rPr lang="zh-CN" altLang="en-US" sz="2000" dirty="0"/>
              <a:t>浙江省兰溪市教育局教研室信息技术教研员</a:t>
            </a:r>
            <a:endParaRPr lang="en-US" altLang="zh-CN" sz="2000" dirty="0"/>
          </a:p>
        </p:txBody>
      </p:sp>
      <p:sp>
        <p:nvSpPr>
          <p:cNvPr id="10" name="矩形 9"/>
          <p:cNvSpPr/>
          <p:nvPr/>
        </p:nvSpPr>
        <p:spPr>
          <a:xfrm>
            <a:off x="10318112" y="5842639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/>
              <a:t>宋顺南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概念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r>
              <a:rPr lang="zh-CN" altLang="en-US" sz="2800" dirty="0" smtClean="0">
                <a:sym typeface="+mn-ea"/>
              </a:rPr>
              <a:t>图</a:t>
            </a:r>
            <a:r>
              <a:rPr lang="zh-CN" altLang="en-US" sz="2800" dirty="0">
                <a:sym typeface="+mn-ea"/>
              </a:rPr>
              <a:t>形用户界面</a:t>
            </a:r>
            <a:r>
              <a:rPr lang="zh-CN" altLang="en-US" sz="2800" dirty="0" smtClean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Graphical User </a:t>
            </a:r>
            <a:r>
              <a:rPr lang="en-US" altLang="zh-CN" sz="2800" dirty="0" smtClean="0">
                <a:sym typeface="+mn-ea"/>
              </a:rPr>
              <a:t>Interface,</a:t>
            </a:r>
            <a:r>
              <a:rPr lang="zh-CN" altLang="en-US" sz="2800" dirty="0" smtClean="0">
                <a:sym typeface="+mn-ea"/>
              </a:rPr>
              <a:t>简</a:t>
            </a:r>
            <a:r>
              <a:rPr lang="zh-CN" altLang="en-US" sz="2800" dirty="0">
                <a:sym typeface="+mn-ea"/>
              </a:rPr>
              <a:t>称</a:t>
            </a:r>
            <a:r>
              <a:rPr lang="en-US" altLang="zh-CN" sz="2800" dirty="0">
                <a:sym typeface="+mn-ea"/>
              </a:rPr>
              <a:t>GUI</a:t>
            </a:r>
            <a:r>
              <a:rPr lang="zh-CN" altLang="en-US" sz="2800" dirty="0">
                <a:sym typeface="+mn-ea"/>
              </a:rPr>
              <a:t>），是指采用图形方式显示的计算机操作用户界</a:t>
            </a:r>
            <a:r>
              <a:rPr lang="zh-CN" altLang="en-US" sz="2800" dirty="0" smtClean="0">
                <a:sym typeface="+mn-ea"/>
              </a:rPr>
              <a:t>面。与</a:t>
            </a:r>
            <a:r>
              <a:rPr lang="zh-CN" altLang="en-US" sz="2800" dirty="0">
                <a:sym typeface="+mn-ea"/>
              </a:rPr>
              <a:t>计算机的命令行界面相比，图形界面对于用户的操作显得更加直观和简</a:t>
            </a:r>
            <a:r>
              <a:rPr lang="zh-CN" altLang="en-US" sz="2800" dirty="0" smtClean="0">
                <a:sym typeface="+mn-ea"/>
              </a:rPr>
              <a:t>便</a:t>
            </a:r>
            <a:r>
              <a:rPr lang="zh-CN" altLang="en-US" sz="2800" dirty="0">
                <a:sym typeface="+mn-ea"/>
              </a:rPr>
              <a:t>。</a:t>
            </a:r>
            <a:endParaRPr lang="zh-CN" altLang="en-US" sz="2800" dirty="0">
              <a:sym typeface="+mn-ea"/>
            </a:endParaRPr>
          </a:p>
          <a:p>
            <a:r>
              <a:rPr lang="en-US" altLang="zh-CN" sz="2800" dirty="0" smtClean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是 </a:t>
            </a:r>
            <a:r>
              <a:rPr lang="en-US" altLang="zh-CN" sz="2800" dirty="0">
                <a:sym typeface="+mn-ea"/>
              </a:rPr>
              <a:t>Python</a:t>
            </a:r>
            <a:r>
              <a:rPr lang="zh-CN" altLang="en-US" sz="2800" dirty="0">
                <a:sym typeface="+mn-ea"/>
              </a:rPr>
              <a:t>的内置</a:t>
            </a:r>
            <a:r>
              <a:rPr lang="en-US" altLang="zh-CN" sz="2800" dirty="0" smtClean="0">
                <a:sym typeface="+mn-ea"/>
              </a:rPr>
              <a:t>GUI</a:t>
            </a:r>
            <a:r>
              <a:rPr lang="zh-CN" altLang="en-US" sz="2800" dirty="0" smtClean="0">
                <a:sym typeface="+mn-ea"/>
              </a:rPr>
              <a:t>模块</a:t>
            </a:r>
            <a:r>
              <a:rPr lang="zh-CN" altLang="en-US" sz="2800" dirty="0">
                <a:sym typeface="+mn-ea"/>
              </a:rPr>
              <a:t>。使用 </a:t>
            </a:r>
            <a:r>
              <a:rPr lang="en-US" altLang="zh-CN" sz="2800" dirty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可以快速地</a:t>
            </a:r>
            <a:r>
              <a:rPr lang="zh-CN" altLang="en-US" sz="2800" dirty="0" smtClean="0">
                <a:sym typeface="+mn-ea"/>
              </a:rPr>
              <a:t>创建</a:t>
            </a:r>
            <a:r>
              <a:rPr lang="en-US" altLang="zh-CN" sz="2800" dirty="0" smtClean="0">
                <a:sym typeface="+mn-ea"/>
              </a:rPr>
              <a:t>GUI</a:t>
            </a:r>
            <a:r>
              <a:rPr lang="zh-CN" altLang="en-US" sz="2800" dirty="0">
                <a:sym typeface="+mn-ea"/>
              </a:rPr>
              <a:t>应用程</a:t>
            </a:r>
            <a:r>
              <a:rPr lang="zh-CN" altLang="en-US" sz="2800" dirty="0" smtClean="0">
                <a:sym typeface="+mn-ea"/>
              </a:rPr>
              <a:t>序，而</a:t>
            </a:r>
            <a:r>
              <a:rPr lang="zh-CN" altLang="en-US" sz="2800" dirty="0">
                <a:sym typeface="+mn-ea"/>
              </a:rPr>
              <a:t>且</a:t>
            </a:r>
            <a:r>
              <a:rPr lang="en-US" altLang="zh-CN" sz="2800" dirty="0">
                <a:sym typeface="+mn-ea"/>
              </a:rPr>
              <a:t>IDLE</a:t>
            </a:r>
            <a:r>
              <a:rPr lang="zh-CN" altLang="en-US" sz="2800" dirty="0">
                <a:sym typeface="+mn-ea"/>
              </a:rPr>
              <a:t>也是用 </a:t>
            </a:r>
            <a:r>
              <a:rPr lang="en-US" altLang="zh-CN" sz="2800" dirty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模块编写而成</a:t>
            </a:r>
            <a:r>
              <a:rPr lang="zh-CN" altLang="en-US" sz="2800" dirty="0" smtClean="0">
                <a:sym typeface="+mn-ea"/>
              </a:rPr>
              <a:t>的。使</a:t>
            </a:r>
            <a:r>
              <a:rPr lang="zh-CN" altLang="en-US" sz="2800" dirty="0">
                <a:sym typeface="+mn-ea"/>
              </a:rPr>
              <a:t>用 </a:t>
            </a:r>
            <a:r>
              <a:rPr lang="en-US" altLang="zh-CN" sz="2800" dirty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创建图形界面时，首先</a:t>
            </a:r>
            <a:r>
              <a:rPr lang="zh-CN" altLang="en-US" sz="2800" dirty="0" smtClean="0">
                <a:sym typeface="+mn-ea"/>
              </a:rPr>
              <a:t>使用</a:t>
            </a:r>
            <a:r>
              <a:rPr lang="en-US" altLang="zh-CN" sz="2800" dirty="0" smtClean="0">
                <a:sym typeface="+mn-ea"/>
              </a:rPr>
              <a:t>import</a:t>
            </a:r>
            <a:r>
              <a:rPr lang="zh-CN" altLang="en-US" sz="2800" dirty="0">
                <a:sym typeface="+mn-ea"/>
              </a:rPr>
              <a:t>语句</a:t>
            </a:r>
            <a:r>
              <a:rPr lang="zh-CN" altLang="en-US" sz="2800" dirty="0" smtClean="0">
                <a:sym typeface="+mn-ea"/>
              </a:rPr>
              <a:t>导入 </a:t>
            </a:r>
            <a:r>
              <a:rPr lang="en-US" altLang="zh-CN" sz="2800" dirty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模块，然后</a:t>
            </a:r>
            <a:r>
              <a:rPr lang="zh-CN" altLang="en-US" sz="2800" dirty="0" smtClean="0">
                <a:sym typeface="+mn-ea"/>
              </a:rPr>
              <a:t>使用 </a:t>
            </a:r>
            <a:r>
              <a:rPr lang="en-US" altLang="zh-CN" sz="2800" dirty="0">
                <a:sym typeface="+mn-ea"/>
              </a:rPr>
              <a:t>tkinter. Tk</a:t>
            </a:r>
            <a:r>
              <a:rPr lang="zh-CN" altLang="en-US" sz="2800" dirty="0">
                <a:sym typeface="+mn-ea"/>
              </a:rPr>
              <a:t>生成一个主窗体对象。例如，创建一个没有组件的</a:t>
            </a:r>
            <a:r>
              <a:rPr lang="en-US" altLang="zh-CN" sz="2800" dirty="0">
                <a:sym typeface="+mn-ea"/>
              </a:rPr>
              <a:t>GUI</a:t>
            </a:r>
            <a:r>
              <a:rPr lang="zh-CN" altLang="en-US" sz="2800" dirty="0">
                <a:sym typeface="+mn-ea"/>
              </a:rPr>
              <a:t>程序，其程</a:t>
            </a:r>
            <a:r>
              <a:rPr lang="zh-CN" altLang="en-US" sz="2800" dirty="0" smtClean="0">
                <a:sym typeface="+mn-ea"/>
              </a:rPr>
              <a:t>序代</a:t>
            </a:r>
            <a:r>
              <a:rPr lang="zh-CN" altLang="en-US" sz="2800" dirty="0">
                <a:sym typeface="+mn-ea"/>
              </a:rPr>
              <a:t>码</a:t>
            </a:r>
            <a:r>
              <a:rPr lang="zh-CN" altLang="en-US" sz="2800" dirty="0" smtClean="0">
                <a:sym typeface="+mn-ea"/>
              </a:rPr>
              <a:t>如下图左所</a:t>
            </a:r>
            <a:r>
              <a:rPr lang="zh-CN" altLang="en-US" sz="2800" dirty="0">
                <a:sym typeface="+mn-ea"/>
              </a:rPr>
              <a:t>示，测试效果</a:t>
            </a:r>
            <a:r>
              <a:rPr lang="zh-CN" altLang="en-US" sz="2800" dirty="0" smtClean="0">
                <a:sym typeface="+mn-ea"/>
              </a:rPr>
              <a:t>如下图右所</a:t>
            </a:r>
            <a:r>
              <a:rPr lang="zh-CN" altLang="en-US" sz="2800" dirty="0">
                <a:sym typeface="+mn-ea"/>
              </a:rPr>
              <a:t>示</a:t>
            </a:r>
            <a:endParaRPr lang="zh-CN" altLang="en-US" sz="2800" dirty="0"/>
          </a:p>
          <a:p>
            <a:endParaRPr lang="zh-CN" altLang="en-US" sz="2800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概念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r>
              <a:rPr lang="zh-CN" altLang="en-US" sz="2800" dirty="0" smtClean="0">
                <a:sym typeface="+mn-ea"/>
              </a:rPr>
              <a:t>该</a:t>
            </a:r>
            <a:r>
              <a:rPr lang="zh-CN" altLang="en-US" sz="2800" dirty="0">
                <a:sym typeface="+mn-ea"/>
              </a:rPr>
              <a:t>例中生成的窗体，具有一般应用程序窗体的基本功能，可以最小化、最</a:t>
            </a:r>
            <a:r>
              <a:rPr lang="zh-CN" altLang="en-US" sz="2800" dirty="0" smtClean="0">
                <a:sym typeface="+mn-ea"/>
              </a:rPr>
              <a:t>大化</a:t>
            </a:r>
            <a:r>
              <a:rPr lang="zh-CN" altLang="en-US" sz="2800" dirty="0">
                <a:sym typeface="+mn-ea"/>
              </a:rPr>
              <a:t>或关闭，甚至可以使用鼠标调整其大小。其中设置窗体大小，可用</a:t>
            </a:r>
            <a:r>
              <a:rPr lang="en-US" altLang="zh-CN" sz="2800" dirty="0">
                <a:sym typeface="+mn-ea"/>
              </a:rPr>
              <a:t>Tk</a:t>
            </a:r>
            <a:r>
              <a:rPr lang="zh-CN" altLang="en-US" sz="2800" dirty="0">
                <a:sym typeface="+mn-ea"/>
              </a:rPr>
              <a:t>对象</a:t>
            </a:r>
            <a:r>
              <a:rPr lang="zh-CN" altLang="en-US" sz="2800" dirty="0" smtClean="0">
                <a:sym typeface="+mn-ea"/>
              </a:rPr>
              <a:t>提供</a:t>
            </a:r>
            <a:r>
              <a:rPr lang="zh-CN" altLang="en-US" sz="2800" dirty="0">
                <a:sym typeface="+mn-ea"/>
              </a:rPr>
              <a:t>的一个方法 </a:t>
            </a:r>
            <a:r>
              <a:rPr lang="en-US" altLang="zh-CN" sz="2800" dirty="0" smtClean="0">
                <a:sym typeface="+mn-ea"/>
              </a:rPr>
              <a:t>geometry(  )</a:t>
            </a:r>
            <a:r>
              <a:rPr lang="zh-CN" altLang="en-US" sz="2800" dirty="0" smtClean="0">
                <a:sym typeface="+mn-ea"/>
              </a:rPr>
              <a:t>。</a:t>
            </a:r>
            <a:r>
              <a:rPr lang="zh-CN" altLang="en-US" sz="2800" dirty="0">
                <a:sym typeface="+mn-ea"/>
              </a:rPr>
              <a:t>为了使窗体中添加的组件能得到及时刷新，可用</a:t>
            </a:r>
            <a:r>
              <a:rPr lang="en-US" altLang="zh-CN" sz="2800" dirty="0">
                <a:sym typeface="+mn-ea"/>
              </a:rPr>
              <a:t>Tk</a:t>
            </a:r>
            <a:r>
              <a:rPr lang="zh-CN" altLang="en-US" sz="2800" dirty="0" smtClean="0">
                <a:sym typeface="+mn-ea"/>
              </a:rPr>
              <a:t>对象</a:t>
            </a:r>
            <a:r>
              <a:rPr lang="zh-CN" altLang="en-US" sz="2800" dirty="0">
                <a:sym typeface="+mn-ea"/>
              </a:rPr>
              <a:t>提供的另一个方法 </a:t>
            </a:r>
            <a:r>
              <a:rPr lang="en-US" altLang="zh-CN" sz="2800" dirty="0" smtClean="0">
                <a:sym typeface="+mn-ea"/>
              </a:rPr>
              <a:t>mainloop(  )</a:t>
            </a:r>
            <a:r>
              <a:rPr lang="zh-CN" altLang="en-US" sz="2800" dirty="0" smtClean="0">
                <a:sym typeface="+mn-ea"/>
              </a:rPr>
              <a:t>。</a:t>
            </a:r>
            <a:r>
              <a:rPr lang="en-US" altLang="zh-CN" sz="2800" dirty="0" smtClean="0">
                <a:sym typeface="+mn-ea"/>
              </a:rPr>
              <a:t>1#</a:t>
            </a:r>
            <a:r>
              <a:rPr lang="zh-CN" altLang="en-US" sz="2800" dirty="0" smtClean="0">
                <a:ea typeface="宋体" panose="02010600030101010101" pitchFamily="2" charset="-122"/>
                <a:sym typeface="+mn-ea"/>
              </a:rPr>
              <a:t>代码：</a:t>
            </a:r>
            <a:endParaRPr lang="zh-CN" altLang="en-US" sz="2800" dirty="0" smtClean="0">
              <a:solidFill>
                <a:srgbClr val="0070C0"/>
              </a:solidFill>
              <a:latin typeface="方正悠黑体" panose="02010600010101010101" charset="-122"/>
              <a:ea typeface="宋体" panose="02010600030101010101" pitchFamily="2" charset="-122"/>
              <a:cs typeface="方正悠黑体" panose="0201060001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60" y="4070350"/>
            <a:ext cx="4359910" cy="2737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8615" y="3956050"/>
            <a:ext cx="66776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import tkinter     #导入tkinter模块</a:t>
            </a:r>
            <a:endParaRPr lang="zh-CN" altLang="en-US" sz="2800"/>
          </a:p>
          <a:p>
            <a:r>
              <a:rPr lang="zh-CN" altLang="en-US" sz="2800"/>
              <a:t>win=tkinter.Tk()   #生成一个主窗体对象</a:t>
            </a:r>
            <a:endParaRPr lang="zh-CN" altLang="en-US" sz="2800"/>
          </a:p>
          <a:p>
            <a:r>
              <a:rPr lang="zh-CN" altLang="en-US" sz="2800"/>
              <a:t>win.geometry("250x130")  #窗体大小</a:t>
            </a:r>
            <a:endParaRPr lang="zh-CN" altLang="en-US" sz="2800"/>
          </a:p>
          <a:p>
            <a:r>
              <a:rPr lang="zh-CN" altLang="en-US" sz="2800"/>
              <a:t>win.title("没有组件的窗体")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win.mainloop()     #进入消息循环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常用组件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r>
              <a:rPr lang="zh-CN" altLang="en-US" sz="2800" dirty="0" smtClean="0">
                <a:sym typeface="+mn-ea"/>
              </a:rPr>
              <a:t>当主窗体生成后，向窗体里添加组件，这样就可以处理窗体及其内部组件的事件。例如，使用 </a:t>
            </a:r>
            <a:r>
              <a:rPr lang="en-US" altLang="zh-CN" sz="2800" dirty="0" smtClean="0">
                <a:sym typeface="+mn-ea"/>
              </a:rPr>
              <a:t>tkinter</a:t>
            </a:r>
            <a:r>
              <a:rPr lang="zh-CN" altLang="en-US" sz="2800" dirty="0" smtClean="0">
                <a:sym typeface="+mn-ea"/>
              </a:rPr>
              <a:t>向窗体添加“退出”按钮，其程序代码如右图上所示，测试效果如右图下所示。</a:t>
            </a:r>
            <a:r>
              <a:rPr lang="en-US" altLang="zh-CN" sz="2800" dirty="0" smtClean="0">
                <a:sym typeface="+mn-ea"/>
              </a:rPr>
              <a:t>2#</a:t>
            </a:r>
            <a:r>
              <a:rPr lang="zh-CN" altLang="en-US" sz="2800" dirty="0" smtClean="0">
                <a:ea typeface="宋体" panose="02010600030101010101" pitchFamily="2" charset="-122"/>
                <a:sym typeface="+mn-ea"/>
              </a:rPr>
              <a:t>代码：</a:t>
            </a:r>
            <a:endParaRPr lang="zh-CN" altLang="en-US" sz="2800" dirty="0" smtClean="0">
              <a:ea typeface="宋体" panose="02010600030101010101" pitchFamily="2" charset="-122"/>
              <a:sym typeface="+mn-ea"/>
            </a:endParaRPr>
          </a:p>
          <a:p>
            <a:endParaRPr lang="zh-CN" altLang="en-US" sz="2800" dirty="0" smtClean="0">
              <a:ea typeface="宋体" panose="02010600030101010101" pitchFamily="2" charset="-122"/>
              <a:sym typeface="+mn-ea"/>
            </a:endParaRPr>
          </a:p>
          <a:p>
            <a:r>
              <a:rPr lang="zh-CN" altLang="en-US" sz="2800" dirty="0">
                <a:sym typeface="+mn-ea"/>
              </a:rPr>
              <a:t>程序代码中，首先自定义单击这个按钮后的事件处理函数</a:t>
            </a:r>
            <a:r>
              <a:rPr lang="en-US" altLang="zh-CN" sz="2800" dirty="0" smtClean="0">
                <a:sym typeface="+mn-ea"/>
              </a:rPr>
              <a:t>my_quit( )</a:t>
            </a:r>
            <a:r>
              <a:rPr lang="zh-CN" altLang="en-US" sz="2800" dirty="0" smtClean="0">
                <a:sym typeface="+mn-ea"/>
              </a:rPr>
              <a:t>，然</a:t>
            </a:r>
            <a:r>
              <a:rPr lang="zh-CN" altLang="en-US" sz="2800" dirty="0">
                <a:sym typeface="+mn-ea"/>
              </a:rPr>
              <a:t>后实例化 </a:t>
            </a:r>
            <a:r>
              <a:rPr lang="en-US" altLang="zh-CN" sz="2800" dirty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模块中的</a:t>
            </a:r>
            <a:r>
              <a:rPr lang="en-US" altLang="zh-CN" sz="2800" dirty="0">
                <a:sym typeface="+mn-ea"/>
              </a:rPr>
              <a:t>1</a:t>
            </a:r>
            <a:r>
              <a:rPr lang="zh-CN" altLang="en-US" sz="2800" dirty="0">
                <a:sym typeface="+mn-ea"/>
              </a:rPr>
              <a:t>个按</a:t>
            </a:r>
            <a:r>
              <a:rPr lang="zh-CN" altLang="en-US" sz="2800" dirty="0" smtClean="0">
                <a:sym typeface="+mn-ea"/>
              </a:rPr>
              <a:t>钮</a:t>
            </a:r>
            <a:r>
              <a:rPr lang="en-US" altLang="zh-CN" sz="2800" dirty="0" smtClean="0">
                <a:sym typeface="+mn-ea"/>
              </a:rPr>
              <a:t>(Button)</a:t>
            </a:r>
            <a:r>
              <a:rPr lang="zh-CN" altLang="en-US" sz="2800" dirty="0" smtClean="0">
                <a:sym typeface="+mn-ea"/>
              </a:rPr>
              <a:t>组</a:t>
            </a:r>
            <a:r>
              <a:rPr lang="zh-CN" altLang="en-US" sz="2800" dirty="0">
                <a:sym typeface="+mn-ea"/>
              </a:rPr>
              <a:t>件，最后调用组件的</a:t>
            </a:r>
            <a:r>
              <a:rPr lang="en-US" altLang="zh-CN" sz="2800" dirty="0" smtClean="0">
                <a:sym typeface="+mn-ea"/>
              </a:rPr>
              <a:t>pack( )</a:t>
            </a:r>
            <a:r>
              <a:rPr lang="zh-CN" altLang="en-US" sz="2800" dirty="0" smtClean="0">
                <a:sym typeface="+mn-ea"/>
              </a:rPr>
              <a:t>方法</a:t>
            </a:r>
            <a:r>
              <a:rPr lang="zh-CN" altLang="en-US" sz="2800" dirty="0">
                <a:sym typeface="+mn-ea"/>
              </a:rPr>
              <a:t>，将这个组件添加到主窗体</a:t>
            </a:r>
            <a:r>
              <a:rPr lang="zh-CN" altLang="en-US" sz="2800" dirty="0" smtClean="0">
                <a:sym typeface="+mn-ea"/>
              </a:rPr>
              <a:t>中。</a:t>
            </a:r>
            <a:endParaRPr lang="zh-CN" altLang="en-US" sz="2800" dirty="0" smtClean="0">
              <a:solidFill>
                <a:srgbClr val="0070C0"/>
              </a:solidFill>
              <a:latin typeface="方正悠黑体" panose="02010600010101010101" charset="-122"/>
              <a:ea typeface="宋体" panose="02010600030101010101" pitchFamily="2" charset="-122"/>
              <a:cs typeface="方正悠黑体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dirty="0" smtClean="0">
                <a:sym typeface="+mn-ea"/>
              </a:rPr>
              <a:t>import tkinter as tk    #导入并重命名为tk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win=tk.Tk()   #生成一个主窗体对象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win.title("带退出按钮的窗体")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win.geometry("250x130")  #窗体大小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#退出按钮事件处理函数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def my_quit():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        win.quit()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        win.destroy()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#退出按钮对象添加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but_quit=tk.Button(win,text='退出',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                   command=my_quit,width=10,height=2)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but_quit.pack()</a:t>
            </a:r>
            <a:endParaRPr sz="2800" dirty="0" smtClean="0">
              <a:sym typeface="+mn-ea"/>
            </a:endParaRPr>
          </a:p>
          <a:p>
            <a:r>
              <a:rPr sz="2800" dirty="0" smtClean="0">
                <a:sym typeface="+mn-ea"/>
              </a:rPr>
              <a:t>win.mainloop()     #进入消息循环</a:t>
            </a:r>
            <a:endParaRPr sz="2800" dirty="0" smtClean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05" y="2095500"/>
            <a:ext cx="4158615" cy="266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常用组件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的常用组件，</a:t>
            </a:r>
            <a:r>
              <a:rPr lang="zh-CN" altLang="en-US" sz="2800" dirty="0" smtClean="0">
                <a:sym typeface="+mn-ea"/>
              </a:rPr>
              <a:t>如下表所</a:t>
            </a:r>
            <a:r>
              <a:rPr lang="zh-CN" altLang="en-US" sz="2800" dirty="0">
                <a:sym typeface="+mn-ea"/>
              </a:rPr>
              <a:t>示。 </a:t>
            </a:r>
            <a:endParaRPr lang="zh-CN" altLang="en-US" sz="2800" dirty="0" smtClean="0">
              <a:solidFill>
                <a:srgbClr val="0070C0"/>
              </a:solidFill>
              <a:latin typeface="方正悠黑体" panose="02010600010101010101" charset="-122"/>
              <a:ea typeface="宋体" panose="02010600030101010101" pitchFamily="2" charset="-122"/>
              <a:cs typeface="方正悠黑体" panose="0201060001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699385"/>
            <a:ext cx="12192635" cy="341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常用组件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ym typeface="+mn-ea"/>
              </a:rPr>
              <a:t>tkinter</a:t>
            </a:r>
            <a:r>
              <a:rPr lang="zh-CN" altLang="en-US" sz="2800" dirty="0">
                <a:sym typeface="+mn-ea"/>
              </a:rPr>
              <a:t>布局管理器能控制组件的位置</a:t>
            </a:r>
            <a:r>
              <a:rPr lang="zh-CN" altLang="en-US" sz="2800" dirty="0" smtClean="0">
                <a:sym typeface="+mn-ea"/>
              </a:rPr>
              <a:t>摆放</a:t>
            </a:r>
            <a:r>
              <a:rPr lang="zh-CN" altLang="en-US" sz="2800" dirty="0">
                <a:sym typeface="+mn-ea"/>
              </a:rPr>
              <a:t>，提供三种布局方法，</a:t>
            </a:r>
            <a:r>
              <a:rPr lang="zh-CN" altLang="en-US" sz="2800" dirty="0" smtClean="0">
                <a:sym typeface="+mn-ea"/>
              </a:rPr>
              <a:t>如右下表所</a:t>
            </a:r>
            <a:r>
              <a:rPr lang="zh-CN" altLang="en-US" sz="2800" dirty="0">
                <a:sym typeface="+mn-ea"/>
              </a:rPr>
              <a:t>示。</a:t>
            </a:r>
            <a:endParaRPr lang="zh-CN" altLang="en-US" sz="2800" dirty="0" smtClean="0">
              <a:solidFill>
                <a:srgbClr val="0070C0"/>
              </a:solidFill>
              <a:latin typeface="方正悠黑体" panose="02010600010101010101" charset="-122"/>
              <a:ea typeface="宋体" panose="02010600030101010101" pitchFamily="2" charset="-122"/>
              <a:cs typeface="方正悠黑体" panose="02010600010101010101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180"/>
            <a:ext cx="12191365" cy="302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323850" y="370573"/>
            <a:ext cx="11554206" cy="54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青少年软件编程等级考试</a:t>
            </a:r>
            <a:r>
              <a:rPr lang="en-US" altLang="zh-CN" dirty="0"/>
              <a:t>Python</a:t>
            </a:r>
            <a:r>
              <a:rPr lang="zh-CN" altLang="en-US" dirty="0"/>
              <a:t>标准公益课（</a:t>
            </a:r>
            <a:r>
              <a:rPr lang="en-US" altLang="zh-CN" dirty="0"/>
              <a:t>6</a:t>
            </a:r>
            <a:r>
              <a:rPr altLang="en-US" dirty="0"/>
              <a:t>级）</a:t>
            </a:r>
            <a:endParaRPr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-635" y="1346200"/>
            <a:ext cx="12192000" cy="4944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tkinter模块的综合应用</a:t>
            </a:r>
            <a:r>
              <a:rPr lang="zh-CN" sz="4000" b="1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</a:rPr>
              <a:t>：</a:t>
            </a:r>
            <a:endParaRPr lang="zh-CN" sz="4000" b="1">
              <a:solidFill>
                <a:srgbClr val="0070C0"/>
              </a:solidFill>
              <a:latin typeface="方正悠黑体" panose="02010600010101010101" charset="-122"/>
              <a:ea typeface="方正悠黑体" panose="02010600010101010101" charset="-122"/>
              <a:cs typeface="方正悠黑体" panose="02010600010101010101" charset="-122"/>
            </a:endParaRPr>
          </a:p>
          <a:p>
            <a:pPr fontAlgn="auto">
              <a:lnSpc>
                <a:spcPts val="3360"/>
              </a:lnSpc>
            </a:pPr>
            <a:r>
              <a:rPr lang="zh-CN" altLang="en-US" sz="2800">
                <a:solidFill>
                  <a:srgbClr val="0070C0"/>
                </a:solidFill>
                <a:latin typeface="方正悠黑体" panose="02010600010101010101" charset="-122"/>
                <a:ea typeface="方正悠黑体" panose="02010600010101010101" charset="-122"/>
                <a:cs typeface="方正悠黑体" panose="02010600010101010101" charset="-122"/>
                <a:sym typeface="+mn-ea"/>
              </a:rPr>
              <a:t>在程序设计中，解决复杂问题的最有效方法是“自顶向下”的设计方法和自底向上”的执行方法。其基本思想是:首先将一个复杂问题分解为多个小问题，然后只需把处理这些小问题的解决方法组合起来，就可以得到整体的解决方案。</a:t>
            </a:r>
            <a:endParaRPr lang="zh-CN" altLang="en-US" sz="2800" dirty="0" smtClean="0">
              <a:sym typeface="+mn-ea"/>
            </a:endParaRPr>
          </a:p>
          <a:p>
            <a:pPr fontAlgn="auto"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1.</a:t>
            </a:r>
            <a:r>
              <a:rPr lang="zh-CN" altLang="en-US" sz="2000" dirty="0">
                <a:sym typeface="+mn-ea"/>
              </a:rPr>
              <a:t>运用 </a:t>
            </a:r>
            <a:r>
              <a:rPr lang="en-US" altLang="zh-CN" sz="2000" dirty="0">
                <a:sym typeface="+mn-ea"/>
              </a:rPr>
              <a:t>Python</a:t>
            </a:r>
            <a:r>
              <a:rPr lang="zh-CN" altLang="en-US" sz="2000" dirty="0">
                <a:sym typeface="+mn-ea"/>
              </a:rPr>
              <a:t>的 </a:t>
            </a:r>
            <a:r>
              <a:rPr lang="en-US" altLang="zh-CN" sz="2000" dirty="0">
                <a:sym typeface="+mn-ea"/>
              </a:rPr>
              <a:t>tkinter</a:t>
            </a:r>
            <a:r>
              <a:rPr lang="zh-CN" altLang="en-US" sz="2000" dirty="0">
                <a:sym typeface="+mn-ea"/>
              </a:rPr>
              <a:t>模块，设计的用户登录界面</a:t>
            </a:r>
            <a:r>
              <a:rPr lang="zh-CN" altLang="en-US" sz="2000" dirty="0" smtClean="0">
                <a:sym typeface="+mn-ea"/>
              </a:rPr>
              <a:t>如下图</a:t>
            </a:r>
            <a:r>
              <a:rPr lang="zh-CN" altLang="en-US" sz="2000" dirty="0">
                <a:sym typeface="+mn-ea"/>
              </a:rPr>
              <a:t>左</a:t>
            </a:r>
            <a:r>
              <a:rPr lang="zh-CN" altLang="en-US" sz="2000" dirty="0" smtClean="0">
                <a:sym typeface="+mn-ea"/>
              </a:rPr>
              <a:t>所</a:t>
            </a:r>
            <a:r>
              <a:rPr lang="zh-CN" altLang="en-US" sz="2000" dirty="0">
                <a:sym typeface="+mn-ea"/>
              </a:rPr>
              <a:t>示，</a:t>
            </a:r>
            <a:r>
              <a:rPr lang="zh-CN" altLang="en-US" sz="2000" dirty="0" smtClean="0">
                <a:sym typeface="+mn-ea"/>
              </a:rPr>
              <a:t>测试</a:t>
            </a:r>
            <a:r>
              <a:rPr lang="zh-CN" altLang="en-US" sz="2000" dirty="0">
                <a:sym typeface="+mn-ea"/>
              </a:rPr>
              <a:t>效果</a:t>
            </a:r>
            <a:r>
              <a:rPr lang="zh-CN" altLang="en-US" sz="2000" dirty="0" smtClean="0">
                <a:sym typeface="+mn-ea"/>
              </a:rPr>
              <a:t>如下图右所示。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设计思路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）设计基本框架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）设计提示标签、输入框和按钮。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）设计功能函数。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）设计组件布局</a:t>
            </a:r>
            <a:endParaRPr lang="zh-CN" altLang="en-US" sz="2000" dirty="0"/>
          </a:p>
          <a:p>
            <a:pPr fontAlgn="auto"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5</a:t>
            </a:r>
            <a:r>
              <a:rPr lang="zh-CN" altLang="en-US" sz="2000" dirty="0">
                <a:sym typeface="+mn-ea"/>
              </a:rPr>
              <a:t>）完整程序组合。</a:t>
            </a:r>
            <a:endParaRPr lang="zh-CN" altLang="en-US" sz="2800" dirty="0" smtClean="0">
              <a:solidFill>
                <a:srgbClr val="0070C0"/>
              </a:solidFill>
              <a:latin typeface="方正悠黑体" panose="02010600010101010101" charset="-122"/>
              <a:ea typeface="宋体" panose="02010600030101010101" pitchFamily="2" charset="-122"/>
              <a:cs typeface="方正悠黑体" panose="0201060001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30" y="4524375"/>
            <a:ext cx="3527425" cy="2320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0" y="4524375"/>
            <a:ext cx="1976755" cy="232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3997</Words>
  <Application>WPS 演示</Application>
  <PresentationFormat>宽屏</PresentationFormat>
  <Paragraphs>208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Microsoft YaHei UI</vt:lpstr>
      <vt:lpstr>微软雅黑</vt:lpstr>
      <vt:lpstr>方正悠黑体</vt:lpstr>
      <vt:lpstr>Segoe UI</vt:lpstr>
      <vt:lpstr>Arial Unicode MS</vt:lpstr>
      <vt:lpstr>Segoe UI Light</vt:lpstr>
      <vt:lpstr>Calibri</vt:lpstr>
      <vt:lpstr>WelcomeDoc</vt:lpstr>
      <vt:lpstr>全国青少年软件编程等级考试 Python标准公益课（6级）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宋顺南</cp:lastModifiedBy>
  <cp:revision>89</cp:revision>
  <dcterms:created xsi:type="dcterms:W3CDTF">2019-05-12T15:16:00Z</dcterms:created>
  <dcterms:modified xsi:type="dcterms:W3CDTF">2022-04-12T12:33:03Z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KSOProductBuildVer">
    <vt:lpwstr>2052-11.1.0.11636</vt:lpwstr>
  </property>
  <property fmtid="{D5CDD505-2E9C-101B-9397-08002B2CF9AE}" pid="10" name="ICV">
    <vt:lpwstr>0752B71FECE04B1EA24486CC7980E65B</vt:lpwstr>
  </property>
</Properties>
</file>