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6" r:id="rId8"/>
    <p:sldId id="263" r:id="rId9"/>
    <p:sldId id="265" r:id="rId10"/>
    <p:sldId id="264" r:id="rId11"/>
    <p:sldId id="267" r:id="rId12"/>
    <p:sldId id="268" r:id="rId13"/>
    <p:sldId id="269" r:id="rId14"/>
    <p:sldId id="271" r:id="rId15"/>
    <p:sldId id="272" r:id="rId16"/>
    <p:sldId id="273" r:id="rId17"/>
    <p:sldId id="274" r:id="rId18"/>
    <p:sldId id="275" r:id="rId19"/>
    <p:sldId id="276" r:id="rId20"/>
    <p:sldId id="277" r:id="rId21"/>
    <p:sldId id="278" r:id="rId22"/>
    <p:sldId id="279" r:id="rId23"/>
    <p:sldId id="28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4" d="100"/>
          <a:sy n="74" d="100"/>
        </p:scale>
        <p:origin x="45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9AE95CD-C010-484B-8FDC-12C79236E49C}" type="datetimeFigureOut">
              <a:rPr lang="en-US" smtClean="0"/>
              <a:t>5/1/2017</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FCF1B7E-1A05-4B5F-902D-82CBCA51348E}" type="slidenum">
              <a:rPr lang="en-US" smtClean="0"/>
              <a:t>‹#›</a:t>
            </a:fld>
            <a:endParaRPr lang="en-US"/>
          </a:p>
        </p:txBody>
      </p:sp>
    </p:spTree>
    <p:extLst>
      <p:ext uri="{BB962C8B-B14F-4D97-AF65-F5344CB8AC3E}">
        <p14:creationId xmlns:p14="http://schemas.microsoft.com/office/powerpoint/2010/main" val="2591207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AE95CD-C010-484B-8FDC-12C79236E49C}" type="datetimeFigureOut">
              <a:rPr lang="en-US" smtClean="0"/>
              <a:t>5/1/2017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CF1B7E-1A05-4B5F-902D-82CBCA51348E}" type="slidenum">
              <a:rPr lang="en-US" smtClean="0"/>
              <a:t>‹#›</a:t>
            </a:fld>
            <a:endParaRPr lang="en-US"/>
          </a:p>
        </p:txBody>
      </p:sp>
    </p:spTree>
    <p:extLst>
      <p:ext uri="{BB962C8B-B14F-4D97-AF65-F5344CB8AC3E}">
        <p14:creationId xmlns:p14="http://schemas.microsoft.com/office/powerpoint/2010/main" val="2850749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AE95CD-C010-484B-8FDC-12C79236E49C}" type="datetimeFigureOut">
              <a:rPr lang="en-US" smtClean="0"/>
              <a:t>5/1/2017</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CF1B7E-1A05-4B5F-902D-82CBCA51348E}"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86437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D9AE95CD-C010-484B-8FDC-12C79236E49C}" type="datetimeFigureOut">
              <a:rPr lang="en-US" smtClean="0"/>
              <a:t>5/1/2017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CF1B7E-1A05-4B5F-902D-82CBCA51348E}" type="slidenum">
              <a:rPr lang="en-US" smtClean="0"/>
              <a:t>‹#›</a:t>
            </a:fld>
            <a:endParaRPr lang="en-US"/>
          </a:p>
        </p:txBody>
      </p:sp>
    </p:spTree>
    <p:extLst>
      <p:ext uri="{BB962C8B-B14F-4D97-AF65-F5344CB8AC3E}">
        <p14:creationId xmlns:p14="http://schemas.microsoft.com/office/powerpoint/2010/main" val="1877305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D9AE95CD-C010-484B-8FDC-12C79236E49C}" type="datetimeFigureOut">
              <a:rPr lang="en-US" smtClean="0"/>
              <a:t>5/1/2017</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CF1B7E-1A05-4B5F-902D-82CBCA51348E}"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983827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D9AE95CD-C010-484B-8FDC-12C79236E49C}" type="datetimeFigureOut">
              <a:rPr lang="en-US" smtClean="0"/>
              <a:t>5/1/2017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CF1B7E-1A05-4B5F-902D-82CBCA51348E}" type="slidenum">
              <a:rPr lang="en-US" smtClean="0"/>
              <a:t>‹#›</a:t>
            </a:fld>
            <a:endParaRPr lang="en-US"/>
          </a:p>
        </p:txBody>
      </p:sp>
    </p:spTree>
    <p:extLst>
      <p:ext uri="{BB962C8B-B14F-4D97-AF65-F5344CB8AC3E}">
        <p14:creationId xmlns:p14="http://schemas.microsoft.com/office/powerpoint/2010/main" val="25272496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9AE95CD-C010-484B-8FDC-12C79236E49C}" type="datetimeFigureOut">
              <a:rPr lang="en-US" smtClean="0"/>
              <a:t>5/1/2017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CF1B7E-1A05-4B5F-902D-82CBCA51348E}" type="slidenum">
              <a:rPr lang="en-US" smtClean="0"/>
              <a:t>‹#›</a:t>
            </a:fld>
            <a:endParaRPr lang="en-US"/>
          </a:p>
        </p:txBody>
      </p:sp>
    </p:spTree>
    <p:extLst>
      <p:ext uri="{BB962C8B-B14F-4D97-AF65-F5344CB8AC3E}">
        <p14:creationId xmlns:p14="http://schemas.microsoft.com/office/powerpoint/2010/main" val="34236304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9AE95CD-C010-484B-8FDC-12C79236E49C}" type="datetimeFigureOut">
              <a:rPr lang="en-US" smtClean="0"/>
              <a:t>5/1/2017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CF1B7E-1A05-4B5F-902D-82CBCA51348E}" type="slidenum">
              <a:rPr lang="en-US" smtClean="0"/>
              <a:t>‹#›</a:t>
            </a:fld>
            <a:endParaRPr lang="en-US"/>
          </a:p>
        </p:txBody>
      </p:sp>
    </p:spTree>
    <p:extLst>
      <p:ext uri="{BB962C8B-B14F-4D97-AF65-F5344CB8AC3E}">
        <p14:creationId xmlns:p14="http://schemas.microsoft.com/office/powerpoint/2010/main" val="2874563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9AE95CD-C010-484B-8FDC-12C79236E49C}" type="datetimeFigureOut">
              <a:rPr lang="en-US" smtClean="0"/>
              <a:t>5/1/2017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CF1B7E-1A05-4B5F-902D-82CBCA51348E}" type="slidenum">
              <a:rPr lang="en-US" smtClean="0"/>
              <a:t>‹#›</a:t>
            </a:fld>
            <a:endParaRPr lang="en-US"/>
          </a:p>
        </p:txBody>
      </p:sp>
    </p:spTree>
    <p:extLst>
      <p:ext uri="{BB962C8B-B14F-4D97-AF65-F5344CB8AC3E}">
        <p14:creationId xmlns:p14="http://schemas.microsoft.com/office/powerpoint/2010/main" val="1432636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AE95CD-C010-484B-8FDC-12C79236E49C}" type="datetimeFigureOut">
              <a:rPr lang="en-US" smtClean="0"/>
              <a:t>5/1/2017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CF1B7E-1A05-4B5F-902D-82CBCA51348E}" type="slidenum">
              <a:rPr lang="en-US" smtClean="0"/>
              <a:t>‹#›</a:t>
            </a:fld>
            <a:endParaRPr lang="en-US"/>
          </a:p>
        </p:txBody>
      </p:sp>
    </p:spTree>
    <p:extLst>
      <p:ext uri="{BB962C8B-B14F-4D97-AF65-F5344CB8AC3E}">
        <p14:creationId xmlns:p14="http://schemas.microsoft.com/office/powerpoint/2010/main" val="2741339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9AE95CD-C010-484B-8FDC-12C79236E49C}" type="datetimeFigureOut">
              <a:rPr lang="en-US" smtClean="0"/>
              <a:t>5/1/2017</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FCF1B7E-1A05-4B5F-902D-82CBCA51348E}" type="slidenum">
              <a:rPr lang="en-US" smtClean="0"/>
              <a:t>‹#›</a:t>
            </a:fld>
            <a:endParaRPr lang="en-US"/>
          </a:p>
        </p:txBody>
      </p:sp>
    </p:spTree>
    <p:extLst>
      <p:ext uri="{BB962C8B-B14F-4D97-AF65-F5344CB8AC3E}">
        <p14:creationId xmlns:p14="http://schemas.microsoft.com/office/powerpoint/2010/main" val="2308742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9AE95CD-C010-484B-8FDC-12C79236E49C}" type="datetimeFigureOut">
              <a:rPr lang="en-US" smtClean="0"/>
              <a:t>5/1/2017</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FCF1B7E-1A05-4B5F-902D-82CBCA51348E}" type="slidenum">
              <a:rPr lang="en-US" smtClean="0"/>
              <a:t>‹#›</a:t>
            </a:fld>
            <a:endParaRPr lang="en-US"/>
          </a:p>
        </p:txBody>
      </p:sp>
    </p:spTree>
    <p:extLst>
      <p:ext uri="{BB962C8B-B14F-4D97-AF65-F5344CB8AC3E}">
        <p14:creationId xmlns:p14="http://schemas.microsoft.com/office/powerpoint/2010/main" val="3200299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9AE95CD-C010-484B-8FDC-12C79236E49C}" type="datetimeFigureOut">
              <a:rPr lang="en-US" smtClean="0"/>
              <a:t>5/1/2017</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FCF1B7E-1A05-4B5F-902D-82CBCA51348E}" type="slidenum">
              <a:rPr lang="en-US" smtClean="0"/>
              <a:t>‹#›</a:t>
            </a:fld>
            <a:endParaRPr lang="en-US"/>
          </a:p>
        </p:txBody>
      </p:sp>
    </p:spTree>
    <p:extLst>
      <p:ext uri="{BB962C8B-B14F-4D97-AF65-F5344CB8AC3E}">
        <p14:creationId xmlns:p14="http://schemas.microsoft.com/office/powerpoint/2010/main" val="710789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AE95CD-C010-484B-8FDC-12C79236E49C}" type="datetimeFigureOut">
              <a:rPr lang="en-US" smtClean="0"/>
              <a:t>5/1/2017</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FCF1B7E-1A05-4B5F-902D-82CBCA51348E}" type="slidenum">
              <a:rPr lang="en-US" smtClean="0"/>
              <a:t>‹#›</a:t>
            </a:fld>
            <a:endParaRPr lang="en-US"/>
          </a:p>
        </p:txBody>
      </p:sp>
    </p:spTree>
    <p:extLst>
      <p:ext uri="{BB962C8B-B14F-4D97-AF65-F5344CB8AC3E}">
        <p14:creationId xmlns:p14="http://schemas.microsoft.com/office/powerpoint/2010/main" val="2508367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AE95CD-C010-484B-8FDC-12C79236E49C}" type="datetimeFigureOut">
              <a:rPr lang="en-US" smtClean="0"/>
              <a:t>5/1/2017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FCF1B7E-1A05-4B5F-902D-82CBCA51348E}" type="slidenum">
              <a:rPr lang="en-US" smtClean="0"/>
              <a:t>‹#›</a:t>
            </a:fld>
            <a:endParaRPr lang="en-US"/>
          </a:p>
        </p:txBody>
      </p:sp>
    </p:spTree>
    <p:extLst>
      <p:ext uri="{BB962C8B-B14F-4D97-AF65-F5344CB8AC3E}">
        <p14:creationId xmlns:p14="http://schemas.microsoft.com/office/powerpoint/2010/main" val="3284402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AE95CD-C010-484B-8FDC-12C79236E49C}" type="datetimeFigureOut">
              <a:rPr lang="en-US" smtClean="0"/>
              <a:t>5/1/2017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CF1B7E-1A05-4B5F-902D-82CBCA51348E}" type="slidenum">
              <a:rPr lang="en-US" smtClean="0"/>
              <a:t>‹#›</a:t>
            </a:fld>
            <a:endParaRPr lang="en-US"/>
          </a:p>
        </p:txBody>
      </p:sp>
    </p:spTree>
    <p:extLst>
      <p:ext uri="{BB962C8B-B14F-4D97-AF65-F5344CB8AC3E}">
        <p14:creationId xmlns:p14="http://schemas.microsoft.com/office/powerpoint/2010/main" val="3638841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9AE95CD-C010-484B-8FDC-12C79236E49C}" type="datetimeFigureOut">
              <a:rPr lang="en-US" smtClean="0"/>
              <a:t>5/1/2017</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FCF1B7E-1A05-4B5F-902D-82CBCA51348E}" type="slidenum">
              <a:rPr lang="en-US" smtClean="0"/>
              <a:t>‹#›</a:t>
            </a:fld>
            <a:endParaRPr lang="en-US"/>
          </a:p>
        </p:txBody>
      </p:sp>
    </p:spTree>
    <p:extLst>
      <p:ext uri="{BB962C8B-B14F-4D97-AF65-F5344CB8AC3E}">
        <p14:creationId xmlns:p14="http://schemas.microsoft.com/office/powerpoint/2010/main" val="36207040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limerock pa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051508"/>
            <a:ext cx="4481848" cy="280649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2543175" y="1090018"/>
            <a:ext cx="8915399" cy="2262781"/>
          </a:xfrm>
        </p:spPr>
        <p:txBody>
          <a:bodyPr>
            <a:normAutofit fontScale="90000"/>
          </a:bodyPr>
          <a:lstStyle/>
          <a:p>
            <a:r>
              <a:rPr lang="en-US" dirty="0" smtClean="0">
                <a:latin typeface="Algerian" panose="04020705040A02060702" pitchFamily="82" charset="0"/>
              </a:rPr>
              <a:t>Limerock Park</a:t>
            </a:r>
            <a:br>
              <a:rPr lang="en-US" dirty="0" smtClean="0">
                <a:latin typeface="Algerian" panose="04020705040A02060702" pitchFamily="82" charset="0"/>
              </a:rPr>
            </a:br>
            <a:r>
              <a:rPr lang="en-US" dirty="0" smtClean="0">
                <a:latin typeface="Algerian" panose="04020705040A02060702" pitchFamily="82" charset="0"/>
              </a:rPr>
              <a:t>Database Design Proposal</a:t>
            </a:r>
            <a:endParaRPr lang="en-US" dirty="0">
              <a:latin typeface="Algerian" panose="04020705040A02060702" pitchFamily="82" charset="0"/>
            </a:endParaRPr>
          </a:p>
        </p:txBody>
      </p:sp>
      <p:sp>
        <p:nvSpPr>
          <p:cNvPr id="3" name="Subtitle 2"/>
          <p:cNvSpPr>
            <a:spLocks noGrp="1"/>
          </p:cNvSpPr>
          <p:nvPr>
            <p:ph type="subTitle" idx="1"/>
          </p:nvPr>
        </p:nvSpPr>
        <p:spPr>
          <a:xfrm>
            <a:off x="3421726" y="3890275"/>
            <a:ext cx="8915399" cy="1126283"/>
          </a:xfrm>
        </p:spPr>
        <p:txBody>
          <a:bodyPr/>
          <a:lstStyle/>
          <a:p>
            <a:r>
              <a:rPr lang="en-US" dirty="0" smtClean="0"/>
              <a:t>Created by Mark Lozinski</a:t>
            </a:r>
            <a:endParaRPr lang="en-US" dirty="0"/>
          </a:p>
        </p:txBody>
      </p:sp>
      <p:pic>
        <p:nvPicPr>
          <p:cNvPr id="1028" name="Picture 4" descr="Image result for limerock pa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0875" y="4191000"/>
            <a:ext cx="5191125"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450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397" y="0"/>
            <a:ext cx="8911687" cy="1280890"/>
          </a:xfrm>
        </p:spPr>
        <p:txBody>
          <a:bodyPr/>
          <a:lstStyle/>
          <a:p>
            <a:r>
              <a:rPr lang="en-US" dirty="0" smtClean="0"/>
              <a:t> Sponsored Table</a:t>
            </a:r>
            <a:endParaRPr lang="en-US" dirty="0"/>
          </a:p>
        </p:txBody>
      </p:sp>
      <p:sp>
        <p:nvSpPr>
          <p:cNvPr id="3" name="Content Placeholder 2"/>
          <p:cNvSpPr>
            <a:spLocks noGrp="1"/>
          </p:cNvSpPr>
          <p:nvPr>
            <p:ph idx="1"/>
          </p:nvPr>
        </p:nvSpPr>
        <p:spPr>
          <a:xfrm>
            <a:off x="327397" y="1741676"/>
            <a:ext cx="5679025" cy="3183753"/>
          </a:xfrm>
        </p:spPr>
        <p:txBody>
          <a:bodyPr>
            <a:normAutofit/>
          </a:bodyPr>
          <a:lstStyle/>
          <a:p>
            <a:pPr marL="0" indent="0">
              <a:buNone/>
            </a:pPr>
            <a:r>
              <a:rPr lang="en-US" dirty="0"/>
              <a:t>CREATE TABLE IF NOT EXISTS Sponsored (</a:t>
            </a:r>
          </a:p>
          <a:p>
            <a:pPr marL="0" indent="0">
              <a:buNone/>
            </a:pPr>
            <a:r>
              <a:rPr lang="en-US" dirty="0"/>
              <a:t>  </a:t>
            </a:r>
            <a:r>
              <a:rPr lang="en-US" dirty="0" err="1"/>
              <a:t>SponsorID</a:t>
            </a:r>
            <a:r>
              <a:rPr lang="en-US" dirty="0"/>
              <a:t>	char(4)			not null,</a:t>
            </a:r>
          </a:p>
          <a:p>
            <a:pPr marL="0" indent="0">
              <a:buNone/>
            </a:pPr>
            <a:r>
              <a:rPr lang="en-US" dirty="0"/>
              <a:t>  </a:t>
            </a:r>
            <a:r>
              <a:rPr lang="en-US" dirty="0" err="1"/>
              <a:t>DriverID</a:t>
            </a:r>
            <a:r>
              <a:rPr lang="en-US" dirty="0"/>
              <a:t>  char(4)			not null,</a:t>
            </a:r>
          </a:p>
          <a:p>
            <a:pPr marL="0" indent="0">
              <a:buNone/>
            </a:pPr>
            <a:r>
              <a:rPr lang="en-US" dirty="0" smtClean="0"/>
              <a:t>Foreign </a:t>
            </a:r>
            <a:r>
              <a:rPr lang="en-US" dirty="0"/>
              <a:t>key(</a:t>
            </a:r>
            <a:r>
              <a:rPr lang="en-US" dirty="0" err="1"/>
              <a:t>SponsorID</a:t>
            </a:r>
            <a:r>
              <a:rPr lang="en-US" dirty="0"/>
              <a:t>) references Sponsors(</a:t>
            </a:r>
            <a:r>
              <a:rPr lang="en-US" dirty="0" err="1"/>
              <a:t>SponsorID</a:t>
            </a:r>
            <a:r>
              <a:rPr lang="en-US" dirty="0"/>
              <a:t>),</a:t>
            </a:r>
          </a:p>
          <a:p>
            <a:pPr marL="0" indent="0">
              <a:buNone/>
            </a:pPr>
            <a:r>
              <a:rPr lang="en-US" dirty="0" smtClean="0"/>
              <a:t>Foreign </a:t>
            </a:r>
            <a:r>
              <a:rPr lang="en-US" dirty="0"/>
              <a:t>key(</a:t>
            </a:r>
            <a:r>
              <a:rPr lang="en-US" dirty="0" err="1"/>
              <a:t>DriverID</a:t>
            </a:r>
            <a:r>
              <a:rPr lang="en-US" dirty="0"/>
              <a:t>) references Drivers(</a:t>
            </a:r>
            <a:r>
              <a:rPr lang="en-US" dirty="0" err="1"/>
              <a:t>DriverID</a:t>
            </a:r>
            <a:r>
              <a:rPr lang="en-US" dirty="0" smtClean="0"/>
              <a:t>), </a:t>
            </a:r>
            <a:r>
              <a:rPr lang="en-US" dirty="0"/>
              <a:t>primary key(</a:t>
            </a:r>
            <a:r>
              <a:rPr lang="en-US" dirty="0" err="1"/>
              <a:t>SponsorID</a:t>
            </a:r>
            <a:r>
              <a:rPr lang="en-US" dirty="0"/>
              <a:t>, </a:t>
            </a:r>
            <a:r>
              <a:rPr lang="en-US" dirty="0" err="1"/>
              <a:t>DriverID</a:t>
            </a:r>
            <a:r>
              <a:rPr lang="en-US" dirty="0"/>
              <a:t>)</a:t>
            </a:r>
          </a:p>
          <a:p>
            <a:pPr marL="0" indent="0">
              <a:buNone/>
            </a:pPr>
            <a:r>
              <a:rPr lang="en-US" dirty="0"/>
              <a:t>);</a:t>
            </a:r>
          </a:p>
        </p:txBody>
      </p:sp>
      <p:sp>
        <p:nvSpPr>
          <p:cNvPr id="5" name="TextBox 4"/>
          <p:cNvSpPr txBox="1"/>
          <p:nvPr/>
        </p:nvSpPr>
        <p:spPr>
          <a:xfrm>
            <a:off x="1528550" y="819225"/>
            <a:ext cx="10099343" cy="461665"/>
          </a:xfrm>
          <a:prstGeom prst="rect">
            <a:avLst/>
          </a:prstGeom>
          <a:noFill/>
        </p:spPr>
        <p:txBody>
          <a:bodyPr wrap="square" rtlCol="0">
            <a:spAutoFit/>
          </a:bodyPr>
          <a:lstStyle/>
          <a:p>
            <a:r>
              <a:rPr lang="en-US" sz="2400" dirty="0" smtClean="0"/>
              <a:t>This table shows what Driver is sponsored by what Sponsor.</a:t>
            </a:r>
            <a:endParaRPr lang="en-US" sz="2400" dirty="0"/>
          </a:p>
        </p:txBody>
      </p:sp>
      <p:sp>
        <p:nvSpPr>
          <p:cNvPr id="6" name="TextBox 5"/>
          <p:cNvSpPr txBox="1"/>
          <p:nvPr/>
        </p:nvSpPr>
        <p:spPr>
          <a:xfrm>
            <a:off x="0" y="5016883"/>
            <a:ext cx="5390147" cy="1200329"/>
          </a:xfrm>
          <a:prstGeom prst="rect">
            <a:avLst/>
          </a:prstGeom>
          <a:noFill/>
        </p:spPr>
        <p:txBody>
          <a:bodyPr wrap="square" rtlCol="0">
            <a:spAutoFit/>
          </a:bodyPr>
          <a:lstStyle/>
          <a:p>
            <a:r>
              <a:rPr lang="en-US" sz="2400" dirty="0" err="1" smtClean="0">
                <a:solidFill>
                  <a:srgbClr val="002060"/>
                </a:solidFill>
              </a:rPr>
              <a:t>Dependencies:None</a:t>
            </a:r>
            <a:endParaRPr lang="en-US" sz="2400" dirty="0" smtClean="0">
              <a:solidFill>
                <a:srgbClr val="002060"/>
              </a:solidFill>
            </a:endParaRPr>
          </a:p>
          <a:p>
            <a:r>
              <a:rPr lang="en-US" sz="2400" dirty="0" smtClean="0">
                <a:solidFill>
                  <a:srgbClr val="002060"/>
                </a:solidFill>
              </a:rPr>
              <a:t>Composite Key attributes: </a:t>
            </a:r>
            <a:r>
              <a:rPr lang="en-US" sz="2400" dirty="0" err="1" smtClean="0">
                <a:solidFill>
                  <a:srgbClr val="002060"/>
                </a:solidFill>
              </a:rPr>
              <a:t>DriverID</a:t>
            </a:r>
            <a:r>
              <a:rPr lang="en-US" sz="2400" dirty="0" smtClean="0">
                <a:solidFill>
                  <a:srgbClr val="002060"/>
                </a:solidFill>
              </a:rPr>
              <a:t>, </a:t>
            </a:r>
            <a:r>
              <a:rPr lang="en-US" sz="2400" dirty="0" err="1" smtClean="0">
                <a:solidFill>
                  <a:srgbClr val="002060"/>
                </a:solidFill>
              </a:rPr>
              <a:t>SponsorID</a:t>
            </a:r>
            <a:r>
              <a:rPr lang="en-US" sz="2400" dirty="0" smtClean="0">
                <a:solidFill>
                  <a:srgbClr val="002060"/>
                </a:solidFill>
              </a:rPr>
              <a:t> </a:t>
            </a:r>
            <a:endParaRPr lang="en-US" sz="2400" dirty="0">
              <a:solidFill>
                <a:srgbClr val="002060"/>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1307443217"/>
              </p:ext>
            </p:extLst>
          </p:nvPr>
        </p:nvGraphicFramePr>
        <p:xfrm>
          <a:off x="9368590" y="2834640"/>
          <a:ext cx="2823411" cy="4023360"/>
        </p:xfrm>
        <a:graphic>
          <a:graphicData uri="http://schemas.openxmlformats.org/drawingml/2006/table">
            <a:tbl>
              <a:tblPr firstRow="1" bandRow="1">
                <a:tableStyleId>{5C22544A-7EE6-4342-B048-85BDC9FD1C3A}</a:tableStyleId>
              </a:tblPr>
              <a:tblGrid>
                <a:gridCol w="1379621"/>
                <a:gridCol w="1443790"/>
              </a:tblGrid>
              <a:tr h="0">
                <a:tc>
                  <a:txBody>
                    <a:bodyPr/>
                    <a:lstStyle/>
                    <a:p>
                      <a:r>
                        <a:rPr lang="en-US" dirty="0" err="1" smtClean="0"/>
                        <a:t>SponsorID</a:t>
                      </a:r>
                      <a:endParaRPr lang="en-US" dirty="0"/>
                    </a:p>
                  </a:txBody>
                  <a:tcPr/>
                </a:tc>
                <a:tc>
                  <a:txBody>
                    <a:bodyPr/>
                    <a:lstStyle/>
                    <a:p>
                      <a:r>
                        <a:rPr lang="en-US" dirty="0" err="1" smtClean="0"/>
                        <a:t>DriverID</a:t>
                      </a:r>
                      <a:endParaRPr lang="en-US" dirty="0"/>
                    </a:p>
                  </a:txBody>
                  <a:tcPr/>
                </a:tc>
              </a:tr>
              <a:tr h="0">
                <a:tc>
                  <a:txBody>
                    <a:bodyPr/>
                    <a:lstStyle/>
                    <a:p>
                      <a:r>
                        <a:rPr lang="en-US" dirty="0" smtClean="0"/>
                        <a:t>S01</a:t>
                      </a:r>
                      <a:endParaRPr lang="en-US" dirty="0"/>
                    </a:p>
                  </a:txBody>
                  <a:tcPr/>
                </a:tc>
                <a:tc>
                  <a:txBody>
                    <a:bodyPr/>
                    <a:lstStyle/>
                    <a:p>
                      <a:r>
                        <a:rPr lang="en-US" dirty="0" smtClean="0"/>
                        <a:t>D01</a:t>
                      </a:r>
                      <a:endParaRPr lang="en-US" dirty="0"/>
                    </a:p>
                  </a:txBody>
                  <a:tcPr/>
                </a:tc>
              </a:tr>
              <a:tr h="0">
                <a:tc>
                  <a:txBody>
                    <a:bodyPr/>
                    <a:lstStyle/>
                    <a:p>
                      <a:r>
                        <a:rPr lang="en-US" dirty="0" smtClean="0"/>
                        <a:t>S02</a:t>
                      </a:r>
                      <a:endParaRPr lang="en-US" dirty="0"/>
                    </a:p>
                  </a:txBody>
                  <a:tcPr/>
                </a:tc>
                <a:tc>
                  <a:txBody>
                    <a:bodyPr/>
                    <a:lstStyle/>
                    <a:p>
                      <a:r>
                        <a:rPr lang="en-US" dirty="0" smtClean="0"/>
                        <a:t>D02</a:t>
                      </a:r>
                      <a:endParaRPr lang="en-US" dirty="0"/>
                    </a:p>
                  </a:txBody>
                  <a:tcPr/>
                </a:tc>
              </a:tr>
              <a:tr h="0">
                <a:tc>
                  <a:txBody>
                    <a:bodyPr/>
                    <a:lstStyle/>
                    <a:p>
                      <a:r>
                        <a:rPr lang="en-US" dirty="0" smtClean="0"/>
                        <a:t>S03</a:t>
                      </a:r>
                      <a:endParaRPr lang="en-US" dirty="0"/>
                    </a:p>
                  </a:txBody>
                  <a:tcPr/>
                </a:tc>
                <a:tc>
                  <a:txBody>
                    <a:bodyPr/>
                    <a:lstStyle/>
                    <a:p>
                      <a:r>
                        <a:rPr lang="en-US" dirty="0" smtClean="0"/>
                        <a:t>D03</a:t>
                      </a:r>
                      <a:endParaRPr lang="en-US" dirty="0"/>
                    </a:p>
                  </a:txBody>
                  <a:tcPr/>
                </a:tc>
              </a:tr>
              <a:tr h="0">
                <a:tc>
                  <a:txBody>
                    <a:bodyPr/>
                    <a:lstStyle/>
                    <a:p>
                      <a:r>
                        <a:rPr lang="en-US" dirty="0" smtClean="0"/>
                        <a:t>S04</a:t>
                      </a:r>
                      <a:endParaRPr lang="en-US" dirty="0"/>
                    </a:p>
                  </a:txBody>
                  <a:tcPr/>
                </a:tc>
                <a:tc>
                  <a:txBody>
                    <a:bodyPr/>
                    <a:lstStyle/>
                    <a:p>
                      <a:r>
                        <a:rPr lang="en-US" dirty="0" smtClean="0"/>
                        <a:t>D04</a:t>
                      </a:r>
                      <a:endParaRPr lang="en-US" dirty="0"/>
                    </a:p>
                  </a:txBody>
                  <a:tcPr/>
                </a:tc>
              </a:tr>
              <a:tr h="0">
                <a:tc>
                  <a:txBody>
                    <a:bodyPr/>
                    <a:lstStyle/>
                    <a:p>
                      <a:r>
                        <a:rPr lang="en-US" dirty="0" smtClean="0"/>
                        <a:t>S01</a:t>
                      </a:r>
                      <a:endParaRPr lang="en-US" dirty="0"/>
                    </a:p>
                  </a:txBody>
                  <a:tcPr/>
                </a:tc>
                <a:tc>
                  <a:txBody>
                    <a:bodyPr/>
                    <a:lstStyle/>
                    <a:p>
                      <a:r>
                        <a:rPr lang="en-US" dirty="0" smtClean="0"/>
                        <a:t>D05</a:t>
                      </a:r>
                      <a:endParaRPr lang="en-US" dirty="0"/>
                    </a:p>
                  </a:txBody>
                  <a:tcPr/>
                </a:tc>
              </a:tr>
              <a:tr h="0">
                <a:tc>
                  <a:txBody>
                    <a:bodyPr/>
                    <a:lstStyle/>
                    <a:p>
                      <a:r>
                        <a:rPr lang="en-US" dirty="0" smtClean="0"/>
                        <a:t>S05</a:t>
                      </a:r>
                      <a:endParaRPr lang="en-US" dirty="0"/>
                    </a:p>
                  </a:txBody>
                  <a:tcPr/>
                </a:tc>
                <a:tc>
                  <a:txBody>
                    <a:bodyPr/>
                    <a:lstStyle/>
                    <a:p>
                      <a:r>
                        <a:rPr lang="en-US" dirty="0" smtClean="0"/>
                        <a:t>D06</a:t>
                      </a:r>
                      <a:endParaRPr lang="en-US" dirty="0"/>
                    </a:p>
                  </a:txBody>
                  <a:tcPr/>
                </a:tc>
              </a:tr>
              <a:tr h="0">
                <a:tc>
                  <a:txBody>
                    <a:bodyPr/>
                    <a:lstStyle/>
                    <a:p>
                      <a:r>
                        <a:rPr lang="en-US" dirty="0" smtClean="0"/>
                        <a:t>S03</a:t>
                      </a:r>
                      <a:endParaRPr lang="en-US" dirty="0"/>
                    </a:p>
                  </a:txBody>
                  <a:tcPr/>
                </a:tc>
                <a:tc>
                  <a:txBody>
                    <a:bodyPr/>
                    <a:lstStyle/>
                    <a:p>
                      <a:r>
                        <a:rPr lang="en-US" dirty="0" smtClean="0"/>
                        <a:t>D07</a:t>
                      </a:r>
                      <a:endParaRPr lang="en-US" dirty="0"/>
                    </a:p>
                  </a:txBody>
                  <a:tcPr/>
                </a:tc>
              </a:tr>
              <a:tr h="0">
                <a:tc>
                  <a:txBody>
                    <a:bodyPr/>
                    <a:lstStyle/>
                    <a:p>
                      <a:r>
                        <a:rPr lang="en-US" dirty="0" smtClean="0"/>
                        <a:t>S08</a:t>
                      </a:r>
                      <a:endParaRPr lang="en-US" dirty="0"/>
                    </a:p>
                  </a:txBody>
                  <a:tcPr/>
                </a:tc>
                <a:tc>
                  <a:txBody>
                    <a:bodyPr/>
                    <a:lstStyle/>
                    <a:p>
                      <a:r>
                        <a:rPr lang="en-US" dirty="0" smtClean="0"/>
                        <a:t>D05</a:t>
                      </a:r>
                      <a:endParaRPr lang="en-US" dirty="0"/>
                    </a:p>
                  </a:txBody>
                  <a:tcPr/>
                </a:tc>
              </a:tr>
              <a:tr h="0">
                <a:tc>
                  <a:txBody>
                    <a:bodyPr/>
                    <a:lstStyle/>
                    <a:p>
                      <a:r>
                        <a:rPr lang="en-US" dirty="0" smtClean="0"/>
                        <a:t>S06</a:t>
                      </a:r>
                      <a:endParaRPr lang="en-US" dirty="0"/>
                    </a:p>
                  </a:txBody>
                  <a:tcPr/>
                </a:tc>
                <a:tc>
                  <a:txBody>
                    <a:bodyPr/>
                    <a:lstStyle/>
                    <a:p>
                      <a:r>
                        <a:rPr lang="en-US" dirty="0" smtClean="0"/>
                        <a:t>D04</a:t>
                      </a:r>
                      <a:endParaRPr lang="en-US" dirty="0"/>
                    </a:p>
                  </a:txBody>
                  <a:tcPr/>
                </a:tc>
              </a:tr>
              <a:tr h="0">
                <a:tc>
                  <a:txBody>
                    <a:bodyPr/>
                    <a:lstStyle/>
                    <a:p>
                      <a:r>
                        <a:rPr lang="en-US" dirty="0" smtClean="0"/>
                        <a:t>S07</a:t>
                      </a:r>
                      <a:endParaRPr lang="en-US" dirty="0"/>
                    </a:p>
                  </a:txBody>
                  <a:tcPr/>
                </a:tc>
                <a:tc>
                  <a:txBody>
                    <a:bodyPr/>
                    <a:lstStyle/>
                    <a:p>
                      <a:r>
                        <a:rPr lang="en-US" dirty="0" smtClean="0"/>
                        <a:t>D01</a:t>
                      </a:r>
                      <a:endParaRPr lang="en-US" dirty="0"/>
                    </a:p>
                  </a:txBody>
                  <a:tcPr/>
                </a:tc>
              </a:tr>
            </a:tbl>
          </a:graphicData>
        </a:graphic>
      </p:graphicFrame>
    </p:spTree>
    <p:extLst>
      <p:ext uri="{BB962C8B-B14F-4D97-AF65-F5344CB8AC3E}">
        <p14:creationId xmlns:p14="http://schemas.microsoft.com/office/powerpoint/2010/main" val="4082558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397" y="0"/>
            <a:ext cx="8911687" cy="1280890"/>
          </a:xfrm>
        </p:spPr>
        <p:txBody>
          <a:bodyPr/>
          <a:lstStyle/>
          <a:p>
            <a:r>
              <a:rPr lang="en-US" dirty="0" smtClean="0"/>
              <a:t>Races Table </a:t>
            </a:r>
            <a:endParaRPr lang="en-US" dirty="0"/>
          </a:p>
        </p:txBody>
      </p:sp>
      <p:sp>
        <p:nvSpPr>
          <p:cNvPr id="3" name="Content Placeholder 2"/>
          <p:cNvSpPr>
            <a:spLocks noGrp="1"/>
          </p:cNvSpPr>
          <p:nvPr>
            <p:ph idx="1"/>
          </p:nvPr>
        </p:nvSpPr>
        <p:spPr>
          <a:xfrm>
            <a:off x="327397" y="1833130"/>
            <a:ext cx="5679025" cy="3183753"/>
          </a:xfrm>
        </p:spPr>
        <p:txBody>
          <a:bodyPr>
            <a:normAutofit fontScale="92500" lnSpcReduction="20000"/>
          </a:bodyPr>
          <a:lstStyle/>
          <a:p>
            <a:pPr marL="0" indent="0">
              <a:buNone/>
            </a:pPr>
            <a:r>
              <a:rPr lang="en-US" dirty="0"/>
              <a:t>CREATE TABLE IF NOT EXISTS Races (</a:t>
            </a:r>
          </a:p>
          <a:p>
            <a:pPr marL="0" indent="0">
              <a:buNone/>
            </a:pPr>
            <a:r>
              <a:rPr lang="en-US" dirty="0"/>
              <a:t>  </a:t>
            </a:r>
            <a:r>
              <a:rPr lang="en-US" dirty="0" err="1"/>
              <a:t>RaceID</a:t>
            </a:r>
            <a:r>
              <a:rPr lang="en-US" dirty="0"/>
              <a:t> 		char(4) 		not null,</a:t>
            </a:r>
          </a:p>
          <a:p>
            <a:pPr marL="0" indent="0">
              <a:buNone/>
            </a:pPr>
            <a:r>
              <a:rPr lang="en-US" dirty="0"/>
              <a:t>  </a:t>
            </a:r>
            <a:r>
              <a:rPr lang="en-US" dirty="0" err="1"/>
              <a:t>Race_Name</a:t>
            </a:r>
            <a:r>
              <a:rPr lang="en-US" dirty="0"/>
              <a:t>		VARCHAR (25)	not null,</a:t>
            </a:r>
          </a:p>
          <a:p>
            <a:pPr marL="0" indent="0">
              <a:buNone/>
            </a:pPr>
            <a:r>
              <a:rPr lang="en-US" dirty="0"/>
              <a:t>  Difficulty	VARCHAR (25)	not null,</a:t>
            </a:r>
          </a:p>
          <a:p>
            <a:pPr marL="0" indent="0">
              <a:buNone/>
            </a:pPr>
            <a:r>
              <a:rPr lang="en-US" dirty="0"/>
              <a:t>  </a:t>
            </a:r>
            <a:r>
              <a:rPr lang="en-US" dirty="0" err="1"/>
              <a:t>Crowd_Size</a:t>
            </a:r>
            <a:r>
              <a:rPr lang="en-US" dirty="0"/>
              <a:t>	integer			not null,</a:t>
            </a:r>
          </a:p>
          <a:p>
            <a:pPr marL="0" indent="0">
              <a:buNone/>
            </a:pPr>
            <a:r>
              <a:rPr lang="en-US" dirty="0"/>
              <a:t>  Date			VARCHAR	(25)	not null,</a:t>
            </a:r>
          </a:p>
          <a:p>
            <a:pPr marL="0" indent="0">
              <a:buNone/>
            </a:pPr>
            <a:r>
              <a:rPr lang="en-US" dirty="0"/>
              <a:t>  Weather		VARCHAR	(25)	not null,  </a:t>
            </a:r>
          </a:p>
          <a:p>
            <a:pPr marL="0" indent="0">
              <a:buNone/>
            </a:pPr>
            <a:r>
              <a:rPr lang="en-US" dirty="0"/>
              <a:t>  primary key(</a:t>
            </a:r>
            <a:r>
              <a:rPr lang="en-US" dirty="0" err="1"/>
              <a:t>RaceID</a:t>
            </a:r>
            <a:r>
              <a:rPr lang="en-US" dirty="0"/>
              <a:t>)</a:t>
            </a:r>
          </a:p>
          <a:p>
            <a:pPr marL="0" indent="0">
              <a:buNone/>
            </a:pPr>
            <a:r>
              <a:rPr lang="en-US" dirty="0"/>
              <a:t>);</a:t>
            </a:r>
          </a:p>
        </p:txBody>
      </p:sp>
      <p:sp>
        <p:nvSpPr>
          <p:cNvPr id="5" name="TextBox 4"/>
          <p:cNvSpPr txBox="1"/>
          <p:nvPr/>
        </p:nvSpPr>
        <p:spPr>
          <a:xfrm>
            <a:off x="1544592" y="726453"/>
            <a:ext cx="10099343" cy="1200329"/>
          </a:xfrm>
          <a:prstGeom prst="rect">
            <a:avLst/>
          </a:prstGeom>
          <a:noFill/>
        </p:spPr>
        <p:txBody>
          <a:bodyPr wrap="square" rtlCol="0">
            <a:spAutoFit/>
          </a:bodyPr>
          <a:lstStyle/>
          <a:p>
            <a:r>
              <a:rPr lang="en-US" sz="2400" dirty="0" smtClean="0"/>
              <a:t>This table shows some of races that the drivers will compete in throughout the season and some insight to how the conditions were.</a:t>
            </a:r>
            <a:endParaRPr lang="en-US" sz="2400" dirty="0"/>
          </a:p>
        </p:txBody>
      </p:sp>
      <p:sp>
        <p:nvSpPr>
          <p:cNvPr id="6" name="TextBox 5"/>
          <p:cNvSpPr txBox="1"/>
          <p:nvPr/>
        </p:nvSpPr>
        <p:spPr>
          <a:xfrm>
            <a:off x="0" y="5016883"/>
            <a:ext cx="5037221" cy="1200329"/>
          </a:xfrm>
          <a:prstGeom prst="rect">
            <a:avLst/>
          </a:prstGeom>
          <a:noFill/>
        </p:spPr>
        <p:txBody>
          <a:bodyPr wrap="square" rtlCol="0">
            <a:spAutoFit/>
          </a:bodyPr>
          <a:lstStyle/>
          <a:p>
            <a:r>
              <a:rPr lang="en-US" sz="2400" dirty="0" smtClean="0">
                <a:solidFill>
                  <a:srgbClr val="002060"/>
                </a:solidFill>
              </a:rPr>
              <a:t>Dependencies:</a:t>
            </a:r>
          </a:p>
          <a:p>
            <a:r>
              <a:rPr lang="en-US" sz="2400" dirty="0" err="1" smtClean="0">
                <a:solidFill>
                  <a:srgbClr val="002060"/>
                </a:solidFill>
              </a:rPr>
              <a:t>RaceID</a:t>
            </a:r>
            <a:r>
              <a:rPr lang="en-US" sz="2400" dirty="0" smtClean="0">
                <a:solidFill>
                  <a:srgbClr val="002060"/>
                </a:solidFill>
              </a:rPr>
              <a:t> -&gt; </a:t>
            </a:r>
            <a:r>
              <a:rPr lang="en-US" sz="2400" dirty="0" err="1" smtClean="0">
                <a:solidFill>
                  <a:srgbClr val="002060"/>
                </a:solidFill>
              </a:rPr>
              <a:t>race_name</a:t>
            </a:r>
            <a:r>
              <a:rPr lang="en-US" sz="2400" dirty="0" smtClean="0">
                <a:solidFill>
                  <a:srgbClr val="002060"/>
                </a:solidFill>
              </a:rPr>
              <a:t>, difficulty, crowd size, weather</a:t>
            </a:r>
            <a:endParaRPr lang="en-US" sz="2400" dirty="0">
              <a:solidFill>
                <a:srgbClr val="002060"/>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652913997"/>
              </p:ext>
            </p:extLst>
          </p:nvPr>
        </p:nvGraphicFramePr>
        <p:xfrm>
          <a:off x="4924925" y="3921760"/>
          <a:ext cx="7267075" cy="2936240"/>
        </p:xfrm>
        <a:graphic>
          <a:graphicData uri="http://schemas.openxmlformats.org/drawingml/2006/table">
            <a:tbl>
              <a:tblPr firstRow="1" bandRow="1">
                <a:tableStyleId>{5C22544A-7EE6-4342-B048-85BDC9FD1C3A}</a:tableStyleId>
              </a:tblPr>
              <a:tblGrid>
                <a:gridCol w="994611"/>
                <a:gridCol w="1604211"/>
                <a:gridCol w="1122948"/>
                <a:gridCol w="930442"/>
                <a:gridCol w="1171074"/>
                <a:gridCol w="1443789"/>
              </a:tblGrid>
              <a:tr h="370840">
                <a:tc>
                  <a:txBody>
                    <a:bodyPr/>
                    <a:lstStyle/>
                    <a:p>
                      <a:r>
                        <a:rPr lang="en-US" dirty="0" err="1" smtClean="0"/>
                        <a:t>RaceID</a:t>
                      </a:r>
                      <a:endParaRPr lang="en-US" dirty="0"/>
                    </a:p>
                  </a:txBody>
                  <a:tcPr/>
                </a:tc>
                <a:tc>
                  <a:txBody>
                    <a:bodyPr/>
                    <a:lstStyle/>
                    <a:p>
                      <a:r>
                        <a:rPr lang="en-US" dirty="0" err="1" smtClean="0"/>
                        <a:t>Race_Name</a:t>
                      </a:r>
                      <a:endParaRPr lang="en-US" dirty="0"/>
                    </a:p>
                  </a:txBody>
                  <a:tcPr/>
                </a:tc>
                <a:tc>
                  <a:txBody>
                    <a:bodyPr/>
                    <a:lstStyle/>
                    <a:p>
                      <a:r>
                        <a:rPr lang="en-US" dirty="0" smtClean="0"/>
                        <a:t>Difficulty</a:t>
                      </a:r>
                      <a:endParaRPr lang="en-US" dirty="0"/>
                    </a:p>
                  </a:txBody>
                  <a:tcPr/>
                </a:tc>
                <a:tc>
                  <a:txBody>
                    <a:bodyPr/>
                    <a:lstStyle/>
                    <a:p>
                      <a:r>
                        <a:rPr lang="en-US" dirty="0" err="1" smtClean="0"/>
                        <a:t>Crowd_Size</a:t>
                      </a:r>
                      <a:endParaRPr lang="en-US" dirty="0"/>
                    </a:p>
                  </a:txBody>
                  <a:tcPr/>
                </a:tc>
                <a:tc>
                  <a:txBody>
                    <a:bodyPr/>
                    <a:lstStyle/>
                    <a:p>
                      <a:r>
                        <a:rPr lang="en-US" dirty="0" smtClean="0"/>
                        <a:t>Date</a:t>
                      </a:r>
                      <a:endParaRPr lang="en-US" dirty="0"/>
                    </a:p>
                  </a:txBody>
                  <a:tcPr/>
                </a:tc>
                <a:tc>
                  <a:txBody>
                    <a:bodyPr/>
                    <a:lstStyle/>
                    <a:p>
                      <a:r>
                        <a:rPr lang="en-US" dirty="0" smtClean="0"/>
                        <a:t>Weather</a:t>
                      </a:r>
                      <a:endParaRPr lang="en-US" dirty="0"/>
                    </a:p>
                  </a:txBody>
                  <a:tcPr/>
                </a:tc>
              </a:tr>
              <a:tr h="370840">
                <a:tc>
                  <a:txBody>
                    <a:bodyPr/>
                    <a:lstStyle/>
                    <a:p>
                      <a:r>
                        <a:rPr lang="en-US" dirty="0" smtClean="0"/>
                        <a:t>R01</a:t>
                      </a:r>
                      <a:endParaRPr lang="en-US" dirty="0"/>
                    </a:p>
                  </a:txBody>
                  <a:tcPr/>
                </a:tc>
                <a:tc>
                  <a:txBody>
                    <a:bodyPr/>
                    <a:lstStyle/>
                    <a:p>
                      <a:r>
                        <a:rPr lang="en-US" dirty="0" smtClean="0"/>
                        <a:t>EMRA</a:t>
                      </a:r>
                      <a:r>
                        <a:rPr lang="en-US" baseline="0" dirty="0" smtClean="0"/>
                        <a:t> PM</a:t>
                      </a:r>
                      <a:endParaRPr lang="en-US" dirty="0"/>
                    </a:p>
                  </a:txBody>
                  <a:tcPr/>
                </a:tc>
                <a:tc>
                  <a:txBody>
                    <a:bodyPr/>
                    <a:lstStyle/>
                    <a:p>
                      <a:r>
                        <a:rPr lang="en-US" dirty="0" smtClean="0"/>
                        <a:t>Med</a:t>
                      </a:r>
                      <a:endParaRPr lang="en-US" dirty="0"/>
                    </a:p>
                  </a:txBody>
                  <a:tcPr/>
                </a:tc>
                <a:tc>
                  <a:txBody>
                    <a:bodyPr/>
                    <a:lstStyle/>
                    <a:p>
                      <a:r>
                        <a:rPr lang="en-US" dirty="0" smtClean="0"/>
                        <a:t>31,000</a:t>
                      </a:r>
                      <a:endParaRPr lang="en-US" dirty="0"/>
                    </a:p>
                  </a:txBody>
                  <a:tcPr/>
                </a:tc>
                <a:tc>
                  <a:txBody>
                    <a:bodyPr/>
                    <a:lstStyle/>
                    <a:p>
                      <a:r>
                        <a:rPr lang="en-US" dirty="0" smtClean="0"/>
                        <a:t>05/08/17</a:t>
                      </a:r>
                      <a:endParaRPr lang="en-US" dirty="0"/>
                    </a:p>
                  </a:txBody>
                  <a:tcPr/>
                </a:tc>
                <a:tc>
                  <a:txBody>
                    <a:bodyPr/>
                    <a:lstStyle/>
                    <a:p>
                      <a:r>
                        <a:rPr lang="en-US" dirty="0" smtClean="0"/>
                        <a:t>Sunny</a:t>
                      </a:r>
                      <a:endParaRPr lang="en-US" dirty="0"/>
                    </a:p>
                  </a:txBody>
                  <a:tcPr/>
                </a:tc>
              </a:tr>
              <a:tr h="370840">
                <a:tc>
                  <a:txBody>
                    <a:bodyPr/>
                    <a:lstStyle/>
                    <a:p>
                      <a:r>
                        <a:rPr lang="en-US" dirty="0" smtClean="0"/>
                        <a:t>R02</a:t>
                      </a:r>
                      <a:endParaRPr lang="en-US" dirty="0"/>
                    </a:p>
                  </a:txBody>
                  <a:tcPr/>
                </a:tc>
                <a:tc>
                  <a:txBody>
                    <a:bodyPr/>
                    <a:lstStyle/>
                    <a:p>
                      <a:r>
                        <a:rPr lang="en-US" dirty="0" smtClean="0"/>
                        <a:t>PCA</a:t>
                      </a:r>
                      <a:r>
                        <a:rPr lang="en-US" baseline="0" dirty="0" smtClean="0"/>
                        <a:t> CVR</a:t>
                      </a:r>
                      <a:endParaRPr lang="en-US" dirty="0"/>
                    </a:p>
                  </a:txBody>
                  <a:tcPr/>
                </a:tc>
                <a:tc>
                  <a:txBody>
                    <a:bodyPr/>
                    <a:lstStyle/>
                    <a:p>
                      <a:r>
                        <a:rPr lang="en-US" dirty="0" smtClean="0"/>
                        <a:t>Med</a:t>
                      </a:r>
                      <a:endParaRPr lang="en-US" dirty="0"/>
                    </a:p>
                  </a:txBody>
                  <a:tcPr/>
                </a:tc>
                <a:tc>
                  <a:txBody>
                    <a:bodyPr/>
                    <a:lstStyle/>
                    <a:p>
                      <a:r>
                        <a:rPr lang="en-US" dirty="0" smtClean="0"/>
                        <a:t>23,000</a:t>
                      </a:r>
                      <a:endParaRPr lang="en-US" dirty="0"/>
                    </a:p>
                  </a:txBody>
                  <a:tcPr/>
                </a:tc>
                <a:tc>
                  <a:txBody>
                    <a:bodyPr/>
                    <a:lstStyle/>
                    <a:p>
                      <a:r>
                        <a:rPr lang="en-US" dirty="0" smtClean="0"/>
                        <a:t>05/29/17</a:t>
                      </a:r>
                      <a:endParaRPr lang="en-US" dirty="0"/>
                    </a:p>
                  </a:txBody>
                  <a:tcPr/>
                </a:tc>
                <a:tc>
                  <a:txBody>
                    <a:bodyPr/>
                    <a:lstStyle/>
                    <a:p>
                      <a:r>
                        <a:rPr lang="en-US" dirty="0" smtClean="0"/>
                        <a:t>Sunny</a:t>
                      </a:r>
                      <a:endParaRPr lang="en-US" dirty="0"/>
                    </a:p>
                  </a:txBody>
                  <a:tcPr/>
                </a:tc>
              </a:tr>
              <a:tr h="370840">
                <a:tc>
                  <a:txBody>
                    <a:bodyPr/>
                    <a:lstStyle/>
                    <a:p>
                      <a:r>
                        <a:rPr lang="en-US" dirty="0" smtClean="0"/>
                        <a:t>R03</a:t>
                      </a:r>
                      <a:endParaRPr lang="en-US" dirty="0"/>
                    </a:p>
                  </a:txBody>
                  <a:tcPr/>
                </a:tc>
                <a:tc>
                  <a:txBody>
                    <a:bodyPr/>
                    <a:lstStyle/>
                    <a:p>
                      <a:r>
                        <a:rPr lang="en-US" dirty="0" smtClean="0"/>
                        <a:t>BMW</a:t>
                      </a:r>
                      <a:r>
                        <a:rPr lang="en-US" baseline="0" dirty="0" smtClean="0"/>
                        <a:t> CT Valley- Autocross </a:t>
                      </a:r>
                      <a:endParaRPr lang="en-US" dirty="0"/>
                    </a:p>
                  </a:txBody>
                  <a:tcPr/>
                </a:tc>
                <a:tc>
                  <a:txBody>
                    <a:bodyPr/>
                    <a:lstStyle/>
                    <a:p>
                      <a:r>
                        <a:rPr lang="en-US" dirty="0" smtClean="0"/>
                        <a:t>Low</a:t>
                      </a:r>
                      <a:endParaRPr lang="en-US" dirty="0"/>
                    </a:p>
                  </a:txBody>
                  <a:tcPr/>
                </a:tc>
                <a:tc>
                  <a:txBody>
                    <a:bodyPr/>
                    <a:lstStyle/>
                    <a:p>
                      <a:r>
                        <a:rPr lang="en-US" dirty="0" smtClean="0"/>
                        <a:t>19,000</a:t>
                      </a:r>
                      <a:endParaRPr lang="en-US" dirty="0"/>
                    </a:p>
                  </a:txBody>
                  <a:tcPr/>
                </a:tc>
                <a:tc>
                  <a:txBody>
                    <a:bodyPr/>
                    <a:lstStyle/>
                    <a:p>
                      <a:r>
                        <a:rPr lang="en-US" dirty="0" smtClean="0"/>
                        <a:t>06/12/17</a:t>
                      </a:r>
                      <a:endParaRPr lang="en-US" dirty="0"/>
                    </a:p>
                  </a:txBody>
                  <a:tcPr/>
                </a:tc>
                <a:tc>
                  <a:txBody>
                    <a:bodyPr/>
                    <a:lstStyle/>
                    <a:p>
                      <a:r>
                        <a:rPr lang="en-US" dirty="0" smtClean="0"/>
                        <a:t>Overcast</a:t>
                      </a:r>
                      <a:endParaRPr lang="en-US" dirty="0"/>
                    </a:p>
                  </a:txBody>
                  <a:tcPr/>
                </a:tc>
              </a:tr>
              <a:tr h="370840">
                <a:tc>
                  <a:txBody>
                    <a:bodyPr/>
                    <a:lstStyle/>
                    <a:p>
                      <a:r>
                        <a:rPr lang="en-US" dirty="0" smtClean="0"/>
                        <a:t>R04</a:t>
                      </a:r>
                      <a:endParaRPr lang="en-US" dirty="0"/>
                    </a:p>
                  </a:txBody>
                  <a:tcPr/>
                </a:tc>
                <a:tc>
                  <a:txBody>
                    <a:bodyPr/>
                    <a:lstStyle/>
                    <a:p>
                      <a:r>
                        <a:rPr lang="en-US" dirty="0" smtClean="0"/>
                        <a:t>Lime Rock Drivers Club</a:t>
                      </a:r>
                      <a:endParaRPr lang="en-US" dirty="0"/>
                    </a:p>
                  </a:txBody>
                  <a:tcPr/>
                </a:tc>
                <a:tc>
                  <a:txBody>
                    <a:bodyPr/>
                    <a:lstStyle/>
                    <a:p>
                      <a:r>
                        <a:rPr lang="en-US" dirty="0" smtClean="0"/>
                        <a:t>High</a:t>
                      </a:r>
                      <a:endParaRPr lang="en-US" dirty="0"/>
                    </a:p>
                  </a:txBody>
                  <a:tcPr/>
                </a:tc>
                <a:tc>
                  <a:txBody>
                    <a:bodyPr/>
                    <a:lstStyle/>
                    <a:p>
                      <a:r>
                        <a:rPr lang="en-US" dirty="0" smtClean="0"/>
                        <a:t>29,000</a:t>
                      </a:r>
                      <a:endParaRPr lang="en-US" dirty="0"/>
                    </a:p>
                  </a:txBody>
                  <a:tcPr/>
                </a:tc>
                <a:tc>
                  <a:txBody>
                    <a:bodyPr/>
                    <a:lstStyle/>
                    <a:p>
                      <a:r>
                        <a:rPr lang="en-US" dirty="0" smtClean="0"/>
                        <a:t>06/12/17</a:t>
                      </a:r>
                      <a:endParaRPr lang="en-US" dirty="0"/>
                    </a:p>
                  </a:txBody>
                  <a:tcPr/>
                </a:tc>
                <a:tc>
                  <a:txBody>
                    <a:bodyPr/>
                    <a:lstStyle/>
                    <a:p>
                      <a:r>
                        <a:rPr lang="en-US" dirty="0" smtClean="0"/>
                        <a:t>Overcast</a:t>
                      </a:r>
                      <a:endParaRPr lang="en-US" dirty="0"/>
                    </a:p>
                  </a:txBody>
                  <a:tcPr/>
                </a:tc>
              </a:tr>
            </a:tbl>
          </a:graphicData>
        </a:graphic>
      </p:graphicFrame>
    </p:spTree>
    <p:extLst>
      <p:ext uri="{BB962C8B-B14F-4D97-AF65-F5344CB8AC3E}">
        <p14:creationId xmlns:p14="http://schemas.microsoft.com/office/powerpoint/2010/main" val="648042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397" y="0"/>
            <a:ext cx="8911687" cy="1280890"/>
          </a:xfrm>
        </p:spPr>
        <p:txBody>
          <a:bodyPr/>
          <a:lstStyle/>
          <a:p>
            <a:r>
              <a:rPr lang="en-US" dirty="0" smtClean="0"/>
              <a:t>Racers Table </a:t>
            </a:r>
            <a:endParaRPr lang="en-US" dirty="0"/>
          </a:p>
        </p:txBody>
      </p:sp>
      <p:sp>
        <p:nvSpPr>
          <p:cNvPr id="3" name="Content Placeholder 2"/>
          <p:cNvSpPr>
            <a:spLocks noGrp="1"/>
          </p:cNvSpPr>
          <p:nvPr>
            <p:ph idx="1"/>
          </p:nvPr>
        </p:nvSpPr>
        <p:spPr>
          <a:xfrm>
            <a:off x="327397" y="1833130"/>
            <a:ext cx="9883403" cy="5024870"/>
          </a:xfrm>
        </p:spPr>
        <p:txBody>
          <a:bodyPr>
            <a:normAutofit/>
          </a:bodyPr>
          <a:lstStyle/>
          <a:p>
            <a:pPr marL="0" indent="0">
              <a:buNone/>
            </a:pPr>
            <a:r>
              <a:rPr lang="en-US" dirty="0"/>
              <a:t>CREATE TABLE IF NOT EXISTS Racers (</a:t>
            </a:r>
          </a:p>
          <a:p>
            <a:pPr marL="0" indent="0">
              <a:buNone/>
            </a:pPr>
            <a:r>
              <a:rPr lang="en-US" dirty="0"/>
              <a:t>  </a:t>
            </a:r>
            <a:r>
              <a:rPr lang="en-US" dirty="0" err="1"/>
              <a:t>RaceID</a:t>
            </a:r>
            <a:r>
              <a:rPr lang="en-US" dirty="0"/>
              <a:t> 			char(4) 		not null,</a:t>
            </a:r>
          </a:p>
          <a:p>
            <a:pPr marL="0" indent="0">
              <a:buNone/>
            </a:pPr>
            <a:r>
              <a:rPr lang="en-US" dirty="0"/>
              <a:t>  </a:t>
            </a:r>
            <a:r>
              <a:rPr lang="en-US" dirty="0" err="1"/>
              <a:t>DriverID</a:t>
            </a:r>
            <a:r>
              <a:rPr lang="en-US" dirty="0"/>
              <a:t> 			char(4) 		not null,</a:t>
            </a:r>
          </a:p>
          <a:p>
            <a:pPr marL="0" indent="0">
              <a:buNone/>
            </a:pPr>
            <a:r>
              <a:rPr lang="en-US" dirty="0"/>
              <a:t>  </a:t>
            </a:r>
            <a:r>
              <a:rPr lang="en-US" dirty="0" err="1"/>
              <a:t>CarID</a:t>
            </a:r>
            <a:r>
              <a:rPr lang="en-US" dirty="0"/>
              <a:t> 			char(4) 		not null,</a:t>
            </a:r>
          </a:p>
          <a:p>
            <a:pPr marL="0" indent="0">
              <a:buNone/>
            </a:pPr>
            <a:r>
              <a:rPr lang="en-US" dirty="0"/>
              <a:t>  Place				VARCHAR (25)	not null,</a:t>
            </a:r>
          </a:p>
          <a:p>
            <a:pPr marL="0" indent="0">
              <a:buNone/>
            </a:pPr>
            <a:r>
              <a:rPr lang="en-US" dirty="0"/>
              <a:t>  </a:t>
            </a:r>
            <a:r>
              <a:rPr lang="en-US" dirty="0" err="1"/>
              <a:t>Laps_completed</a:t>
            </a:r>
            <a:r>
              <a:rPr lang="en-US" dirty="0"/>
              <a:t>	integer			not null,</a:t>
            </a:r>
          </a:p>
          <a:p>
            <a:pPr marL="0" indent="0">
              <a:buNone/>
            </a:pPr>
            <a:r>
              <a:rPr lang="en-US" dirty="0"/>
              <a:t>  </a:t>
            </a:r>
            <a:r>
              <a:rPr lang="en-US" dirty="0" err="1"/>
              <a:t>Prize_in_USD</a:t>
            </a:r>
            <a:r>
              <a:rPr lang="en-US" dirty="0"/>
              <a:t>		integer			not null,</a:t>
            </a:r>
          </a:p>
          <a:p>
            <a:pPr marL="0" indent="0">
              <a:buNone/>
            </a:pPr>
            <a:r>
              <a:rPr lang="en-US" dirty="0"/>
              <a:t>  Foreign key(</a:t>
            </a:r>
            <a:r>
              <a:rPr lang="en-US" dirty="0" err="1"/>
              <a:t>RaceID</a:t>
            </a:r>
            <a:r>
              <a:rPr lang="en-US" dirty="0"/>
              <a:t>) references Races(</a:t>
            </a:r>
            <a:r>
              <a:rPr lang="en-US" dirty="0" err="1"/>
              <a:t>RaceID</a:t>
            </a:r>
            <a:r>
              <a:rPr lang="en-US" dirty="0"/>
              <a:t>),</a:t>
            </a:r>
          </a:p>
          <a:p>
            <a:pPr marL="0" indent="0">
              <a:buNone/>
            </a:pPr>
            <a:r>
              <a:rPr lang="en-US" dirty="0"/>
              <a:t>  Foreign key(</a:t>
            </a:r>
            <a:r>
              <a:rPr lang="en-US" dirty="0" err="1"/>
              <a:t>DriverID</a:t>
            </a:r>
            <a:r>
              <a:rPr lang="en-US" dirty="0"/>
              <a:t>) references Drivers(</a:t>
            </a:r>
            <a:r>
              <a:rPr lang="en-US" dirty="0" err="1"/>
              <a:t>DriverID</a:t>
            </a:r>
            <a:r>
              <a:rPr lang="en-US" dirty="0"/>
              <a:t>),</a:t>
            </a:r>
          </a:p>
          <a:p>
            <a:pPr marL="0" indent="0">
              <a:buNone/>
            </a:pPr>
            <a:r>
              <a:rPr lang="en-US" dirty="0"/>
              <a:t>  Foreign key(</a:t>
            </a:r>
            <a:r>
              <a:rPr lang="en-US" dirty="0" err="1"/>
              <a:t>CarID</a:t>
            </a:r>
            <a:r>
              <a:rPr lang="en-US" dirty="0"/>
              <a:t>) references Cars(</a:t>
            </a:r>
            <a:r>
              <a:rPr lang="en-US" dirty="0" err="1"/>
              <a:t>CarID</a:t>
            </a:r>
            <a:r>
              <a:rPr lang="en-US" dirty="0"/>
              <a:t>),</a:t>
            </a:r>
          </a:p>
          <a:p>
            <a:pPr marL="0" indent="0">
              <a:buNone/>
            </a:pPr>
            <a:r>
              <a:rPr lang="en-US" dirty="0"/>
              <a:t>  primary key(</a:t>
            </a:r>
            <a:r>
              <a:rPr lang="en-US" dirty="0" err="1"/>
              <a:t>RaceID,DriverID,CarID</a:t>
            </a:r>
            <a:r>
              <a:rPr lang="en-US" dirty="0"/>
              <a:t>)</a:t>
            </a:r>
          </a:p>
          <a:p>
            <a:pPr marL="0" indent="0">
              <a:buNone/>
            </a:pPr>
            <a:r>
              <a:rPr lang="en-US" dirty="0"/>
              <a:t>);</a:t>
            </a:r>
          </a:p>
        </p:txBody>
      </p:sp>
      <p:sp>
        <p:nvSpPr>
          <p:cNvPr id="5" name="TextBox 4"/>
          <p:cNvSpPr txBox="1"/>
          <p:nvPr/>
        </p:nvSpPr>
        <p:spPr>
          <a:xfrm>
            <a:off x="1544592" y="726453"/>
            <a:ext cx="10099343" cy="1200329"/>
          </a:xfrm>
          <a:prstGeom prst="rect">
            <a:avLst/>
          </a:prstGeom>
          <a:noFill/>
        </p:spPr>
        <p:txBody>
          <a:bodyPr wrap="square" rtlCol="0">
            <a:spAutoFit/>
          </a:bodyPr>
          <a:lstStyle/>
          <a:p>
            <a:r>
              <a:rPr lang="en-US" sz="2400" dirty="0" smtClean="0"/>
              <a:t>This table the race, drivers, and the cars they are driving for the races. In addition the table tells you what place </a:t>
            </a:r>
            <a:r>
              <a:rPr lang="en-US" sz="2400" dirty="0" err="1" smtClean="0"/>
              <a:t>ethe</a:t>
            </a:r>
            <a:r>
              <a:rPr lang="en-US" sz="2400" dirty="0" smtClean="0"/>
              <a:t> driver came in and what the prize money was.</a:t>
            </a:r>
            <a:endParaRPr lang="en-US" sz="2400" dirty="0"/>
          </a:p>
        </p:txBody>
      </p:sp>
      <p:sp>
        <p:nvSpPr>
          <p:cNvPr id="6" name="TextBox 5"/>
          <p:cNvSpPr txBox="1"/>
          <p:nvPr/>
        </p:nvSpPr>
        <p:spPr>
          <a:xfrm>
            <a:off x="5657850" y="2387567"/>
            <a:ext cx="5037221" cy="1569660"/>
          </a:xfrm>
          <a:prstGeom prst="rect">
            <a:avLst/>
          </a:prstGeom>
          <a:noFill/>
        </p:spPr>
        <p:txBody>
          <a:bodyPr wrap="square" rtlCol="0">
            <a:spAutoFit/>
          </a:bodyPr>
          <a:lstStyle/>
          <a:p>
            <a:r>
              <a:rPr lang="en-US" sz="2400" dirty="0" smtClean="0">
                <a:solidFill>
                  <a:srgbClr val="002060"/>
                </a:solidFill>
              </a:rPr>
              <a:t>Dependencies:</a:t>
            </a:r>
          </a:p>
          <a:p>
            <a:r>
              <a:rPr lang="en-US" sz="2400" dirty="0" err="1" smtClean="0">
                <a:solidFill>
                  <a:srgbClr val="002060"/>
                </a:solidFill>
              </a:rPr>
              <a:t>RaceID</a:t>
            </a:r>
            <a:r>
              <a:rPr lang="en-US" sz="2400" dirty="0" smtClean="0">
                <a:solidFill>
                  <a:srgbClr val="002060"/>
                </a:solidFill>
              </a:rPr>
              <a:t>, </a:t>
            </a:r>
            <a:r>
              <a:rPr lang="en-US" sz="2400" dirty="0" err="1" smtClean="0">
                <a:solidFill>
                  <a:srgbClr val="002060"/>
                </a:solidFill>
              </a:rPr>
              <a:t>CarID</a:t>
            </a:r>
            <a:r>
              <a:rPr lang="en-US" sz="2400" dirty="0" smtClean="0">
                <a:solidFill>
                  <a:srgbClr val="002060"/>
                </a:solidFill>
              </a:rPr>
              <a:t>, </a:t>
            </a:r>
            <a:r>
              <a:rPr lang="en-US" sz="2400" dirty="0" err="1" smtClean="0">
                <a:solidFill>
                  <a:srgbClr val="002060"/>
                </a:solidFill>
              </a:rPr>
              <a:t>DriverID</a:t>
            </a:r>
            <a:r>
              <a:rPr lang="en-US" sz="2400" dirty="0" smtClean="0">
                <a:solidFill>
                  <a:srgbClr val="002060"/>
                </a:solidFill>
              </a:rPr>
              <a:t> -&gt; Place, Laps Completed, </a:t>
            </a:r>
            <a:r>
              <a:rPr lang="en-US" sz="2400" dirty="0" err="1" smtClean="0">
                <a:solidFill>
                  <a:srgbClr val="002060"/>
                </a:solidFill>
              </a:rPr>
              <a:t>Prize_in_USD</a:t>
            </a:r>
            <a:endParaRPr lang="en-US" sz="2400" dirty="0" smtClean="0">
              <a:solidFill>
                <a:srgbClr val="002060"/>
              </a:solidFill>
            </a:endParaRPr>
          </a:p>
          <a:p>
            <a:r>
              <a:rPr lang="en-US" sz="2400" dirty="0" smtClean="0">
                <a:solidFill>
                  <a:srgbClr val="002060"/>
                </a:solidFill>
              </a:rPr>
              <a:t>TABLE ON NEXT SLIDE</a:t>
            </a:r>
            <a:endParaRPr lang="en-US" sz="2400" dirty="0">
              <a:solidFill>
                <a:srgbClr val="002060"/>
              </a:solidFill>
            </a:endParaRPr>
          </a:p>
        </p:txBody>
      </p:sp>
    </p:spTree>
    <p:extLst>
      <p:ext uri="{BB962C8B-B14F-4D97-AF65-F5344CB8AC3E}">
        <p14:creationId xmlns:p14="http://schemas.microsoft.com/office/powerpoint/2010/main" val="2341838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4135961887"/>
              </p:ext>
            </p:extLst>
          </p:nvPr>
        </p:nvGraphicFramePr>
        <p:xfrm>
          <a:off x="2374900" y="1710266"/>
          <a:ext cx="8128002" cy="2966720"/>
        </p:xfrm>
        <a:graphic>
          <a:graphicData uri="http://schemas.openxmlformats.org/drawingml/2006/table">
            <a:tbl>
              <a:tblPr firstRow="1" bandRow="1">
                <a:tableStyleId>{5C22544A-7EE6-4342-B048-85BDC9FD1C3A}</a:tableStyleId>
              </a:tblPr>
              <a:tblGrid>
                <a:gridCol w="1048084"/>
                <a:gridCol w="1106905"/>
                <a:gridCol w="930443"/>
                <a:gridCol w="1058779"/>
                <a:gridCol w="2069431"/>
                <a:gridCol w="1914360"/>
              </a:tblGrid>
              <a:tr h="370840">
                <a:tc>
                  <a:txBody>
                    <a:bodyPr/>
                    <a:lstStyle/>
                    <a:p>
                      <a:r>
                        <a:rPr lang="en-US" dirty="0" err="1" smtClean="0"/>
                        <a:t>RaceID</a:t>
                      </a:r>
                      <a:endParaRPr lang="en-US" dirty="0"/>
                    </a:p>
                  </a:txBody>
                  <a:tcPr/>
                </a:tc>
                <a:tc>
                  <a:txBody>
                    <a:bodyPr/>
                    <a:lstStyle/>
                    <a:p>
                      <a:r>
                        <a:rPr lang="en-US" dirty="0" err="1" smtClean="0"/>
                        <a:t>DriverID</a:t>
                      </a:r>
                      <a:endParaRPr lang="en-US" dirty="0"/>
                    </a:p>
                  </a:txBody>
                  <a:tcPr/>
                </a:tc>
                <a:tc>
                  <a:txBody>
                    <a:bodyPr/>
                    <a:lstStyle/>
                    <a:p>
                      <a:r>
                        <a:rPr lang="en-US" dirty="0" err="1" smtClean="0"/>
                        <a:t>CarID</a:t>
                      </a:r>
                      <a:endParaRPr lang="en-US" dirty="0"/>
                    </a:p>
                  </a:txBody>
                  <a:tcPr/>
                </a:tc>
                <a:tc>
                  <a:txBody>
                    <a:bodyPr/>
                    <a:lstStyle/>
                    <a:p>
                      <a:r>
                        <a:rPr lang="en-US" dirty="0" smtClean="0"/>
                        <a:t>Place</a:t>
                      </a:r>
                      <a:endParaRPr lang="en-US" dirty="0"/>
                    </a:p>
                  </a:txBody>
                  <a:tcPr/>
                </a:tc>
                <a:tc>
                  <a:txBody>
                    <a:bodyPr/>
                    <a:lstStyle/>
                    <a:p>
                      <a:r>
                        <a:rPr lang="en-US" dirty="0" err="1" smtClean="0"/>
                        <a:t>Laps_Completed</a:t>
                      </a:r>
                      <a:endParaRPr lang="en-US" dirty="0"/>
                    </a:p>
                  </a:txBody>
                  <a:tcPr/>
                </a:tc>
                <a:tc>
                  <a:txBody>
                    <a:bodyPr/>
                    <a:lstStyle/>
                    <a:p>
                      <a:r>
                        <a:rPr lang="en-US" dirty="0" err="1" smtClean="0"/>
                        <a:t>Prize_in_USD</a:t>
                      </a:r>
                      <a:endParaRPr lang="en-US" dirty="0"/>
                    </a:p>
                  </a:txBody>
                  <a:tcPr/>
                </a:tc>
              </a:tr>
              <a:tr h="370840">
                <a:tc>
                  <a:txBody>
                    <a:bodyPr/>
                    <a:lstStyle/>
                    <a:p>
                      <a:r>
                        <a:rPr lang="en-US" dirty="0" smtClean="0"/>
                        <a:t>R01</a:t>
                      </a:r>
                      <a:endParaRPr lang="en-US" dirty="0"/>
                    </a:p>
                  </a:txBody>
                  <a:tcPr/>
                </a:tc>
                <a:tc>
                  <a:txBody>
                    <a:bodyPr/>
                    <a:lstStyle/>
                    <a:p>
                      <a:r>
                        <a:rPr lang="en-US" dirty="0" smtClean="0"/>
                        <a:t>D01</a:t>
                      </a:r>
                      <a:endParaRPr lang="en-US" dirty="0"/>
                    </a:p>
                  </a:txBody>
                  <a:tcPr/>
                </a:tc>
                <a:tc>
                  <a:txBody>
                    <a:bodyPr/>
                    <a:lstStyle/>
                    <a:p>
                      <a:r>
                        <a:rPr lang="en-US" dirty="0" smtClean="0"/>
                        <a:t>C01</a:t>
                      </a:r>
                      <a:endParaRPr lang="en-US" dirty="0"/>
                    </a:p>
                  </a:txBody>
                  <a:tcPr/>
                </a:tc>
                <a:tc>
                  <a:txBody>
                    <a:bodyPr/>
                    <a:lstStyle/>
                    <a:p>
                      <a:r>
                        <a:rPr lang="en-US" dirty="0" smtClean="0"/>
                        <a:t>First</a:t>
                      </a:r>
                      <a:r>
                        <a:rPr lang="en-US" baseline="0" dirty="0" smtClean="0"/>
                        <a:t> </a:t>
                      </a:r>
                      <a:endParaRPr lang="en-US" dirty="0"/>
                    </a:p>
                  </a:txBody>
                  <a:tcPr/>
                </a:tc>
                <a:tc>
                  <a:txBody>
                    <a:bodyPr/>
                    <a:lstStyle/>
                    <a:p>
                      <a:r>
                        <a:rPr lang="en-US" dirty="0" smtClean="0"/>
                        <a:t>144</a:t>
                      </a:r>
                      <a:endParaRPr lang="en-US" dirty="0"/>
                    </a:p>
                  </a:txBody>
                  <a:tcPr/>
                </a:tc>
                <a:tc>
                  <a:txBody>
                    <a:bodyPr/>
                    <a:lstStyle/>
                    <a:p>
                      <a:r>
                        <a:rPr lang="en-US" dirty="0" smtClean="0"/>
                        <a:t>$9,000</a:t>
                      </a:r>
                      <a:endParaRPr lang="en-US" dirty="0"/>
                    </a:p>
                  </a:txBody>
                  <a:tcPr/>
                </a:tc>
              </a:tr>
              <a:tr h="370840">
                <a:tc>
                  <a:txBody>
                    <a:bodyPr/>
                    <a:lstStyle/>
                    <a:p>
                      <a:r>
                        <a:rPr lang="en-US" dirty="0" smtClean="0"/>
                        <a:t>R02</a:t>
                      </a:r>
                      <a:endParaRPr lang="en-US" dirty="0"/>
                    </a:p>
                  </a:txBody>
                  <a:tcPr/>
                </a:tc>
                <a:tc>
                  <a:txBody>
                    <a:bodyPr/>
                    <a:lstStyle/>
                    <a:p>
                      <a:r>
                        <a:rPr lang="en-US" dirty="0" smtClean="0"/>
                        <a:t>D02</a:t>
                      </a:r>
                      <a:endParaRPr lang="en-US" dirty="0"/>
                    </a:p>
                  </a:txBody>
                  <a:tcPr/>
                </a:tc>
                <a:tc>
                  <a:txBody>
                    <a:bodyPr/>
                    <a:lstStyle/>
                    <a:p>
                      <a:r>
                        <a:rPr lang="en-US" dirty="0" smtClean="0"/>
                        <a:t>C02</a:t>
                      </a:r>
                      <a:endParaRPr lang="en-US" dirty="0"/>
                    </a:p>
                  </a:txBody>
                  <a:tcPr/>
                </a:tc>
                <a:tc>
                  <a:txBody>
                    <a:bodyPr/>
                    <a:lstStyle/>
                    <a:p>
                      <a:r>
                        <a:rPr lang="en-US" dirty="0" smtClean="0"/>
                        <a:t>Third</a:t>
                      </a:r>
                      <a:endParaRPr lang="en-US" dirty="0"/>
                    </a:p>
                  </a:txBody>
                  <a:tcPr/>
                </a:tc>
                <a:tc>
                  <a:txBody>
                    <a:bodyPr/>
                    <a:lstStyle/>
                    <a:p>
                      <a:r>
                        <a:rPr lang="en-US" dirty="0" smtClean="0"/>
                        <a:t>164</a:t>
                      </a:r>
                      <a:endParaRPr lang="en-US" dirty="0"/>
                    </a:p>
                  </a:txBody>
                  <a:tcPr/>
                </a:tc>
                <a:tc>
                  <a:txBody>
                    <a:bodyPr/>
                    <a:lstStyle/>
                    <a:p>
                      <a:r>
                        <a:rPr lang="en-US" dirty="0" smtClean="0"/>
                        <a:t>$7,000</a:t>
                      </a:r>
                    </a:p>
                  </a:txBody>
                  <a:tcPr/>
                </a:tc>
              </a:tr>
              <a:tr h="370840">
                <a:tc>
                  <a:txBody>
                    <a:bodyPr/>
                    <a:lstStyle/>
                    <a:p>
                      <a:r>
                        <a:rPr lang="en-US" dirty="0" smtClean="0"/>
                        <a:t>R02</a:t>
                      </a:r>
                      <a:endParaRPr lang="en-US" dirty="0"/>
                    </a:p>
                  </a:txBody>
                  <a:tcPr/>
                </a:tc>
                <a:tc>
                  <a:txBody>
                    <a:bodyPr/>
                    <a:lstStyle/>
                    <a:p>
                      <a:r>
                        <a:rPr lang="en-US" dirty="0" smtClean="0"/>
                        <a:t>D03</a:t>
                      </a:r>
                      <a:endParaRPr lang="en-US" dirty="0"/>
                    </a:p>
                  </a:txBody>
                  <a:tcPr/>
                </a:tc>
                <a:tc>
                  <a:txBody>
                    <a:bodyPr/>
                    <a:lstStyle/>
                    <a:p>
                      <a:r>
                        <a:rPr lang="en-US" dirty="0" smtClean="0"/>
                        <a:t>C03</a:t>
                      </a:r>
                      <a:endParaRPr lang="en-US" dirty="0"/>
                    </a:p>
                  </a:txBody>
                  <a:tcPr/>
                </a:tc>
                <a:tc>
                  <a:txBody>
                    <a:bodyPr/>
                    <a:lstStyle/>
                    <a:p>
                      <a:r>
                        <a:rPr lang="en-US" dirty="0" smtClean="0"/>
                        <a:t>Second</a:t>
                      </a:r>
                      <a:endParaRPr lang="en-US" dirty="0"/>
                    </a:p>
                  </a:txBody>
                  <a:tcPr/>
                </a:tc>
                <a:tc>
                  <a:txBody>
                    <a:bodyPr/>
                    <a:lstStyle/>
                    <a:p>
                      <a:r>
                        <a:rPr lang="en-US" dirty="0" smtClean="0"/>
                        <a:t>167</a:t>
                      </a:r>
                      <a:endParaRPr lang="en-US" dirty="0"/>
                    </a:p>
                  </a:txBody>
                  <a:tcPr/>
                </a:tc>
                <a:tc>
                  <a:txBody>
                    <a:bodyPr/>
                    <a:lstStyle/>
                    <a:p>
                      <a:r>
                        <a:rPr lang="en-US" dirty="0" smtClean="0"/>
                        <a:t>$1,100</a:t>
                      </a:r>
                      <a:endParaRPr lang="en-US" dirty="0"/>
                    </a:p>
                  </a:txBody>
                  <a:tcPr/>
                </a:tc>
              </a:tr>
              <a:tr h="370840">
                <a:tc>
                  <a:txBody>
                    <a:bodyPr/>
                    <a:lstStyle/>
                    <a:p>
                      <a:r>
                        <a:rPr lang="en-US" dirty="0" smtClean="0"/>
                        <a:t>R03</a:t>
                      </a:r>
                      <a:endParaRPr lang="en-US" dirty="0"/>
                    </a:p>
                  </a:txBody>
                  <a:tcPr/>
                </a:tc>
                <a:tc>
                  <a:txBody>
                    <a:bodyPr/>
                    <a:lstStyle/>
                    <a:p>
                      <a:r>
                        <a:rPr lang="en-US" dirty="0" smtClean="0"/>
                        <a:t>D04</a:t>
                      </a:r>
                      <a:endParaRPr lang="en-US" dirty="0"/>
                    </a:p>
                  </a:txBody>
                  <a:tcPr/>
                </a:tc>
                <a:tc>
                  <a:txBody>
                    <a:bodyPr/>
                    <a:lstStyle/>
                    <a:p>
                      <a:r>
                        <a:rPr lang="en-US" dirty="0" smtClean="0"/>
                        <a:t>C04</a:t>
                      </a:r>
                      <a:endParaRPr lang="en-US" dirty="0"/>
                    </a:p>
                  </a:txBody>
                  <a:tcPr/>
                </a:tc>
                <a:tc>
                  <a:txBody>
                    <a:bodyPr/>
                    <a:lstStyle/>
                    <a:p>
                      <a:r>
                        <a:rPr lang="en-US" dirty="0" smtClean="0"/>
                        <a:t>First</a:t>
                      </a:r>
                      <a:endParaRPr lang="en-US" dirty="0"/>
                    </a:p>
                  </a:txBody>
                  <a:tcPr/>
                </a:tc>
                <a:tc>
                  <a:txBody>
                    <a:bodyPr/>
                    <a:lstStyle/>
                    <a:p>
                      <a:r>
                        <a:rPr lang="en-US" dirty="0" smtClean="0"/>
                        <a:t>157</a:t>
                      </a:r>
                      <a:endParaRPr lang="en-US" dirty="0"/>
                    </a:p>
                  </a:txBody>
                  <a:tcPr/>
                </a:tc>
                <a:tc>
                  <a:txBody>
                    <a:bodyPr/>
                    <a:lstStyle/>
                    <a:p>
                      <a:r>
                        <a:rPr lang="en-US" dirty="0" smtClean="0"/>
                        <a:t>$10,000</a:t>
                      </a:r>
                      <a:endParaRPr lang="en-US" dirty="0"/>
                    </a:p>
                  </a:txBody>
                  <a:tcPr/>
                </a:tc>
              </a:tr>
              <a:tr h="370840">
                <a:tc>
                  <a:txBody>
                    <a:bodyPr/>
                    <a:lstStyle/>
                    <a:p>
                      <a:r>
                        <a:rPr lang="en-US" dirty="0" smtClean="0"/>
                        <a:t>R01</a:t>
                      </a:r>
                      <a:endParaRPr lang="en-US" dirty="0"/>
                    </a:p>
                  </a:txBody>
                  <a:tcPr/>
                </a:tc>
                <a:tc>
                  <a:txBody>
                    <a:bodyPr/>
                    <a:lstStyle/>
                    <a:p>
                      <a:r>
                        <a:rPr lang="en-US" dirty="0" smtClean="0"/>
                        <a:t>D05</a:t>
                      </a:r>
                      <a:endParaRPr lang="en-US" dirty="0"/>
                    </a:p>
                  </a:txBody>
                  <a:tcPr/>
                </a:tc>
                <a:tc>
                  <a:txBody>
                    <a:bodyPr/>
                    <a:lstStyle/>
                    <a:p>
                      <a:r>
                        <a:rPr lang="en-US" dirty="0" smtClean="0"/>
                        <a:t>C05</a:t>
                      </a:r>
                      <a:endParaRPr lang="en-US" dirty="0"/>
                    </a:p>
                  </a:txBody>
                  <a:tcPr/>
                </a:tc>
                <a:tc>
                  <a:txBody>
                    <a:bodyPr/>
                    <a:lstStyle/>
                    <a:p>
                      <a:r>
                        <a:rPr lang="en-US" dirty="0" smtClean="0"/>
                        <a:t>Forth</a:t>
                      </a:r>
                      <a:endParaRPr lang="en-US" dirty="0"/>
                    </a:p>
                  </a:txBody>
                  <a:tcPr/>
                </a:tc>
                <a:tc>
                  <a:txBody>
                    <a:bodyPr/>
                    <a:lstStyle/>
                    <a:p>
                      <a:r>
                        <a:rPr lang="en-US" dirty="0" smtClean="0"/>
                        <a:t>131</a:t>
                      </a:r>
                      <a:endParaRPr lang="en-US" dirty="0"/>
                    </a:p>
                  </a:txBody>
                  <a:tcPr/>
                </a:tc>
                <a:tc>
                  <a:txBody>
                    <a:bodyPr/>
                    <a:lstStyle/>
                    <a:p>
                      <a:r>
                        <a:rPr lang="en-US" dirty="0" smtClean="0"/>
                        <a:t>$1,000</a:t>
                      </a:r>
                      <a:endParaRPr lang="en-US" dirty="0"/>
                    </a:p>
                  </a:txBody>
                  <a:tcPr/>
                </a:tc>
              </a:tr>
              <a:tr h="370840">
                <a:tc>
                  <a:txBody>
                    <a:bodyPr/>
                    <a:lstStyle/>
                    <a:p>
                      <a:r>
                        <a:rPr lang="en-US" dirty="0" smtClean="0"/>
                        <a:t>R03</a:t>
                      </a:r>
                      <a:endParaRPr lang="en-US" dirty="0"/>
                    </a:p>
                  </a:txBody>
                  <a:tcPr/>
                </a:tc>
                <a:tc>
                  <a:txBody>
                    <a:bodyPr/>
                    <a:lstStyle/>
                    <a:p>
                      <a:r>
                        <a:rPr lang="en-US" dirty="0" smtClean="0"/>
                        <a:t>D06</a:t>
                      </a:r>
                      <a:endParaRPr lang="en-US" dirty="0"/>
                    </a:p>
                  </a:txBody>
                  <a:tcPr/>
                </a:tc>
                <a:tc>
                  <a:txBody>
                    <a:bodyPr/>
                    <a:lstStyle/>
                    <a:p>
                      <a:r>
                        <a:rPr lang="en-US" dirty="0" smtClean="0"/>
                        <a:t>C06</a:t>
                      </a:r>
                      <a:endParaRPr lang="en-US" dirty="0"/>
                    </a:p>
                  </a:txBody>
                  <a:tcPr/>
                </a:tc>
                <a:tc>
                  <a:txBody>
                    <a:bodyPr/>
                    <a:lstStyle/>
                    <a:p>
                      <a:r>
                        <a:rPr lang="en-US" dirty="0" smtClean="0"/>
                        <a:t>Third</a:t>
                      </a:r>
                      <a:endParaRPr lang="en-US" dirty="0"/>
                    </a:p>
                  </a:txBody>
                  <a:tcPr/>
                </a:tc>
                <a:tc>
                  <a:txBody>
                    <a:bodyPr/>
                    <a:lstStyle/>
                    <a:p>
                      <a:r>
                        <a:rPr lang="en-US" dirty="0" smtClean="0"/>
                        <a:t>149</a:t>
                      </a:r>
                      <a:endParaRPr lang="en-US" dirty="0"/>
                    </a:p>
                  </a:txBody>
                  <a:tcPr/>
                </a:tc>
                <a:tc>
                  <a:txBody>
                    <a:bodyPr/>
                    <a:lstStyle/>
                    <a:p>
                      <a:r>
                        <a:rPr lang="en-US" dirty="0" smtClean="0"/>
                        <a:t>$6,000</a:t>
                      </a:r>
                      <a:endParaRPr lang="en-US" dirty="0"/>
                    </a:p>
                  </a:txBody>
                  <a:tcPr/>
                </a:tc>
              </a:tr>
              <a:tr h="370840">
                <a:tc>
                  <a:txBody>
                    <a:bodyPr/>
                    <a:lstStyle/>
                    <a:p>
                      <a:r>
                        <a:rPr lang="en-US" dirty="0" smtClean="0"/>
                        <a:t>R04</a:t>
                      </a:r>
                      <a:endParaRPr lang="en-US" dirty="0"/>
                    </a:p>
                  </a:txBody>
                  <a:tcPr/>
                </a:tc>
                <a:tc>
                  <a:txBody>
                    <a:bodyPr/>
                    <a:lstStyle/>
                    <a:p>
                      <a:r>
                        <a:rPr lang="en-US" dirty="0" smtClean="0"/>
                        <a:t>D07</a:t>
                      </a:r>
                      <a:endParaRPr lang="en-US" dirty="0"/>
                    </a:p>
                  </a:txBody>
                  <a:tcPr/>
                </a:tc>
                <a:tc>
                  <a:txBody>
                    <a:bodyPr/>
                    <a:lstStyle/>
                    <a:p>
                      <a:r>
                        <a:rPr lang="en-US" dirty="0" smtClean="0"/>
                        <a:t>C07</a:t>
                      </a:r>
                      <a:endParaRPr lang="en-US" dirty="0"/>
                    </a:p>
                  </a:txBody>
                  <a:tcPr/>
                </a:tc>
                <a:tc>
                  <a:txBody>
                    <a:bodyPr/>
                    <a:lstStyle/>
                    <a:p>
                      <a:r>
                        <a:rPr lang="en-US" dirty="0" smtClean="0"/>
                        <a:t>First</a:t>
                      </a:r>
                      <a:endParaRPr lang="en-US" dirty="0"/>
                    </a:p>
                  </a:txBody>
                  <a:tcPr/>
                </a:tc>
                <a:tc>
                  <a:txBody>
                    <a:bodyPr/>
                    <a:lstStyle/>
                    <a:p>
                      <a:r>
                        <a:rPr lang="en-US" dirty="0" smtClean="0"/>
                        <a:t>177</a:t>
                      </a:r>
                      <a:endParaRPr lang="en-US" dirty="0"/>
                    </a:p>
                  </a:txBody>
                  <a:tcPr/>
                </a:tc>
                <a:tc>
                  <a:txBody>
                    <a:bodyPr/>
                    <a:lstStyle/>
                    <a:p>
                      <a:r>
                        <a:rPr lang="en-US" dirty="0" smtClean="0"/>
                        <a:t>$25,000</a:t>
                      </a:r>
                      <a:endParaRPr lang="en-US" dirty="0"/>
                    </a:p>
                  </a:txBody>
                  <a:tcPr/>
                </a:tc>
              </a:tr>
            </a:tbl>
          </a:graphicData>
        </a:graphic>
      </p:graphicFrame>
    </p:spTree>
    <p:extLst>
      <p:ext uri="{BB962C8B-B14F-4D97-AF65-F5344CB8AC3E}">
        <p14:creationId xmlns:p14="http://schemas.microsoft.com/office/powerpoint/2010/main" val="1745255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397" y="0"/>
            <a:ext cx="8911687" cy="1280890"/>
          </a:xfrm>
        </p:spPr>
        <p:txBody>
          <a:bodyPr/>
          <a:lstStyle/>
          <a:p>
            <a:r>
              <a:rPr lang="en-US" dirty="0" err="1" smtClean="0"/>
              <a:t>Belongs_to_Filled</a:t>
            </a:r>
            <a:endParaRPr lang="en-US" dirty="0"/>
          </a:p>
        </p:txBody>
      </p:sp>
      <p:sp>
        <p:nvSpPr>
          <p:cNvPr id="3" name="Content Placeholder 2"/>
          <p:cNvSpPr>
            <a:spLocks noGrp="1"/>
          </p:cNvSpPr>
          <p:nvPr>
            <p:ph idx="1"/>
          </p:nvPr>
        </p:nvSpPr>
        <p:spPr>
          <a:xfrm>
            <a:off x="327397" y="1833130"/>
            <a:ext cx="5679025" cy="5024870"/>
          </a:xfrm>
        </p:spPr>
        <p:txBody>
          <a:bodyPr>
            <a:normAutofit/>
          </a:bodyPr>
          <a:lstStyle/>
          <a:p>
            <a:pPr marL="0" indent="0">
              <a:buNone/>
            </a:pPr>
            <a:r>
              <a:rPr lang="en-US" dirty="0"/>
              <a:t>CREATE OR REPLACE VIEW </a:t>
            </a:r>
            <a:r>
              <a:rPr lang="en-US" dirty="0" err="1"/>
              <a:t>Belongs_to_Filled</a:t>
            </a:r>
            <a:r>
              <a:rPr lang="en-US" dirty="0"/>
              <a:t> AS</a:t>
            </a:r>
          </a:p>
          <a:p>
            <a:pPr marL="0" indent="0">
              <a:buNone/>
            </a:pPr>
            <a:r>
              <a:rPr lang="en-US" dirty="0"/>
              <a:t> SELECT </a:t>
            </a:r>
          </a:p>
          <a:p>
            <a:pPr marL="0" indent="0">
              <a:buNone/>
            </a:pPr>
            <a:r>
              <a:rPr lang="en-US" dirty="0"/>
              <a:t> 	</a:t>
            </a:r>
            <a:r>
              <a:rPr lang="en-US" dirty="0" err="1"/>
              <a:t>d.first_name</a:t>
            </a:r>
            <a:r>
              <a:rPr lang="en-US" dirty="0"/>
              <a:t>,</a:t>
            </a:r>
          </a:p>
          <a:p>
            <a:pPr marL="0" indent="0">
              <a:buNone/>
            </a:pPr>
            <a:r>
              <a:rPr lang="en-US" dirty="0"/>
              <a:t> 	</a:t>
            </a:r>
            <a:r>
              <a:rPr lang="en-US" dirty="0" err="1"/>
              <a:t>d.last_name</a:t>
            </a:r>
            <a:r>
              <a:rPr lang="en-US" dirty="0" smtClean="0"/>
              <a:t>,</a:t>
            </a:r>
            <a:endParaRPr lang="en-US" dirty="0"/>
          </a:p>
          <a:p>
            <a:pPr marL="0" indent="0">
              <a:buNone/>
            </a:pPr>
            <a:r>
              <a:rPr lang="en-US" dirty="0"/>
              <a:t> 	</a:t>
            </a:r>
            <a:r>
              <a:rPr lang="en-US" dirty="0" err="1"/>
              <a:t>c.year</a:t>
            </a:r>
            <a:r>
              <a:rPr lang="en-US" dirty="0"/>
              <a:t>,</a:t>
            </a:r>
          </a:p>
          <a:p>
            <a:pPr marL="0" indent="0">
              <a:buNone/>
            </a:pPr>
            <a:r>
              <a:rPr lang="en-US" dirty="0"/>
              <a:t> 	</a:t>
            </a:r>
            <a:r>
              <a:rPr lang="en-US" dirty="0" err="1"/>
              <a:t>c.brand</a:t>
            </a:r>
            <a:r>
              <a:rPr lang="en-US" dirty="0"/>
              <a:t>,</a:t>
            </a:r>
          </a:p>
          <a:p>
            <a:pPr marL="0" indent="0">
              <a:buNone/>
            </a:pPr>
            <a:r>
              <a:rPr lang="en-US" dirty="0"/>
              <a:t> 	</a:t>
            </a:r>
            <a:r>
              <a:rPr lang="en-US" dirty="0" err="1"/>
              <a:t>c.model</a:t>
            </a:r>
            <a:endParaRPr lang="en-US" dirty="0"/>
          </a:p>
          <a:p>
            <a:pPr marL="0" indent="0">
              <a:buNone/>
            </a:pPr>
            <a:r>
              <a:rPr lang="en-US" dirty="0"/>
              <a:t> FROM 	Drivers d,</a:t>
            </a:r>
          </a:p>
          <a:p>
            <a:pPr marL="0" indent="0">
              <a:buNone/>
            </a:pPr>
            <a:r>
              <a:rPr lang="en-US" dirty="0"/>
              <a:t> 		Cars c</a:t>
            </a:r>
          </a:p>
          <a:p>
            <a:pPr marL="0" indent="0">
              <a:buNone/>
            </a:pPr>
            <a:r>
              <a:rPr lang="en-US" dirty="0"/>
              <a:t> WHERE </a:t>
            </a:r>
            <a:r>
              <a:rPr lang="en-US" dirty="0" err="1"/>
              <a:t>d.CarID</a:t>
            </a:r>
            <a:r>
              <a:rPr lang="en-US" dirty="0"/>
              <a:t> = </a:t>
            </a:r>
            <a:r>
              <a:rPr lang="en-US" dirty="0" err="1"/>
              <a:t>c.CarID</a:t>
            </a:r>
            <a:endParaRPr lang="en-US" dirty="0"/>
          </a:p>
          <a:p>
            <a:pPr marL="0" indent="0">
              <a:buNone/>
            </a:pPr>
            <a:r>
              <a:rPr lang="en-US" dirty="0"/>
              <a:t> ORDER BY </a:t>
            </a:r>
            <a:r>
              <a:rPr lang="en-US" dirty="0" err="1"/>
              <a:t>d.last_name</a:t>
            </a:r>
            <a:r>
              <a:rPr lang="en-US" dirty="0"/>
              <a:t> DESC</a:t>
            </a:r>
          </a:p>
        </p:txBody>
      </p:sp>
      <p:sp>
        <p:nvSpPr>
          <p:cNvPr id="5" name="TextBox 4"/>
          <p:cNvSpPr txBox="1"/>
          <p:nvPr/>
        </p:nvSpPr>
        <p:spPr>
          <a:xfrm>
            <a:off x="1544592" y="726453"/>
            <a:ext cx="10099343" cy="1200329"/>
          </a:xfrm>
          <a:prstGeom prst="rect">
            <a:avLst/>
          </a:prstGeom>
          <a:noFill/>
        </p:spPr>
        <p:txBody>
          <a:bodyPr wrap="square" rtlCol="0">
            <a:spAutoFit/>
          </a:bodyPr>
          <a:lstStyle/>
          <a:p>
            <a:r>
              <a:rPr lang="en-US" sz="2400" dirty="0" smtClean="0"/>
              <a:t>This view is used as a way to see what the </a:t>
            </a:r>
            <a:r>
              <a:rPr lang="en-US" sz="2400" dirty="0" err="1" smtClean="0"/>
              <a:t>Belongs_to</a:t>
            </a:r>
            <a:r>
              <a:rPr lang="en-US" sz="2400" dirty="0" smtClean="0"/>
              <a:t> table is meant to show, but instead of having to cycle between them, it shows the car that the driver drives next to it.</a:t>
            </a:r>
            <a:endParaRPr lang="en-US" sz="2400" dirty="0"/>
          </a:p>
        </p:txBody>
      </p:sp>
      <p:graphicFrame>
        <p:nvGraphicFramePr>
          <p:cNvPr id="8" name="Table 7"/>
          <p:cNvGraphicFramePr>
            <a:graphicFrameLocks noGrp="1"/>
          </p:cNvGraphicFramePr>
          <p:nvPr>
            <p:extLst>
              <p:ext uri="{D42A27DB-BD31-4B8C-83A1-F6EECF244321}">
                <p14:modId xmlns:p14="http://schemas.microsoft.com/office/powerpoint/2010/main" val="4127244480"/>
              </p:ext>
            </p:extLst>
          </p:nvPr>
        </p:nvGraphicFramePr>
        <p:xfrm>
          <a:off x="5149518" y="3891280"/>
          <a:ext cx="7042482" cy="2966720"/>
        </p:xfrm>
        <a:graphic>
          <a:graphicData uri="http://schemas.openxmlformats.org/drawingml/2006/table">
            <a:tbl>
              <a:tblPr firstRow="1" bandRow="1">
                <a:tableStyleId>{5C22544A-7EE6-4342-B048-85BDC9FD1C3A}</a:tableStyleId>
              </a:tblPr>
              <a:tblGrid>
                <a:gridCol w="1403682"/>
                <a:gridCol w="1447800"/>
                <a:gridCol w="933450"/>
                <a:gridCol w="1143000"/>
                <a:gridCol w="2114550"/>
              </a:tblGrid>
              <a:tr h="370840">
                <a:tc>
                  <a:txBody>
                    <a:bodyPr/>
                    <a:lstStyle/>
                    <a:p>
                      <a:r>
                        <a:rPr lang="en-US" dirty="0" err="1" smtClean="0"/>
                        <a:t>First_Name</a:t>
                      </a:r>
                      <a:endParaRPr lang="en-US" dirty="0"/>
                    </a:p>
                  </a:txBody>
                  <a:tcPr/>
                </a:tc>
                <a:tc>
                  <a:txBody>
                    <a:bodyPr/>
                    <a:lstStyle/>
                    <a:p>
                      <a:r>
                        <a:rPr lang="en-US" dirty="0" err="1" smtClean="0"/>
                        <a:t>Last_Name</a:t>
                      </a:r>
                      <a:endParaRPr lang="en-US" dirty="0"/>
                    </a:p>
                  </a:txBody>
                  <a:tcPr/>
                </a:tc>
                <a:tc>
                  <a:txBody>
                    <a:bodyPr/>
                    <a:lstStyle/>
                    <a:p>
                      <a:r>
                        <a:rPr lang="en-US" dirty="0" smtClean="0"/>
                        <a:t>Year</a:t>
                      </a:r>
                      <a:endParaRPr lang="en-US" dirty="0"/>
                    </a:p>
                  </a:txBody>
                  <a:tcPr/>
                </a:tc>
                <a:tc>
                  <a:txBody>
                    <a:bodyPr/>
                    <a:lstStyle/>
                    <a:p>
                      <a:r>
                        <a:rPr lang="en-US" dirty="0" smtClean="0"/>
                        <a:t>Brand</a:t>
                      </a:r>
                      <a:endParaRPr lang="en-US" dirty="0"/>
                    </a:p>
                  </a:txBody>
                  <a:tcPr/>
                </a:tc>
                <a:tc>
                  <a:txBody>
                    <a:bodyPr/>
                    <a:lstStyle/>
                    <a:p>
                      <a:r>
                        <a:rPr lang="en-US" dirty="0" smtClean="0"/>
                        <a:t>Model</a:t>
                      </a:r>
                      <a:endParaRPr lang="en-US" dirty="0"/>
                    </a:p>
                  </a:txBody>
                  <a:tcPr/>
                </a:tc>
              </a:tr>
              <a:tr h="370840">
                <a:tc>
                  <a:txBody>
                    <a:bodyPr/>
                    <a:lstStyle/>
                    <a:p>
                      <a:r>
                        <a:rPr lang="en-US" dirty="0" smtClean="0"/>
                        <a:t>Mark</a:t>
                      </a:r>
                      <a:endParaRPr lang="en-US" dirty="0"/>
                    </a:p>
                  </a:txBody>
                  <a:tcPr/>
                </a:tc>
                <a:tc>
                  <a:txBody>
                    <a:bodyPr/>
                    <a:lstStyle/>
                    <a:p>
                      <a:r>
                        <a:rPr lang="en-US" dirty="0" smtClean="0"/>
                        <a:t>Lozinski</a:t>
                      </a:r>
                      <a:endParaRPr lang="en-US" dirty="0"/>
                    </a:p>
                  </a:txBody>
                  <a:tcPr/>
                </a:tc>
                <a:tc>
                  <a:txBody>
                    <a:bodyPr/>
                    <a:lstStyle/>
                    <a:p>
                      <a:r>
                        <a:rPr lang="en-US" dirty="0" smtClean="0"/>
                        <a:t>2005</a:t>
                      </a:r>
                      <a:endParaRPr lang="en-US" dirty="0"/>
                    </a:p>
                  </a:txBody>
                  <a:tcPr/>
                </a:tc>
                <a:tc>
                  <a:txBody>
                    <a:bodyPr/>
                    <a:lstStyle/>
                    <a:p>
                      <a:r>
                        <a:rPr lang="en-US" dirty="0" smtClean="0"/>
                        <a:t>Pontiac</a:t>
                      </a:r>
                      <a:endParaRPr lang="en-US" dirty="0"/>
                    </a:p>
                  </a:txBody>
                  <a:tcPr/>
                </a:tc>
                <a:tc>
                  <a:txBody>
                    <a:bodyPr/>
                    <a:lstStyle/>
                    <a:p>
                      <a:r>
                        <a:rPr lang="en-US" dirty="0" smtClean="0"/>
                        <a:t>Grand</a:t>
                      </a:r>
                      <a:r>
                        <a:rPr lang="en-US" baseline="0" dirty="0" smtClean="0"/>
                        <a:t> am GT</a:t>
                      </a:r>
                      <a:endParaRPr lang="en-US" dirty="0"/>
                    </a:p>
                  </a:txBody>
                  <a:tcPr/>
                </a:tc>
              </a:tr>
              <a:tr h="370840">
                <a:tc>
                  <a:txBody>
                    <a:bodyPr/>
                    <a:lstStyle/>
                    <a:p>
                      <a:r>
                        <a:rPr lang="en-US" dirty="0" smtClean="0"/>
                        <a:t>AJ</a:t>
                      </a:r>
                      <a:endParaRPr lang="en-US" dirty="0"/>
                    </a:p>
                  </a:txBody>
                  <a:tcPr/>
                </a:tc>
                <a:tc>
                  <a:txBody>
                    <a:bodyPr/>
                    <a:lstStyle/>
                    <a:p>
                      <a:r>
                        <a:rPr lang="en-US" dirty="0" smtClean="0"/>
                        <a:t>Lorenzetti</a:t>
                      </a:r>
                      <a:endParaRPr lang="en-US" dirty="0"/>
                    </a:p>
                  </a:txBody>
                  <a:tcPr/>
                </a:tc>
                <a:tc>
                  <a:txBody>
                    <a:bodyPr/>
                    <a:lstStyle/>
                    <a:p>
                      <a:r>
                        <a:rPr lang="en-US" dirty="0" smtClean="0"/>
                        <a:t>2013</a:t>
                      </a:r>
                      <a:endParaRPr lang="en-US" dirty="0"/>
                    </a:p>
                  </a:txBody>
                  <a:tcPr/>
                </a:tc>
                <a:tc>
                  <a:txBody>
                    <a:bodyPr/>
                    <a:lstStyle/>
                    <a:p>
                      <a:r>
                        <a:rPr lang="en-US" dirty="0" smtClean="0"/>
                        <a:t>Audi</a:t>
                      </a:r>
                      <a:endParaRPr lang="en-US" dirty="0"/>
                    </a:p>
                  </a:txBody>
                  <a:tcPr/>
                </a:tc>
                <a:tc>
                  <a:txBody>
                    <a:bodyPr/>
                    <a:lstStyle/>
                    <a:p>
                      <a:r>
                        <a:rPr lang="en-US" dirty="0" smtClean="0"/>
                        <a:t>RS5</a:t>
                      </a:r>
                      <a:endParaRPr lang="en-US" dirty="0"/>
                    </a:p>
                  </a:txBody>
                  <a:tcPr/>
                </a:tc>
              </a:tr>
              <a:tr h="370840">
                <a:tc>
                  <a:txBody>
                    <a:bodyPr/>
                    <a:lstStyle/>
                    <a:p>
                      <a:r>
                        <a:rPr lang="en-US" dirty="0" smtClean="0"/>
                        <a:t>Kyle</a:t>
                      </a:r>
                      <a:endParaRPr lang="en-US" dirty="0"/>
                    </a:p>
                  </a:txBody>
                  <a:tcPr/>
                </a:tc>
                <a:tc>
                  <a:txBody>
                    <a:bodyPr/>
                    <a:lstStyle/>
                    <a:p>
                      <a:r>
                        <a:rPr lang="en-US" dirty="0" smtClean="0"/>
                        <a:t>Maclean</a:t>
                      </a:r>
                      <a:endParaRPr lang="en-US" dirty="0"/>
                    </a:p>
                  </a:txBody>
                  <a:tcPr/>
                </a:tc>
                <a:tc>
                  <a:txBody>
                    <a:bodyPr/>
                    <a:lstStyle/>
                    <a:p>
                      <a:r>
                        <a:rPr lang="en-US" dirty="0" smtClean="0"/>
                        <a:t>2010</a:t>
                      </a:r>
                      <a:endParaRPr lang="en-US" dirty="0"/>
                    </a:p>
                  </a:txBody>
                  <a:tcPr/>
                </a:tc>
                <a:tc>
                  <a:txBody>
                    <a:bodyPr/>
                    <a:lstStyle/>
                    <a:p>
                      <a:r>
                        <a:rPr lang="en-US" dirty="0" smtClean="0"/>
                        <a:t>Nissan</a:t>
                      </a:r>
                      <a:endParaRPr lang="en-US" dirty="0"/>
                    </a:p>
                  </a:txBody>
                  <a:tcPr/>
                </a:tc>
                <a:tc>
                  <a:txBody>
                    <a:bodyPr/>
                    <a:lstStyle/>
                    <a:p>
                      <a:r>
                        <a:rPr lang="en-US" dirty="0" smtClean="0"/>
                        <a:t>GTR</a:t>
                      </a:r>
                      <a:endParaRPr lang="en-US" dirty="0"/>
                    </a:p>
                  </a:txBody>
                  <a:tcPr/>
                </a:tc>
              </a:tr>
              <a:tr h="370840">
                <a:tc>
                  <a:txBody>
                    <a:bodyPr/>
                    <a:lstStyle/>
                    <a:p>
                      <a:r>
                        <a:rPr lang="en-US" dirty="0" smtClean="0"/>
                        <a:t>Jon</a:t>
                      </a:r>
                      <a:endParaRPr lang="en-US" dirty="0"/>
                    </a:p>
                  </a:txBody>
                  <a:tcPr/>
                </a:tc>
                <a:tc>
                  <a:txBody>
                    <a:bodyPr/>
                    <a:lstStyle/>
                    <a:p>
                      <a:r>
                        <a:rPr lang="en-US" dirty="0" err="1" smtClean="0"/>
                        <a:t>Hylan</a:t>
                      </a:r>
                      <a:endParaRPr lang="en-US" dirty="0"/>
                    </a:p>
                  </a:txBody>
                  <a:tcPr/>
                </a:tc>
                <a:tc>
                  <a:txBody>
                    <a:bodyPr/>
                    <a:lstStyle/>
                    <a:p>
                      <a:r>
                        <a:rPr lang="en-US" dirty="0" smtClean="0"/>
                        <a:t>2005</a:t>
                      </a:r>
                      <a:endParaRPr lang="en-US" dirty="0"/>
                    </a:p>
                  </a:txBody>
                  <a:tcPr/>
                </a:tc>
                <a:tc>
                  <a:txBody>
                    <a:bodyPr/>
                    <a:lstStyle/>
                    <a:p>
                      <a:r>
                        <a:rPr lang="en-US" dirty="0" smtClean="0"/>
                        <a:t>BMW</a:t>
                      </a:r>
                      <a:endParaRPr lang="en-US" dirty="0"/>
                    </a:p>
                  </a:txBody>
                  <a:tcPr/>
                </a:tc>
                <a:tc>
                  <a:txBody>
                    <a:bodyPr/>
                    <a:lstStyle/>
                    <a:p>
                      <a:r>
                        <a:rPr lang="en-US" dirty="0" smtClean="0"/>
                        <a:t>M3</a:t>
                      </a:r>
                      <a:endParaRPr lang="en-US" dirty="0"/>
                    </a:p>
                  </a:txBody>
                  <a:tcPr/>
                </a:tc>
              </a:tr>
              <a:tr h="370840">
                <a:tc>
                  <a:txBody>
                    <a:bodyPr/>
                    <a:lstStyle/>
                    <a:p>
                      <a:r>
                        <a:rPr lang="en-US" dirty="0" smtClean="0"/>
                        <a:t>Joey</a:t>
                      </a:r>
                      <a:endParaRPr lang="en-US" dirty="0"/>
                    </a:p>
                  </a:txBody>
                  <a:tcPr/>
                </a:tc>
                <a:tc>
                  <a:txBody>
                    <a:bodyPr/>
                    <a:lstStyle/>
                    <a:p>
                      <a:r>
                        <a:rPr lang="en-US" dirty="0" smtClean="0"/>
                        <a:t>Wilkinson</a:t>
                      </a:r>
                      <a:endParaRPr lang="en-US" dirty="0"/>
                    </a:p>
                  </a:txBody>
                  <a:tcPr/>
                </a:tc>
                <a:tc>
                  <a:txBody>
                    <a:bodyPr/>
                    <a:lstStyle/>
                    <a:p>
                      <a:r>
                        <a:rPr lang="en-US" dirty="0" smtClean="0"/>
                        <a:t>2004</a:t>
                      </a:r>
                      <a:endParaRPr lang="en-US" dirty="0"/>
                    </a:p>
                  </a:txBody>
                  <a:tcPr/>
                </a:tc>
                <a:tc>
                  <a:txBody>
                    <a:bodyPr/>
                    <a:lstStyle/>
                    <a:p>
                      <a:r>
                        <a:rPr lang="en-US" dirty="0" smtClean="0"/>
                        <a:t>Subaru</a:t>
                      </a:r>
                      <a:endParaRPr lang="en-US" dirty="0"/>
                    </a:p>
                  </a:txBody>
                  <a:tcPr/>
                </a:tc>
                <a:tc>
                  <a:txBody>
                    <a:bodyPr/>
                    <a:lstStyle/>
                    <a:p>
                      <a:r>
                        <a:rPr lang="en-US" dirty="0" smtClean="0"/>
                        <a:t>STI</a:t>
                      </a:r>
                      <a:endParaRPr lang="en-US" dirty="0"/>
                    </a:p>
                  </a:txBody>
                  <a:tcPr/>
                </a:tc>
              </a:tr>
              <a:tr h="370840">
                <a:tc>
                  <a:txBody>
                    <a:bodyPr/>
                    <a:lstStyle/>
                    <a:p>
                      <a:r>
                        <a:rPr lang="en-US" dirty="0" smtClean="0"/>
                        <a:t>Teddy </a:t>
                      </a:r>
                      <a:endParaRPr lang="en-US" dirty="0"/>
                    </a:p>
                  </a:txBody>
                  <a:tcPr/>
                </a:tc>
                <a:tc>
                  <a:txBody>
                    <a:bodyPr/>
                    <a:lstStyle/>
                    <a:p>
                      <a:r>
                        <a:rPr lang="en-US" dirty="0" smtClean="0"/>
                        <a:t>Morgues</a:t>
                      </a:r>
                      <a:endParaRPr lang="en-US" dirty="0"/>
                    </a:p>
                  </a:txBody>
                  <a:tcPr/>
                </a:tc>
                <a:tc>
                  <a:txBody>
                    <a:bodyPr/>
                    <a:lstStyle/>
                    <a:p>
                      <a:r>
                        <a:rPr lang="en-US" dirty="0" smtClean="0"/>
                        <a:t>2001</a:t>
                      </a:r>
                      <a:endParaRPr lang="en-US" dirty="0"/>
                    </a:p>
                  </a:txBody>
                  <a:tcPr/>
                </a:tc>
                <a:tc>
                  <a:txBody>
                    <a:bodyPr/>
                    <a:lstStyle/>
                    <a:p>
                      <a:r>
                        <a:rPr lang="en-US" dirty="0" smtClean="0"/>
                        <a:t>Honda</a:t>
                      </a:r>
                      <a:endParaRPr lang="en-US" dirty="0"/>
                    </a:p>
                  </a:txBody>
                  <a:tcPr/>
                </a:tc>
                <a:tc>
                  <a:txBody>
                    <a:bodyPr/>
                    <a:lstStyle/>
                    <a:p>
                      <a:r>
                        <a:rPr lang="en-US" dirty="0" smtClean="0"/>
                        <a:t>S2000</a:t>
                      </a:r>
                      <a:endParaRPr lang="en-US" dirty="0"/>
                    </a:p>
                  </a:txBody>
                  <a:tcPr/>
                </a:tc>
              </a:tr>
              <a:tr h="370840">
                <a:tc>
                  <a:txBody>
                    <a:bodyPr/>
                    <a:lstStyle/>
                    <a:p>
                      <a:r>
                        <a:rPr lang="en-US" dirty="0" smtClean="0"/>
                        <a:t>Alan</a:t>
                      </a:r>
                      <a:endParaRPr lang="en-US" dirty="0"/>
                    </a:p>
                  </a:txBody>
                  <a:tcPr/>
                </a:tc>
                <a:tc>
                  <a:txBody>
                    <a:bodyPr/>
                    <a:lstStyle/>
                    <a:p>
                      <a:r>
                        <a:rPr lang="en-US" dirty="0" err="1" smtClean="0"/>
                        <a:t>Labouseur</a:t>
                      </a:r>
                      <a:endParaRPr lang="en-US" dirty="0"/>
                    </a:p>
                  </a:txBody>
                  <a:tcPr/>
                </a:tc>
                <a:tc>
                  <a:txBody>
                    <a:bodyPr/>
                    <a:lstStyle/>
                    <a:p>
                      <a:r>
                        <a:rPr lang="en-US" dirty="0" smtClean="0"/>
                        <a:t>2017</a:t>
                      </a:r>
                      <a:endParaRPr lang="en-US" dirty="0"/>
                    </a:p>
                  </a:txBody>
                  <a:tcPr/>
                </a:tc>
                <a:tc>
                  <a:txBody>
                    <a:bodyPr/>
                    <a:lstStyle/>
                    <a:p>
                      <a:r>
                        <a:rPr lang="en-US" dirty="0" smtClean="0"/>
                        <a:t>Porsche</a:t>
                      </a:r>
                      <a:endParaRPr lang="en-US" dirty="0"/>
                    </a:p>
                  </a:txBody>
                  <a:tcPr/>
                </a:tc>
                <a:tc>
                  <a:txBody>
                    <a:bodyPr/>
                    <a:lstStyle/>
                    <a:p>
                      <a:r>
                        <a:rPr lang="en-US" dirty="0" smtClean="0"/>
                        <a:t>GT3-RS</a:t>
                      </a:r>
                      <a:endParaRPr lang="en-US" dirty="0"/>
                    </a:p>
                  </a:txBody>
                  <a:tcPr/>
                </a:tc>
              </a:tr>
            </a:tbl>
          </a:graphicData>
        </a:graphic>
      </p:graphicFrame>
    </p:spTree>
    <p:extLst>
      <p:ext uri="{BB962C8B-B14F-4D97-AF65-F5344CB8AC3E}">
        <p14:creationId xmlns:p14="http://schemas.microsoft.com/office/powerpoint/2010/main" val="4193150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397" y="0"/>
            <a:ext cx="8911687" cy="1280890"/>
          </a:xfrm>
        </p:spPr>
        <p:txBody>
          <a:bodyPr/>
          <a:lstStyle/>
          <a:p>
            <a:r>
              <a:rPr lang="en-US" dirty="0" err="1" smtClean="0"/>
              <a:t>Let’S_Race</a:t>
            </a:r>
            <a:r>
              <a:rPr lang="en-US" dirty="0" smtClean="0"/>
              <a:t> View</a:t>
            </a:r>
            <a:endParaRPr lang="en-US" dirty="0"/>
          </a:p>
        </p:txBody>
      </p:sp>
      <p:sp>
        <p:nvSpPr>
          <p:cNvPr id="3" name="Content Placeholder 2"/>
          <p:cNvSpPr>
            <a:spLocks noGrp="1"/>
          </p:cNvSpPr>
          <p:nvPr>
            <p:ph idx="1"/>
          </p:nvPr>
        </p:nvSpPr>
        <p:spPr>
          <a:xfrm>
            <a:off x="327397" y="1833130"/>
            <a:ext cx="5679025" cy="5024870"/>
          </a:xfrm>
        </p:spPr>
        <p:txBody>
          <a:bodyPr>
            <a:normAutofit fontScale="92500" lnSpcReduction="20000"/>
          </a:bodyPr>
          <a:lstStyle/>
          <a:p>
            <a:pPr marL="0" indent="0">
              <a:buNone/>
            </a:pPr>
            <a:r>
              <a:rPr lang="en-US" dirty="0"/>
              <a:t> CREATE OR REPLACE VIEW </a:t>
            </a:r>
            <a:r>
              <a:rPr lang="en-US" dirty="0" err="1"/>
              <a:t>Lets_Race</a:t>
            </a:r>
            <a:r>
              <a:rPr lang="en-US" dirty="0"/>
              <a:t> AS</a:t>
            </a:r>
          </a:p>
          <a:p>
            <a:pPr marL="0" indent="0">
              <a:buNone/>
            </a:pPr>
            <a:r>
              <a:rPr lang="en-US" dirty="0"/>
              <a:t> SELECT </a:t>
            </a:r>
          </a:p>
          <a:p>
            <a:pPr marL="0" indent="0">
              <a:buNone/>
            </a:pPr>
            <a:r>
              <a:rPr lang="en-US" dirty="0" err="1" smtClean="0"/>
              <a:t>r.race_name</a:t>
            </a:r>
            <a:r>
              <a:rPr lang="en-US" dirty="0" smtClean="0"/>
              <a:t>,</a:t>
            </a:r>
            <a:endParaRPr lang="en-US" dirty="0"/>
          </a:p>
          <a:p>
            <a:pPr marL="0" indent="0">
              <a:buNone/>
            </a:pPr>
            <a:r>
              <a:rPr lang="en-US" dirty="0" err="1" smtClean="0"/>
              <a:t>r.difficulty</a:t>
            </a:r>
            <a:r>
              <a:rPr lang="en-US" dirty="0" smtClean="0"/>
              <a:t>  </a:t>
            </a:r>
          </a:p>
          <a:p>
            <a:pPr marL="0" indent="0">
              <a:buNone/>
            </a:pPr>
            <a:r>
              <a:rPr lang="en-US" dirty="0" err="1" smtClean="0"/>
              <a:t>d.first_name</a:t>
            </a:r>
            <a:r>
              <a:rPr lang="en-US" dirty="0"/>
              <a:t>,</a:t>
            </a:r>
          </a:p>
          <a:p>
            <a:pPr marL="0" indent="0">
              <a:buNone/>
            </a:pPr>
            <a:r>
              <a:rPr lang="en-US" dirty="0" err="1" smtClean="0"/>
              <a:t>d.last_name</a:t>
            </a:r>
            <a:r>
              <a:rPr lang="en-US" dirty="0"/>
              <a:t>,</a:t>
            </a:r>
          </a:p>
          <a:p>
            <a:pPr marL="0" indent="0">
              <a:buNone/>
            </a:pPr>
            <a:r>
              <a:rPr lang="en-US" dirty="0" err="1" smtClean="0"/>
              <a:t>c.spec</a:t>
            </a:r>
            <a:r>
              <a:rPr lang="en-US" dirty="0"/>
              <a:t>,</a:t>
            </a:r>
          </a:p>
          <a:p>
            <a:pPr marL="0" indent="0">
              <a:buNone/>
            </a:pPr>
            <a:r>
              <a:rPr lang="en-US" dirty="0" err="1" smtClean="0"/>
              <a:t>c.year</a:t>
            </a:r>
            <a:r>
              <a:rPr lang="en-US" dirty="0"/>
              <a:t>,</a:t>
            </a:r>
          </a:p>
          <a:p>
            <a:pPr marL="0" indent="0">
              <a:buNone/>
            </a:pPr>
            <a:r>
              <a:rPr lang="en-US" dirty="0" err="1" smtClean="0"/>
              <a:t>c.brand</a:t>
            </a:r>
            <a:r>
              <a:rPr lang="en-US" dirty="0"/>
              <a:t>,</a:t>
            </a:r>
          </a:p>
          <a:p>
            <a:pPr marL="0" indent="0">
              <a:buNone/>
            </a:pPr>
            <a:r>
              <a:rPr lang="en-US" dirty="0" err="1" smtClean="0"/>
              <a:t>c.model</a:t>
            </a:r>
            <a:endParaRPr lang="en-US" dirty="0"/>
          </a:p>
          <a:p>
            <a:pPr marL="0" indent="0">
              <a:buNone/>
            </a:pPr>
            <a:r>
              <a:rPr lang="en-US" dirty="0"/>
              <a:t> FROM 	Drivers d,</a:t>
            </a:r>
          </a:p>
          <a:p>
            <a:pPr marL="0" indent="0">
              <a:buNone/>
            </a:pPr>
            <a:r>
              <a:rPr lang="en-US" dirty="0"/>
              <a:t> 		Cars c,</a:t>
            </a:r>
          </a:p>
          <a:p>
            <a:pPr marL="0" indent="0">
              <a:buNone/>
            </a:pPr>
            <a:r>
              <a:rPr lang="en-US" dirty="0"/>
              <a:t>        Races r</a:t>
            </a:r>
          </a:p>
          <a:p>
            <a:pPr marL="0" indent="0">
              <a:buNone/>
            </a:pPr>
            <a:r>
              <a:rPr lang="en-US" dirty="0"/>
              <a:t> WHERE </a:t>
            </a:r>
            <a:r>
              <a:rPr lang="en-US" dirty="0" err="1"/>
              <a:t>d.CarID</a:t>
            </a:r>
            <a:r>
              <a:rPr lang="en-US" dirty="0"/>
              <a:t> = </a:t>
            </a:r>
            <a:r>
              <a:rPr lang="en-US" dirty="0" err="1"/>
              <a:t>c.CarID</a:t>
            </a:r>
            <a:endParaRPr lang="en-US" dirty="0"/>
          </a:p>
          <a:p>
            <a:pPr marL="0" indent="0">
              <a:buNone/>
            </a:pPr>
            <a:r>
              <a:rPr lang="en-US" dirty="0"/>
              <a:t> ORDER BY </a:t>
            </a:r>
            <a:r>
              <a:rPr lang="en-US" dirty="0" err="1"/>
              <a:t>d.last_name</a:t>
            </a:r>
            <a:r>
              <a:rPr lang="en-US" dirty="0"/>
              <a:t> DESC</a:t>
            </a:r>
          </a:p>
        </p:txBody>
      </p:sp>
      <p:sp>
        <p:nvSpPr>
          <p:cNvPr id="5" name="TextBox 4"/>
          <p:cNvSpPr txBox="1"/>
          <p:nvPr/>
        </p:nvSpPr>
        <p:spPr>
          <a:xfrm>
            <a:off x="1544592" y="726453"/>
            <a:ext cx="10099343" cy="830997"/>
          </a:xfrm>
          <a:prstGeom prst="rect">
            <a:avLst/>
          </a:prstGeom>
          <a:noFill/>
        </p:spPr>
        <p:txBody>
          <a:bodyPr wrap="square" rtlCol="0">
            <a:spAutoFit/>
          </a:bodyPr>
          <a:lstStyle/>
          <a:p>
            <a:r>
              <a:rPr lang="en-US" sz="2400" dirty="0" smtClean="0"/>
              <a:t>This view shows what race is happening, who is racing and the cars that they are racing in along with the difficulty of the race. </a:t>
            </a:r>
            <a:endParaRPr lang="en-US" sz="2400" dirty="0"/>
          </a:p>
        </p:txBody>
      </p:sp>
      <p:sp>
        <p:nvSpPr>
          <p:cNvPr id="4" name="TextBox 3"/>
          <p:cNvSpPr txBox="1"/>
          <p:nvPr/>
        </p:nvSpPr>
        <p:spPr>
          <a:xfrm>
            <a:off x="6153150" y="1833130"/>
            <a:ext cx="3524250" cy="369332"/>
          </a:xfrm>
          <a:prstGeom prst="rect">
            <a:avLst/>
          </a:prstGeom>
          <a:noFill/>
        </p:spPr>
        <p:txBody>
          <a:bodyPr wrap="square" rtlCol="0">
            <a:spAutoFit/>
          </a:bodyPr>
          <a:lstStyle/>
          <a:p>
            <a:r>
              <a:rPr lang="en-US" dirty="0" smtClean="0"/>
              <a:t>Table on next page</a:t>
            </a:r>
            <a:endParaRPr lang="en-US" dirty="0"/>
          </a:p>
        </p:txBody>
      </p:sp>
    </p:spTree>
    <p:extLst>
      <p:ext uri="{BB962C8B-B14F-4D97-AF65-F5344CB8AC3E}">
        <p14:creationId xmlns:p14="http://schemas.microsoft.com/office/powerpoint/2010/main" val="2580608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933810825"/>
              </p:ext>
            </p:extLst>
          </p:nvPr>
        </p:nvGraphicFramePr>
        <p:xfrm>
          <a:off x="1282368" y="764540"/>
          <a:ext cx="9652332" cy="5405120"/>
        </p:xfrm>
        <a:graphic>
          <a:graphicData uri="http://schemas.openxmlformats.org/drawingml/2006/table">
            <a:tbl>
              <a:tblPr firstRow="1" bandRow="1">
                <a:tableStyleId>{5C22544A-7EE6-4342-B048-85BDC9FD1C3A}</a:tableStyleId>
              </a:tblPr>
              <a:tblGrid>
                <a:gridCol w="2171060"/>
                <a:gridCol w="1408911"/>
                <a:gridCol w="1408911"/>
                <a:gridCol w="1449199"/>
                <a:gridCol w="836077"/>
                <a:gridCol w="1059031"/>
                <a:gridCol w="1319143"/>
              </a:tblGrid>
              <a:tr h="370840">
                <a:tc>
                  <a:txBody>
                    <a:bodyPr/>
                    <a:lstStyle/>
                    <a:p>
                      <a:r>
                        <a:rPr lang="en-US" dirty="0" smtClean="0"/>
                        <a:t>Race_ Name</a:t>
                      </a:r>
                      <a:endParaRPr lang="en-US" dirty="0"/>
                    </a:p>
                  </a:txBody>
                  <a:tcPr/>
                </a:tc>
                <a:tc>
                  <a:txBody>
                    <a:bodyPr/>
                    <a:lstStyle/>
                    <a:p>
                      <a:r>
                        <a:rPr lang="en-US" dirty="0" err="1" smtClean="0"/>
                        <a:t>First_Name</a:t>
                      </a:r>
                      <a:endParaRPr lang="en-US" dirty="0"/>
                    </a:p>
                  </a:txBody>
                  <a:tcPr/>
                </a:tc>
                <a:tc>
                  <a:txBody>
                    <a:bodyPr/>
                    <a:lstStyle/>
                    <a:p>
                      <a:r>
                        <a:rPr lang="en-US" dirty="0" smtClean="0"/>
                        <a:t>Difficulty</a:t>
                      </a:r>
                      <a:endParaRPr lang="en-US" dirty="0"/>
                    </a:p>
                  </a:txBody>
                  <a:tcPr/>
                </a:tc>
                <a:tc>
                  <a:txBody>
                    <a:bodyPr/>
                    <a:lstStyle/>
                    <a:p>
                      <a:r>
                        <a:rPr lang="en-US" dirty="0" err="1" smtClean="0"/>
                        <a:t>Last_Name</a:t>
                      </a:r>
                      <a:endParaRPr lang="en-US" dirty="0"/>
                    </a:p>
                  </a:txBody>
                  <a:tcPr/>
                </a:tc>
                <a:tc>
                  <a:txBody>
                    <a:bodyPr/>
                    <a:lstStyle/>
                    <a:p>
                      <a:r>
                        <a:rPr lang="en-US" dirty="0" smtClean="0"/>
                        <a:t>Year</a:t>
                      </a:r>
                      <a:endParaRPr lang="en-US" dirty="0"/>
                    </a:p>
                  </a:txBody>
                  <a:tcPr/>
                </a:tc>
                <a:tc>
                  <a:txBody>
                    <a:bodyPr/>
                    <a:lstStyle/>
                    <a:p>
                      <a:r>
                        <a:rPr lang="en-US" dirty="0" smtClean="0"/>
                        <a:t>Brand</a:t>
                      </a:r>
                      <a:endParaRPr lang="en-US" dirty="0"/>
                    </a:p>
                  </a:txBody>
                  <a:tcPr/>
                </a:tc>
                <a:tc>
                  <a:txBody>
                    <a:bodyPr/>
                    <a:lstStyle/>
                    <a:p>
                      <a:r>
                        <a:rPr lang="en-US" dirty="0" smtClean="0"/>
                        <a:t>Model</a:t>
                      </a:r>
                      <a:endParaRPr lang="en-US" dirty="0"/>
                    </a:p>
                  </a:txBody>
                  <a:tcPr/>
                </a:tc>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EMRA</a:t>
                      </a:r>
                      <a:r>
                        <a:rPr lang="en-US" baseline="0" dirty="0" smtClean="0"/>
                        <a:t> PM</a:t>
                      </a:r>
                      <a:endParaRPr lang="en-US" dirty="0" smtClean="0"/>
                    </a:p>
                    <a:p>
                      <a:endParaRPr lang="en-US" dirty="0"/>
                    </a:p>
                  </a:txBody>
                  <a:tcPr/>
                </a:tc>
                <a:tc>
                  <a:txBody>
                    <a:bodyPr/>
                    <a:lstStyle/>
                    <a:p>
                      <a:r>
                        <a:rPr lang="en-US" dirty="0" smtClean="0"/>
                        <a:t>Mark</a:t>
                      </a:r>
                      <a:endParaRPr lang="en-US" dirty="0"/>
                    </a:p>
                  </a:txBody>
                  <a:tcPr/>
                </a:tc>
                <a:tc>
                  <a:txBody>
                    <a:bodyPr/>
                    <a:lstStyle/>
                    <a:p>
                      <a:r>
                        <a:rPr lang="en-US" dirty="0" smtClean="0"/>
                        <a:t>Med</a:t>
                      </a:r>
                      <a:endParaRPr lang="en-US" dirty="0"/>
                    </a:p>
                  </a:txBody>
                  <a:tcPr/>
                </a:tc>
                <a:tc>
                  <a:txBody>
                    <a:bodyPr/>
                    <a:lstStyle/>
                    <a:p>
                      <a:r>
                        <a:rPr lang="en-US" dirty="0" smtClean="0"/>
                        <a:t>Lozinski</a:t>
                      </a:r>
                      <a:endParaRPr lang="en-US" dirty="0"/>
                    </a:p>
                  </a:txBody>
                  <a:tcPr/>
                </a:tc>
                <a:tc>
                  <a:txBody>
                    <a:bodyPr/>
                    <a:lstStyle/>
                    <a:p>
                      <a:r>
                        <a:rPr lang="en-US" dirty="0" smtClean="0"/>
                        <a:t>2005</a:t>
                      </a:r>
                      <a:endParaRPr lang="en-US" dirty="0"/>
                    </a:p>
                  </a:txBody>
                  <a:tcPr/>
                </a:tc>
                <a:tc>
                  <a:txBody>
                    <a:bodyPr/>
                    <a:lstStyle/>
                    <a:p>
                      <a:r>
                        <a:rPr lang="en-US" dirty="0" smtClean="0"/>
                        <a:t>Pontiac</a:t>
                      </a:r>
                      <a:endParaRPr lang="en-US" dirty="0"/>
                    </a:p>
                  </a:txBody>
                  <a:tcPr/>
                </a:tc>
                <a:tc>
                  <a:txBody>
                    <a:bodyPr/>
                    <a:lstStyle/>
                    <a:p>
                      <a:r>
                        <a:rPr lang="en-US" dirty="0" smtClean="0"/>
                        <a:t>Grand</a:t>
                      </a:r>
                      <a:r>
                        <a:rPr lang="en-US" baseline="0" dirty="0" smtClean="0"/>
                        <a:t> am GT</a:t>
                      </a:r>
                      <a:endParaRPr lang="en-US" dirty="0"/>
                    </a:p>
                  </a:txBody>
                  <a:tcPr/>
                </a:tc>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PCA</a:t>
                      </a:r>
                      <a:r>
                        <a:rPr lang="en-US" baseline="0" dirty="0" smtClean="0"/>
                        <a:t> CVR</a:t>
                      </a:r>
                      <a:endParaRPr lang="en-US" dirty="0" smtClean="0"/>
                    </a:p>
                    <a:p>
                      <a:endParaRPr lang="en-US" dirty="0"/>
                    </a:p>
                  </a:txBody>
                  <a:tcPr/>
                </a:tc>
                <a:tc>
                  <a:txBody>
                    <a:bodyPr/>
                    <a:lstStyle/>
                    <a:p>
                      <a:r>
                        <a:rPr lang="en-US" dirty="0" smtClean="0"/>
                        <a:t>AJ</a:t>
                      </a:r>
                      <a:endParaRPr lang="en-US" dirty="0"/>
                    </a:p>
                  </a:txBody>
                  <a:tcPr/>
                </a:tc>
                <a:tc>
                  <a:txBody>
                    <a:bodyPr/>
                    <a:lstStyle/>
                    <a:p>
                      <a:r>
                        <a:rPr lang="en-US" dirty="0" smtClean="0"/>
                        <a:t>Med</a:t>
                      </a:r>
                      <a:endParaRPr lang="en-US" dirty="0"/>
                    </a:p>
                  </a:txBody>
                  <a:tcPr/>
                </a:tc>
                <a:tc>
                  <a:txBody>
                    <a:bodyPr/>
                    <a:lstStyle/>
                    <a:p>
                      <a:r>
                        <a:rPr lang="en-US" dirty="0" smtClean="0"/>
                        <a:t>Lorenzetti</a:t>
                      </a:r>
                      <a:endParaRPr lang="en-US" dirty="0"/>
                    </a:p>
                  </a:txBody>
                  <a:tcPr/>
                </a:tc>
                <a:tc>
                  <a:txBody>
                    <a:bodyPr/>
                    <a:lstStyle/>
                    <a:p>
                      <a:r>
                        <a:rPr lang="en-US" dirty="0" smtClean="0"/>
                        <a:t>2013</a:t>
                      </a:r>
                      <a:endParaRPr lang="en-US" dirty="0"/>
                    </a:p>
                  </a:txBody>
                  <a:tcPr/>
                </a:tc>
                <a:tc>
                  <a:txBody>
                    <a:bodyPr/>
                    <a:lstStyle/>
                    <a:p>
                      <a:r>
                        <a:rPr lang="en-US" dirty="0" smtClean="0"/>
                        <a:t>Audi</a:t>
                      </a:r>
                      <a:endParaRPr lang="en-US" dirty="0"/>
                    </a:p>
                  </a:txBody>
                  <a:tcPr/>
                </a:tc>
                <a:tc>
                  <a:txBody>
                    <a:bodyPr/>
                    <a:lstStyle/>
                    <a:p>
                      <a:r>
                        <a:rPr lang="en-US" dirty="0" smtClean="0"/>
                        <a:t>RS5</a:t>
                      </a:r>
                      <a:endParaRPr lang="en-US" dirty="0"/>
                    </a:p>
                  </a:txBody>
                  <a:tcPr/>
                </a:tc>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PCA</a:t>
                      </a:r>
                      <a:r>
                        <a:rPr lang="en-US" baseline="0" dirty="0" smtClean="0"/>
                        <a:t> CVR</a:t>
                      </a:r>
                      <a:endParaRPr lang="en-US" dirty="0" smtClean="0"/>
                    </a:p>
                    <a:p>
                      <a:endParaRPr lang="en-US" dirty="0"/>
                    </a:p>
                  </a:txBody>
                  <a:tcPr/>
                </a:tc>
                <a:tc>
                  <a:txBody>
                    <a:bodyPr/>
                    <a:lstStyle/>
                    <a:p>
                      <a:r>
                        <a:rPr lang="en-US" dirty="0" smtClean="0"/>
                        <a:t>Kyle</a:t>
                      </a:r>
                      <a:endParaRPr lang="en-US" dirty="0"/>
                    </a:p>
                  </a:txBody>
                  <a:tcPr/>
                </a:tc>
                <a:tc>
                  <a:txBody>
                    <a:bodyPr/>
                    <a:lstStyle/>
                    <a:p>
                      <a:r>
                        <a:rPr lang="en-US" dirty="0" smtClean="0"/>
                        <a:t>Med</a:t>
                      </a:r>
                      <a:endParaRPr lang="en-US" dirty="0"/>
                    </a:p>
                  </a:txBody>
                  <a:tcPr/>
                </a:tc>
                <a:tc>
                  <a:txBody>
                    <a:bodyPr/>
                    <a:lstStyle/>
                    <a:p>
                      <a:r>
                        <a:rPr lang="en-US" dirty="0" smtClean="0"/>
                        <a:t>Maclean</a:t>
                      </a:r>
                      <a:endParaRPr lang="en-US" dirty="0"/>
                    </a:p>
                  </a:txBody>
                  <a:tcPr/>
                </a:tc>
                <a:tc>
                  <a:txBody>
                    <a:bodyPr/>
                    <a:lstStyle/>
                    <a:p>
                      <a:r>
                        <a:rPr lang="en-US" dirty="0" smtClean="0"/>
                        <a:t>2010</a:t>
                      </a:r>
                      <a:endParaRPr lang="en-US" dirty="0"/>
                    </a:p>
                  </a:txBody>
                  <a:tcPr/>
                </a:tc>
                <a:tc>
                  <a:txBody>
                    <a:bodyPr/>
                    <a:lstStyle/>
                    <a:p>
                      <a:r>
                        <a:rPr lang="en-US" dirty="0" smtClean="0"/>
                        <a:t>Nissan</a:t>
                      </a:r>
                      <a:endParaRPr lang="en-US" dirty="0"/>
                    </a:p>
                  </a:txBody>
                  <a:tcPr/>
                </a:tc>
                <a:tc>
                  <a:txBody>
                    <a:bodyPr/>
                    <a:lstStyle/>
                    <a:p>
                      <a:r>
                        <a:rPr lang="en-US" dirty="0" smtClean="0"/>
                        <a:t>GTR</a:t>
                      </a:r>
                      <a:endParaRPr lang="en-US" dirty="0"/>
                    </a:p>
                  </a:txBody>
                  <a:tcPr/>
                </a:tc>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BMW</a:t>
                      </a:r>
                      <a:r>
                        <a:rPr lang="en-US" baseline="0" dirty="0" smtClean="0"/>
                        <a:t> CT Valley- Autocross </a:t>
                      </a:r>
                      <a:endParaRPr lang="en-US" dirty="0" smtClean="0"/>
                    </a:p>
                    <a:p>
                      <a:endParaRPr lang="en-US" dirty="0"/>
                    </a:p>
                  </a:txBody>
                  <a:tcPr/>
                </a:tc>
                <a:tc>
                  <a:txBody>
                    <a:bodyPr/>
                    <a:lstStyle/>
                    <a:p>
                      <a:r>
                        <a:rPr lang="en-US" dirty="0" smtClean="0"/>
                        <a:t>Jon</a:t>
                      </a:r>
                      <a:endParaRPr lang="en-US" dirty="0"/>
                    </a:p>
                  </a:txBody>
                  <a:tcPr/>
                </a:tc>
                <a:tc>
                  <a:txBody>
                    <a:bodyPr/>
                    <a:lstStyle/>
                    <a:p>
                      <a:r>
                        <a:rPr lang="en-US" dirty="0" smtClean="0"/>
                        <a:t>Low</a:t>
                      </a:r>
                      <a:endParaRPr lang="en-US" dirty="0"/>
                    </a:p>
                  </a:txBody>
                  <a:tcPr/>
                </a:tc>
                <a:tc>
                  <a:txBody>
                    <a:bodyPr/>
                    <a:lstStyle/>
                    <a:p>
                      <a:r>
                        <a:rPr lang="en-US" dirty="0" err="1" smtClean="0"/>
                        <a:t>Hylan</a:t>
                      </a:r>
                      <a:endParaRPr lang="en-US" dirty="0"/>
                    </a:p>
                  </a:txBody>
                  <a:tcPr/>
                </a:tc>
                <a:tc>
                  <a:txBody>
                    <a:bodyPr/>
                    <a:lstStyle/>
                    <a:p>
                      <a:r>
                        <a:rPr lang="en-US" dirty="0" smtClean="0"/>
                        <a:t>2005</a:t>
                      </a:r>
                      <a:endParaRPr lang="en-US" dirty="0"/>
                    </a:p>
                  </a:txBody>
                  <a:tcPr/>
                </a:tc>
                <a:tc>
                  <a:txBody>
                    <a:bodyPr/>
                    <a:lstStyle/>
                    <a:p>
                      <a:r>
                        <a:rPr lang="en-US" dirty="0" smtClean="0"/>
                        <a:t>BMW</a:t>
                      </a:r>
                      <a:endParaRPr lang="en-US" dirty="0"/>
                    </a:p>
                  </a:txBody>
                  <a:tcPr/>
                </a:tc>
                <a:tc>
                  <a:txBody>
                    <a:bodyPr/>
                    <a:lstStyle/>
                    <a:p>
                      <a:r>
                        <a:rPr lang="en-US" dirty="0" smtClean="0"/>
                        <a:t>M3</a:t>
                      </a:r>
                      <a:endParaRPr lang="en-US" dirty="0"/>
                    </a:p>
                  </a:txBody>
                  <a:tcPr/>
                </a:tc>
              </a:tr>
              <a:tr h="370840">
                <a:tc>
                  <a:txBody>
                    <a:bodyPr/>
                    <a:lstStyle/>
                    <a:p>
                      <a:r>
                        <a:rPr lang="en-US" dirty="0" smtClean="0"/>
                        <a:t>EMRA</a:t>
                      </a:r>
                      <a:r>
                        <a:rPr lang="en-US" baseline="0" dirty="0" smtClean="0"/>
                        <a:t> PM</a:t>
                      </a:r>
                      <a:endParaRPr lang="en-US" dirty="0"/>
                    </a:p>
                  </a:txBody>
                  <a:tcPr/>
                </a:tc>
                <a:tc>
                  <a:txBody>
                    <a:bodyPr/>
                    <a:lstStyle/>
                    <a:p>
                      <a:r>
                        <a:rPr lang="en-US" dirty="0" smtClean="0"/>
                        <a:t>Joey</a:t>
                      </a:r>
                      <a:endParaRPr lang="en-US" dirty="0"/>
                    </a:p>
                  </a:txBody>
                  <a:tcPr/>
                </a:tc>
                <a:tc>
                  <a:txBody>
                    <a:bodyPr/>
                    <a:lstStyle/>
                    <a:p>
                      <a:r>
                        <a:rPr lang="en-US" dirty="0" smtClean="0"/>
                        <a:t>Med</a:t>
                      </a:r>
                      <a:endParaRPr lang="en-US" dirty="0"/>
                    </a:p>
                  </a:txBody>
                  <a:tcPr/>
                </a:tc>
                <a:tc>
                  <a:txBody>
                    <a:bodyPr/>
                    <a:lstStyle/>
                    <a:p>
                      <a:r>
                        <a:rPr lang="en-US" dirty="0" smtClean="0"/>
                        <a:t>Wilkinson</a:t>
                      </a:r>
                      <a:endParaRPr lang="en-US" dirty="0"/>
                    </a:p>
                  </a:txBody>
                  <a:tcPr/>
                </a:tc>
                <a:tc>
                  <a:txBody>
                    <a:bodyPr/>
                    <a:lstStyle/>
                    <a:p>
                      <a:r>
                        <a:rPr lang="en-US" dirty="0" smtClean="0"/>
                        <a:t>2004</a:t>
                      </a:r>
                      <a:endParaRPr lang="en-US" dirty="0"/>
                    </a:p>
                  </a:txBody>
                  <a:tcPr/>
                </a:tc>
                <a:tc>
                  <a:txBody>
                    <a:bodyPr/>
                    <a:lstStyle/>
                    <a:p>
                      <a:r>
                        <a:rPr lang="en-US" dirty="0" smtClean="0"/>
                        <a:t>Subaru</a:t>
                      </a:r>
                      <a:endParaRPr lang="en-US" dirty="0"/>
                    </a:p>
                  </a:txBody>
                  <a:tcPr/>
                </a:tc>
                <a:tc>
                  <a:txBody>
                    <a:bodyPr/>
                    <a:lstStyle/>
                    <a:p>
                      <a:r>
                        <a:rPr lang="en-US" dirty="0" smtClean="0"/>
                        <a:t>STI</a:t>
                      </a:r>
                      <a:endParaRPr lang="en-US" dirty="0"/>
                    </a:p>
                  </a:txBody>
                  <a:tcPr/>
                </a:tc>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BMW</a:t>
                      </a:r>
                      <a:r>
                        <a:rPr lang="en-US" baseline="0" dirty="0" smtClean="0"/>
                        <a:t> CT Valley- Autocross </a:t>
                      </a:r>
                      <a:endParaRPr lang="en-US" dirty="0" smtClean="0"/>
                    </a:p>
                    <a:p>
                      <a:endParaRPr lang="en-US" dirty="0"/>
                    </a:p>
                  </a:txBody>
                  <a:tcPr/>
                </a:tc>
                <a:tc>
                  <a:txBody>
                    <a:bodyPr/>
                    <a:lstStyle/>
                    <a:p>
                      <a:r>
                        <a:rPr lang="en-US" dirty="0" smtClean="0"/>
                        <a:t>Teddy </a:t>
                      </a:r>
                      <a:endParaRPr lang="en-US" dirty="0"/>
                    </a:p>
                  </a:txBody>
                  <a:tcPr/>
                </a:tc>
                <a:tc>
                  <a:txBody>
                    <a:bodyPr/>
                    <a:lstStyle/>
                    <a:p>
                      <a:r>
                        <a:rPr lang="en-US" dirty="0" smtClean="0"/>
                        <a:t>Low</a:t>
                      </a:r>
                      <a:endParaRPr lang="en-US" dirty="0"/>
                    </a:p>
                  </a:txBody>
                  <a:tcPr/>
                </a:tc>
                <a:tc>
                  <a:txBody>
                    <a:bodyPr/>
                    <a:lstStyle/>
                    <a:p>
                      <a:r>
                        <a:rPr lang="en-US" dirty="0" smtClean="0"/>
                        <a:t>Morgues</a:t>
                      </a:r>
                      <a:endParaRPr lang="en-US" dirty="0"/>
                    </a:p>
                  </a:txBody>
                  <a:tcPr/>
                </a:tc>
                <a:tc>
                  <a:txBody>
                    <a:bodyPr/>
                    <a:lstStyle/>
                    <a:p>
                      <a:r>
                        <a:rPr lang="en-US" dirty="0" smtClean="0"/>
                        <a:t>2001</a:t>
                      </a:r>
                      <a:endParaRPr lang="en-US" dirty="0"/>
                    </a:p>
                  </a:txBody>
                  <a:tcPr/>
                </a:tc>
                <a:tc>
                  <a:txBody>
                    <a:bodyPr/>
                    <a:lstStyle/>
                    <a:p>
                      <a:r>
                        <a:rPr lang="en-US" dirty="0" smtClean="0"/>
                        <a:t>Honda</a:t>
                      </a:r>
                      <a:endParaRPr lang="en-US" dirty="0"/>
                    </a:p>
                  </a:txBody>
                  <a:tcPr/>
                </a:tc>
                <a:tc>
                  <a:txBody>
                    <a:bodyPr/>
                    <a:lstStyle/>
                    <a:p>
                      <a:r>
                        <a:rPr lang="en-US" dirty="0" smtClean="0"/>
                        <a:t>S2000</a:t>
                      </a:r>
                      <a:endParaRPr lang="en-US" dirty="0"/>
                    </a:p>
                  </a:txBody>
                  <a:tcPr/>
                </a:tc>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Lime Rock Drivers Club</a:t>
                      </a:r>
                    </a:p>
                    <a:p>
                      <a:endParaRPr lang="en-US" dirty="0"/>
                    </a:p>
                  </a:txBody>
                  <a:tcPr/>
                </a:tc>
                <a:tc>
                  <a:txBody>
                    <a:bodyPr/>
                    <a:lstStyle/>
                    <a:p>
                      <a:r>
                        <a:rPr lang="en-US" dirty="0" smtClean="0"/>
                        <a:t>Alan</a:t>
                      </a:r>
                      <a:endParaRPr lang="en-US" dirty="0"/>
                    </a:p>
                  </a:txBody>
                  <a:tcPr/>
                </a:tc>
                <a:tc>
                  <a:txBody>
                    <a:bodyPr/>
                    <a:lstStyle/>
                    <a:p>
                      <a:r>
                        <a:rPr lang="en-US" dirty="0" smtClean="0"/>
                        <a:t>High</a:t>
                      </a:r>
                      <a:endParaRPr lang="en-US" dirty="0"/>
                    </a:p>
                  </a:txBody>
                  <a:tcPr/>
                </a:tc>
                <a:tc>
                  <a:txBody>
                    <a:bodyPr/>
                    <a:lstStyle/>
                    <a:p>
                      <a:r>
                        <a:rPr lang="en-US" dirty="0" err="1" smtClean="0"/>
                        <a:t>Labouseur</a:t>
                      </a:r>
                      <a:endParaRPr lang="en-US" dirty="0"/>
                    </a:p>
                  </a:txBody>
                  <a:tcPr/>
                </a:tc>
                <a:tc>
                  <a:txBody>
                    <a:bodyPr/>
                    <a:lstStyle/>
                    <a:p>
                      <a:r>
                        <a:rPr lang="en-US" dirty="0" smtClean="0"/>
                        <a:t>2017</a:t>
                      </a:r>
                      <a:endParaRPr lang="en-US" dirty="0"/>
                    </a:p>
                  </a:txBody>
                  <a:tcPr/>
                </a:tc>
                <a:tc>
                  <a:txBody>
                    <a:bodyPr/>
                    <a:lstStyle/>
                    <a:p>
                      <a:r>
                        <a:rPr lang="en-US" dirty="0" smtClean="0"/>
                        <a:t>Porsche</a:t>
                      </a:r>
                      <a:endParaRPr lang="en-US" dirty="0"/>
                    </a:p>
                  </a:txBody>
                  <a:tcPr/>
                </a:tc>
                <a:tc>
                  <a:txBody>
                    <a:bodyPr/>
                    <a:lstStyle/>
                    <a:p>
                      <a:r>
                        <a:rPr lang="en-US" dirty="0" smtClean="0"/>
                        <a:t>GT3-RS</a:t>
                      </a:r>
                      <a:endParaRPr lang="en-US" dirty="0"/>
                    </a:p>
                  </a:txBody>
                  <a:tcPr/>
                </a:tc>
              </a:tr>
            </a:tbl>
          </a:graphicData>
        </a:graphic>
      </p:graphicFrame>
    </p:spTree>
    <p:extLst>
      <p:ext uri="{BB962C8B-B14F-4D97-AF65-F5344CB8AC3E}">
        <p14:creationId xmlns:p14="http://schemas.microsoft.com/office/powerpoint/2010/main" val="23720655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1" y="0"/>
            <a:ext cx="11871960" cy="1851660"/>
          </a:xfrm>
        </p:spPr>
        <p:txBody>
          <a:bodyPr>
            <a:normAutofit fontScale="90000"/>
          </a:bodyPr>
          <a:lstStyle/>
          <a:p>
            <a:r>
              <a:rPr lang="en-US" b="1" dirty="0" smtClean="0"/>
              <a:t>Query: Attendance</a:t>
            </a:r>
            <a:r>
              <a:rPr lang="en-US" dirty="0" smtClean="0"/>
              <a:t>: This query would allow for you to check the average attendance for each race in order to be able to figure out which races are more popular than the others in order to market better for the future</a:t>
            </a:r>
            <a:endParaRPr lang="en-US" dirty="0"/>
          </a:p>
        </p:txBody>
      </p:sp>
      <p:sp>
        <p:nvSpPr>
          <p:cNvPr id="3" name="Content Placeholder 2"/>
          <p:cNvSpPr>
            <a:spLocks noGrp="1"/>
          </p:cNvSpPr>
          <p:nvPr>
            <p:ph idx="1"/>
          </p:nvPr>
        </p:nvSpPr>
        <p:spPr>
          <a:xfrm>
            <a:off x="707073" y="2270760"/>
            <a:ext cx="5548948" cy="3777622"/>
          </a:xfrm>
        </p:spPr>
        <p:txBody>
          <a:bodyPr>
            <a:normAutofit/>
          </a:bodyPr>
          <a:lstStyle/>
          <a:p>
            <a:pPr marL="0" indent="0">
              <a:buNone/>
            </a:pPr>
            <a:r>
              <a:rPr lang="en-US" sz="2000" dirty="0"/>
              <a:t>SELECT 	</a:t>
            </a:r>
            <a:r>
              <a:rPr lang="en-US" sz="2000" dirty="0" err="1"/>
              <a:t>r.RaceID</a:t>
            </a:r>
            <a:r>
              <a:rPr lang="en-US" sz="2000" dirty="0"/>
              <a:t> AS </a:t>
            </a:r>
            <a:r>
              <a:rPr lang="en-US" sz="2000" dirty="0" err="1"/>
              <a:t>RaceID</a:t>
            </a:r>
            <a:r>
              <a:rPr lang="en-US" sz="2000" dirty="0"/>
              <a:t>,</a:t>
            </a:r>
          </a:p>
          <a:p>
            <a:pPr marL="0" indent="0">
              <a:buNone/>
            </a:pPr>
            <a:r>
              <a:rPr lang="en-US" sz="2000" dirty="0"/>
              <a:t>		</a:t>
            </a:r>
            <a:r>
              <a:rPr lang="en-US" sz="2000" dirty="0" err="1"/>
              <a:t>r.Race_Name</a:t>
            </a:r>
            <a:r>
              <a:rPr lang="en-US" sz="2000" dirty="0"/>
              <a:t> AS Name,</a:t>
            </a:r>
          </a:p>
          <a:p>
            <a:pPr marL="0" indent="0">
              <a:buNone/>
            </a:pPr>
            <a:r>
              <a:rPr lang="en-US" sz="2000" dirty="0"/>
              <a:t> 	</a:t>
            </a:r>
            <a:r>
              <a:rPr lang="en-US" sz="2000" dirty="0" err="1"/>
              <a:t>avg</a:t>
            </a:r>
            <a:r>
              <a:rPr lang="en-US" sz="2000" dirty="0"/>
              <a:t>(</a:t>
            </a:r>
            <a:r>
              <a:rPr lang="en-US" sz="2000" dirty="0" err="1"/>
              <a:t>r.Crowd_Size</a:t>
            </a:r>
            <a:r>
              <a:rPr lang="en-US" sz="2000" dirty="0"/>
              <a:t>) AS </a:t>
            </a:r>
            <a:r>
              <a:rPr lang="en-US" sz="2000" dirty="0" err="1"/>
              <a:t>Avg_Crowd_Size</a:t>
            </a:r>
            <a:endParaRPr lang="en-US" sz="2000" dirty="0"/>
          </a:p>
          <a:p>
            <a:pPr marL="0" indent="0">
              <a:buNone/>
            </a:pPr>
            <a:r>
              <a:rPr lang="en-US" sz="2000" dirty="0"/>
              <a:t>FROM Races r</a:t>
            </a:r>
          </a:p>
          <a:p>
            <a:pPr marL="0" indent="0">
              <a:buNone/>
            </a:pPr>
            <a:r>
              <a:rPr lang="en-US" sz="2000" dirty="0"/>
              <a:t>WHERE </a:t>
            </a:r>
            <a:r>
              <a:rPr lang="en-US" sz="2000" dirty="0" err="1"/>
              <a:t>r.Crowd_Size</a:t>
            </a:r>
            <a:r>
              <a:rPr lang="en-US" sz="2000" dirty="0"/>
              <a:t> IS NOT NULL</a:t>
            </a:r>
          </a:p>
          <a:p>
            <a:pPr marL="0" indent="0">
              <a:buNone/>
            </a:pPr>
            <a:r>
              <a:rPr lang="en-US" sz="2000" dirty="0"/>
              <a:t>GROUP BY </a:t>
            </a:r>
            <a:r>
              <a:rPr lang="en-US" sz="2000" dirty="0" err="1"/>
              <a:t>r.RaceID</a:t>
            </a:r>
            <a:r>
              <a:rPr lang="en-US" sz="2000" dirty="0"/>
              <a:t>;</a:t>
            </a:r>
          </a:p>
        </p:txBody>
      </p:sp>
    </p:spTree>
    <p:extLst>
      <p:ext uri="{BB962C8B-B14F-4D97-AF65-F5344CB8AC3E}">
        <p14:creationId xmlns:p14="http://schemas.microsoft.com/office/powerpoint/2010/main" val="12503166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1" y="0"/>
            <a:ext cx="11871960" cy="1851660"/>
          </a:xfrm>
        </p:spPr>
        <p:txBody>
          <a:bodyPr>
            <a:normAutofit fontScale="90000"/>
          </a:bodyPr>
          <a:lstStyle/>
          <a:p>
            <a:r>
              <a:rPr lang="en-US" b="1" dirty="0" smtClean="0"/>
              <a:t>Query </a:t>
            </a:r>
            <a:r>
              <a:rPr lang="en-US" b="1" dirty="0" err="1" smtClean="0"/>
              <a:t>The_Bill</a:t>
            </a:r>
            <a:r>
              <a:rPr lang="en-US" b="1" dirty="0" smtClean="0"/>
              <a:t>: </a:t>
            </a:r>
            <a:r>
              <a:rPr lang="en-US" dirty="0" smtClean="0"/>
              <a:t>Unfortunately all of the prize money that the racers win as prize money is not theirs and they must pay a small fee to the track after the race. This query shows how much each racer owes after each race</a:t>
            </a:r>
            <a:endParaRPr lang="en-US" dirty="0"/>
          </a:p>
        </p:txBody>
      </p:sp>
      <p:sp>
        <p:nvSpPr>
          <p:cNvPr id="3" name="Content Placeholder 2"/>
          <p:cNvSpPr>
            <a:spLocks noGrp="1"/>
          </p:cNvSpPr>
          <p:nvPr>
            <p:ph idx="1"/>
          </p:nvPr>
        </p:nvSpPr>
        <p:spPr>
          <a:xfrm>
            <a:off x="707073" y="2270760"/>
            <a:ext cx="5548948" cy="3777622"/>
          </a:xfrm>
        </p:spPr>
        <p:txBody>
          <a:bodyPr>
            <a:normAutofit/>
          </a:bodyPr>
          <a:lstStyle/>
          <a:p>
            <a:pPr marL="0" indent="0">
              <a:buNone/>
            </a:pPr>
            <a:r>
              <a:rPr lang="en-US" sz="2000" dirty="0"/>
              <a:t>SELECT  (</a:t>
            </a:r>
            <a:r>
              <a:rPr lang="en-US" sz="2000" dirty="0" err="1"/>
              <a:t>r.Prize_in_USD</a:t>
            </a:r>
            <a:r>
              <a:rPr lang="en-US" sz="2000" dirty="0"/>
              <a:t> * .05) AS </a:t>
            </a:r>
            <a:r>
              <a:rPr lang="en-US" sz="2000" dirty="0" err="1"/>
              <a:t>The_Bill</a:t>
            </a:r>
            <a:r>
              <a:rPr lang="en-US" sz="2000" dirty="0"/>
              <a:t>,</a:t>
            </a:r>
          </a:p>
          <a:p>
            <a:pPr marL="0" indent="0">
              <a:buNone/>
            </a:pPr>
            <a:r>
              <a:rPr lang="en-US" sz="2000" dirty="0"/>
              <a:t>		</a:t>
            </a:r>
            <a:r>
              <a:rPr lang="en-US" sz="2000" dirty="0" err="1"/>
              <a:t>d.first_name</a:t>
            </a:r>
            <a:r>
              <a:rPr lang="en-US" sz="2000" dirty="0"/>
              <a:t> AS  </a:t>
            </a:r>
            <a:r>
              <a:rPr lang="en-US" sz="2000" dirty="0" err="1"/>
              <a:t>First_Name</a:t>
            </a:r>
            <a:r>
              <a:rPr lang="en-US" sz="2000" dirty="0"/>
              <a:t>,</a:t>
            </a:r>
          </a:p>
          <a:p>
            <a:pPr marL="0" indent="0">
              <a:buNone/>
            </a:pPr>
            <a:r>
              <a:rPr lang="en-US" sz="2000" dirty="0"/>
              <a:t>		</a:t>
            </a:r>
            <a:r>
              <a:rPr lang="en-US" sz="2000" dirty="0" err="1"/>
              <a:t>d.last_name</a:t>
            </a:r>
            <a:r>
              <a:rPr lang="en-US" sz="2000" dirty="0"/>
              <a:t> AS  </a:t>
            </a:r>
            <a:r>
              <a:rPr lang="en-US" sz="2000" dirty="0" err="1"/>
              <a:t>Last_Name</a:t>
            </a:r>
            <a:endParaRPr lang="en-US" sz="2000" dirty="0"/>
          </a:p>
          <a:p>
            <a:pPr marL="0" indent="0">
              <a:buNone/>
            </a:pPr>
            <a:r>
              <a:rPr lang="en-US" sz="2000" dirty="0"/>
              <a:t>FROM Drivers d,</a:t>
            </a:r>
          </a:p>
          <a:p>
            <a:pPr marL="0" indent="0">
              <a:buNone/>
            </a:pPr>
            <a:r>
              <a:rPr lang="en-US" sz="2000" dirty="0"/>
              <a:t> 	 Racers r</a:t>
            </a:r>
          </a:p>
          <a:p>
            <a:pPr marL="0" indent="0">
              <a:buNone/>
            </a:pPr>
            <a:r>
              <a:rPr lang="en-US" sz="2000" dirty="0"/>
              <a:t>WHERE </a:t>
            </a:r>
            <a:r>
              <a:rPr lang="en-US" sz="2000" dirty="0" err="1"/>
              <a:t>r.DriverID</a:t>
            </a:r>
            <a:r>
              <a:rPr lang="en-US" sz="2000" dirty="0"/>
              <a:t> = </a:t>
            </a:r>
            <a:r>
              <a:rPr lang="en-US" sz="2000" dirty="0" err="1"/>
              <a:t>d.DriverID</a:t>
            </a:r>
            <a:endParaRPr lang="en-US" sz="2000" dirty="0"/>
          </a:p>
          <a:p>
            <a:pPr marL="0" indent="0">
              <a:buNone/>
            </a:pPr>
            <a:r>
              <a:rPr lang="en-US" sz="2000" dirty="0"/>
              <a:t>GROUP BY </a:t>
            </a:r>
            <a:r>
              <a:rPr lang="en-US" sz="2000" dirty="0" err="1"/>
              <a:t>The_Bill</a:t>
            </a:r>
            <a:r>
              <a:rPr lang="en-US" sz="2000" dirty="0"/>
              <a:t>;</a:t>
            </a:r>
          </a:p>
        </p:txBody>
      </p:sp>
    </p:spTree>
    <p:extLst>
      <p:ext uri="{BB962C8B-B14F-4D97-AF65-F5344CB8AC3E}">
        <p14:creationId xmlns:p14="http://schemas.microsoft.com/office/powerpoint/2010/main" val="1275516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1" y="0"/>
            <a:ext cx="11871960" cy="1851660"/>
          </a:xfrm>
        </p:spPr>
        <p:txBody>
          <a:bodyPr>
            <a:normAutofit fontScale="90000"/>
          </a:bodyPr>
          <a:lstStyle/>
          <a:p>
            <a:r>
              <a:rPr lang="en-US" b="1" dirty="0" smtClean="0"/>
              <a:t>Stored Procedure: Late Entry- </a:t>
            </a:r>
            <a:r>
              <a:rPr lang="en-US" dirty="0" smtClean="0"/>
              <a:t>Although it is very annoying, some people manage to weasel their way into the races even after the closing dates of registration  and thus the drivers list needs to be updated.</a:t>
            </a:r>
            <a:endParaRPr lang="en-US" dirty="0"/>
          </a:p>
        </p:txBody>
      </p:sp>
      <p:sp>
        <p:nvSpPr>
          <p:cNvPr id="3" name="Content Placeholder 2"/>
          <p:cNvSpPr>
            <a:spLocks noGrp="1"/>
          </p:cNvSpPr>
          <p:nvPr>
            <p:ph idx="1"/>
          </p:nvPr>
        </p:nvSpPr>
        <p:spPr>
          <a:xfrm>
            <a:off x="707072" y="2270760"/>
            <a:ext cx="11484928" cy="3777622"/>
          </a:xfrm>
        </p:spPr>
        <p:txBody>
          <a:bodyPr>
            <a:normAutofit/>
          </a:bodyPr>
          <a:lstStyle/>
          <a:p>
            <a:pPr marL="0" indent="0">
              <a:buNone/>
            </a:pPr>
            <a:r>
              <a:rPr lang="en-US" sz="2000" dirty="0"/>
              <a:t>CREATE OR REPLACE FUNCTION </a:t>
            </a:r>
            <a:r>
              <a:rPr lang="en-US" sz="2000" dirty="0" err="1" smtClean="0"/>
              <a:t>new_driver</a:t>
            </a:r>
            <a:r>
              <a:rPr lang="en-US" sz="2000" dirty="0" smtClean="0"/>
              <a:t>() </a:t>
            </a:r>
          </a:p>
          <a:p>
            <a:pPr marL="0" indent="0">
              <a:buNone/>
            </a:pPr>
            <a:r>
              <a:rPr lang="en-US" sz="2000" dirty="0" smtClean="0"/>
              <a:t>RETURNS </a:t>
            </a:r>
            <a:r>
              <a:rPr lang="en-US" sz="2000" dirty="0"/>
              <a:t>trigger AS $$ BEGIN IF </a:t>
            </a:r>
            <a:r>
              <a:rPr lang="en-US" sz="2000" dirty="0" err="1" smtClean="0"/>
              <a:t>NEW.is_driver</a:t>
            </a:r>
            <a:r>
              <a:rPr lang="en-US" sz="2000" dirty="0" smtClean="0"/>
              <a:t> </a:t>
            </a:r>
            <a:r>
              <a:rPr lang="en-US" sz="2000" dirty="0"/>
              <a:t>= true </a:t>
            </a:r>
            <a:endParaRPr lang="en-US" sz="2000" dirty="0" smtClean="0"/>
          </a:p>
          <a:p>
            <a:pPr marL="0" indent="0">
              <a:buNone/>
            </a:pPr>
            <a:r>
              <a:rPr lang="en-US" sz="2000" dirty="0" smtClean="0"/>
              <a:t>THEN </a:t>
            </a:r>
            <a:r>
              <a:rPr lang="en-US" sz="2000" dirty="0"/>
              <a:t>INSERT INTO D</a:t>
            </a:r>
            <a:r>
              <a:rPr lang="en-US" sz="2000" dirty="0" smtClean="0"/>
              <a:t>rivers VALUES(</a:t>
            </a:r>
            <a:r>
              <a:rPr lang="en-US" sz="2000" dirty="0" err="1" smtClean="0"/>
              <a:t>NEW.DriverID</a:t>
            </a:r>
            <a:r>
              <a:rPr lang="en-US" sz="2000" dirty="0" smtClean="0"/>
              <a:t>, </a:t>
            </a:r>
            <a:r>
              <a:rPr lang="en-US" sz="2000" dirty="0" err="1" smtClean="0"/>
              <a:t>NEW.CarID</a:t>
            </a:r>
            <a:r>
              <a:rPr lang="en-US" sz="2000" dirty="0" smtClean="0"/>
              <a:t>, </a:t>
            </a:r>
            <a:r>
              <a:rPr lang="en-US" sz="2000" dirty="0" err="1" smtClean="0"/>
              <a:t>NEW.SponsorID</a:t>
            </a:r>
            <a:r>
              <a:rPr lang="en-US" sz="2000" dirty="0" smtClean="0"/>
              <a:t>, </a:t>
            </a:r>
            <a:r>
              <a:rPr lang="en-US" sz="2000" dirty="0" err="1" smtClean="0"/>
              <a:t>NEW.DriverID</a:t>
            </a:r>
            <a:r>
              <a:rPr lang="en-US" sz="2000" dirty="0" smtClean="0"/>
              <a:t>, </a:t>
            </a:r>
            <a:r>
              <a:rPr lang="en-US" sz="2000" dirty="0" err="1" smtClean="0"/>
              <a:t>NEW.First_Name</a:t>
            </a:r>
            <a:r>
              <a:rPr lang="en-US" sz="2000" dirty="0" smtClean="0"/>
              <a:t>, </a:t>
            </a:r>
            <a:r>
              <a:rPr lang="en-US" sz="2000" dirty="0" err="1" smtClean="0"/>
              <a:t>NEW.Last_Name</a:t>
            </a:r>
            <a:r>
              <a:rPr lang="en-US" sz="2000" dirty="0" smtClean="0"/>
              <a:t>, </a:t>
            </a:r>
            <a:r>
              <a:rPr lang="en-US" sz="2000" dirty="0" err="1" smtClean="0"/>
              <a:t>NEW.Age</a:t>
            </a:r>
            <a:r>
              <a:rPr lang="en-US" sz="2000" dirty="0" smtClean="0"/>
              <a:t> ); </a:t>
            </a:r>
          </a:p>
          <a:p>
            <a:pPr marL="0" indent="0">
              <a:buNone/>
            </a:pPr>
            <a:r>
              <a:rPr lang="en-US" sz="2000" dirty="0" smtClean="0"/>
              <a:t>END </a:t>
            </a:r>
            <a:r>
              <a:rPr lang="en-US" sz="2000" dirty="0"/>
              <a:t>IF</a:t>
            </a:r>
            <a:r>
              <a:rPr lang="en-US" sz="2000" dirty="0" smtClean="0"/>
              <a:t>;</a:t>
            </a:r>
          </a:p>
          <a:p>
            <a:pPr marL="0" indent="0">
              <a:buNone/>
            </a:pPr>
            <a:r>
              <a:rPr lang="en-US" sz="2000" dirty="0" smtClean="0"/>
              <a:t> </a:t>
            </a:r>
            <a:r>
              <a:rPr lang="en-US" sz="2000" dirty="0"/>
              <a:t>RETURN NEW</a:t>
            </a:r>
            <a:r>
              <a:rPr lang="en-US" sz="2000" dirty="0" smtClean="0"/>
              <a:t>;</a:t>
            </a:r>
          </a:p>
          <a:p>
            <a:pPr marL="0" indent="0">
              <a:buNone/>
            </a:pPr>
            <a:r>
              <a:rPr lang="en-US" sz="2000" dirty="0" smtClean="0"/>
              <a:t> </a:t>
            </a:r>
            <a:r>
              <a:rPr lang="en-US" sz="2000" dirty="0"/>
              <a:t>END</a:t>
            </a:r>
            <a:r>
              <a:rPr lang="en-US" sz="2000" dirty="0" smtClean="0"/>
              <a:t>;</a:t>
            </a:r>
          </a:p>
          <a:p>
            <a:pPr marL="0" indent="0">
              <a:buNone/>
            </a:pPr>
            <a:r>
              <a:rPr lang="en-US" sz="2000" dirty="0" smtClean="0"/>
              <a:t> </a:t>
            </a:r>
            <a:r>
              <a:rPr lang="en-US" sz="2000" dirty="0"/>
              <a:t>$$ LANGUAGE </a:t>
            </a:r>
            <a:r>
              <a:rPr lang="en-US" sz="2000" dirty="0" err="1"/>
              <a:t>plpgsql</a:t>
            </a:r>
            <a:endParaRPr lang="en-US" sz="2000" dirty="0"/>
          </a:p>
        </p:txBody>
      </p:sp>
    </p:spTree>
    <p:extLst>
      <p:ext uri="{BB962C8B-B14F-4D97-AF65-F5344CB8AC3E}">
        <p14:creationId xmlns:p14="http://schemas.microsoft.com/office/powerpoint/2010/main" val="1213273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p:txBody>
          <a:bodyPr/>
          <a:lstStyle/>
          <a:p>
            <a:pPr marL="0" indent="0">
              <a:buNone/>
            </a:pPr>
            <a:r>
              <a:rPr lang="en-US" dirty="0" smtClean="0"/>
              <a:t>Executive Summary.....................................................................................................3</a:t>
            </a:r>
          </a:p>
          <a:p>
            <a:pPr marL="0" indent="0">
              <a:buNone/>
            </a:pPr>
            <a:r>
              <a:rPr lang="en-US" dirty="0" smtClean="0"/>
              <a:t>Entity Relationship Diagram………............................................................................4</a:t>
            </a:r>
          </a:p>
          <a:p>
            <a:pPr marL="0" indent="0">
              <a:buNone/>
            </a:pPr>
            <a:r>
              <a:rPr lang="en-US" dirty="0" smtClean="0"/>
              <a:t>Tables………………………………………………………………………………………5-13</a:t>
            </a:r>
          </a:p>
          <a:p>
            <a:pPr marL="0" indent="0">
              <a:buNone/>
            </a:pPr>
            <a:endParaRPr lang="en-US" dirty="0"/>
          </a:p>
        </p:txBody>
      </p:sp>
    </p:spTree>
    <p:extLst>
      <p:ext uri="{BB962C8B-B14F-4D97-AF65-F5344CB8AC3E}">
        <p14:creationId xmlns:p14="http://schemas.microsoft.com/office/powerpoint/2010/main" val="32490586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1" y="0"/>
            <a:ext cx="11871960" cy="1851660"/>
          </a:xfrm>
        </p:spPr>
        <p:txBody>
          <a:bodyPr>
            <a:normAutofit/>
          </a:bodyPr>
          <a:lstStyle/>
          <a:p>
            <a:r>
              <a:rPr lang="en-US" sz="2800" b="1" dirty="0" smtClean="0"/>
              <a:t>Stored Procedure</a:t>
            </a:r>
            <a:r>
              <a:rPr lang="en-US" sz="2800" dirty="0" smtClean="0"/>
              <a:t>: </a:t>
            </a:r>
            <a:r>
              <a:rPr lang="en-US" sz="2800" b="1" dirty="0" smtClean="0"/>
              <a:t>A Brand New </a:t>
            </a:r>
            <a:r>
              <a:rPr lang="en-US" sz="2800" b="1" dirty="0" smtClean="0"/>
              <a:t>Car!!</a:t>
            </a:r>
            <a:r>
              <a:rPr lang="en-US" sz="2800" dirty="0" smtClean="0"/>
              <a:t>- </a:t>
            </a:r>
            <a:r>
              <a:rPr lang="en-US" sz="2800" dirty="0" smtClean="0"/>
              <a:t>Sometimes a driver will get a new car to compete in a new division, but still wants to keep his old car on the active roster. This requires us to not just update the Cars Table, but the </a:t>
            </a:r>
            <a:r>
              <a:rPr lang="en-US" sz="2800" dirty="0" err="1" smtClean="0"/>
              <a:t>belongs_to</a:t>
            </a:r>
            <a:r>
              <a:rPr lang="en-US" sz="2800" dirty="0" smtClean="0"/>
              <a:t> table as well.</a:t>
            </a:r>
            <a:endParaRPr lang="en-US" sz="2800" dirty="0"/>
          </a:p>
        </p:txBody>
      </p:sp>
      <p:sp>
        <p:nvSpPr>
          <p:cNvPr id="3" name="Content Placeholder 2"/>
          <p:cNvSpPr>
            <a:spLocks noGrp="1"/>
          </p:cNvSpPr>
          <p:nvPr>
            <p:ph idx="1"/>
          </p:nvPr>
        </p:nvSpPr>
        <p:spPr>
          <a:xfrm>
            <a:off x="707073" y="2270760"/>
            <a:ext cx="10986944" cy="3777622"/>
          </a:xfrm>
        </p:spPr>
        <p:txBody>
          <a:bodyPr>
            <a:normAutofit fontScale="92500"/>
          </a:bodyPr>
          <a:lstStyle/>
          <a:p>
            <a:pPr marL="0" indent="0">
              <a:buNone/>
            </a:pPr>
            <a:r>
              <a:rPr lang="en-US" sz="2000" dirty="0"/>
              <a:t>CREATE OR REPLACE FUNCTION </a:t>
            </a:r>
            <a:r>
              <a:rPr lang="en-US" sz="2000" dirty="0" err="1" smtClean="0"/>
              <a:t>new_car</a:t>
            </a:r>
            <a:r>
              <a:rPr lang="en-US" sz="2000" dirty="0" smtClean="0"/>
              <a:t>() </a:t>
            </a:r>
          </a:p>
          <a:p>
            <a:pPr marL="0" indent="0">
              <a:buNone/>
            </a:pPr>
            <a:r>
              <a:rPr lang="en-US" sz="2000" dirty="0" smtClean="0"/>
              <a:t>	RETURNS </a:t>
            </a:r>
            <a:r>
              <a:rPr lang="en-US" sz="2000" dirty="0"/>
              <a:t>trigger AS $$ </a:t>
            </a:r>
            <a:endParaRPr lang="en-US" sz="2000" dirty="0" smtClean="0"/>
          </a:p>
          <a:p>
            <a:pPr marL="0" indent="0">
              <a:buNone/>
            </a:pPr>
            <a:r>
              <a:rPr lang="en-US" sz="2000" dirty="0" smtClean="0"/>
              <a:t>BEGIN </a:t>
            </a:r>
            <a:r>
              <a:rPr lang="en-US" sz="2000" dirty="0"/>
              <a:t>IF </a:t>
            </a:r>
            <a:r>
              <a:rPr lang="en-US" sz="2000" dirty="0" err="1"/>
              <a:t>NEW.is_employee</a:t>
            </a:r>
            <a:r>
              <a:rPr lang="en-US" sz="2000" dirty="0"/>
              <a:t> = true THEN </a:t>
            </a:r>
            <a:endParaRPr lang="en-US" sz="2000" dirty="0" smtClean="0"/>
          </a:p>
          <a:p>
            <a:pPr marL="0" indent="0">
              <a:buNone/>
            </a:pPr>
            <a:r>
              <a:rPr lang="en-US" sz="2000" dirty="0" smtClean="0"/>
              <a:t>	INSERT INTO Cars VALUES(</a:t>
            </a:r>
            <a:r>
              <a:rPr lang="en-US" sz="2000" dirty="0" err="1" smtClean="0"/>
              <a:t>NEW.CarID</a:t>
            </a:r>
            <a:r>
              <a:rPr lang="en-US" sz="2000" dirty="0" smtClean="0"/>
              <a:t>, </a:t>
            </a:r>
            <a:r>
              <a:rPr lang="en-US" sz="2000" dirty="0" err="1" smtClean="0"/>
              <a:t>NEW.Spec</a:t>
            </a:r>
            <a:r>
              <a:rPr lang="en-US" sz="2000" dirty="0" smtClean="0"/>
              <a:t>, </a:t>
            </a:r>
            <a:r>
              <a:rPr lang="en-US" sz="2000" dirty="0" err="1" smtClean="0"/>
              <a:t>NEW.year</a:t>
            </a:r>
            <a:r>
              <a:rPr lang="en-US" sz="2000" dirty="0" smtClean="0"/>
              <a:t>, </a:t>
            </a:r>
            <a:r>
              <a:rPr lang="en-US" sz="2000" dirty="0" err="1" smtClean="0"/>
              <a:t>NEW.Brand</a:t>
            </a:r>
            <a:r>
              <a:rPr lang="en-US" sz="2000" dirty="0" smtClean="0"/>
              <a:t>, </a:t>
            </a:r>
            <a:r>
              <a:rPr lang="en-US" sz="2000" dirty="0" err="1" smtClean="0"/>
              <a:t>NEW.Model</a:t>
            </a:r>
            <a:r>
              <a:rPr lang="en-US" sz="2000" dirty="0" smtClean="0"/>
              <a:t>); </a:t>
            </a:r>
          </a:p>
          <a:p>
            <a:pPr marL="0" indent="0">
              <a:buNone/>
            </a:pPr>
            <a:r>
              <a:rPr lang="en-US" sz="2000" dirty="0"/>
              <a:t>	</a:t>
            </a:r>
            <a:r>
              <a:rPr lang="en-US" sz="2000" dirty="0" smtClean="0"/>
              <a:t>INSERT INTO </a:t>
            </a:r>
            <a:r>
              <a:rPr lang="en-US" sz="2000" dirty="0" err="1" smtClean="0"/>
              <a:t>Belongs_to</a:t>
            </a:r>
            <a:r>
              <a:rPr lang="en-US" sz="2000" dirty="0" smtClean="0"/>
              <a:t> VALUES (</a:t>
            </a:r>
            <a:r>
              <a:rPr lang="en-US" sz="2000" dirty="0" err="1" smtClean="0"/>
              <a:t>NEW.CarID</a:t>
            </a:r>
            <a:r>
              <a:rPr lang="en-US" sz="2000" dirty="0" smtClean="0"/>
              <a:t>, </a:t>
            </a:r>
            <a:r>
              <a:rPr lang="en-US" sz="2000" dirty="0" err="1" smtClean="0"/>
              <a:t>NEW.DriverID</a:t>
            </a:r>
            <a:r>
              <a:rPr lang="en-US" sz="2000" dirty="0" smtClean="0"/>
              <a:t>)</a:t>
            </a:r>
          </a:p>
          <a:p>
            <a:pPr marL="0" indent="0">
              <a:buNone/>
            </a:pPr>
            <a:r>
              <a:rPr lang="en-US" sz="2000" dirty="0" smtClean="0"/>
              <a:t>END </a:t>
            </a:r>
            <a:r>
              <a:rPr lang="en-US" sz="2000" dirty="0"/>
              <a:t>IF; </a:t>
            </a:r>
            <a:endParaRPr lang="en-US" sz="2000" dirty="0" smtClean="0"/>
          </a:p>
          <a:p>
            <a:pPr marL="0" indent="0">
              <a:buNone/>
            </a:pPr>
            <a:r>
              <a:rPr lang="en-US" sz="2000" dirty="0" smtClean="0"/>
              <a:t>RETURN </a:t>
            </a:r>
            <a:r>
              <a:rPr lang="en-US" sz="2000" dirty="0"/>
              <a:t>NEW</a:t>
            </a:r>
            <a:r>
              <a:rPr lang="en-US" sz="2000" dirty="0" smtClean="0"/>
              <a:t>;</a:t>
            </a:r>
          </a:p>
          <a:p>
            <a:pPr marL="0" indent="0">
              <a:buNone/>
            </a:pPr>
            <a:r>
              <a:rPr lang="en-US" sz="2000" dirty="0" smtClean="0"/>
              <a:t> </a:t>
            </a:r>
            <a:r>
              <a:rPr lang="en-US" sz="2000" dirty="0"/>
              <a:t>END; </a:t>
            </a:r>
            <a:endParaRPr lang="en-US" sz="2000" dirty="0" smtClean="0"/>
          </a:p>
          <a:p>
            <a:pPr marL="0" indent="0">
              <a:buNone/>
            </a:pPr>
            <a:r>
              <a:rPr lang="en-US" sz="2000" dirty="0" smtClean="0"/>
              <a:t>$$ </a:t>
            </a:r>
            <a:r>
              <a:rPr lang="en-US" sz="2000" dirty="0"/>
              <a:t>LANGUAGE </a:t>
            </a:r>
            <a:r>
              <a:rPr lang="en-US" sz="2000" dirty="0" err="1"/>
              <a:t>plpgsql</a:t>
            </a:r>
            <a:endParaRPr lang="en-US" sz="2000" dirty="0"/>
          </a:p>
        </p:txBody>
      </p:sp>
      <p:pic>
        <p:nvPicPr>
          <p:cNvPr id="4" name="Picture 3"/>
          <p:cNvPicPr>
            <a:picLocks noChangeAspect="1"/>
          </p:cNvPicPr>
          <p:nvPr/>
        </p:nvPicPr>
        <p:blipFill>
          <a:blip r:embed="rId2"/>
          <a:stretch>
            <a:fillRect/>
          </a:stretch>
        </p:blipFill>
        <p:spPr>
          <a:xfrm>
            <a:off x="5072800" y="4859238"/>
            <a:ext cx="3349983" cy="1833507"/>
          </a:xfrm>
          <a:prstGeom prst="rect">
            <a:avLst/>
          </a:prstGeom>
        </p:spPr>
      </p:pic>
      <p:sp>
        <p:nvSpPr>
          <p:cNvPr id="5" name="TextBox 4"/>
          <p:cNvSpPr txBox="1"/>
          <p:nvPr/>
        </p:nvSpPr>
        <p:spPr>
          <a:xfrm>
            <a:off x="8770513" y="4906851"/>
            <a:ext cx="1416676" cy="369332"/>
          </a:xfrm>
          <a:prstGeom prst="rect">
            <a:avLst/>
          </a:prstGeom>
          <a:noFill/>
        </p:spPr>
        <p:txBody>
          <a:bodyPr wrap="square" rtlCol="0">
            <a:spAutoFit/>
          </a:bodyPr>
          <a:lstStyle/>
          <a:p>
            <a:endParaRPr lang="en-US" dirty="0"/>
          </a:p>
        </p:txBody>
      </p:sp>
      <p:sp>
        <p:nvSpPr>
          <p:cNvPr id="6" name="TextBox 5"/>
          <p:cNvSpPr txBox="1"/>
          <p:nvPr/>
        </p:nvSpPr>
        <p:spPr>
          <a:xfrm>
            <a:off x="8667482" y="5859887"/>
            <a:ext cx="2910625" cy="461665"/>
          </a:xfrm>
          <a:prstGeom prst="rect">
            <a:avLst/>
          </a:prstGeom>
          <a:noFill/>
        </p:spPr>
        <p:txBody>
          <a:bodyPr wrap="square" rtlCol="0">
            <a:spAutoFit/>
          </a:bodyPr>
          <a:lstStyle/>
          <a:p>
            <a:r>
              <a:rPr lang="en-US" sz="1200" dirty="0" smtClean="0"/>
              <a:t>Sorry, I couldn’t resist The price is right reference</a:t>
            </a:r>
            <a:endParaRPr lang="en-US" sz="1200" dirty="0"/>
          </a:p>
        </p:txBody>
      </p:sp>
    </p:spTree>
    <p:extLst>
      <p:ext uri="{BB962C8B-B14F-4D97-AF65-F5344CB8AC3E}">
        <p14:creationId xmlns:p14="http://schemas.microsoft.com/office/powerpoint/2010/main" val="2774265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1" y="0"/>
            <a:ext cx="11871960" cy="1851660"/>
          </a:xfrm>
        </p:spPr>
        <p:txBody>
          <a:bodyPr>
            <a:normAutofit/>
          </a:bodyPr>
          <a:lstStyle/>
          <a:p>
            <a:r>
              <a:rPr lang="en-US" sz="2800" dirty="0" smtClean="0"/>
              <a:t>Triggers: The first trigger that we have is one that we would </a:t>
            </a:r>
            <a:r>
              <a:rPr lang="en-US" sz="2800" dirty="0" smtClean="0"/>
              <a:t>use to add a new driver to the list of active drivers in a race and the second one we have is the one that you would use to add a new car to an old driver.</a:t>
            </a:r>
            <a:endParaRPr lang="en-US" sz="2800" dirty="0"/>
          </a:p>
        </p:txBody>
      </p:sp>
      <p:sp>
        <p:nvSpPr>
          <p:cNvPr id="3" name="Content Placeholder 2"/>
          <p:cNvSpPr>
            <a:spLocks noGrp="1"/>
          </p:cNvSpPr>
          <p:nvPr>
            <p:ph idx="1"/>
          </p:nvPr>
        </p:nvSpPr>
        <p:spPr>
          <a:xfrm>
            <a:off x="707073" y="2270760"/>
            <a:ext cx="4908116" cy="3777622"/>
          </a:xfrm>
        </p:spPr>
        <p:txBody>
          <a:bodyPr>
            <a:normAutofit/>
          </a:bodyPr>
          <a:lstStyle/>
          <a:p>
            <a:pPr marL="0" indent="0">
              <a:buNone/>
            </a:pPr>
            <a:r>
              <a:rPr lang="en-US" sz="2000" dirty="0" smtClean="0"/>
              <a:t>Trigger 1:</a:t>
            </a:r>
          </a:p>
          <a:p>
            <a:pPr marL="0" indent="0">
              <a:buNone/>
            </a:pPr>
            <a:r>
              <a:rPr lang="en-US" sz="2000" dirty="0" smtClean="0"/>
              <a:t>CREATE </a:t>
            </a:r>
            <a:r>
              <a:rPr lang="en-US" sz="2000" dirty="0"/>
              <a:t>TRIGGER </a:t>
            </a:r>
            <a:r>
              <a:rPr lang="en-US" sz="2000" dirty="0" err="1" smtClean="0"/>
              <a:t>add_driver</a:t>
            </a:r>
            <a:r>
              <a:rPr lang="en-US" sz="2000" dirty="0" smtClean="0"/>
              <a:t> </a:t>
            </a:r>
          </a:p>
          <a:p>
            <a:pPr marL="0" indent="0">
              <a:buNone/>
            </a:pPr>
            <a:r>
              <a:rPr lang="en-US" sz="2000" dirty="0" smtClean="0"/>
              <a:t>AFTER </a:t>
            </a:r>
            <a:r>
              <a:rPr lang="en-US" sz="2000" dirty="0"/>
              <a:t>INSERT OR UPDATE ON </a:t>
            </a:r>
            <a:r>
              <a:rPr lang="en-US" sz="2000" dirty="0" smtClean="0"/>
              <a:t>Driver </a:t>
            </a:r>
          </a:p>
          <a:p>
            <a:pPr marL="0" indent="0">
              <a:buNone/>
            </a:pPr>
            <a:r>
              <a:rPr lang="en-US" sz="2000" dirty="0" smtClean="0"/>
              <a:t>FOR </a:t>
            </a:r>
            <a:r>
              <a:rPr lang="en-US" sz="2000" dirty="0"/>
              <a:t>EACH ROW </a:t>
            </a:r>
            <a:endParaRPr lang="en-US" sz="2000" dirty="0" smtClean="0"/>
          </a:p>
          <a:p>
            <a:pPr marL="0" indent="0">
              <a:buNone/>
            </a:pPr>
            <a:r>
              <a:rPr lang="en-US" sz="2000" dirty="0" smtClean="0"/>
              <a:t>EXECUTE </a:t>
            </a:r>
            <a:r>
              <a:rPr lang="en-US" sz="2000" dirty="0"/>
              <a:t>PROCEDURE </a:t>
            </a:r>
            <a:r>
              <a:rPr lang="en-US" sz="2000" dirty="0" err="1" smtClean="0"/>
              <a:t>new_diver</a:t>
            </a:r>
            <a:r>
              <a:rPr lang="en-US" sz="2000" dirty="0" smtClean="0"/>
              <a:t>();</a:t>
            </a:r>
          </a:p>
          <a:p>
            <a:pPr marL="0" indent="0">
              <a:buNone/>
            </a:pPr>
            <a:endParaRPr lang="en-US" sz="2000" dirty="0"/>
          </a:p>
        </p:txBody>
      </p:sp>
      <p:sp>
        <p:nvSpPr>
          <p:cNvPr id="4" name="Content Placeholder 2"/>
          <p:cNvSpPr txBox="1">
            <a:spLocks/>
          </p:cNvSpPr>
          <p:nvPr/>
        </p:nvSpPr>
        <p:spPr>
          <a:xfrm>
            <a:off x="6590571" y="2270760"/>
            <a:ext cx="4908116"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2000" dirty="0" smtClean="0"/>
              <a:t>Trigger 2:</a:t>
            </a:r>
          </a:p>
          <a:p>
            <a:pPr marL="0" indent="0">
              <a:buFont typeface="Wingdings 3" charset="2"/>
              <a:buNone/>
            </a:pPr>
            <a:r>
              <a:rPr lang="en-US" sz="2000" dirty="0" smtClean="0"/>
              <a:t>CREATE TRIGGER </a:t>
            </a:r>
            <a:r>
              <a:rPr lang="en-US" sz="2000" dirty="0" err="1" smtClean="0"/>
              <a:t>add_car</a:t>
            </a:r>
            <a:r>
              <a:rPr lang="en-US" sz="2000" dirty="0" smtClean="0"/>
              <a:t> </a:t>
            </a:r>
          </a:p>
          <a:p>
            <a:pPr marL="0" indent="0">
              <a:buFont typeface="Wingdings 3" charset="2"/>
              <a:buNone/>
            </a:pPr>
            <a:r>
              <a:rPr lang="en-US" sz="2000" dirty="0" smtClean="0"/>
              <a:t>AFTER INSERT OR UPDATE ON Driver </a:t>
            </a:r>
          </a:p>
          <a:p>
            <a:pPr marL="0" indent="0">
              <a:buFont typeface="Wingdings 3" charset="2"/>
              <a:buNone/>
            </a:pPr>
            <a:r>
              <a:rPr lang="en-US" sz="2000" dirty="0" smtClean="0"/>
              <a:t>FOR EACH ROW </a:t>
            </a:r>
          </a:p>
          <a:p>
            <a:pPr marL="0" indent="0">
              <a:buFont typeface="Wingdings 3" charset="2"/>
              <a:buNone/>
            </a:pPr>
            <a:r>
              <a:rPr lang="en-US" sz="2000" dirty="0" smtClean="0"/>
              <a:t>EXECUTE PROCEDURE </a:t>
            </a:r>
            <a:r>
              <a:rPr lang="en-US" sz="2000" dirty="0" err="1" smtClean="0"/>
              <a:t>new_car</a:t>
            </a:r>
            <a:r>
              <a:rPr lang="en-US" sz="2000" dirty="0" smtClean="0"/>
              <a:t>();</a:t>
            </a:r>
          </a:p>
          <a:p>
            <a:pPr marL="0" indent="0">
              <a:buFont typeface="Wingdings 3" charset="2"/>
              <a:buNone/>
            </a:pPr>
            <a:endParaRPr lang="en-US" sz="2000" dirty="0"/>
          </a:p>
        </p:txBody>
      </p:sp>
    </p:spTree>
    <p:extLst>
      <p:ext uri="{BB962C8B-B14F-4D97-AF65-F5344CB8AC3E}">
        <p14:creationId xmlns:p14="http://schemas.microsoft.com/office/powerpoint/2010/main" val="27615339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 y="0"/>
            <a:ext cx="11871960" cy="1043189"/>
          </a:xfrm>
        </p:spPr>
        <p:txBody>
          <a:bodyPr>
            <a:normAutofit/>
          </a:bodyPr>
          <a:lstStyle/>
          <a:p>
            <a:r>
              <a:rPr lang="en-US" sz="2800" dirty="0"/>
              <a:t>Security Admin: High ranking </a:t>
            </a:r>
            <a:r>
              <a:rPr lang="en-US" sz="2800" dirty="0" smtClean="0"/>
              <a:t>officials who need </a:t>
            </a:r>
            <a:r>
              <a:rPr lang="en-US" sz="2800" dirty="0"/>
              <a:t>access to the entire </a:t>
            </a:r>
            <a:r>
              <a:rPr lang="en-US" sz="2800" dirty="0" smtClean="0"/>
              <a:t>Limerock </a:t>
            </a:r>
            <a:r>
              <a:rPr lang="en-US" sz="2800" dirty="0"/>
              <a:t>database. </a:t>
            </a:r>
            <a:endParaRPr lang="en-US" sz="2800" dirty="0"/>
          </a:p>
        </p:txBody>
      </p:sp>
      <p:sp>
        <p:nvSpPr>
          <p:cNvPr id="3" name="Content Placeholder 2"/>
          <p:cNvSpPr>
            <a:spLocks noGrp="1"/>
          </p:cNvSpPr>
          <p:nvPr>
            <p:ph idx="1"/>
          </p:nvPr>
        </p:nvSpPr>
        <p:spPr>
          <a:xfrm>
            <a:off x="320041" y="1343481"/>
            <a:ext cx="10986944" cy="1721691"/>
          </a:xfrm>
        </p:spPr>
        <p:txBody>
          <a:bodyPr>
            <a:normAutofit/>
          </a:bodyPr>
          <a:lstStyle/>
          <a:p>
            <a:pPr marL="0" indent="0">
              <a:buNone/>
            </a:pPr>
            <a:r>
              <a:rPr lang="en-US" sz="2000" dirty="0"/>
              <a:t>CREATE ROLE admin; </a:t>
            </a:r>
            <a:endParaRPr lang="en-US" sz="2000" dirty="0" smtClean="0"/>
          </a:p>
          <a:p>
            <a:pPr marL="0" indent="0">
              <a:buNone/>
            </a:pPr>
            <a:r>
              <a:rPr lang="en-US" sz="2000" dirty="0" smtClean="0"/>
              <a:t>GRANT </a:t>
            </a:r>
            <a:r>
              <a:rPr lang="en-US" sz="2000" dirty="0"/>
              <a:t>ALL ON ALL TABLES </a:t>
            </a:r>
            <a:endParaRPr lang="en-US" sz="2000" dirty="0" smtClean="0"/>
          </a:p>
          <a:p>
            <a:pPr marL="0" indent="0">
              <a:buNone/>
            </a:pPr>
            <a:r>
              <a:rPr lang="en-US" sz="2000" dirty="0" smtClean="0"/>
              <a:t>IN </a:t>
            </a:r>
            <a:r>
              <a:rPr lang="en-US" sz="2000" dirty="0"/>
              <a:t>SCHEMA PUBLIC </a:t>
            </a:r>
            <a:endParaRPr lang="en-US" sz="2000" dirty="0" smtClean="0"/>
          </a:p>
          <a:p>
            <a:pPr marL="0" indent="0">
              <a:buNone/>
            </a:pPr>
            <a:r>
              <a:rPr lang="en-US" sz="2000" dirty="0" smtClean="0"/>
              <a:t>TO </a:t>
            </a:r>
            <a:r>
              <a:rPr lang="en-US" sz="2000" dirty="0"/>
              <a:t>admin</a:t>
            </a:r>
            <a:r>
              <a:rPr lang="en-US" sz="2000" dirty="0" smtClean="0"/>
              <a:t>;</a:t>
            </a:r>
          </a:p>
        </p:txBody>
      </p:sp>
      <p:sp>
        <p:nvSpPr>
          <p:cNvPr id="4" name="Title 1"/>
          <p:cNvSpPr txBox="1">
            <a:spLocks/>
          </p:cNvSpPr>
          <p:nvPr/>
        </p:nvSpPr>
        <p:spPr>
          <a:xfrm>
            <a:off x="320040" y="3065172"/>
            <a:ext cx="11871960" cy="1043189"/>
          </a:xfrm>
          <a:prstGeom prst="rect">
            <a:avLst/>
          </a:prstGeom>
        </p:spPr>
        <p:txBody>
          <a:bodyPr vert="horz" lIns="91440" tIns="45720" rIns="91440" bIns="45720" rtlCol="0" anchor="t">
            <a:normAutofit fontScale="925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smtClean="0"/>
              <a:t>Race Makers: The other group of people that get rights to change the database is the people that are decide what races are going to be held, who is allowed to race and what the specs on the cars must be.</a:t>
            </a:r>
            <a:endParaRPr lang="en-US" sz="2800" dirty="0"/>
          </a:p>
        </p:txBody>
      </p:sp>
      <p:sp>
        <p:nvSpPr>
          <p:cNvPr id="5" name="Content Placeholder 2"/>
          <p:cNvSpPr txBox="1">
            <a:spLocks/>
          </p:cNvSpPr>
          <p:nvPr/>
        </p:nvSpPr>
        <p:spPr>
          <a:xfrm>
            <a:off x="320041" y="4408653"/>
            <a:ext cx="10986944" cy="172169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000" dirty="0"/>
              <a:t>CREATE ROLE </a:t>
            </a:r>
            <a:r>
              <a:rPr lang="en-US" sz="2000" dirty="0" err="1" smtClean="0"/>
              <a:t>race_manager</a:t>
            </a:r>
            <a:r>
              <a:rPr lang="en-US" sz="2000" dirty="0" smtClean="0"/>
              <a:t>;</a:t>
            </a:r>
          </a:p>
          <a:p>
            <a:pPr marL="0" indent="0">
              <a:buNone/>
            </a:pPr>
            <a:r>
              <a:rPr lang="en-US" sz="2000" dirty="0" smtClean="0"/>
              <a:t> </a:t>
            </a:r>
            <a:r>
              <a:rPr lang="en-US" sz="2000" dirty="0"/>
              <a:t>GRANT SELECT, INSERT, UPDATE ON </a:t>
            </a:r>
            <a:r>
              <a:rPr lang="en-US" sz="2000" dirty="0" smtClean="0"/>
              <a:t>Races, Drivers, </a:t>
            </a:r>
            <a:r>
              <a:rPr lang="en-US" sz="2000" dirty="0" err="1" smtClean="0"/>
              <a:t>Spec_Parameters</a:t>
            </a:r>
            <a:r>
              <a:rPr lang="en-US" sz="2000" dirty="0" smtClean="0"/>
              <a:t> TO </a:t>
            </a:r>
            <a:r>
              <a:rPr lang="en-US" sz="2000" dirty="0" err="1" smtClean="0"/>
              <a:t>race_manager</a:t>
            </a:r>
            <a:r>
              <a:rPr lang="en-US" sz="2000" dirty="0" smtClean="0"/>
              <a:t>;</a:t>
            </a:r>
            <a:endParaRPr lang="en-US" sz="2000" dirty="0" smtClean="0"/>
          </a:p>
        </p:txBody>
      </p:sp>
    </p:spTree>
    <p:extLst>
      <p:ext uri="{BB962C8B-B14F-4D97-AF65-F5344CB8AC3E}">
        <p14:creationId xmlns:p14="http://schemas.microsoft.com/office/powerpoint/2010/main" val="31588475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697" y="0"/>
            <a:ext cx="12020303" cy="1280890"/>
          </a:xfrm>
        </p:spPr>
        <p:txBody>
          <a:bodyPr/>
          <a:lstStyle/>
          <a:p>
            <a:r>
              <a:rPr lang="en-US" dirty="0"/>
              <a:t>Implementation Notes, Known Problems &amp; Future Enhancements </a:t>
            </a:r>
          </a:p>
        </p:txBody>
      </p:sp>
      <p:sp>
        <p:nvSpPr>
          <p:cNvPr id="3" name="Content Placeholder 2"/>
          <p:cNvSpPr>
            <a:spLocks noGrp="1"/>
          </p:cNvSpPr>
          <p:nvPr>
            <p:ph idx="1"/>
          </p:nvPr>
        </p:nvSpPr>
        <p:spPr>
          <a:xfrm>
            <a:off x="348289" y="1669959"/>
            <a:ext cx="11461638" cy="4949781"/>
          </a:xfrm>
        </p:spPr>
        <p:txBody>
          <a:bodyPr/>
          <a:lstStyle/>
          <a:p>
            <a:pPr marL="0" indent="0">
              <a:buNone/>
            </a:pPr>
            <a:r>
              <a:rPr lang="en-US" dirty="0" smtClean="0"/>
              <a:t>This database is relatively simple mostly because of the fact that if I went even 1 step smaller, this database would have been minimum 18 more tables (yes I did actually try to do flesh it out and it didn’t work out). This means that this presentation just deals with the basics of this subject and thus can be added on to greatly</a:t>
            </a:r>
          </a:p>
          <a:p>
            <a:pPr marL="0" indent="0">
              <a:buNone/>
            </a:pPr>
            <a:r>
              <a:rPr lang="en-US" dirty="0" smtClean="0"/>
              <a:t>The issue with this database is that it currently doesn’t factor in the fact that some races are team based and add a number of factors such as pit crew, time driving, car splitting, and benching just to name a few</a:t>
            </a:r>
          </a:p>
          <a:p>
            <a:pPr marL="0" indent="0">
              <a:buNone/>
            </a:pPr>
            <a:endParaRPr lang="en-US" dirty="0"/>
          </a:p>
          <a:p>
            <a:pPr marL="0" indent="0">
              <a:buNone/>
            </a:pPr>
            <a:r>
              <a:rPr lang="en-US" dirty="0" smtClean="0"/>
              <a:t>In the future this data base would be upgraded to included the problems above and also be able to be integrated to include race data about drivers that didn’t happen on this track and people would be able to get a better understanding of what is shown on this table on </a:t>
            </a:r>
            <a:r>
              <a:rPr lang="en-US" smtClean="0"/>
              <a:t>a year-wide basis.</a:t>
            </a:r>
            <a:endParaRPr lang="en-US" dirty="0"/>
          </a:p>
        </p:txBody>
      </p:sp>
    </p:spTree>
    <p:extLst>
      <p:ext uri="{BB962C8B-B14F-4D97-AF65-F5344CB8AC3E}">
        <p14:creationId xmlns:p14="http://schemas.microsoft.com/office/powerpoint/2010/main" val="3898208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Executive Summary</a:t>
            </a:r>
            <a:endParaRPr lang="en-US" dirty="0"/>
          </a:p>
        </p:txBody>
      </p:sp>
      <p:sp>
        <p:nvSpPr>
          <p:cNvPr id="3" name="Content Placeholder 2"/>
          <p:cNvSpPr>
            <a:spLocks noGrp="1"/>
          </p:cNvSpPr>
          <p:nvPr>
            <p:ph idx="1"/>
          </p:nvPr>
        </p:nvSpPr>
        <p:spPr/>
        <p:txBody>
          <a:bodyPr/>
          <a:lstStyle/>
          <a:p>
            <a:pPr marL="0" indent="0">
              <a:buNone/>
            </a:pPr>
            <a:r>
              <a:rPr lang="en-US" dirty="0" smtClean="0"/>
              <a:t>Located in Lakeville, Connecticut the Limerock Park Raceway hosts NASCAR Busch, Professional </a:t>
            </a:r>
            <a:r>
              <a:rPr lang="en-US" dirty="0" err="1" smtClean="0"/>
              <a:t>SportsCar</a:t>
            </a:r>
            <a:r>
              <a:rPr lang="en-US" dirty="0" smtClean="0"/>
              <a:t> and SCCA Pro Racing organization events. Limerock is host to over 250 different racers and almost 300 cars throughout the months from May to September, </a:t>
            </a:r>
            <a:r>
              <a:rPr lang="en-US" dirty="0"/>
              <a:t>t</a:t>
            </a:r>
            <a:r>
              <a:rPr lang="en-US" dirty="0" smtClean="0"/>
              <a:t>hus it is imperative that the data for each race be both well organized and easily accessible. </a:t>
            </a:r>
          </a:p>
          <a:p>
            <a:pPr marL="0" indent="0">
              <a:buNone/>
            </a:pPr>
            <a:r>
              <a:rPr lang="en-US" dirty="0" smtClean="0"/>
              <a:t>This presentation will walk you through the various things that comes along with each race from the list of people racing that day to the class that they fall into down to the number of people that attended the race that day. </a:t>
            </a:r>
            <a:endParaRPr lang="en-US" dirty="0"/>
          </a:p>
        </p:txBody>
      </p:sp>
    </p:spTree>
    <p:extLst>
      <p:ext uri="{BB962C8B-B14F-4D97-AF65-F5344CB8AC3E}">
        <p14:creationId xmlns:p14="http://schemas.microsoft.com/office/powerpoint/2010/main" val="745630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8" name="Picture 10" descr="https://documents.lucidchart.com/documents/c7db953c-026c-4506-a7e7-9c17212e05f2/pages/0_0?a=1449&amp;x=-7&amp;y=-27&amp;w=1474&amp;h=1025&amp;store=1&amp;accept=image%2F*&amp;auth=LCA%2052df40b2d810f4fcd77ec52757ab707d4b7ea4ad-ts%3D149334356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9277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397" y="0"/>
            <a:ext cx="8911687" cy="1280890"/>
          </a:xfrm>
        </p:spPr>
        <p:txBody>
          <a:bodyPr/>
          <a:lstStyle/>
          <a:p>
            <a:r>
              <a:rPr lang="en-US" dirty="0" smtClean="0"/>
              <a:t>Drivers Table </a:t>
            </a:r>
            <a:endParaRPr lang="en-US" dirty="0"/>
          </a:p>
        </p:txBody>
      </p:sp>
      <p:sp>
        <p:nvSpPr>
          <p:cNvPr id="3" name="Content Placeholder 2"/>
          <p:cNvSpPr>
            <a:spLocks noGrp="1"/>
          </p:cNvSpPr>
          <p:nvPr>
            <p:ph idx="1"/>
          </p:nvPr>
        </p:nvSpPr>
        <p:spPr>
          <a:xfrm>
            <a:off x="327397" y="1741676"/>
            <a:ext cx="5679025" cy="3183753"/>
          </a:xfrm>
        </p:spPr>
        <p:txBody>
          <a:bodyPr>
            <a:normAutofit fontScale="70000" lnSpcReduction="20000"/>
          </a:bodyPr>
          <a:lstStyle/>
          <a:p>
            <a:pPr marL="0" indent="0">
              <a:buNone/>
            </a:pPr>
            <a:r>
              <a:rPr lang="en-US" dirty="0"/>
              <a:t>CREATE TABLE IF NOT EXISTS Drivers (</a:t>
            </a:r>
          </a:p>
          <a:p>
            <a:pPr marL="0" indent="0">
              <a:buNone/>
            </a:pPr>
            <a:r>
              <a:rPr lang="en-US" dirty="0"/>
              <a:t>  </a:t>
            </a:r>
            <a:r>
              <a:rPr lang="en-US" dirty="0" err="1"/>
              <a:t>DriverID</a:t>
            </a:r>
            <a:r>
              <a:rPr lang="en-US" dirty="0"/>
              <a:t> 	char(4) 		not null,</a:t>
            </a:r>
          </a:p>
          <a:p>
            <a:pPr marL="0" indent="0">
              <a:buNone/>
            </a:pPr>
            <a:r>
              <a:rPr lang="en-US" dirty="0"/>
              <a:t>  </a:t>
            </a:r>
            <a:r>
              <a:rPr lang="en-US" dirty="0" err="1"/>
              <a:t>CarID</a:t>
            </a:r>
            <a:r>
              <a:rPr lang="en-US" dirty="0"/>
              <a:t>    	char(4) 		not null,</a:t>
            </a:r>
          </a:p>
          <a:p>
            <a:pPr marL="0" indent="0">
              <a:buNone/>
            </a:pPr>
            <a:r>
              <a:rPr lang="en-US" dirty="0"/>
              <a:t>  </a:t>
            </a:r>
            <a:r>
              <a:rPr lang="en-US" dirty="0" err="1"/>
              <a:t>SponsorID</a:t>
            </a:r>
            <a:r>
              <a:rPr lang="en-US" dirty="0"/>
              <a:t> char(4)			not null,</a:t>
            </a:r>
          </a:p>
          <a:p>
            <a:pPr marL="0" indent="0">
              <a:buNone/>
            </a:pPr>
            <a:r>
              <a:rPr lang="en-US" dirty="0"/>
              <a:t>  </a:t>
            </a:r>
            <a:r>
              <a:rPr lang="en-US" dirty="0" err="1"/>
              <a:t>First_Name</a:t>
            </a:r>
            <a:r>
              <a:rPr lang="en-US" dirty="0"/>
              <a:t> VARCHAR (25)	not null,</a:t>
            </a:r>
          </a:p>
          <a:p>
            <a:pPr marL="0" indent="0">
              <a:buNone/>
            </a:pPr>
            <a:r>
              <a:rPr lang="en-US" dirty="0"/>
              <a:t>  </a:t>
            </a:r>
            <a:r>
              <a:rPr lang="en-US" dirty="0" err="1"/>
              <a:t>Last_Name</a:t>
            </a:r>
            <a:r>
              <a:rPr lang="en-US" dirty="0"/>
              <a:t> VARCHAR (25)	not null,</a:t>
            </a:r>
          </a:p>
          <a:p>
            <a:pPr marL="0" indent="0">
              <a:buNone/>
            </a:pPr>
            <a:r>
              <a:rPr lang="en-US" dirty="0"/>
              <a:t>  Age 		Integer			not null,</a:t>
            </a:r>
          </a:p>
          <a:p>
            <a:pPr marL="0" indent="0">
              <a:buNone/>
            </a:pPr>
            <a:r>
              <a:rPr lang="en-US" dirty="0"/>
              <a:t>  Foreign key(</a:t>
            </a:r>
            <a:r>
              <a:rPr lang="en-US" dirty="0" err="1"/>
              <a:t>CarID</a:t>
            </a:r>
            <a:r>
              <a:rPr lang="en-US" dirty="0"/>
              <a:t>) references Cars(</a:t>
            </a:r>
            <a:r>
              <a:rPr lang="en-US" dirty="0" err="1"/>
              <a:t>CarID</a:t>
            </a:r>
            <a:r>
              <a:rPr lang="en-US" dirty="0"/>
              <a:t>),</a:t>
            </a:r>
          </a:p>
          <a:p>
            <a:pPr marL="0" indent="0">
              <a:buNone/>
            </a:pPr>
            <a:r>
              <a:rPr lang="en-US" dirty="0"/>
              <a:t>  Foreign key(</a:t>
            </a:r>
            <a:r>
              <a:rPr lang="en-US" dirty="0" err="1"/>
              <a:t>SponsorID</a:t>
            </a:r>
            <a:r>
              <a:rPr lang="en-US" dirty="0"/>
              <a:t>) references Sponsors(</a:t>
            </a:r>
            <a:r>
              <a:rPr lang="en-US" dirty="0" err="1"/>
              <a:t>SponsorID</a:t>
            </a:r>
            <a:r>
              <a:rPr lang="en-US" dirty="0"/>
              <a:t>),</a:t>
            </a:r>
          </a:p>
          <a:p>
            <a:pPr marL="0" indent="0">
              <a:buNone/>
            </a:pPr>
            <a:r>
              <a:rPr lang="en-US" dirty="0"/>
              <a:t>  primary key(</a:t>
            </a:r>
            <a:r>
              <a:rPr lang="en-US" dirty="0" err="1"/>
              <a:t>DriverID</a:t>
            </a:r>
            <a:r>
              <a:rPr lang="en-US" dirty="0"/>
              <a:t>)</a:t>
            </a:r>
          </a:p>
          <a:p>
            <a:pPr marL="0" indent="0">
              <a:buNone/>
            </a:pPr>
            <a:r>
              <a:rPr lang="en-US" dirty="0"/>
              <a:t>);</a:t>
            </a:r>
          </a:p>
        </p:txBody>
      </p:sp>
      <p:sp>
        <p:nvSpPr>
          <p:cNvPr id="5" name="TextBox 4"/>
          <p:cNvSpPr txBox="1"/>
          <p:nvPr/>
        </p:nvSpPr>
        <p:spPr>
          <a:xfrm>
            <a:off x="1528550" y="819225"/>
            <a:ext cx="10099343" cy="830997"/>
          </a:xfrm>
          <a:prstGeom prst="rect">
            <a:avLst/>
          </a:prstGeom>
          <a:noFill/>
        </p:spPr>
        <p:txBody>
          <a:bodyPr wrap="square" rtlCol="0">
            <a:spAutoFit/>
          </a:bodyPr>
          <a:lstStyle/>
          <a:p>
            <a:r>
              <a:rPr lang="en-US" sz="2400" dirty="0" smtClean="0"/>
              <a:t>This table shows all of the Drivers that will be participating throughout the year in the various races hosted by Limerock. </a:t>
            </a:r>
            <a:endParaRPr lang="en-US" sz="2400" dirty="0"/>
          </a:p>
        </p:txBody>
      </p:sp>
      <p:sp>
        <p:nvSpPr>
          <p:cNvPr id="6" name="TextBox 5"/>
          <p:cNvSpPr txBox="1"/>
          <p:nvPr/>
        </p:nvSpPr>
        <p:spPr>
          <a:xfrm>
            <a:off x="0" y="5016883"/>
            <a:ext cx="5037221" cy="1200329"/>
          </a:xfrm>
          <a:prstGeom prst="rect">
            <a:avLst/>
          </a:prstGeom>
          <a:noFill/>
        </p:spPr>
        <p:txBody>
          <a:bodyPr wrap="square" rtlCol="0">
            <a:spAutoFit/>
          </a:bodyPr>
          <a:lstStyle/>
          <a:p>
            <a:r>
              <a:rPr lang="en-US" sz="2400" dirty="0" smtClean="0">
                <a:solidFill>
                  <a:srgbClr val="002060"/>
                </a:solidFill>
              </a:rPr>
              <a:t>Dependencies:</a:t>
            </a:r>
          </a:p>
          <a:p>
            <a:r>
              <a:rPr lang="en-US" sz="2400" dirty="0" err="1" smtClean="0">
                <a:solidFill>
                  <a:srgbClr val="002060"/>
                </a:solidFill>
              </a:rPr>
              <a:t>DriverID</a:t>
            </a:r>
            <a:r>
              <a:rPr lang="en-US" sz="2400" dirty="0" smtClean="0">
                <a:solidFill>
                  <a:srgbClr val="002060"/>
                </a:solidFill>
              </a:rPr>
              <a:t> -&gt; </a:t>
            </a:r>
            <a:r>
              <a:rPr lang="en-US" sz="2400" dirty="0" err="1" smtClean="0">
                <a:solidFill>
                  <a:srgbClr val="002060"/>
                </a:solidFill>
              </a:rPr>
              <a:t>CarID</a:t>
            </a:r>
            <a:r>
              <a:rPr lang="en-US" sz="2400" dirty="0" smtClean="0">
                <a:solidFill>
                  <a:srgbClr val="002060"/>
                </a:solidFill>
              </a:rPr>
              <a:t>, </a:t>
            </a:r>
            <a:r>
              <a:rPr lang="en-US" sz="2400" dirty="0" err="1" smtClean="0">
                <a:solidFill>
                  <a:srgbClr val="002060"/>
                </a:solidFill>
              </a:rPr>
              <a:t>SponsorID</a:t>
            </a:r>
            <a:r>
              <a:rPr lang="en-US" sz="2400" dirty="0" smtClean="0">
                <a:solidFill>
                  <a:srgbClr val="002060"/>
                </a:solidFill>
              </a:rPr>
              <a:t>, </a:t>
            </a:r>
            <a:r>
              <a:rPr lang="en-US" sz="2400" dirty="0" err="1" smtClean="0">
                <a:solidFill>
                  <a:srgbClr val="002060"/>
                </a:solidFill>
              </a:rPr>
              <a:t>First_Name</a:t>
            </a:r>
            <a:r>
              <a:rPr lang="en-US" sz="2400" dirty="0" smtClean="0">
                <a:solidFill>
                  <a:srgbClr val="002060"/>
                </a:solidFill>
              </a:rPr>
              <a:t>, </a:t>
            </a:r>
            <a:r>
              <a:rPr lang="en-US" sz="2400" dirty="0" err="1" smtClean="0">
                <a:solidFill>
                  <a:srgbClr val="002060"/>
                </a:solidFill>
              </a:rPr>
              <a:t>Last_Name</a:t>
            </a:r>
            <a:r>
              <a:rPr lang="en-US" sz="2400" dirty="0" smtClean="0">
                <a:solidFill>
                  <a:srgbClr val="002060"/>
                </a:solidFill>
              </a:rPr>
              <a:t>, Age </a:t>
            </a:r>
            <a:endParaRPr lang="en-US" sz="2400" dirty="0">
              <a:solidFill>
                <a:srgbClr val="002060"/>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912376010"/>
              </p:ext>
            </p:extLst>
          </p:nvPr>
        </p:nvGraphicFramePr>
        <p:xfrm>
          <a:off x="5149517" y="3891280"/>
          <a:ext cx="7176169" cy="2966720"/>
        </p:xfrm>
        <a:graphic>
          <a:graphicData uri="http://schemas.openxmlformats.org/drawingml/2006/table">
            <a:tbl>
              <a:tblPr firstRow="1" bandRow="1">
                <a:tableStyleId>{5C22544A-7EE6-4342-B048-85BDC9FD1C3A}</a:tableStyleId>
              </a:tblPr>
              <a:tblGrid>
                <a:gridCol w="1074820"/>
                <a:gridCol w="882316"/>
                <a:gridCol w="1315452"/>
                <a:gridCol w="1395663"/>
                <a:gridCol w="1440934"/>
                <a:gridCol w="1066984"/>
              </a:tblGrid>
              <a:tr h="370840">
                <a:tc>
                  <a:txBody>
                    <a:bodyPr/>
                    <a:lstStyle/>
                    <a:p>
                      <a:r>
                        <a:rPr lang="en-US" dirty="0" err="1" smtClean="0"/>
                        <a:t>DriverID</a:t>
                      </a:r>
                      <a:endParaRPr lang="en-US" dirty="0"/>
                    </a:p>
                  </a:txBody>
                  <a:tcPr/>
                </a:tc>
                <a:tc>
                  <a:txBody>
                    <a:bodyPr/>
                    <a:lstStyle/>
                    <a:p>
                      <a:r>
                        <a:rPr lang="en-US" dirty="0" err="1" smtClean="0"/>
                        <a:t>CarID</a:t>
                      </a:r>
                      <a:endParaRPr lang="en-US" dirty="0"/>
                    </a:p>
                  </a:txBody>
                  <a:tcPr/>
                </a:tc>
                <a:tc>
                  <a:txBody>
                    <a:bodyPr/>
                    <a:lstStyle/>
                    <a:p>
                      <a:r>
                        <a:rPr lang="en-US" dirty="0" err="1" smtClean="0"/>
                        <a:t>SponsorID</a:t>
                      </a:r>
                      <a:endParaRPr lang="en-US" dirty="0"/>
                    </a:p>
                  </a:txBody>
                  <a:tcPr/>
                </a:tc>
                <a:tc>
                  <a:txBody>
                    <a:bodyPr/>
                    <a:lstStyle/>
                    <a:p>
                      <a:r>
                        <a:rPr lang="en-US" dirty="0" err="1" smtClean="0"/>
                        <a:t>First_Name</a:t>
                      </a:r>
                      <a:endParaRPr lang="en-US" dirty="0"/>
                    </a:p>
                  </a:txBody>
                  <a:tcPr/>
                </a:tc>
                <a:tc>
                  <a:txBody>
                    <a:bodyPr/>
                    <a:lstStyle/>
                    <a:p>
                      <a:r>
                        <a:rPr lang="en-US" dirty="0" err="1" smtClean="0"/>
                        <a:t>Last_Name</a:t>
                      </a:r>
                      <a:endParaRPr lang="en-US" dirty="0"/>
                    </a:p>
                  </a:txBody>
                  <a:tcPr/>
                </a:tc>
                <a:tc>
                  <a:txBody>
                    <a:bodyPr/>
                    <a:lstStyle/>
                    <a:p>
                      <a:r>
                        <a:rPr lang="en-US" dirty="0" smtClean="0"/>
                        <a:t>Age</a:t>
                      </a:r>
                      <a:endParaRPr lang="en-US" dirty="0"/>
                    </a:p>
                  </a:txBody>
                  <a:tcPr/>
                </a:tc>
              </a:tr>
              <a:tr h="370840">
                <a:tc>
                  <a:txBody>
                    <a:bodyPr/>
                    <a:lstStyle/>
                    <a:p>
                      <a:r>
                        <a:rPr lang="en-US" dirty="0" smtClean="0"/>
                        <a:t>D01</a:t>
                      </a:r>
                      <a:endParaRPr lang="en-US" dirty="0"/>
                    </a:p>
                  </a:txBody>
                  <a:tcPr/>
                </a:tc>
                <a:tc>
                  <a:txBody>
                    <a:bodyPr/>
                    <a:lstStyle/>
                    <a:p>
                      <a:r>
                        <a:rPr lang="en-US" dirty="0" smtClean="0"/>
                        <a:t>C01</a:t>
                      </a:r>
                      <a:endParaRPr lang="en-US" dirty="0"/>
                    </a:p>
                  </a:txBody>
                  <a:tcPr/>
                </a:tc>
                <a:tc>
                  <a:txBody>
                    <a:bodyPr/>
                    <a:lstStyle/>
                    <a:p>
                      <a:r>
                        <a:rPr lang="en-US" dirty="0" smtClean="0"/>
                        <a:t>S01</a:t>
                      </a:r>
                      <a:endParaRPr lang="en-US" dirty="0"/>
                    </a:p>
                  </a:txBody>
                  <a:tcPr/>
                </a:tc>
                <a:tc>
                  <a:txBody>
                    <a:bodyPr/>
                    <a:lstStyle/>
                    <a:p>
                      <a:r>
                        <a:rPr lang="en-US" dirty="0" smtClean="0"/>
                        <a:t>Mark</a:t>
                      </a:r>
                      <a:endParaRPr lang="en-US" dirty="0"/>
                    </a:p>
                  </a:txBody>
                  <a:tcPr/>
                </a:tc>
                <a:tc>
                  <a:txBody>
                    <a:bodyPr/>
                    <a:lstStyle/>
                    <a:p>
                      <a:r>
                        <a:rPr lang="en-US" dirty="0" smtClean="0"/>
                        <a:t>Lozinski</a:t>
                      </a:r>
                      <a:endParaRPr lang="en-US" dirty="0"/>
                    </a:p>
                  </a:txBody>
                  <a:tcPr/>
                </a:tc>
                <a:tc>
                  <a:txBody>
                    <a:bodyPr/>
                    <a:lstStyle/>
                    <a:p>
                      <a:r>
                        <a:rPr lang="en-US" dirty="0" smtClean="0"/>
                        <a:t>19</a:t>
                      </a:r>
                      <a:endParaRPr lang="en-US" dirty="0"/>
                    </a:p>
                  </a:txBody>
                  <a:tcPr/>
                </a:tc>
              </a:tr>
              <a:tr h="370840">
                <a:tc>
                  <a:txBody>
                    <a:bodyPr/>
                    <a:lstStyle/>
                    <a:p>
                      <a:r>
                        <a:rPr lang="en-US" dirty="0" smtClean="0"/>
                        <a:t>D02</a:t>
                      </a:r>
                      <a:endParaRPr lang="en-US" dirty="0"/>
                    </a:p>
                  </a:txBody>
                  <a:tcPr/>
                </a:tc>
                <a:tc>
                  <a:txBody>
                    <a:bodyPr/>
                    <a:lstStyle/>
                    <a:p>
                      <a:r>
                        <a:rPr lang="en-US" dirty="0" smtClean="0"/>
                        <a:t>C02</a:t>
                      </a:r>
                      <a:endParaRPr lang="en-US" dirty="0"/>
                    </a:p>
                  </a:txBody>
                  <a:tcPr/>
                </a:tc>
                <a:tc>
                  <a:txBody>
                    <a:bodyPr/>
                    <a:lstStyle/>
                    <a:p>
                      <a:r>
                        <a:rPr lang="en-US" dirty="0" smtClean="0"/>
                        <a:t>S02</a:t>
                      </a:r>
                      <a:endParaRPr lang="en-US" dirty="0"/>
                    </a:p>
                  </a:txBody>
                  <a:tcPr/>
                </a:tc>
                <a:tc>
                  <a:txBody>
                    <a:bodyPr/>
                    <a:lstStyle/>
                    <a:p>
                      <a:r>
                        <a:rPr lang="en-US" dirty="0" smtClean="0"/>
                        <a:t>AJ</a:t>
                      </a:r>
                      <a:endParaRPr lang="en-US" dirty="0"/>
                    </a:p>
                  </a:txBody>
                  <a:tcPr/>
                </a:tc>
                <a:tc>
                  <a:txBody>
                    <a:bodyPr/>
                    <a:lstStyle/>
                    <a:p>
                      <a:r>
                        <a:rPr lang="en-US" dirty="0" smtClean="0"/>
                        <a:t>Lorenzetti</a:t>
                      </a:r>
                      <a:endParaRPr lang="en-US" dirty="0"/>
                    </a:p>
                  </a:txBody>
                  <a:tcPr/>
                </a:tc>
                <a:tc>
                  <a:txBody>
                    <a:bodyPr/>
                    <a:lstStyle/>
                    <a:p>
                      <a:r>
                        <a:rPr lang="en-US" dirty="0" smtClean="0"/>
                        <a:t>19</a:t>
                      </a:r>
                      <a:endParaRPr lang="en-US" dirty="0"/>
                    </a:p>
                  </a:txBody>
                  <a:tcPr/>
                </a:tc>
              </a:tr>
              <a:tr h="370840">
                <a:tc>
                  <a:txBody>
                    <a:bodyPr/>
                    <a:lstStyle/>
                    <a:p>
                      <a:r>
                        <a:rPr lang="en-US" dirty="0" smtClean="0"/>
                        <a:t>D03</a:t>
                      </a:r>
                      <a:endParaRPr lang="en-US" dirty="0"/>
                    </a:p>
                  </a:txBody>
                  <a:tcPr/>
                </a:tc>
                <a:tc>
                  <a:txBody>
                    <a:bodyPr/>
                    <a:lstStyle/>
                    <a:p>
                      <a:r>
                        <a:rPr lang="en-US" dirty="0" smtClean="0"/>
                        <a:t>C03</a:t>
                      </a:r>
                      <a:endParaRPr lang="en-US" dirty="0"/>
                    </a:p>
                  </a:txBody>
                  <a:tcPr/>
                </a:tc>
                <a:tc>
                  <a:txBody>
                    <a:bodyPr/>
                    <a:lstStyle/>
                    <a:p>
                      <a:r>
                        <a:rPr lang="en-US" dirty="0" smtClean="0"/>
                        <a:t>S03</a:t>
                      </a:r>
                      <a:endParaRPr lang="en-US" dirty="0"/>
                    </a:p>
                  </a:txBody>
                  <a:tcPr/>
                </a:tc>
                <a:tc>
                  <a:txBody>
                    <a:bodyPr/>
                    <a:lstStyle/>
                    <a:p>
                      <a:r>
                        <a:rPr lang="en-US" dirty="0" smtClean="0"/>
                        <a:t>Kyle</a:t>
                      </a:r>
                      <a:endParaRPr lang="en-US" dirty="0"/>
                    </a:p>
                  </a:txBody>
                  <a:tcPr/>
                </a:tc>
                <a:tc>
                  <a:txBody>
                    <a:bodyPr/>
                    <a:lstStyle/>
                    <a:p>
                      <a:r>
                        <a:rPr lang="en-US" dirty="0" smtClean="0"/>
                        <a:t>Maclean</a:t>
                      </a:r>
                      <a:endParaRPr lang="en-US" dirty="0"/>
                    </a:p>
                  </a:txBody>
                  <a:tcPr/>
                </a:tc>
                <a:tc>
                  <a:txBody>
                    <a:bodyPr/>
                    <a:lstStyle/>
                    <a:p>
                      <a:r>
                        <a:rPr lang="en-US" dirty="0" smtClean="0"/>
                        <a:t>20</a:t>
                      </a:r>
                      <a:endParaRPr lang="en-US" dirty="0"/>
                    </a:p>
                  </a:txBody>
                  <a:tcPr/>
                </a:tc>
              </a:tr>
              <a:tr h="370840">
                <a:tc>
                  <a:txBody>
                    <a:bodyPr/>
                    <a:lstStyle/>
                    <a:p>
                      <a:r>
                        <a:rPr lang="en-US" dirty="0" smtClean="0"/>
                        <a:t>D04</a:t>
                      </a:r>
                      <a:endParaRPr lang="en-US" dirty="0"/>
                    </a:p>
                  </a:txBody>
                  <a:tcPr/>
                </a:tc>
                <a:tc>
                  <a:txBody>
                    <a:bodyPr/>
                    <a:lstStyle/>
                    <a:p>
                      <a:r>
                        <a:rPr lang="en-US" dirty="0" smtClean="0"/>
                        <a:t>C04</a:t>
                      </a:r>
                      <a:endParaRPr lang="en-US" dirty="0"/>
                    </a:p>
                  </a:txBody>
                  <a:tcPr/>
                </a:tc>
                <a:tc>
                  <a:txBody>
                    <a:bodyPr/>
                    <a:lstStyle/>
                    <a:p>
                      <a:r>
                        <a:rPr lang="en-US" dirty="0" smtClean="0"/>
                        <a:t>S04</a:t>
                      </a:r>
                      <a:endParaRPr lang="en-US" dirty="0"/>
                    </a:p>
                  </a:txBody>
                  <a:tcPr/>
                </a:tc>
                <a:tc>
                  <a:txBody>
                    <a:bodyPr/>
                    <a:lstStyle/>
                    <a:p>
                      <a:r>
                        <a:rPr lang="en-US" dirty="0" smtClean="0"/>
                        <a:t>Jon</a:t>
                      </a:r>
                      <a:endParaRPr lang="en-US" dirty="0"/>
                    </a:p>
                  </a:txBody>
                  <a:tcPr/>
                </a:tc>
                <a:tc>
                  <a:txBody>
                    <a:bodyPr/>
                    <a:lstStyle/>
                    <a:p>
                      <a:r>
                        <a:rPr lang="en-US" dirty="0" err="1" smtClean="0"/>
                        <a:t>Hylan</a:t>
                      </a:r>
                      <a:endParaRPr lang="en-US" dirty="0"/>
                    </a:p>
                  </a:txBody>
                  <a:tcPr/>
                </a:tc>
                <a:tc>
                  <a:txBody>
                    <a:bodyPr/>
                    <a:lstStyle/>
                    <a:p>
                      <a:r>
                        <a:rPr lang="en-US" dirty="0" smtClean="0"/>
                        <a:t>20</a:t>
                      </a:r>
                      <a:endParaRPr lang="en-US" dirty="0"/>
                    </a:p>
                  </a:txBody>
                  <a:tcPr/>
                </a:tc>
              </a:tr>
              <a:tr h="370840">
                <a:tc>
                  <a:txBody>
                    <a:bodyPr/>
                    <a:lstStyle/>
                    <a:p>
                      <a:r>
                        <a:rPr lang="en-US" dirty="0" smtClean="0"/>
                        <a:t>D05</a:t>
                      </a:r>
                      <a:endParaRPr lang="en-US" dirty="0"/>
                    </a:p>
                  </a:txBody>
                  <a:tcPr/>
                </a:tc>
                <a:tc>
                  <a:txBody>
                    <a:bodyPr/>
                    <a:lstStyle/>
                    <a:p>
                      <a:r>
                        <a:rPr lang="en-US" dirty="0" smtClean="0"/>
                        <a:t>C05</a:t>
                      </a:r>
                      <a:endParaRPr lang="en-US" dirty="0"/>
                    </a:p>
                  </a:txBody>
                  <a:tcPr/>
                </a:tc>
                <a:tc>
                  <a:txBody>
                    <a:bodyPr/>
                    <a:lstStyle/>
                    <a:p>
                      <a:r>
                        <a:rPr lang="en-US" dirty="0" smtClean="0"/>
                        <a:t>S01</a:t>
                      </a:r>
                      <a:endParaRPr lang="en-US" dirty="0"/>
                    </a:p>
                  </a:txBody>
                  <a:tcPr/>
                </a:tc>
                <a:tc>
                  <a:txBody>
                    <a:bodyPr/>
                    <a:lstStyle/>
                    <a:p>
                      <a:r>
                        <a:rPr lang="en-US" dirty="0" smtClean="0"/>
                        <a:t>Joey</a:t>
                      </a:r>
                      <a:endParaRPr lang="en-US" dirty="0"/>
                    </a:p>
                  </a:txBody>
                  <a:tcPr/>
                </a:tc>
                <a:tc>
                  <a:txBody>
                    <a:bodyPr/>
                    <a:lstStyle/>
                    <a:p>
                      <a:r>
                        <a:rPr lang="en-US" dirty="0" smtClean="0"/>
                        <a:t>Wilkinson</a:t>
                      </a:r>
                      <a:endParaRPr lang="en-US" dirty="0"/>
                    </a:p>
                  </a:txBody>
                  <a:tcPr/>
                </a:tc>
                <a:tc>
                  <a:txBody>
                    <a:bodyPr/>
                    <a:lstStyle/>
                    <a:p>
                      <a:r>
                        <a:rPr lang="en-US" dirty="0" smtClean="0"/>
                        <a:t>21</a:t>
                      </a:r>
                      <a:endParaRPr lang="en-US" dirty="0"/>
                    </a:p>
                  </a:txBody>
                  <a:tcPr/>
                </a:tc>
              </a:tr>
              <a:tr h="370840">
                <a:tc>
                  <a:txBody>
                    <a:bodyPr/>
                    <a:lstStyle/>
                    <a:p>
                      <a:r>
                        <a:rPr lang="en-US" dirty="0" smtClean="0"/>
                        <a:t>D06</a:t>
                      </a:r>
                      <a:endParaRPr lang="en-US" dirty="0"/>
                    </a:p>
                  </a:txBody>
                  <a:tcPr/>
                </a:tc>
                <a:tc>
                  <a:txBody>
                    <a:bodyPr/>
                    <a:lstStyle/>
                    <a:p>
                      <a:r>
                        <a:rPr lang="en-US" dirty="0" smtClean="0"/>
                        <a:t>C06</a:t>
                      </a:r>
                      <a:endParaRPr lang="en-US" dirty="0"/>
                    </a:p>
                  </a:txBody>
                  <a:tcPr/>
                </a:tc>
                <a:tc>
                  <a:txBody>
                    <a:bodyPr/>
                    <a:lstStyle/>
                    <a:p>
                      <a:r>
                        <a:rPr lang="en-US" dirty="0" smtClean="0"/>
                        <a:t>S05</a:t>
                      </a:r>
                      <a:endParaRPr lang="en-US" dirty="0"/>
                    </a:p>
                  </a:txBody>
                  <a:tcPr/>
                </a:tc>
                <a:tc>
                  <a:txBody>
                    <a:bodyPr/>
                    <a:lstStyle/>
                    <a:p>
                      <a:r>
                        <a:rPr lang="en-US" dirty="0" smtClean="0"/>
                        <a:t>Teddy </a:t>
                      </a:r>
                      <a:endParaRPr lang="en-US" dirty="0"/>
                    </a:p>
                  </a:txBody>
                  <a:tcPr/>
                </a:tc>
                <a:tc>
                  <a:txBody>
                    <a:bodyPr/>
                    <a:lstStyle/>
                    <a:p>
                      <a:r>
                        <a:rPr lang="en-US" dirty="0" smtClean="0"/>
                        <a:t>Morgues</a:t>
                      </a:r>
                      <a:endParaRPr lang="en-US" dirty="0"/>
                    </a:p>
                  </a:txBody>
                  <a:tcPr/>
                </a:tc>
                <a:tc>
                  <a:txBody>
                    <a:bodyPr/>
                    <a:lstStyle/>
                    <a:p>
                      <a:r>
                        <a:rPr lang="en-US" dirty="0" smtClean="0"/>
                        <a:t>19</a:t>
                      </a:r>
                      <a:endParaRPr lang="en-US" dirty="0"/>
                    </a:p>
                  </a:txBody>
                  <a:tcPr/>
                </a:tc>
              </a:tr>
              <a:tr h="370840">
                <a:tc>
                  <a:txBody>
                    <a:bodyPr/>
                    <a:lstStyle/>
                    <a:p>
                      <a:r>
                        <a:rPr lang="en-US" dirty="0" smtClean="0"/>
                        <a:t>D07</a:t>
                      </a:r>
                      <a:endParaRPr lang="en-US" dirty="0"/>
                    </a:p>
                  </a:txBody>
                  <a:tcPr/>
                </a:tc>
                <a:tc>
                  <a:txBody>
                    <a:bodyPr/>
                    <a:lstStyle/>
                    <a:p>
                      <a:r>
                        <a:rPr lang="en-US" dirty="0" smtClean="0"/>
                        <a:t>C06</a:t>
                      </a:r>
                      <a:endParaRPr lang="en-US" dirty="0"/>
                    </a:p>
                  </a:txBody>
                  <a:tcPr/>
                </a:tc>
                <a:tc>
                  <a:txBody>
                    <a:bodyPr/>
                    <a:lstStyle/>
                    <a:p>
                      <a:r>
                        <a:rPr lang="en-US" dirty="0" smtClean="0"/>
                        <a:t>S03</a:t>
                      </a:r>
                      <a:endParaRPr lang="en-US" dirty="0"/>
                    </a:p>
                  </a:txBody>
                  <a:tcPr/>
                </a:tc>
                <a:tc>
                  <a:txBody>
                    <a:bodyPr/>
                    <a:lstStyle/>
                    <a:p>
                      <a:r>
                        <a:rPr lang="en-US" dirty="0" smtClean="0"/>
                        <a:t>Alan</a:t>
                      </a:r>
                      <a:endParaRPr lang="en-US" dirty="0"/>
                    </a:p>
                  </a:txBody>
                  <a:tcPr/>
                </a:tc>
                <a:tc>
                  <a:txBody>
                    <a:bodyPr/>
                    <a:lstStyle/>
                    <a:p>
                      <a:r>
                        <a:rPr lang="en-US" dirty="0" err="1" smtClean="0"/>
                        <a:t>Labouseur</a:t>
                      </a:r>
                      <a:endParaRPr lang="en-US" dirty="0"/>
                    </a:p>
                  </a:txBody>
                  <a:tcPr/>
                </a:tc>
                <a:tc>
                  <a:txBody>
                    <a:bodyPr/>
                    <a:lstStyle/>
                    <a:p>
                      <a:r>
                        <a:rPr lang="en-US" dirty="0" smtClean="0"/>
                        <a:t>20</a:t>
                      </a:r>
                      <a:endParaRPr lang="en-US" dirty="0"/>
                    </a:p>
                  </a:txBody>
                  <a:tcPr/>
                </a:tc>
              </a:tr>
            </a:tbl>
          </a:graphicData>
        </a:graphic>
      </p:graphicFrame>
    </p:spTree>
    <p:extLst>
      <p:ext uri="{BB962C8B-B14F-4D97-AF65-F5344CB8AC3E}">
        <p14:creationId xmlns:p14="http://schemas.microsoft.com/office/powerpoint/2010/main" val="2314578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397" y="0"/>
            <a:ext cx="8911687" cy="1280890"/>
          </a:xfrm>
        </p:spPr>
        <p:txBody>
          <a:bodyPr/>
          <a:lstStyle/>
          <a:p>
            <a:r>
              <a:rPr lang="en-US" dirty="0" smtClean="0"/>
              <a:t> Cars Table</a:t>
            </a:r>
            <a:endParaRPr lang="en-US" dirty="0"/>
          </a:p>
        </p:txBody>
      </p:sp>
      <p:sp>
        <p:nvSpPr>
          <p:cNvPr id="3" name="Content Placeholder 2"/>
          <p:cNvSpPr>
            <a:spLocks noGrp="1"/>
          </p:cNvSpPr>
          <p:nvPr>
            <p:ph idx="1"/>
          </p:nvPr>
        </p:nvSpPr>
        <p:spPr>
          <a:xfrm>
            <a:off x="327397" y="1741676"/>
            <a:ext cx="5679025" cy="3183753"/>
          </a:xfrm>
        </p:spPr>
        <p:txBody>
          <a:bodyPr>
            <a:normAutofit fontScale="92500" lnSpcReduction="20000"/>
          </a:bodyPr>
          <a:lstStyle/>
          <a:p>
            <a:pPr marL="0" indent="0">
              <a:buNone/>
            </a:pPr>
            <a:r>
              <a:rPr lang="en-US" dirty="0"/>
              <a:t>CREATE TABLE IF NOT EXISTS Cars (</a:t>
            </a:r>
          </a:p>
          <a:p>
            <a:pPr marL="0" indent="0">
              <a:buNone/>
            </a:pPr>
            <a:r>
              <a:rPr lang="en-US" dirty="0"/>
              <a:t>  </a:t>
            </a:r>
            <a:r>
              <a:rPr lang="en-US" dirty="0" err="1"/>
              <a:t>CarID</a:t>
            </a:r>
            <a:r>
              <a:rPr lang="en-US" dirty="0"/>
              <a:t>    	char(4) 		not null,</a:t>
            </a:r>
          </a:p>
          <a:p>
            <a:pPr marL="0" indent="0">
              <a:buNone/>
            </a:pPr>
            <a:r>
              <a:rPr lang="en-US" dirty="0"/>
              <a:t>  Spec	 	integer		</a:t>
            </a:r>
            <a:r>
              <a:rPr lang="en-US" dirty="0" smtClean="0"/>
              <a:t>not </a:t>
            </a:r>
            <a:r>
              <a:rPr lang="en-US" dirty="0"/>
              <a:t>null,</a:t>
            </a:r>
          </a:p>
          <a:p>
            <a:pPr marL="0" indent="0">
              <a:buNone/>
            </a:pPr>
            <a:r>
              <a:rPr lang="en-US" dirty="0"/>
              <a:t>  Year		Integer		</a:t>
            </a:r>
            <a:r>
              <a:rPr lang="en-US" dirty="0" smtClean="0"/>
              <a:t>not </a:t>
            </a:r>
            <a:r>
              <a:rPr lang="en-US" dirty="0"/>
              <a:t>null,</a:t>
            </a:r>
          </a:p>
          <a:p>
            <a:pPr marL="0" indent="0">
              <a:buNone/>
            </a:pPr>
            <a:r>
              <a:rPr lang="en-US" dirty="0"/>
              <a:t>  Brand 	VARCHAR (25)	not null,</a:t>
            </a:r>
          </a:p>
          <a:p>
            <a:pPr marL="0" indent="0">
              <a:buNone/>
            </a:pPr>
            <a:r>
              <a:rPr lang="en-US" dirty="0"/>
              <a:t>  Model 	VARCHAR (25)	not null,</a:t>
            </a:r>
          </a:p>
          <a:p>
            <a:pPr marL="0" indent="0">
              <a:buNone/>
            </a:pPr>
            <a:r>
              <a:rPr lang="en-US" dirty="0"/>
              <a:t>  foreign key (Spec) references </a:t>
            </a:r>
            <a:r>
              <a:rPr lang="en-US" dirty="0" err="1"/>
              <a:t>Spec_Parameters</a:t>
            </a:r>
            <a:r>
              <a:rPr lang="en-US" dirty="0"/>
              <a:t>(Spec),  </a:t>
            </a:r>
          </a:p>
          <a:p>
            <a:pPr marL="0" indent="0">
              <a:buNone/>
            </a:pPr>
            <a:r>
              <a:rPr lang="en-US" dirty="0"/>
              <a:t>  primary key(</a:t>
            </a:r>
            <a:r>
              <a:rPr lang="en-US" dirty="0" err="1"/>
              <a:t>CarID</a:t>
            </a:r>
            <a:r>
              <a:rPr lang="en-US" dirty="0"/>
              <a:t>)</a:t>
            </a:r>
          </a:p>
          <a:p>
            <a:pPr marL="0" indent="0">
              <a:buNone/>
            </a:pPr>
            <a:r>
              <a:rPr lang="en-US" dirty="0"/>
              <a:t>);</a:t>
            </a:r>
          </a:p>
        </p:txBody>
      </p:sp>
      <p:sp>
        <p:nvSpPr>
          <p:cNvPr id="5" name="TextBox 4"/>
          <p:cNvSpPr txBox="1"/>
          <p:nvPr/>
        </p:nvSpPr>
        <p:spPr>
          <a:xfrm>
            <a:off x="1528550" y="819225"/>
            <a:ext cx="10099343" cy="830997"/>
          </a:xfrm>
          <a:prstGeom prst="rect">
            <a:avLst/>
          </a:prstGeom>
          <a:noFill/>
        </p:spPr>
        <p:txBody>
          <a:bodyPr wrap="square" rtlCol="0">
            <a:spAutoFit/>
          </a:bodyPr>
          <a:lstStyle/>
          <a:p>
            <a:r>
              <a:rPr lang="en-US" sz="2400" dirty="0" smtClean="0"/>
              <a:t>This table shows all of the Cars that will be </a:t>
            </a:r>
            <a:r>
              <a:rPr lang="en-US" sz="2400" dirty="0"/>
              <a:t>d</a:t>
            </a:r>
            <a:r>
              <a:rPr lang="en-US" sz="2400" dirty="0" smtClean="0"/>
              <a:t>riven throughout the year by the drivers listed in the last table. </a:t>
            </a:r>
            <a:endParaRPr lang="en-US" sz="2400" dirty="0"/>
          </a:p>
        </p:txBody>
      </p:sp>
      <p:sp>
        <p:nvSpPr>
          <p:cNvPr id="6" name="TextBox 5"/>
          <p:cNvSpPr txBox="1"/>
          <p:nvPr/>
        </p:nvSpPr>
        <p:spPr>
          <a:xfrm>
            <a:off x="0" y="5016883"/>
            <a:ext cx="5390147" cy="830997"/>
          </a:xfrm>
          <a:prstGeom prst="rect">
            <a:avLst/>
          </a:prstGeom>
          <a:noFill/>
        </p:spPr>
        <p:txBody>
          <a:bodyPr wrap="square" rtlCol="0">
            <a:spAutoFit/>
          </a:bodyPr>
          <a:lstStyle/>
          <a:p>
            <a:r>
              <a:rPr lang="en-US" sz="2400" dirty="0" smtClean="0">
                <a:solidFill>
                  <a:srgbClr val="002060"/>
                </a:solidFill>
              </a:rPr>
              <a:t>Dependencies:</a:t>
            </a:r>
          </a:p>
          <a:p>
            <a:r>
              <a:rPr lang="en-US" sz="2400" dirty="0" err="1" smtClean="0">
                <a:solidFill>
                  <a:srgbClr val="002060"/>
                </a:solidFill>
              </a:rPr>
              <a:t>CarID</a:t>
            </a:r>
            <a:r>
              <a:rPr lang="en-US" sz="2400" dirty="0" smtClean="0">
                <a:solidFill>
                  <a:srgbClr val="002060"/>
                </a:solidFill>
              </a:rPr>
              <a:t> -&gt; Spec, Year, Brand, Model </a:t>
            </a:r>
            <a:endParaRPr lang="en-US" sz="2400" dirty="0">
              <a:solidFill>
                <a:srgbClr val="002060"/>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824158133"/>
              </p:ext>
            </p:extLst>
          </p:nvPr>
        </p:nvGraphicFramePr>
        <p:xfrm>
          <a:off x="5778015" y="3622040"/>
          <a:ext cx="6397943" cy="2966720"/>
        </p:xfrm>
        <a:graphic>
          <a:graphicData uri="http://schemas.openxmlformats.org/drawingml/2006/table">
            <a:tbl>
              <a:tblPr firstRow="1" bandRow="1">
                <a:tableStyleId>{5C22544A-7EE6-4342-B048-85BDC9FD1C3A}</a:tableStyleId>
              </a:tblPr>
              <a:tblGrid>
                <a:gridCol w="1074820"/>
                <a:gridCol w="882316"/>
                <a:gridCol w="1315452"/>
                <a:gridCol w="1395663"/>
                <a:gridCol w="1729692"/>
              </a:tblGrid>
              <a:tr h="370840">
                <a:tc>
                  <a:txBody>
                    <a:bodyPr/>
                    <a:lstStyle/>
                    <a:p>
                      <a:r>
                        <a:rPr lang="en-US" dirty="0" err="1" smtClean="0"/>
                        <a:t>CarID</a:t>
                      </a:r>
                      <a:endParaRPr lang="en-US" dirty="0"/>
                    </a:p>
                  </a:txBody>
                  <a:tcPr/>
                </a:tc>
                <a:tc>
                  <a:txBody>
                    <a:bodyPr/>
                    <a:lstStyle/>
                    <a:p>
                      <a:r>
                        <a:rPr lang="en-US" dirty="0" smtClean="0"/>
                        <a:t>Spec</a:t>
                      </a:r>
                      <a:endParaRPr lang="en-US" dirty="0"/>
                    </a:p>
                  </a:txBody>
                  <a:tcPr/>
                </a:tc>
                <a:tc>
                  <a:txBody>
                    <a:bodyPr/>
                    <a:lstStyle/>
                    <a:p>
                      <a:r>
                        <a:rPr lang="en-US" dirty="0" smtClean="0"/>
                        <a:t>Year</a:t>
                      </a:r>
                      <a:endParaRPr lang="en-US" dirty="0"/>
                    </a:p>
                  </a:txBody>
                  <a:tcPr/>
                </a:tc>
                <a:tc>
                  <a:txBody>
                    <a:bodyPr/>
                    <a:lstStyle/>
                    <a:p>
                      <a:r>
                        <a:rPr lang="en-US" dirty="0" smtClean="0"/>
                        <a:t>Brand</a:t>
                      </a:r>
                      <a:endParaRPr lang="en-US" dirty="0"/>
                    </a:p>
                  </a:txBody>
                  <a:tcPr/>
                </a:tc>
                <a:tc>
                  <a:txBody>
                    <a:bodyPr/>
                    <a:lstStyle/>
                    <a:p>
                      <a:r>
                        <a:rPr lang="en-US" dirty="0" smtClean="0"/>
                        <a:t>Model</a:t>
                      </a:r>
                      <a:endParaRPr lang="en-US" dirty="0"/>
                    </a:p>
                  </a:txBody>
                  <a:tcPr/>
                </a:tc>
              </a:tr>
              <a:tr h="370840">
                <a:tc>
                  <a:txBody>
                    <a:bodyPr/>
                    <a:lstStyle/>
                    <a:p>
                      <a:r>
                        <a:rPr lang="en-US" dirty="0" smtClean="0"/>
                        <a:t>C01</a:t>
                      </a:r>
                      <a:endParaRPr lang="en-US" dirty="0"/>
                    </a:p>
                  </a:txBody>
                  <a:tcPr/>
                </a:tc>
                <a:tc>
                  <a:txBody>
                    <a:bodyPr/>
                    <a:lstStyle/>
                    <a:p>
                      <a:r>
                        <a:rPr lang="en-US" dirty="0" smtClean="0"/>
                        <a:t>1</a:t>
                      </a:r>
                      <a:endParaRPr lang="en-US" dirty="0"/>
                    </a:p>
                  </a:txBody>
                  <a:tcPr/>
                </a:tc>
                <a:tc>
                  <a:txBody>
                    <a:bodyPr/>
                    <a:lstStyle/>
                    <a:p>
                      <a:r>
                        <a:rPr lang="en-US" dirty="0" smtClean="0"/>
                        <a:t>2005</a:t>
                      </a:r>
                      <a:endParaRPr lang="en-US" dirty="0"/>
                    </a:p>
                  </a:txBody>
                  <a:tcPr/>
                </a:tc>
                <a:tc>
                  <a:txBody>
                    <a:bodyPr/>
                    <a:lstStyle/>
                    <a:p>
                      <a:r>
                        <a:rPr lang="en-US" dirty="0" smtClean="0"/>
                        <a:t>Pontiac</a:t>
                      </a:r>
                      <a:endParaRPr lang="en-US" dirty="0"/>
                    </a:p>
                  </a:txBody>
                  <a:tcPr/>
                </a:tc>
                <a:tc>
                  <a:txBody>
                    <a:bodyPr/>
                    <a:lstStyle/>
                    <a:p>
                      <a:r>
                        <a:rPr lang="en-US" dirty="0" smtClean="0"/>
                        <a:t>Grand</a:t>
                      </a:r>
                      <a:r>
                        <a:rPr lang="en-US" baseline="0" dirty="0" smtClean="0"/>
                        <a:t> am GT</a:t>
                      </a:r>
                      <a:endParaRPr lang="en-US" dirty="0"/>
                    </a:p>
                  </a:txBody>
                  <a:tcPr/>
                </a:tc>
              </a:tr>
              <a:tr h="370840">
                <a:tc>
                  <a:txBody>
                    <a:bodyPr/>
                    <a:lstStyle/>
                    <a:p>
                      <a:r>
                        <a:rPr lang="en-US" dirty="0" smtClean="0"/>
                        <a:t>C02</a:t>
                      </a:r>
                      <a:endParaRPr lang="en-US" dirty="0"/>
                    </a:p>
                  </a:txBody>
                  <a:tcPr/>
                </a:tc>
                <a:tc>
                  <a:txBody>
                    <a:bodyPr/>
                    <a:lstStyle/>
                    <a:p>
                      <a:r>
                        <a:rPr lang="en-US" dirty="0" smtClean="0"/>
                        <a:t>3</a:t>
                      </a:r>
                      <a:endParaRPr lang="en-US" dirty="0"/>
                    </a:p>
                  </a:txBody>
                  <a:tcPr/>
                </a:tc>
                <a:tc>
                  <a:txBody>
                    <a:bodyPr/>
                    <a:lstStyle/>
                    <a:p>
                      <a:r>
                        <a:rPr lang="en-US" dirty="0" smtClean="0"/>
                        <a:t>2013</a:t>
                      </a:r>
                      <a:endParaRPr lang="en-US" dirty="0"/>
                    </a:p>
                  </a:txBody>
                  <a:tcPr/>
                </a:tc>
                <a:tc>
                  <a:txBody>
                    <a:bodyPr/>
                    <a:lstStyle/>
                    <a:p>
                      <a:r>
                        <a:rPr lang="en-US" dirty="0" smtClean="0"/>
                        <a:t>Audi</a:t>
                      </a:r>
                      <a:endParaRPr lang="en-US" dirty="0"/>
                    </a:p>
                  </a:txBody>
                  <a:tcPr/>
                </a:tc>
                <a:tc>
                  <a:txBody>
                    <a:bodyPr/>
                    <a:lstStyle/>
                    <a:p>
                      <a:r>
                        <a:rPr lang="en-US" dirty="0" smtClean="0"/>
                        <a:t>RS5</a:t>
                      </a:r>
                      <a:endParaRPr lang="en-US" dirty="0"/>
                    </a:p>
                  </a:txBody>
                  <a:tcPr/>
                </a:tc>
              </a:tr>
              <a:tr h="370840">
                <a:tc>
                  <a:txBody>
                    <a:bodyPr/>
                    <a:lstStyle/>
                    <a:p>
                      <a:r>
                        <a:rPr lang="en-US" dirty="0" smtClean="0"/>
                        <a:t>C03</a:t>
                      </a:r>
                      <a:endParaRPr lang="en-US" dirty="0"/>
                    </a:p>
                  </a:txBody>
                  <a:tcPr/>
                </a:tc>
                <a:tc>
                  <a:txBody>
                    <a:bodyPr/>
                    <a:lstStyle/>
                    <a:p>
                      <a:r>
                        <a:rPr lang="en-US" dirty="0" smtClean="0"/>
                        <a:t>3</a:t>
                      </a:r>
                      <a:endParaRPr lang="en-US" dirty="0"/>
                    </a:p>
                  </a:txBody>
                  <a:tcPr/>
                </a:tc>
                <a:tc>
                  <a:txBody>
                    <a:bodyPr/>
                    <a:lstStyle/>
                    <a:p>
                      <a:r>
                        <a:rPr lang="en-US" dirty="0" smtClean="0"/>
                        <a:t>2010</a:t>
                      </a:r>
                      <a:endParaRPr lang="en-US" dirty="0"/>
                    </a:p>
                  </a:txBody>
                  <a:tcPr/>
                </a:tc>
                <a:tc>
                  <a:txBody>
                    <a:bodyPr/>
                    <a:lstStyle/>
                    <a:p>
                      <a:r>
                        <a:rPr lang="en-US" dirty="0" smtClean="0"/>
                        <a:t>Nissan</a:t>
                      </a:r>
                      <a:endParaRPr lang="en-US" dirty="0"/>
                    </a:p>
                  </a:txBody>
                  <a:tcPr/>
                </a:tc>
                <a:tc>
                  <a:txBody>
                    <a:bodyPr/>
                    <a:lstStyle/>
                    <a:p>
                      <a:r>
                        <a:rPr lang="en-US" dirty="0" smtClean="0"/>
                        <a:t>GTR</a:t>
                      </a:r>
                      <a:endParaRPr lang="en-US" dirty="0"/>
                    </a:p>
                  </a:txBody>
                  <a:tcPr/>
                </a:tc>
              </a:tr>
              <a:tr h="370840">
                <a:tc>
                  <a:txBody>
                    <a:bodyPr/>
                    <a:lstStyle/>
                    <a:p>
                      <a:r>
                        <a:rPr lang="en-US" dirty="0" smtClean="0"/>
                        <a:t>C04</a:t>
                      </a:r>
                      <a:endParaRPr lang="en-US" dirty="0"/>
                    </a:p>
                  </a:txBody>
                  <a:tcPr/>
                </a:tc>
                <a:tc>
                  <a:txBody>
                    <a:bodyPr/>
                    <a:lstStyle/>
                    <a:p>
                      <a:r>
                        <a:rPr lang="en-US" dirty="0" smtClean="0"/>
                        <a:t>2</a:t>
                      </a:r>
                      <a:endParaRPr lang="en-US" dirty="0"/>
                    </a:p>
                  </a:txBody>
                  <a:tcPr/>
                </a:tc>
                <a:tc>
                  <a:txBody>
                    <a:bodyPr/>
                    <a:lstStyle/>
                    <a:p>
                      <a:r>
                        <a:rPr lang="en-US" dirty="0" smtClean="0"/>
                        <a:t>2005</a:t>
                      </a:r>
                      <a:endParaRPr lang="en-US" dirty="0"/>
                    </a:p>
                  </a:txBody>
                  <a:tcPr/>
                </a:tc>
                <a:tc>
                  <a:txBody>
                    <a:bodyPr/>
                    <a:lstStyle/>
                    <a:p>
                      <a:r>
                        <a:rPr lang="en-US" dirty="0" smtClean="0"/>
                        <a:t>BMW</a:t>
                      </a:r>
                      <a:endParaRPr lang="en-US" dirty="0"/>
                    </a:p>
                  </a:txBody>
                  <a:tcPr/>
                </a:tc>
                <a:tc>
                  <a:txBody>
                    <a:bodyPr/>
                    <a:lstStyle/>
                    <a:p>
                      <a:r>
                        <a:rPr lang="en-US" dirty="0" smtClean="0"/>
                        <a:t>M3</a:t>
                      </a:r>
                      <a:endParaRPr lang="en-US" dirty="0"/>
                    </a:p>
                  </a:txBody>
                  <a:tcPr/>
                </a:tc>
              </a:tr>
              <a:tr h="370840">
                <a:tc>
                  <a:txBody>
                    <a:bodyPr/>
                    <a:lstStyle/>
                    <a:p>
                      <a:r>
                        <a:rPr lang="en-US" dirty="0" smtClean="0"/>
                        <a:t>C05</a:t>
                      </a:r>
                      <a:endParaRPr lang="en-US" dirty="0"/>
                    </a:p>
                  </a:txBody>
                  <a:tcPr/>
                </a:tc>
                <a:tc>
                  <a:txBody>
                    <a:bodyPr/>
                    <a:lstStyle/>
                    <a:p>
                      <a:r>
                        <a:rPr lang="en-US" dirty="0" smtClean="0"/>
                        <a:t>1</a:t>
                      </a:r>
                      <a:endParaRPr lang="en-US" dirty="0"/>
                    </a:p>
                  </a:txBody>
                  <a:tcPr/>
                </a:tc>
                <a:tc>
                  <a:txBody>
                    <a:bodyPr/>
                    <a:lstStyle/>
                    <a:p>
                      <a:r>
                        <a:rPr lang="en-US" dirty="0" smtClean="0"/>
                        <a:t>2004</a:t>
                      </a:r>
                      <a:endParaRPr lang="en-US" dirty="0"/>
                    </a:p>
                  </a:txBody>
                  <a:tcPr/>
                </a:tc>
                <a:tc>
                  <a:txBody>
                    <a:bodyPr/>
                    <a:lstStyle/>
                    <a:p>
                      <a:r>
                        <a:rPr lang="en-US" dirty="0" smtClean="0"/>
                        <a:t>Subaru</a:t>
                      </a:r>
                      <a:endParaRPr lang="en-US" dirty="0"/>
                    </a:p>
                  </a:txBody>
                  <a:tcPr/>
                </a:tc>
                <a:tc>
                  <a:txBody>
                    <a:bodyPr/>
                    <a:lstStyle/>
                    <a:p>
                      <a:r>
                        <a:rPr lang="en-US" dirty="0" smtClean="0"/>
                        <a:t>STI</a:t>
                      </a:r>
                      <a:endParaRPr lang="en-US" dirty="0"/>
                    </a:p>
                  </a:txBody>
                  <a:tcPr/>
                </a:tc>
              </a:tr>
              <a:tr h="370840">
                <a:tc>
                  <a:txBody>
                    <a:bodyPr/>
                    <a:lstStyle/>
                    <a:p>
                      <a:r>
                        <a:rPr lang="en-US" dirty="0" smtClean="0"/>
                        <a:t>C06</a:t>
                      </a:r>
                      <a:endParaRPr lang="en-US" dirty="0"/>
                    </a:p>
                  </a:txBody>
                  <a:tcPr/>
                </a:tc>
                <a:tc>
                  <a:txBody>
                    <a:bodyPr/>
                    <a:lstStyle/>
                    <a:p>
                      <a:r>
                        <a:rPr lang="en-US" dirty="0" smtClean="0"/>
                        <a:t>2</a:t>
                      </a:r>
                      <a:endParaRPr lang="en-US" dirty="0"/>
                    </a:p>
                  </a:txBody>
                  <a:tcPr/>
                </a:tc>
                <a:tc>
                  <a:txBody>
                    <a:bodyPr/>
                    <a:lstStyle/>
                    <a:p>
                      <a:r>
                        <a:rPr lang="en-US" dirty="0" smtClean="0"/>
                        <a:t>2001</a:t>
                      </a:r>
                      <a:endParaRPr lang="en-US" dirty="0"/>
                    </a:p>
                  </a:txBody>
                  <a:tcPr/>
                </a:tc>
                <a:tc>
                  <a:txBody>
                    <a:bodyPr/>
                    <a:lstStyle/>
                    <a:p>
                      <a:r>
                        <a:rPr lang="en-US" dirty="0" smtClean="0"/>
                        <a:t>Honda</a:t>
                      </a:r>
                      <a:endParaRPr lang="en-US" dirty="0"/>
                    </a:p>
                  </a:txBody>
                  <a:tcPr/>
                </a:tc>
                <a:tc>
                  <a:txBody>
                    <a:bodyPr/>
                    <a:lstStyle/>
                    <a:p>
                      <a:r>
                        <a:rPr lang="en-US" dirty="0" smtClean="0"/>
                        <a:t>S2000</a:t>
                      </a:r>
                      <a:endParaRPr lang="en-US" dirty="0"/>
                    </a:p>
                  </a:txBody>
                  <a:tcPr/>
                </a:tc>
              </a:tr>
              <a:tr h="370840">
                <a:tc>
                  <a:txBody>
                    <a:bodyPr/>
                    <a:lstStyle/>
                    <a:p>
                      <a:r>
                        <a:rPr lang="en-US" dirty="0" smtClean="0"/>
                        <a:t>C07</a:t>
                      </a:r>
                      <a:endParaRPr lang="en-US" dirty="0"/>
                    </a:p>
                  </a:txBody>
                  <a:tcPr/>
                </a:tc>
                <a:tc>
                  <a:txBody>
                    <a:bodyPr/>
                    <a:lstStyle/>
                    <a:p>
                      <a:r>
                        <a:rPr lang="en-US" dirty="0" smtClean="0"/>
                        <a:t>4</a:t>
                      </a:r>
                      <a:endParaRPr lang="en-US" dirty="0"/>
                    </a:p>
                  </a:txBody>
                  <a:tcPr/>
                </a:tc>
                <a:tc>
                  <a:txBody>
                    <a:bodyPr/>
                    <a:lstStyle/>
                    <a:p>
                      <a:r>
                        <a:rPr lang="en-US" dirty="0" smtClean="0"/>
                        <a:t>2017</a:t>
                      </a:r>
                      <a:endParaRPr lang="en-US" dirty="0"/>
                    </a:p>
                  </a:txBody>
                  <a:tcPr/>
                </a:tc>
                <a:tc>
                  <a:txBody>
                    <a:bodyPr/>
                    <a:lstStyle/>
                    <a:p>
                      <a:r>
                        <a:rPr lang="en-US" dirty="0" smtClean="0"/>
                        <a:t>Porsche</a:t>
                      </a:r>
                      <a:endParaRPr lang="en-US" dirty="0"/>
                    </a:p>
                  </a:txBody>
                  <a:tcPr/>
                </a:tc>
                <a:tc>
                  <a:txBody>
                    <a:bodyPr/>
                    <a:lstStyle/>
                    <a:p>
                      <a:r>
                        <a:rPr lang="en-US" dirty="0" smtClean="0"/>
                        <a:t>GT3-RS</a:t>
                      </a:r>
                      <a:endParaRPr lang="en-US" dirty="0"/>
                    </a:p>
                  </a:txBody>
                  <a:tcPr/>
                </a:tc>
              </a:tr>
            </a:tbl>
          </a:graphicData>
        </a:graphic>
      </p:graphicFrame>
    </p:spTree>
    <p:extLst>
      <p:ext uri="{BB962C8B-B14F-4D97-AF65-F5344CB8AC3E}">
        <p14:creationId xmlns:p14="http://schemas.microsoft.com/office/powerpoint/2010/main" val="557277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397" y="0"/>
            <a:ext cx="8911687" cy="1280890"/>
          </a:xfrm>
        </p:spPr>
        <p:txBody>
          <a:bodyPr/>
          <a:lstStyle/>
          <a:p>
            <a:r>
              <a:rPr lang="en-US" dirty="0" err="1" smtClean="0"/>
              <a:t>Belongs_to</a:t>
            </a:r>
            <a:r>
              <a:rPr lang="en-US" dirty="0" smtClean="0"/>
              <a:t> Table</a:t>
            </a:r>
            <a:endParaRPr lang="en-US" dirty="0"/>
          </a:p>
        </p:txBody>
      </p:sp>
      <p:sp>
        <p:nvSpPr>
          <p:cNvPr id="3" name="Content Placeholder 2"/>
          <p:cNvSpPr>
            <a:spLocks noGrp="1"/>
          </p:cNvSpPr>
          <p:nvPr>
            <p:ph idx="1"/>
          </p:nvPr>
        </p:nvSpPr>
        <p:spPr>
          <a:xfrm>
            <a:off x="327397" y="1741676"/>
            <a:ext cx="5679025" cy="3183753"/>
          </a:xfrm>
        </p:spPr>
        <p:txBody>
          <a:bodyPr/>
          <a:lstStyle/>
          <a:p>
            <a:pPr marL="0" indent="0">
              <a:buNone/>
            </a:pPr>
            <a:r>
              <a:rPr lang="en-US" dirty="0"/>
              <a:t>CREATE TABLE IF NOT EXISTS </a:t>
            </a:r>
            <a:r>
              <a:rPr lang="en-US" dirty="0" err="1"/>
              <a:t>Belongs_to</a:t>
            </a:r>
            <a:r>
              <a:rPr lang="en-US" dirty="0"/>
              <a:t> (</a:t>
            </a:r>
          </a:p>
          <a:p>
            <a:pPr marL="0" indent="0">
              <a:buNone/>
            </a:pPr>
            <a:r>
              <a:rPr lang="en-US" dirty="0"/>
              <a:t>  </a:t>
            </a:r>
            <a:r>
              <a:rPr lang="en-US" dirty="0" err="1"/>
              <a:t>CarID</a:t>
            </a:r>
            <a:r>
              <a:rPr lang="en-US" dirty="0"/>
              <a:t>    	char(4) 		not null,</a:t>
            </a:r>
          </a:p>
          <a:p>
            <a:pPr marL="0" indent="0">
              <a:buNone/>
            </a:pPr>
            <a:r>
              <a:rPr lang="en-US" dirty="0"/>
              <a:t>  </a:t>
            </a:r>
            <a:r>
              <a:rPr lang="en-US" dirty="0" err="1"/>
              <a:t>DriverID</a:t>
            </a:r>
            <a:r>
              <a:rPr lang="en-US" dirty="0"/>
              <a:t>  char(4) 		not null,</a:t>
            </a:r>
          </a:p>
          <a:p>
            <a:pPr marL="0" indent="0">
              <a:buNone/>
            </a:pPr>
            <a:r>
              <a:rPr lang="en-US" dirty="0"/>
              <a:t>  Foreign key(</a:t>
            </a:r>
            <a:r>
              <a:rPr lang="en-US" dirty="0" err="1"/>
              <a:t>CarID</a:t>
            </a:r>
            <a:r>
              <a:rPr lang="en-US" dirty="0"/>
              <a:t>) references Cars(</a:t>
            </a:r>
            <a:r>
              <a:rPr lang="en-US" dirty="0" err="1"/>
              <a:t>CarID</a:t>
            </a:r>
            <a:r>
              <a:rPr lang="en-US" dirty="0"/>
              <a:t>),  </a:t>
            </a:r>
          </a:p>
          <a:p>
            <a:pPr marL="0" indent="0">
              <a:buNone/>
            </a:pPr>
            <a:r>
              <a:rPr lang="en-US" dirty="0"/>
              <a:t>  Foreign key(</a:t>
            </a:r>
            <a:r>
              <a:rPr lang="en-US" dirty="0" err="1"/>
              <a:t>DriverID</a:t>
            </a:r>
            <a:r>
              <a:rPr lang="en-US" dirty="0"/>
              <a:t>) references Drivers(</a:t>
            </a:r>
            <a:r>
              <a:rPr lang="en-US" dirty="0" err="1"/>
              <a:t>DriverID</a:t>
            </a:r>
            <a:r>
              <a:rPr lang="en-US" dirty="0"/>
              <a:t>),</a:t>
            </a:r>
          </a:p>
          <a:p>
            <a:pPr marL="0" indent="0">
              <a:buNone/>
            </a:pPr>
            <a:r>
              <a:rPr lang="en-US" dirty="0"/>
              <a:t>  primary key(</a:t>
            </a:r>
            <a:r>
              <a:rPr lang="en-US" dirty="0" err="1"/>
              <a:t>CarID</a:t>
            </a:r>
            <a:r>
              <a:rPr lang="en-US" dirty="0"/>
              <a:t>, </a:t>
            </a:r>
            <a:r>
              <a:rPr lang="en-US" dirty="0" err="1"/>
              <a:t>DriverID</a:t>
            </a:r>
            <a:r>
              <a:rPr lang="en-US" dirty="0"/>
              <a:t>)</a:t>
            </a:r>
          </a:p>
          <a:p>
            <a:pPr marL="0" indent="0">
              <a:buNone/>
            </a:pPr>
            <a:r>
              <a:rPr lang="en-US" dirty="0"/>
              <a:t>);</a:t>
            </a:r>
          </a:p>
        </p:txBody>
      </p:sp>
      <p:sp>
        <p:nvSpPr>
          <p:cNvPr id="5" name="TextBox 4"/>
          <p:cNvSpPr txBox="1"/>
          <p:nvPr/>
        </p:nvSpPr>
        <p:spPr>
          <a:xfrm>
            <a:off x="1528550" y="819225"/>
            <a:ext cx="10099343" cy="830997"/>
          </a:xfrm>
          <a:prstGeom prst="rect">
            <a:avLst/>
          </a:prstGeom>
          <a:noFill/>
        </p:spPr>
        <p:txBody>
          <a:bodyPr wrap="square" rtlCol="0">
            <a:spAutoFit/>
          </a:bodyPr>
          <a:lstStyle/>
          <a:p>
            <a:r>
              <a:rPr lang="en-US" sz="2400" dirty="0" smtClean="0"/>
              <a:t>This table shows what Car belongs to the drivers that compete in the races.</a:t>
            </a:r>
            <a:endParaRPr lang="en-US" sz="2400" dirty="0"/>
          </a:p>
        </p:txBody>
      </p:sp>
      <p:sp>
        <p:nvSpPr>
          <p:cNvPr id="6" name="TextBox 5"/>
          <p:cNvSpPr txBox="1"/>
          <p:nvPr/>
        </p:nvSpPr>
        <p:spPr>
          <a:xfrm>
            <a:off x="0" y="5016883"/>
            <a:ext cx="5390147" cy="1200329"/>
          </a:xfrm>
          <a:prstGeom prst="rect">
            <a:avLst/>
          </a:prstGeom>
          <a:noFill/>
        </p:spPr>
        <p:txBody>
          <a:bodyPr wrap="square" rtlCol="0">
            <a:spAutoFit/>
          </a:bodyPr>
          <a:lstStyle/>
          <a:p>
            <a:r>
              <a:rPr lang="en-US" sz="2400" dirty="0" err="1" smtClean="0">
                <a:solidFill>
                  <a:srgbClr val="002060"/>
                </a:solidFill>
              </a:rPr>
              <a:t>Dependencies:None</a:t>
            </a:r>
            <a:endParaRPr lang="en-US" sz="2400" dirty="0" smtClean="0">
              <a:solidFill>
                <a:srgbClr val="002060"/>
              </a:solidFill>
            </a:endParaRPr>
          </a:p>
          <a:p>
            <a:r>
              <a:rPr lang="en-US" sz="2400" dirty="0" smtClean="0">
                <a:solidFill>
                  <a:srgbClr val="002060"/>
                </a:solidFill>
              </a:rPr>
              <a:t>Composite Key attributes: </a:t>
            </a:r>
            <a:r>
              <a:rPr lang="en-US" sz="2400" dirty="0" err="1" smtClean="0">
                <a:solidFill>
                  <a:srgbClr val="002060"/>
                </a:solidFill>
              </a:rPr>
              <a:t>DriverID</a:t>
            </a:r>
            <a:r>
              <a:rPr lang="en-US" sz="2400" dirty="0" smtClean="0">
                <a:solidFill>
                  <a:srgbClr val="002060"/>
                </a:solidFill>
              </a:rPr>
              <a:t>, </a:t>
            </a:r>
            <a:r>
              <a:rPr lang="en-US" sz="2400" dirty="0" err="1" smtClean="0">
                <a:solidFill>
                  <a:srgbClr val="002060"/>
                </a:solidFill>
              </a:rPr>
              <a:t>CarID</a:t>
            </a:r>
            <a:r>
              <a:rPr lang="en-US" sz="2400" dirty="0" smtClean="0">
                <a:solidFill>
                  <a:srgbClr val="002060"/>
                </a:solidFill>
              </a:rPr>
              <a:t> </a:t>
            </a:r>
            <a:endParaRPr lang="en-US" sz="2400" dirty="0">
              <a:solidFill>
                <a:srgbClr val="002060"/>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2917321735"/>
              </p:ext>
            </p:extLst>
          </p:nvPr>
        </p:nvGraphicFramePr>
        <p:xfrm>
          <a:off x="9432758" y="3931920"/>
          <a:ext cx="2759242" cy="2926080"/>
        </p:xfrm>
        <a:graphic>
          <a:graphicData uri="http://schemas.openxmlformats.org/drawingml/2006/table">
            <a:tbl>
              <a:tblPr firstRow="1" bandRow="1">
                <a:tableStyleId>{5C22544A-7EE6-4342-B048-85BDC9FD1C3A}</a:tableStyleId>
              </a:tblPr>
              <a:tblGrid>
                <a:gridCol w="1315452"/>
                <a:gridCol w="1443790"/>
              </a:tblGrid>
              <a:tr h="0">
                <a:tc>
                  <a:txBody>
                    <a:bodyPr/>
                    <a:lstStyle/>
                    <a:p>
                      <a:r>
                        <a:rPr lang="en-US" dirty="0" err="1" smtClean="0"/>
                        <a:t>CarID</a:t>
                      </a:r>
                      <a:endParaRPr lang="en-US" dirty="0"/>
                    </a:p>
                  </a:txBody>
                  <a:tcPr/>
                </a:tc>
                <a:tc>
                  <a:txBody>
                    <a:bodyPr/>
                    <a:lstStyle/>
                    <a:p>
                      <a:r>
                        <a:rPr lang="en-US" dirty="0" err="1" smtClean="0"/>
                        <a:t>DriverID</a:t>
                      </a:r>
                      <a:endParaRPr lang="en-US" dirty="0"/>
                    </a:p>
                  </a:txBody>
                  <a:tcPr/>
                </a:tc>
              </a:tr>
              <a:tr h="0">
                <a:tc>
                  <a:txBody>
                    <a:bodyPr/>
                    <a:lstStyle/>
                    <a:p>
                      <a:r>
                        <a:rPr lang="en-US" dirty="0" smtClean="0"/>
                        <a:t>C01</a:t>
                      </a:r>
                      <a:endParaRPr lang="en-US" dirty="0"/>
                    </a:p>
                  </a:txBody>
                  <a:tcPr/>
                </a:tc>
                <a:tc>
                  <a:txBody>
                    <a:bodyPr/>
                    <a:lstStyle/>
                    <a:p>
                      <a:r>
                        <a:rPr lang="en-US" dirty="0" smtClean="0"/>
                        <a:t>D01</a:t>
                      </a:r>
                      <a:endParaRPr lang="en-US" dirty="0"/>
                    </a:p>
                  </a:txBody>
                  <a:tcPr/>
                </a:tc>
              </a:tr>
              <a:tr h="0">
                <a:tc>
                  <a:txBody>
                    <a:bodyPr/>
                    <a:lstStyle/>
                    <a:p>
                      <a:r>
                        <a:rPr lang="en-US" dirty="0" smtClean="0"/>
                        <a:t>C02</a:t>
                      </a:r>
                      <a:endParaRPr lang="en-US" dirty="0"/>
                    </a:p>
                  </a:txBody>
                  <a:tcPr/>
                </a:tc>
                <a:tc>
                  <a:txBody>
                    <a:bodyPr/>
                    <a:lstStyle/>
                    <a:p>
                      <a:r>
                        <a:rPr lang="en-US" dirty="0" smtClean="0"/>
                        <a:t>D02</a:t>
                      </a:r>
                      <a:endParaRPr lang="en-US" dirty="0"/>
                    </a:p>
                  </a:txBody>
                  <a:tcPr/>
                </a:tc>
              </a:tr>
              <a:tr h="0">
                <a:tc>
                  <a:txBody>
                    <a:bodyPr/>
                    <a:lstStyle/>
                    <a:p>
                      <a:r>
                        <a:rPr lang="en-US" dirty="0" smtClean="0"/>
                        <a:t>C03</a:t>
                      </a:r>
                      <a:endParaRPr lang="en-US" dirty="0"/>
                    </a:p>
                  </a:txBody>
                  <a:tcPr/>
                </a:tc>
                <a:tc>
                  <a:txBody>
                    <a:bodyPr/>
                    <a:lstStyle/>
                    <a:p>
                      <a:r>
                        <a:rPr lang="en-US" dirty="0" smtClean="0"/>
                        <a:t>D03</a:t>
                      </a:r>
                      <a:endParaRPr lang="en-US" dirty="0"/>
                    </a:p>
                  </a:txBody>
                  <a:tcPr/>
                </a:tc>
              </a:tr>
              <a:tr h="0">
                <a:tc>
                  <a:txBody>
                    <a:bodyPr/>
                    <a:lstStyle/>
                    <a:p>
                      <a:r>
                        <a:rPr lang="en-US" dirty="0" smtClean="0"/>
                        <a:t>C04</a:t>
                      </a:r>
                      <a:endParaRPr lang="en-US" dirty="0"/>
                    </a:p>
                  </a:txBody>
                  <a:tcPr/>
                </a:tc>
                <a:tc>
                  <a:txBody>
                    <a:bodyPr/>
                    <a:lstStyle/>
                    <a:p>
                      <a:r>
                        <a:rPr lang="en-US" dirty="0" smtClean="0"/>
                        <a:t>D04</a:t>
                      </a:r>
                      <a:endParaRPr lang="en-US" dirty="0"/>
                    </a:p>
                  </a:txBody>
                  <a:tcPr/>
                </a:tc>
              </a:tr>
              <a:tr h="0">
                <a:tc>
                  <a:txBody>
                    <a:bodyPr/>
                    <a:lstStyle/>
                    <a:p>
                      <a:r>
                        <a:rPr lang="en-US" dirty="0" smtClean="0"/>
                        <a:t>C05</a:t>
                      </a:r>
                      <a:endParaRPr lang="en-US" dirty="0"/>
                    </a:p>
                  </a:txBody>
                  <a:tcPr/>
                </a:tc>
                <a:tc>
                  <a:txBody>
                    <a:bodyPr/>
                    <a:lstStyle/>
                    <a:p>
                      <a:r>
                        <a:rPr lang="en-US" dirty="0" smtClean="0"/>
                        <a:t>D05</a:t>
                      </a:r>
                      <a:endParaRPr lang="en-US" dirty="0"/>
                    </a:p>
                  </a:txBody>
                  <a:tcPr/>
                </a:tc>
              </a:tr>
              <a:tr h="0">
                <a:tc>
                  <a:txBody>
                    <a:bodyPr/>
                    <a:lstStyle/>
                    <a:p>
                      <a:r>
                        <a:rPr lang="en-US" dirty="0" smtClean="0"/>
                        <a:t>C06</a:t>
                      </a:r>
                      <a:endParaRPr lang="en-US" dirty="0"/>
                    </a:p>
                  </a:txBody>
                  <a:tcPr/>
                </a:tc>
                <a:tc>
                  <a:txBody>
                    <a:bodyPr/>
                    <a:lstStyle/>
                    <a:p>
                      <a:r>
                        <a:rPr lang="en-US" dirty="0" smtClean="0"/>
                        <a:t>D06</a:t>
                      </a:r>
                      <a:endParaRPr lang="en-US" dirty="0"/>
                    </a:p>
                  </a:txBody>
                  <a:tcPr/>
                </a:tc>
              </a:tr>
              <a:tr h="0">
                <a:tc>
                  <a:txBody>
                    <a:bodyPr/>
                    <a:lstStyle/>
                    <a:p>
                      <a:r>
                        <a:rPr lang="en-US" dirty="0" smtClean="0"/>
                        <a:t>C07</a:t>
                      </a:r>
                      <a:endParaRPr lang="en-US" dirty="0"/>
                    </a:p>
                  </a:txBody>
                  <a:tcPr/>
                </a:tc>
                <a:tc>
                  <a:txBody>
                    <a:bodyPr/>
                    <a:lstStyle/>
                    <a:p>
                      <a:r>
                        <a:rPr lang="en-US" dirty="0" smtClean="0"/>
                        <a:t>D07</a:t>
                      </a:r>
                      <a:endParaRPr lang="en-US" dirty="0"/>
                    </a:p>
                  </a:txBody>
                  <a:tcPr/>
                </a:tc>
              </a:tr>
            </a:tbl>
          </a:graphicData>
        </a:graphic>
      </p:graphicFrame>
    </p:spTree>
    <p:extLst>
      <p:ext uri="{BB962C8B-B14F-4D97-AF65-F5344CB8AC3E}">
        <p14:creationId xmlns:p14="http://schemas.microsoft.com/office/powerpoint/2010/main" val="151780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397" y="0"/>
            <a:ext cx="8911687" cy="1280890"/>
          </a:xfrm>
        </p:spPr>
        <p:txBody>
          <a:bodyPr/>
          <a:lstStyle/>
          <a:p>
            <a:r>
              <a:rPr lang="en-US" dirty="0" err="1" smtClean="0"/>
              <a:t>Spec_Parameters</a:t>
            </a:r>
            <a:r>
              <a:rPr lang="en-US" dirty="0" smtClean="0"/>
              <a:t> Table </a:t>
            </a:r>
            <a:endParaRPr lang="en-US" dirty="0"/>
          </a:p>
        </p:txBody>
      </p:sp>
      <p:sp>
        <p:nvSpPr>
          <p:cNvPr id="3" name="Content Placeholder 2"/>
          <p:cNvSpPr>
            <a:spLocks noGrp="1"/>
          </p:cNvSpPr>
          <p:nvPr>
            <p:ph idx="1"/>
          </p:nvPr>
        </p:nvSpPr>
        <p:spPr>
          <a:xfrm>
            <a:off x="327397" y="1833130"/>
            <a:ext cx="5679025" cy="3183753"/>
          </a:xfrm>
        </p:spPr>
        <p:txBody>
          <a:bodyPr>
            <a:normAutofit/>
          </a:bodyPr>
          <a:lstStyle/>
          <a:p>
            <a:pPr marL="0" indent="0">
              <a:buNone/>
            </a:pPr>
            <a:r>
              <a:rPr lang="en-US" dirty="0"/>
              <a:t>CREATE TABLE IF NOT EXISTS </a:t>
            </a:r>
            <a:r>
              <a:rPr lang="en-US" dirty="0" err="1"/>
              <a:t>Spec_Parameters</a:t>
            </a:r>
            <a:r>
              <a:rPr lang="en-US" dirty="0"/>
              <a:t> (</a:t>
            </a:r>
          </a:p>
          <a:p>
            <a:pPr marL="0" indent="0">
              <a:buNone/>
            </a:pPr>
            <a:r>
              <a:rPr lang="en-US" dirty="0"/>
              <a:t>  Spec	 			integer			not null,</a:t>
            </a:r>
          </a:p>
          <a:p>
            <a:pPr marL="0" indent="0">
              <a:buNone/>
            </a:pPr>
            <a:r>
              <a:rPr lang="en-US" dirty="0"/>
              <a:t>  </a:t>
            </a:r>
            <a:r>
              <a:rPr lang="en-US" dirty="0" err="1" smtClean="0"/>
              <a:t>Min_Weight_lbs</a:t>
            </a:r>
            <a:r>
              <a:rPr lang="en-US" dirty="0" smtClean="0"/>
              <a:t>	</a:t>
            </a:r>
            <a:r>
              <a:rPr lang="en-US" dirty="0"/>
              <a:t>	integer			not null,</a:t>
            </a:r>
          </a:p>
          <a:p>
            <a:pPr marL="0" indent="0">
              <a:buNone/>
            </a:pPr>
            <a:r>
              <a:rPr lang="en-US" dirty="0"/>
              <a:t>  </a:t>
            </a:r>
            <a:r>
              <a:rPr lang="en-US" dirty="0" err="1"/>
              <a:t>Max_Cubic_inch</a:t>
            </a:r>
            <a:r>
              <a:rPr lang="en-US" dirty="0"/>
              <a:t>	</a:t>
            </a:r>
            <a:r>
              <a:rPr lang="en-US" dirty="0" smtClean="0"/>
              <a:t>integer		      </a:t>
            </a:r>
            <a:r>
              <a:rPr lang="en-US" dirty="0"/>
              <a:t>	not null,</a:t>
            </a:r>
          </a:p>
          <a:p>
            <a:pPr marL="0" indent="0">
              <a:buNone/>
            </a:pPr>
            <a:r>
              <a:rPr lang="en-US" dirty="0"/>
              <a:t>  </a:t>
            </a:r>
            <a:r>
              <a:rPr lang="en-US" dirty="0" err="1"/>
              <a:t>Max_Torque</a:t>
            </a:r>
            <a:r>
              <a:rPr lang="en-US" dirty="0"/>
              <a:t>		integer			not null,</a:t>
            </a:r>
          </a:p>
          <a:p>
            <a:pPr marL="0" indent="0">
              <a:buNone/>
            </a:pPr>
            <a:r>
              <a:rPr lang="en-US" dirty="0"/>
              <a:t>  </a:t>
            </a:r>
            <a:r>
              <a:rPr lang="en-US" dirty="0" err="1"/>
              <a:t>Max_HorsePower</a:t>
            </a:r>
            <a:r>
              <a:rPr lang="en-US" dirty="0"/>
              <a:t>	integer			not null,</a:t>
            </a:r>
          </a:p>
          <a:p>
            <a:pPr marL="0" indent="0">
              <a:buNone/>
            </a:pPr>
            <a:r>
              <a:rPr lang="en-US" dirty="0"/>
              <a:t>  primary key(Spec)</a:t>
            </a:r>
          </a:p>
          <a:p>
            <a:pPr marL="0" indent="0">
              <a:buNone/>
            </a:pPr>
            <a:r>
              <a:rPr lang="en-US" dirty="0"/>
              <a:t>);</a:t>
            </a:r>
          </a:p>
          <a:p>
            <a:pPr marL="0" indent="0">
              <a:buNone/>
            </a:pPr>
            <a:endParaRPr lang="en-US" dirty="0"/>
          </a:p>
        </p:txBody>
      </p:sp>
      <p:sp>
        <p:nvSpPr>
          <p:cNvPr id="5" name="TextBox 4"/>
          <p:cNvSpPr txBox="1"/>
          <p:nvPr/>
        </p:nvSpPr>
        <p:spPr>
          <a:xfrm>
            <a:off x="1544592" y="726453"/>
            <a:ext cx="10099343" cy="1200329"/>
          </a:xfrm>
          <a:prstGeom prst="rect">
            <a:avLst/>
          </a:prstGeom>
          <a:noFill/>
        </p:spPr>
        <p:txBody>
          <a:bodyPr wrap="square" rtlCol="0">
            <a:spAutoFit/>
          </a:bodyPr>
          <a:lstStyle/>
          <a:p>
            <a:r>
              <a:rPr lang="en-US" sz="2400" dirty="0" smtClean="0"/>
              <a:t>This table shows all of the requirements that a car must be able to meet in order to race in a certain league. These leagues are divided into different specs. </a:t>
            </a:r>
            <a:endParaRPr lang="en-US" sz="2400" dirty="0"/>
          </a:p>
        </p:txBody>
      </p:sp>
      <p:sp>
        <p:nvSpPr>
          <p:cNvPr id="6" name="TextBox 5"/>
          <p:cNvSpPr txBox="1"/>
          <p:nvPr/>
        </p:nvSpPr>
        <p:spPr>
          <a:xfrm>
            <a:off x="0" y="5016883"/>
            <a:ext cx="5037221" cy="1569660"/>
          </a:xfrm>
          <a:prstGeom prst="rect">
            <a:avLst/>
          </a:prstGeom>
          <a:noFill/>
        </p:spPr>
        <p:txBody>
          <a:bodyPr wrap="square" rtlCol="0">
            <a:spAutoFit/>
          </a:bodyPr>
          <a:lstStyle/>
          <a:p>
            <a:r>
              <a:rPr lang="en-US" sz="2400" dirty="0" smtClean="0">
                <a:solidFill>
                  <a:srgbClr val="002060"/>
                </a:solidFill>
              </a:rPr>
              <a:t>Dependencies:</a:t>
            </a:r>
          </a:p>
          <a:p>
            <a:r>
              <a:rPr lang="en-US" sz="2400" dirty="0" smtClean="0">
                <a:solidFill>
                  <a:srgbClr val="002060"/>
                </a:solidFill>
              </a:rPr>
              <a:t>Spec -&gt; </a:t>
            </a:r>
            <a:r>
              <a:rPr lang="en-US" sz="2400" dirty="0" err="1" smtClean="0">
                <a:solidFill>
                  <a:srgbClr val="002060"/>
                </a:solidFill>
              </a:rPr>
              <a:t>Min_weight</a:t>
            </a:r>
            <a:r>
              <a:rPr lang="en-US" sz="2400" dirty="0" smtClean="0">
                <a:solidFill>
                  <a:srgbClr val="002060"/>
                </a:solidFill>
              </a:rPr>
              <a:t>, </a:t>
            </a:r>
            <a:r>
              <a:rPr lang="en-US" sz="2400" dirty="0" err="1" smtClean="0">
                <a:solidFill>
                  <a:srgbClr val="002060"/>
                </a:solidFill>
              </a:rPr>
              <a:t>Max_Cubic_inch</a:t>
            </a:r>
            <a:r>
              <a:rPr lang="en-US" sz="2400" dirty="0" smtClean="0">
                <a:solidFill>
                  <a:srgbClr val="002060"/>
                </a:solidFill>
              </a:rPr>
              <a:t>_, </a:t>
            </a:r>
            <a:r>
              <a:rPr lang="en-US" sz="2400" dirty="0" err="1" smtClean="0">
                <a:solidFill>
                  <a:srgbClr val="002060"/>
                </a:solidFill>
              </a:rPr>
              <a:t>Max_torque</a:t>
            </a:r>
            <a:r>
              <a:rPr lang="en-US" sz="2400" dirty="0" smtClean="0">
                <a:solidFill>
                  <a:srgbClr val="002060"/>
                </a:solidFill>
              </a:rPr>
              <a:t>, </a:t>
            </a:r>
            <a:r>
              <a:rPr lang="en-US" sz="2400" dirty="0" err="1" smtClean="0">
                <a:solidFill>
                  <a:srgbClr val="002060"/>
                </a:solidFill>
              </a:rPr>
              <a:t>Max_Horsepower</a:t>
            </a:r>
            <a:endParaRPr lang="en-US" sz="2400" dirty="0">
              <a:solidFill>
                <a:srgbClr val="002060"/>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49614059"/>
              </p:ext>
            </p:extLst>
          </p:nvPr>
        </p:nvGraphicFramePr>
        <p:xfrm>
          <a:off x="6808705" y="4460240"/>
          <a:ext cx="5254958" cy="2397760"/>
        </p:xfrm>
        <a:graphic>
          <a:graphicData uri="http://schemas.openxmlformats.org/drawingml/2006/table">
            <a:tbl>
              <a:tblPr firstRow="1" bandRow="1">
                <a:tableStyleId>{5C22544A-7EE6-4342-B048-85BDC9FD1C3A}</a:tableStyleId>
              </a:tblPr>
              <a:tblGrid>
                <a:gridCol w="753978"/>
                <a:gridCol w="978568"/>
                <a:gridCol w="1010653"/>
                <a:gridCol w="1010652"/>
                <a:gridCol w="1501107"/>
              </a:tblGrid>
              <a:tr h="370840">
                <a:tc>
                  <a:txBody>
                    <a:bodyPr/>
                    <a:lstStyle/>
                    <a:p>
                      <a:r>
                        <a:rPr lang="en-US" dirty="0" smtClean="0"/>
                        <a:t>Spec</a:t>
                      </a:r>
                      <a:endParaRPr lang="en-US" dirty="0"/>
                    </a:p>
                  </a:txBody>
                  <a:tcPr/>
                </a:tc>
                <a:tc>
                  <a:txBody>
                    <a:bodyPr/>
                    <a:lstStyle/>
                    <a:p>
                      <a:r>
                        <a:rPr lang="en-US" dirty="0" smtClean="0"/>
                        <a:t>Min_ Weight</a:t>
                      </a:r>
                      <a:endParaRPr lang="en-US" dirty="0"/>
                    </a:p>
                  </a:txBody>
                  <a:tcPr/>
                </a:tc>
                <a:tc>
                  <a:txBody>
                    <a:bodyPr/>
                    <a:lstStyle/>
                    <a:p>
                      <a:r>
                        <a:rPr lang="en-US" dirty="0" smtClean="0"/>
                        <a:t>Max_</a:t>
                      </a:r>
                      <a:r>
                        <a:rPr lang="en-US" baseline="0" dirty="0" smtClean="0"/>
                        <a:t> Cubic_ </a:t>
                      </a:r>
                    </a:p>
                    <a:p>
                      <a:r>
                        <a:rPr lang="en-US" baseline="0" dirty="0" smtClean="0"/>
                        <a:t>Inch</a:t>
                      </a:r>
                      <a:endParaRPr lang="en-US" dirty="0"/>
                    </a:p>
                  </a:txBody>
                  <a:tcPr/>
                </a:tc>
                <a:tc>
                  <a:txBody>
                    <a:bodyPr/>
                    <a:lstStyle/>
                    <a:p>
                      <a:r>
                        <a:rPr lang="en-US" dirty="0" smtClean="0"/>
                        <a:t>Max_ Torque</a:t>
                      </a:r>
                      <a:endParaRPr lang="en-US" dirty="0"/>
                    </a:p>
                  </a:txBody>
                  <a:tcPr/>
                </a:tc>
                <a:tc>
                  <a:txBody>
                    <a:bodyPr/>
                    <a:lstStyle/>
                    <a:p>
                      <a:r>
                        <a:rPr lang="en-US" dirty="0" smtClean="0"/>
                        <a:t>Max_</a:t>
                      </a:r>
                      <a:r>
                        <a:rPr lang="en-US" baseline="0" dirty="0" smtClean="0"/>
                        <a:t> </a:t>
                      </a:r>
                      <a:r>
                        <a:rPr lang="en-US" baseline="0" dirty="0" err="1" smtClean="0"/>
                        <a:t>HorsePower</a:t>
                      </a:r>
                      <a:endParaRPr lang="en-US" dirty="0"/>
                    </a:p>
                  </a:txBody>
                  <a:tcPr/>
                </a:tc>
              </a:tr>
              <a:tr h="370840">
                <a:tc>
                  <a:txBody>
                    <a:bodyPr/>
                    <a:lstStyle/>
                    <a:p>
                      <a:r>
                        <a:rPr lang="en-US" dirty="0" smtClean="0"/>
                        <a:t>1</a:t>
                      </a:r>
                      <a:endParaRPr lang="en-US" dirty="0"/>
                    </a:p>
                  </a:txBody>
                  <a:tcPr/>
                </a:tc>
                <a:tc>
                  <a:txBody>
                    <a:bodyPr/>
                    <a:lstStyle/>
                    <a:p>
                      <a:r>
                        <a:rPr lang="en-US" dirty="0" smtClean="0"/>
                        <a:t>3200</a:t>
                      </a:r>
                      <a:endParaRPr lang="en-US" dirty="0"/>
                    </a:p>
                  </a:txBody>
                  <a:tcPr/>
                </a:tc>
                <a:tc>
                  <a:txBody>
                    <a:bodyPr/>
                    <a:lstStyle/>
                    <a:p>
                      <a:r>
                        <a:rPr lang="en-US" dirty="0" smtClean="0"/>
                        <a:t>440</a:t>
                      </a:r>
                      <a:endParaRPr lang="en-US" dirty="0"/>
                    </a:p>
                  </a:txBody>
                  <a:tcPr/>
                </a:tc>
                <a:tc>
                  <a:txBody>
                    <a:bodyPr/>
                    <a:lstStyle/>
                    <a:p>
                      <a:r>
                        <a:rPr lang="en-US" dirty="0" smtClean="0"/>
                        <a:t>400</a:t>
                      </a:r>
                      <a:endParaRPr lang="en-US" dirty="0"/>
                    </a:p>
                  </a:txBody>
                  <a:tcPr/>
                </a:tc>
                <a:tc>
                  <a:txBody>
                    <a:bodyPr/>
                    <a:lstStyle/>
                    <a:p>
                      <a:r>
                        <a:rPr lang="en-US" dirty="0" smtClean="0"/>
                        <a:t>385</a:t>
                      </a:r>
                      <a:endParaRPr lang="en-US" dirty="0"/>
                    </a:p>
                  </a:txBody>
                  <a:tcPr/>
                </a:tc>
              </a:tr>
              <a:tr h="370840">
                <a:tc>
                  <a:txBody>
                    <a:bodyPr/>
                    <a:lstStyle/>
                    <a:p>
                      <a:r>
                        <a:rPr lang="en-US" dirty="0" smtClean="0"/>
                        <a:t>2</a:t>
                      </a:r>
                      <a:endParaRPr lang="en-US" dirty="0"/>
                    </a:p>
                  </a:txBody>
                  <a:tcPr/>
                </a:tc>
                <a:tc>
                  <a:txBody>
                    <a:bodyPr/>
                    <a:lstStyle/>
                    <a:p>
                      <a:r>
                        <a:rPr lang="en-US" dirty="0" smtClean="0"/>
                        <a:t>2800</a:t>
                      </a:r>
                      <a:endParaRPr lang="en-US" dirty="0"/>
                    </a:p>
                  </a:txBody>
                  <a:tcPr/>
                </a:tc>
                <a:tc>
                  <a:txBody>
                    <a:bodyPr/>
                    <a:lstStyle/>
                    <a:p>
                      <a:r>
                        <a:rPr lang="en-US" dirty="0" smtClean="0"/>
                        <a:t>600</a:t>
                      </a:r>
                      <a:endParaRPr lang="en-US" dirty="0"/>
                    </a:p>
                  </a:txBody>
                  <a:tcPr/>
                </a:tc>
                <a:tc>
                  <a:txBody>
                    <a:bodyPr/>
                    <a:lstStyle/>
                    <a:p>
                      <a:r>
                        <a:rPr lang="en-US" dirty="0" smtClean="0"/>
                        <a:t>580</a:t>
                      </a:r>
                      <a:endParaRPr lang="en-US" dirty="0"/>
                    </a:p>
                  </a:txBody>
                  <a:tcPr/>
                </a:tc>
                <a:tc>
                  <a:txBody>
                    <a:bodyPr/>
                    <a:lstStyle/>
                    <a:p>
                      <a:r>
                        <a:rPr lang="en-US" dirty="0" smtClean="0"/>
                        <a:t>550</a:t>
                      </a:r>
                      <a:endParaRPr lang="en-US" dirty="0"/>
                    </a:p>
                  </a:txBody>
                  <a:tcPr/>
                </a:tc>
              </a:tr>
              <a:tr h="370840">
                <a:tc>
                  <a:txBody>
                    <a:bodyPr/>
                    <a:lstStyle/>
                    <a:p>
                      <a:r>
                        <a:rPr lang="en-US" dirty="0" smtClean="0"/>
                        <a:t>3</a:t>
                      </a:r>
                      <a:endParaRPr lang="en-US" dirty="0"/>
                    </a:p>
                  </a:txBody>
                  <a:tcPr/>
                </a:tc>
                <a:tc>
                  <a:txBody>
                    <a:bodyPr/>
                    <a:lstStyle/>
                    <a:p>
                      <a:r>
                        <a:rPr lang="en-US" dirty="0" smtClean="0"/>
                        <a:t>2600</a:t>
                      </a:r>
                      <a:endParaRPr lang="en-US" dirty="0"/>
                    </a:p>
                  </a:txBody>
                  <a:tcPr/>
                </a:tc>
                <a:tc>
                  <a:txBody>
                    <a:bodyPr/>
                    <a:lstStyle/>
                    <a:p>
                      <a:r>
                        <a:rPr lang="en-US" dirty="0" smtClean="0"/>
                        <a:t>675</a:t>
                      </a:r>
                      <a:endParaRPr lang="en-US" dirty="0"/>
                    </a:p>
                  </a:txBody>
                  <a:tcPr/>
                </a:tc>
                <a:tc>
                  <a:txBody>
                    <a:bodyPr/>
                    <a:lstStyle/>
                    <a:p>
                      <a:r>
                        <a:rPr lang="en-US" dirty="0" smtClean="0"/>
                        <a:t>760</a:t>
                      </a:r>
                      <a:endParaRPr lang="en-US" dirty="0"/>
                    </a:p>
                  </a:txBody>
                  <a:tcPr/>
                </a:tc>
                <a:tc>
                  <a:txBody>
                    <a:bodyPr/>
                    <a:lstStyle/>
                    <a:p>
                      <a:r>
                        <a:rPr lang="en-US" dirty="0" smtClean="0"/>
                        <a:t>725</a:t>
                      </a:r>
                      <a:endParaRPr lang="en-US" dirty="0"/>
                    </a:p>
                  </a:txBody>
                  <a:tcPr/>
                </a:tc>
              </a:tr>
              <a:tr h="370840">
                <a:tc>
                  <a:txBody>
                    <a:bodyPr/>
                    <a:lstStyle/>
                    <a:p>
                      <a:r>
                        <a:rPr lang="en-US" dirty="0" smtClean="0"/>
                        <a:t>4</a:t>
                      </a:r>
                      <a:endParaRPr lang="en-US" dirty="0"/>
                    </a:p>
                  </a:txBody>
                  <a:tcPr/>
                </a:tc>
                <a:tc>
                  <a:txBody>
                    <a:bodyPr/>
                    <a:lstStyle/>
                    <a:p>
                      <a:r>
                        <a:rPr lang="en-US" dirty="0" smtClean="0"/>
                        <a:t>2450</a:t>
                      </a:r>
                      <a:endParaRPr lang="en-US" dirty="0"/>
                    </a:p>
                  </a:txBody>
                  <a:tcPr/>
                </a:tc>
                <a:tc>
                  <a:txBody>
                    <a:bodyPr/>
                    <a:lstStyle/>
                    <a:p>
                      <a:r>
                        <a:rPr lang="en-US" dirty="0" smtClean="0"/>
                        <a:t>800</a:t>
                      </a:r>
                      <a:endParaRPr lang="en-US" dirty="0"/>
                    </a:p>
                  </a:txBody>
                  <a:tcPr/>
                </a:tc>
                <a:tc>
                  <a:txBody>
                    <a:bodyPr/>
                    <a:lstStyle/>
                    <a:p>
                      <a:r>
                        <a:rPr lang="en-US" dirty="0" smtClean="0"/>
                        <a:t>900</a:t>
                      </a:r>
                      <a:endParaRPr lang="en-US" dirty="0"/>
                    </a:p>
                  </a:txBody>
                  <a:tcPr/>
                </a:tc>
                <a:tc>
                  <a:txBody>
                    <a:bodyPr/>
                    <a:lstStyle/>
                    <a:p>
                      <a:r>
                        <a:rPr lang="en-US" dirty="0" smtClean="0"/>
                        <a:t>875</a:t>
                      </a:r>
                      <a:endParaRPr lang="en-US" dirty="0"/>
                    </a:p>
                  </a:txBody>
                  <a:tcPr/>
                </a:tc>
              </a:tr>
            </a:tbl>
          </a:graphicData>
        </a:graphic>
      </p:graphicFrame>
    </p:spTree>
    <p:extLst>
      <p:ext uri="{BB962C8B-B14F-4D97-AF65-F5344CB8AC3E}">
        <p14:creationId xmlns:p14="http://schemas.microsoft.com/office/powerpoint/2010/main" val="1932614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397" y="0"/>
            <a:ext cx="8911687" cy="1280890"/>
          </a:xfrm>
        </p:spPr>
        <p:txBody>
          <a:bodyPr/>
          <a:lstStyle/>
          <a:p>
            <a:r>
              <a:rPr lang="en-US" dirty="0" smtClean="0"/>
              <a:t> Sponsor Table</a:t>
            </a:r>
            <a:endParaRPr lang="en-US" dirty="0"/>
          </a:p>
        </p:txBody>
      </p:sp>
      <p:sp>
        <p:nvSpPr>
          <p:cNvPr id="3" name="Content Placeholder 2"/>
          <p:cNvSpPr>
            <a:spLocks noGrp="1"/>
          </p:cNvSpPr>
          <p:nvPr>
            <p:ph idx="1"/>
          </p:nvPr>
        </p:nvSpPr>
        <p:spPr>
          <a:xfrm>
            <a:off x="327397" y="1741676"/>
            <a:ext cx="5679025" cy="3183753"/>
          </a:xfrm>
        </p:spPr>
        <p:txBody>
          <a:bodyPr/>
          <a:lstStyle/>
          <a:p>
            <a:pPr marL="0" indent="0">
              <a:buNone/>
            </a:pPr>
            <a:r>
              <a:rPr lang="en-US" dirty="0"/>
              <a:t>CREATE TABLE IF NOT EXISTS Sponsors (</a:t>
            </a:r>
          </a:p>
          <a:p>
            <a:pPr marL="0" indent="0">
              <a:buNone/>
            </a:pPr>
            <a:r>
              <a:rPr lang="en-US" dirty="0"/>
              <a:t>  </a:t>
            </a:r>
            <a:r>
              <a:rPr lang="en-US" dirty="0" err="1"/>
              <a:t>SponsorID</a:t>
            </a:r>
            <a:r>
              <a:rPr lang="en-US" dirty="0"/>
              <a:t>	</a:t>
            </a:r>
            <a:r>
              <a:rPr lang="en-US" dirty="0" smtClean="0"/>
              <a:t>		char(4</a:t>
            </a:r>
            <a:r>
              <a:rPr lang="en-US" dirty="0"/>
              <a:t>)			not null,</a:t>
            </a:r>
          </a:p>
          <a:p>
            <a:pPr marL="0" indent="0">
              <a:buNone/>
            </a:pPr>
            <a:r>
              <a:rPr lang="en-US" dirty="0"/>
              <a:t>  </a:t>
            </a:r>
            <a:r>
              <a:rPr lang="en-US" dirty="0" err="1"/>
              <a:t>Sponsor_Name</a:t>
            </a:r>
            <a:r>
              <a:rPr lang="en-US" dirty="0"/>
              <a:t> </a:t>
            </a:r>
            <a:r>
              <a:rPr lang="en-US" dirty="0" smtClean="0"/>
              <a:t>	VARCHAR </a:t>
            </a:r>
            <a:r>
              <a:rPr lang="en-US" dirty="0"/>
              <a:t>(25)	not null,</a:t>
            </a:r>
          </a:p>
          <a:p>
            <a:pPr marL="0" indent="0">
              <a:buNone/>
            </a:pPr>
            <a:r>
              <a:rPr lang="en-US" dirty="0"/>
              <a:t>  primary key(</a:t>
            </a:r>
            <a:r>
              <a:rPr lang="en-US" dirty="0" err="1"/>
              <a:t>SponsorID</a:t>
            </a:r>
            <a:r>
              <a:rPr lang="en-US" dirty="0"/>
              <a:t>)</a:t>
            </a:r>
          </a:p>
          <a:p>
            <a:pPr marL="0" indent="0">
              <a:buNone/>
            </a:pPr>
            <a:r>
              <a:rPr lang="en-US" dirty="0" smtClean="0"/>
              <a:t>);</a:t>
            </a:r>
            <a:endParaRPr lang="en-US" dirty="0"/>
          </a:p>
        </p:txBody>
      </p:sp>
      <p:sp>
        <p:nvSpPr>
          <p:cNvPr id="5" name="TextBox 4"/>
          <p:cNvSpPr txBox="1"/>
          <p:nvPr/>
        </p:nvSpPr>
        <p:spPr>
          <a:xfrm>
            <a:off x="1544592" y="680725"/>
            <a:ext cx="10099343" cy="1200329"/>
          </a:xfrm>
          <a:prstGeom prst="rect">
            <a:avLst/>
          </a:prstGeom>
          <a:noFill/>
        </p:spPr>
        <p:txBody>
          <a:bodyPr wrap="square" rtlCol="0">
            <a:spAutoFit/>
          </a:bodyPr>
          <a:lstStyle/>
          <a:p>
            <a:r>
              <a:rPr lang="en-US" sz="2400" dirty="0" smtClean="0"/>
              <a:t>This table shows all of the Sponsors that the drivers have. Some sponsors sponsor more than one driver and some drivers have more than one sponsor. </a:t>
            </a:r>
            <a:endParaRPr lang="en-US" sz="2400" dirty="0"/>
          </a:p>
        </p:txBody>
      </p:sp>
      <p:sp>
        <p:nvSpPr>
          <p:cNvPr id="6" name="TextBox 5"/>
          <p:cNvSpPr txBox="1"/>
          <p:nvPr/>
        </p:nvSpPr>
        <p:spPr>
          <a:xfrm>
            <a:off x="0" y="5016883"/>
            <a:ext cx="5390147" cy="830997"/>
          </a:xfrm>
          <a:prstGeom prst="rect">
            <a:avLst/>
          </a:prstGeom>
          <a:noFill/>
        </p:spPr>
        <p:txBody>
          <a:bodyPr wrap="square" rtlCol="0">
            <a:spAutoFit/>
          </a:bodyPr>
          <a:lstStyle/>
          <a:p>
            <a:r>
              <a:rPr lang="en-US" sz="2400" dirty="0" smtClean="0">
                <a:solidFill>
                  <a:srgbClr val="002060"/>
                </a:solidFill>
              </a:rPr>
              <a:t>Dependencies:</a:t>
            </a:r>
          </a:p>
          <a:p>
            <a:r>
              <a:rPr lang="en-US" sz="2400" dirty="0" err="1" smtClean="0">
                <a:solidFill>
                  <a:srgbClr val="002060"/>
                </a:solidFill>
              </a:rPr>
              <a:t>SponsorID</a:t>
            </a:r>
            <a:r>
              <a:rPr lang="en-US" sz="2400" dirty="0" smtClean="0">
                <a:solidFill>
                  <a:srgbClr val="002060"/>
                </a:solidFill>
              </a:rPr>
              <a:t> -&gt; </a:t>
            </a:r>
            <a:r>
              <a:rPr lang="en-US" sz="2400" dirty="0" err="1" smtClean="0">
                <a:solidFill>
                  <a:srgbClr val="002060"/>
                </a:solidFill>
              </a:rPr>
              <a:t>Sponsor_Name</a:t>
            </a:r>
            <a:r>
              <a:rPr lang="en-US" sz="2400" dirty="0" smtClean="0">
                <a:solidFill>
                  <a:srgbClr val="002060"/>
                </a:solidFill>
              </a:rPr>
              <a:t> </a:t>
            </a:r>
            <a:endParaRPr lang="en-US" sz="2400" dirty="0">
              <a:solidFill>
                <a:srgbClr val="002060"/>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3042062000"/>
              </p:ext>
            </p:extLst>
          </p:nvPr>
        </p:nvGraphicFramePr>
        <p:xfrm>
          <a:off x="7799320" y="3520440"/>
          <a:ext cx="4392680" cy="3337560"/>
        </p:xfrm>
        <a:graphic>
          <a:graphicData uri="http://schemas.openxmlformats.org/drawingml/2006/table">
            <a:tbl>
              <a:tblPr firstRow="1" bandRow="1">
                <a:tableStyleId>{5C22544A-7EE6-4342-B048-85BDC9FD1C3A}</a:tableStyleId>
              </a:tblPr>
              <a:tblGrid>
                <a:gridCol w="1408848"/>
                <a:gridCol w="2983832"/>
              </a:tblGrid>
              <a:tr h="370840">
                <a:tc>
                  <a:txBody>
                    <a:bodyPr/>
                    <a:lstStyle/>
                    <a:p>
                      <a:r>
                        <a:rPr lang="en-US" dirty="0" err="1" smtClean="0"/>
                        <a:t>SponsorID</a:t>
                      </a:r>
                      <a:endParaRPr lang="en-US" dirty="0"/>
                    </a:p>
                  </a:txBody>
                  <a:tcPr/>
                </a:tc>
                <a:tc>
                  <a:txBody>
                    <a:bodyPr/>
                    <a:lstStyle/>
                    <a:p>
                      <a:r>
                        <a:rPr lang="en-US" dirty="0" err="1" smtClean="0"/>
                        <a:t>Sponsor</a:t>
                      </a:r>
                      <a:r>
                        <a:rPr lang="en-US" baseline="0" dirty="0" err="1" smtClean="0"/>
                        <a:t>_Name</a:t>
                      </a:r>
                      <a:endParaRPr lang="en-US" dirty="0"/>
                    </a:p>
                  </a:txBody>
                  <a:tcPr/>
                </a:tc>
              </a:tr>
              <a:tr h="370840">
                <a:tc>
                  <a:txBody>
                    <a:bodyPr/>
                    <a:lstStyle/>
                    <a:p>
                      <a:r>
                        <a:rPr lang="en-US" dirty="0" smtClean="0"/>
                        <a:t>S01</a:t>
                      </a:r>
                      <a:endParaRPr lang="en-US" dirty="0"/>
                    </a:p>
                  </a:txBody>
                  <a:tcPr/>
                </a:tc>
                <a:tc>
                  <a:txBody>
                    <a:bodyPr/>
                    <a:lstStyle/>
                    <a:p>
                      <a:r>
                        <a:rPr lang="en-US" dirty="0" smtClean="0"/>
                        <a:t>Patron</a:t>
                      </a:r>
                      <a:r>
                        <a:rPr lang="en-US" baseline="0" dirty="0" smtClean="0"/>
                        <a:t> </a:t>
                      </a:r>
                      <a:endParaRPr lang="en-US" dirty="0"/>
                    </a:p>
                  </a:txBody>
                  <a:tcPr/>
                </a:tc>
              </a:tr>
              <a:tr h="370840">
                <a:tc>
                  <a:txBody>
                    <a:bodyPr/>
                    <a:lstStyle/>
                    <a:p>
                      <a:r>
                        <a:rPr lang="en-US" dirty="0" smtClean="0"/>
                        <a:t>S02</a:t>
                      </a:r>
                      <a:endParaRPr lang="en-US" dirty="0"/>
                    </a:p>
                  </a:txBody>
                  <a:tcPr/>
                </a:tc>
                <a:tc>
                  <a:txBody>
                    <a:bodyPr/>
                    <a:lstStyle/>
                    <a:p>
                      <a:r>
                        <a:rPr lang="en-US" dirty="0" smtClean="0"/>
                        <a:t>Citgo</a:t>
                      </a:r>
                      <a:endParaRPr lang="en-US" dirty="0"/>
                    </a:p>
                  </a:txBody>
                  <a:tcPr/>
                </a:tc>
              </a:tr>
              <a:tr h="370840">
                <a:tc>
                  <a:txBody>
                    <a:bodyPr/>
                    <a:lstStyle/>
                    <a:p>
                      <a:r>
                        <a:rPr lang="en-US" dirty="0" smtClean="0"/>
                        <a:t>S03</a:t>
                      </a:r>
                      <a:endParaRPr lang="en-US" dirty="0"/>
                    </a:p>
                  </a:txBody>
                  <a:tcPr/>
                </a:tc>
                <a:tc>
                  <a:txBody>
                    <a:bodyPr/>
                    <a:lstStyle/>
                    <a:p>
                      <a:r>
                        <a:rPr lang="en-US" dirty="0" smtClean="0"/>
                        <a:t>Quest</a:t>
                      </a:r>
                      <a:r>
                        <a:rPr lang="en-US" baseline="0" dirty="0" smtClean="0"/>
                        <a:t> Software</a:t>
                      </a:r>
                      <a:endParaRPr lang="en-US" dirty="0"/>
                    </a:p>
                  </a:txBody>
                  <a:tcPr/>
                </a:tc>
              </a:tr>
              <a:tr h="370840">
                <a:tc>
                  <a:txBody>
                    <a:bodyPr/>
                    <a:lstStyle/>
                    <a:p>
                      <a:r>
                        <a:rPr lang="en-US" dirty="0" smtClean="0"/>
                        <a:t>S04</a:t>
                      </a:r>
                      <a:endParaRPr lang="en-US" dirty="0"/>
                    </a:p>
                  </a:txBody>
                  <a:tcPr/>
                </a:tc>
                <a:tc>
                  <a:txBody>
                    <a:bodyPr/>
                    <a:lstStyle/>
                    <a:p>
                      <a:r>
                        <a:rPr lang="en-US" dirty="0" smtClean="0"/>
                        <a:t>True</a:t>
                      </a:r>
                      <a:r>
                        <a:rPr lang="en-US" baseline="0" dirty="0" smtClean="0"/>
                        <a:t> Value</a:t>
                      </a:r>
                      <a:endParaRPr lang="en-US" dirty="0"/>
                    </a:p>
                  </a:txBody>
                  <a:tcPr/>
                </a:tc>
              </a:tr>
              <a:tr h="370840">
                <a:tc>
                  <a:txBody>
                    <a:bodyPr/>
                    <a:lstStyle/>
                    <a:p>
                      <a:r>
                        <a:rPr lang="en-US" dirty="0" smtClean="0"/>
                        <a:t>S05</a:t>
                      </a:r>
                      <a:endParaRPr lang="en-US" dirty="0"/>
                    </a:p>
                  </a:txBody>
                  <a:tcPr/>
                </a:tc>
                <a:tc>
                  <a:txBody>
                    <a:bodyPr/>
                    <a:lstStyle/>
                    <a:p>
                      <a:r>
                        <a:rPr lang="en-US" dirty="0" smtClean="0"/>
                        <a:t>Green</a:t>
                      </a:r>
                      <a:r>
                        <a:rPr lang="en-US" baseline="0" dirty="0" smtClean="0"/>
                        <a:t> Global</a:t>
                      </a:r>
                      <a:endParaRPr lang="en-US" dirty="0"/>
                    </a:p>
                  </a:txBody>
                  <a:tcPr/>
                </a:tc>
              </a:tr>
              <a:tr h="370840">
                <a:tc>
                  <a:txBody>
                    <a:bodyPr/>
                    <a:lstStyle/>
                    <a:p>
                      <a:r>
                        <a:rPr lang="en-US" dirty="0" smtClean="0"/>
                        <a:t>S06</a:t>
                      </a:r>
                      <a:endParaRPr lang="en-US" dirty="0"/>
                    </a:p>
                  </a:txBody>
                  <a:tcPr/>
                </a:tc>
                <a:tc>
                  <a:txBody>
                    <a:bodyPr/>
                    <a:lstStyle/>
                    <a:p>
                      <a:r>
                        <a:rPr lang="en-US" dirty="0" smtClean="0"/>
                        <a:t>Flying</a:t>
                      </a:r>
                      <a:r>
                        <a:rPr lang="en-US" baseline="0" dirty="0" smtClean="0"/>
                        <a:t> Lizard</a:t>
                      </a:r>
                      <a:endParaRPr lang="en-US" dirty="0"/>
                    </a:p>
                  </a:txBody>
                  <a:tcPr/>
                </a:tc>
              </a:tr>
              <a:tr h="370840">
                <a:tc>
                  <a:txBody>
                    <a:bodyPr/>
                    <a:lstStyle/>
                    <a:p>
                      <a:r>
                        <a:rPr lang="en-US" dirty="0" smtClean="0"/>
                        <a:t>S07</a:t>
                      </a:r>
                      <a:endParaRPr lang="en-US" dirty="0"/>
                    </a:p>
                  </a:txBody>
                  <a:tcPr/>
                </a:tc>
                <a:tc>
                  <a:txBody>
                    <a:bodyPr/>
                    <a:lstStyle/>
                    <a:p>
                      <a:r>
                        <a:rPr lang="en-US" dirty="0" smtClean="0"/>
                        <a:t>Pepsi</a:t>
                      </a:r>
                      <a:endParaRPr lang="en-US" dirty="0"/>
                    </a:p>
                  </a:txBody>
                  <a:tcPr/>
                </a:tc>
              </a:tr>
              <a:tr h="370840">
                <a:tc>
                  <a:txBody>
                    <a:bodyPr/>
                    <a:lstStyle/>
                    <a:p>
                      <a:r>
                        <a:rPr lang="en-US" dirty="0" smtClean="0"/>
                        <a:t>S08</a:t>
                      </a:r>
                      <a:endParaRPr lang="en-US" dirty="0"/>
                    </a:p>
                  </a:txBody>
                  <a:tcPr/>
                </a:tc>
                <a:tc>
                  <a:txBody>
                    <a:bodyPr/>
                    <a:lstStyle/>
                    <a:p>
                      <a:r>
                        <a:rPr lang="en-US" dirty="0" smtClean="0"/>
                        <a:t>Tropicana </a:t>
                      </a:r>
                      <a:endParaRPr lang="en-US" dirty="0"/>
                    </a:p>
                  </a:txBody>
                  <a:tcPr/>
                </a:tc>
              </a:tr>
            </a:tbl>
          </a:graphicData>
        </a:graphic>
      </p:graphicFrame>
    </p:spTree>
    <p:extLst>
      <p:ext uri="{BB962C8B-B14F-4D97-AF65-F5344CB8AC3E}">
        <p14:creationId xmlns:p14="http://schemas.microsoft.com/office/powerpoint/2010/main" val="384307656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3961</TotalTime>
  <Words>1602</Words>
  <Application>Microsoft Office PowerPoint</Application>
  <PresentationFormat>Widescreen</PresentationFormat>
  <Paragraphs>542</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Algerian</vt:lpstr>
      <vt:lpstr>Arial</vt:lpstr>
      <vt:lpstr>Century Gothic</vt:lpstr>
      <vt:lpstr>Wingdings 3</vt:lpstr>
      <vt:lpstr>Wisp</vt:lpstr>
      <vt:lpstr>Limerock Park Database Design Proposal</vt:lpstr>
      <vt:lpstr>Table of Contents</vt:lpstr>
      <vt:lpstr>Executive Summary</vt:lpstr>
      <vt:lpstr>PowerPoint Presentation</vt:lpstr>
      <vt:lpstr>Drivers Table </vt:lpstr>
      <vt:lpstr> Cars Table</vt:lpstr>
      <vt:lpstr>Belongs_to Table</vt:lpstr>
      <vt:lpstr>Spec_Parameters Table </vt:lpstr>
      <vt:lpstr> Sponsor Table</vt:lpstr>
      <vt:lpstr> Sponsored Table</vt:lpstr>
      <vt:lpstr>Races Table </vt:lpstr>
      <vt:lpstr>Racers Table </vt:lpstr>
      <vt:lpstr>PowerPoint Presentation</vt:lpstr>
      <vt:lpstr>Belongs_to_Filled</vt:lpstr>
      <vt:lpstr>Let’S_Race View</vt:lpstr>
      <vt:lpstr>PowerPoint Presentation</vt:lpstr>
      <vt:lpstr>Query: Attendance: This query would allow for you to check the average attendance for each race in order to be able to figure out which races are more popular than the others in order to market better for the future</vt:lpstr>
      <vt:lpstr>Query The_Bill: Unfortunately all of the prize money that the racers win as prize money is not theirs and they must pay a small fee to the track after the race. This query shows how much each racer owes after each race</vt:lpstr>
      <vt:lpstr>Stored Procedure: Late Entry- Although it is very annoying, some people manage to weasel their way into the races even after the closing dates of registration  and thus the drivers list needs to be updated.</vt:lpstr>
      <vt:lpstr>Stored Procedure: A Brand New Car!!- Sometimes a driver will get a new car to compete in a new division, but still wants to keep his old car on the active roster. This requires us to not just update the Cars Table, but the belongs_to table as well.</vt:lpstr>
      <vt:lpstr>Triggers: The first trigger that we have is one that we would use to add a new driver to the list of active drivers in a race and the second one we have is the one that you would use to add a new car to an old driver.</vt:lpstr>
      <vt:lpstr>Security Admin: High ranking officials who need access to the entire Limerock database. </vt:lpstr>
      <vt:lpstr>Implementation Notes, Known Problems &amp; Future Enhancements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Limerock Park Database Design Proposal</dc:title>
  <dc:creator>MDL</dc:creator>
  <cp:lastModifiedBy>MDL</cp:lastModifiedBy>
  <cp:revision>45</cp:revision>
  <dcterms:created xsi:type="dcterms:W3CDTF">2017-04-28T16:15:42Z</dcterms:created>
  <dcterms:modified xsi:type="dcterms:W3CDTF">2017-05-01T23:32:58Z</dcterms:modified>
</cp:coreProperties>
</file>