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4" r:id="rId16"/>
    <p:sldId id="272" r:id="rId17"/>
    <p:sldId id="268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lwatson/nucle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of Nucleation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simulation of the Nucleation process for the purpose of visualizing how it works</a:t>
            </a:r>
          </a:p>
        </p:txBody>
      </p:sp>
    </p:spTree>
    <p:extLst>
      <p:ext uri="{BB962C8B-B14F-4D97-AF65-F5344CB8AC3E}">
        <p14:creationId xmlns:p14="http://schemas.microsoft.com/office/powerpoint/2010/main" val="32986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 Flow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034" y="3272857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115" y="3044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Desorb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114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912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2453" y="3070363"/>
            <a:ext cx="11887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on Collisions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8332198" y="2892490"/>
            <a:ext cx="1724297" cy="12701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Size?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10562137" y="3285910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>
            <a:off x="1467394" y="3501457"/>
            <a:ext cx="42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808515" y="3501457"/>
            <a:ext cx="609599" cy="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332514" y="3527563"/>
            <a:ext cx="61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866312" y="3527563"/>
            <a:ext cx="6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7751173" y="3527563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2"/>
          </p:cNvCxnSpPr>
          <p:nvPr/>
        </p:nvCxnSpPr>
        <p:spPr>
          <a:xfrm flipV="1">
            <a:off x="10056495" y="3514510"/>
            <a:ext cx="505642" cy="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4" idx="4"/>
          </p:cNvCxnSpPr>
          <p:nvPr/>
        </p:nvCxnSpPr>
        <p:spPr>
          <a:xfrm rot="5400000" flipH="1">
            <a:off x="4870741" y="-160969"/>
            <a:ext cx="432579" cy="8214633"/>
          </a:xfrm>
          <a:prstGeom prst="bentConnector3">
            <a:avLst>
              <a:gd name="adj1" fmla="val -52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i.e. 1 second of simulation time represents 0.00001 seconds of the nucleation process</a:t>
                </a:r>
              </a:p>
              <a:p>
                <a:endParaRPr lang="en-US" dirty="0"/>
              </a:p>
              <a:p>
                <a:r>
                  <a:rPr lang="en-US" dirty="0"/>
                  <a:t>Minimum Temperature is 0 K, and the maximum is 1687.15 K</a:t>
                </a:r>
              </a:p>
              <a:p>
                <a:endParaRPr lang="en-US" dirty="0"/>
              </a:p>
              <a:p>
                <a:r>
                  <a:rPr lang="en-US" dirty="0"/>
                  <a:t>Minimum Pressure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Torr</m:t>
                    </m:r>
                  </m:oMath>
                </a14:m>
                <a:r>
                  <a:rPr lang="en-US" dirty="0"/>
                  <a:t>, and the maximum pressure is 1 </a:t>
                </a:r>
                <a:r>
                  <a:rPr lang="en-US" dirty="0" err="1"/>
                  <a:t>Torr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301"/>
          </a:xfrm>
        </p:spPr>
        <p:txBody>
          <a:bodyPr/>
          <a:lstStyle/>
          <a:p>
            <a:r>
              <a:rPr lang="en-US" dirty="0"/>
              <a:t>When 2 clusters collide, they form a new cluster</a:t>
            </a:r>
          </a:p>
          <a:p>
            <a:r>
              <a:rPr lang="en-US" dirty="0"/>
              <a:t>The radius of the new cluster is based on the radius of the colliding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Desorption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lattice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vibration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frequency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energy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barrier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19754" y="2887497"/>
            <a:ext cx="702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substrate and film materials are not specified in this simulation.  </a:t>
            </a:r>
          </a:p>
          <a:p>
            <a:r>
              <a:rPr lang="en-US" dirty="0"/>
              <a:t>So those values cannot be determined, and that formula is not used.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754" y="3941532"/>
            <a:ext cx="652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the system uses the typical residence time of 10</a:t>
            </a:r>
            <a:r>
              <a:rPr lang="en-US" baseline="30000" dirty="0"/>
              <a:t>-6</a:t>
            </a:r>
            <a:r>
              <a:rPr lang="en-US" dirty="0"/>
              <a:t> seconds.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9754" y="4626652"/>
            <a:ext cx="8151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able to visualize the nucleation process, we want the molecule to stay resident </a:t>
            </a:r>
          </a:p>
          <a:p>
            <a:r>
              <a:rPr lang="en-US" dirty="0"/>
              <a:t>on the substrate for at least 10 seconds in real time while the simulation executes.</a:t>
            </a:r>
          </a:p>
          <a:p>
            <a:r>
              <a:rPr lang="en-US" dirty="0"/>
              <a:t>That is the basis of setting the time scaling of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 ⇒     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0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=3.1513×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molecules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torr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molecular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amu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19065" y="1672665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with the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atoms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3.1513×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55072" y="2705728"/>
            <a:ext cx="259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the area </a:t>
            </a:r>
          </a:p>
          <a:p>
            <a:r>
              <a:rPr lang="en-US" dirty="0"/>
              <a:t>To get the deposition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3.1513×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4.5×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=1.20597×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dep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rate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1.20597×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=3.01492×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molecules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065" y="4100750"/>
            <a:ext cx="36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Si as a typical substrate</a:t>
            </a:r>
          </a:p>
          <a:p>
            <a:r>
              <a:rPr lang="en-US" dirty="0"/>
              <a:t>The molecular weight of Si is 28 </a:t>
            </a:r>
            <a:r>
              <a:rPr lang="en-US" dirty="0" err="1"/>
              <a:t>amu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6931" y="5469733"/>
            <a:ext cx="3630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4 steps per second.  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250" y="2469491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250" y="3678334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7250" y="5169496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9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no holes or steps, etc.</a:t>
            </a:r>
          </a:p>
          <a:p>
            <a:r>
              <a:rPr lang="en-US" dirty="0"/>
              <a:t>Diffusion across the surface is equally likely in all directions</a:t>
            </a:r>
          </a:p>
          <a:p>
            <a:r>
              <a:rPr lang="en-US" dirty="0"/>
              <a:t>To simulate this, each molecule or cluster can move across the surface 0 to 4 pixels (at random), based on temperature.</a:t>
            </a:r>
          </a:p>
          <a:p>
            <a:pPr lvl="1"/>
            <a:r>
              <a:rPr lang="en-US" dirty="0"/>
              <a:t>0 K – 400 K : 1 pixel max</a:t>
            </a:r>
          </a:p>
          <a:p>
            <a:pPr lvl="1"/>
            <a:r>
              <a:rPr lang="en-US" dirty="0"/>
              <a:t>401 K – 800 K : 2 pixels max</a:t>
            </a:r>
          </a:p>
          <a:p>
            <a:pPr lvl="1"/>
            <a:r>
              <a:rPr lang="en-US" dirty="0"/>
              <a:t>801 K – 1200 K : 3 pixels max</a:t>
            </a:r>
          </a:p>
          <a:p>
            <a:pPr lvl="1"/>
            <a:r>
              <a:rPr lang="en-US" dirty="0"/>
              <a:t>1201 K – 1687.15  K : 4 pixels m</a:t>
            </a:r>
          </a:p>
        </p:txBody>
      </p:sp>
    </p:spTree>
    <p:extLst>
      <p:ext uri="{BB962C8B-B14F-4D97-AF65-F5344CB8AC3E}">
        <p14:creationId xmlns:p14="http://schemas.microsoft.com/office/powerpoint/2010/main" val="10810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990"/>
            <a:ext cx="10515600" cy="1170124"/>
          </a:xfrm>
        </p:spPr>
        <p:txBody>
          <a:bodyPr/>
          <a:lstStyle/>
          <a:p>
            <a:r>
              <a:rPr lang="en-US" dirty="0"/>
              <a:t>The simulation terminates when 1 cluster covers 75% of the substrate area </a:t>
            </a:r>
          </a:p>
        </p:txBody>
      </p:sp>
    </p:spTree>
    <p:extLst>
      <p:ext uri="{BB962C8B-B14F-4D97-AF65-F5344CB8AC3E}">
        <p14:creationId xmlns:p14="http://schemas.microsoft.com/office/powerpoint/2010/main" val="7764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17" y="2672897"/>
            <a:ext cx="4717869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71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for the substrate and the film material could be specified.</a:t>
            </a:r>
          </a:p>
          <a:p>
            <a:pPr lvl="1"/>
            <a:r>
              <a:rPr lang="en-US" dirty="0"/>
              <a:t>Using this, precise calculations could be made for deposition rate, desorption rate, surface diffusion, and critical cluster size</a:t>
            </a:r>
          </a:p>
          <a:p>
            <a:r>
              <a:rPr lang="en-US" dirty="0"/>
              <a:t>Common material configurations can be provided and chosen by the user to provide the values for the above calculations.</a:t>
            </a:r>
          </a:p>
          <a:p>
            <a:r>
              <a:rPr lang="en-US" dirty="0"/>
              <a:t>Different lattice configurations of the substrate can be taken into account.</a:t>
            </a:r>
          </a:p>
          <a:p>
            <a:r>
              <a:rPr lang="en-US" dirty="0"/>
              <a:t>Different colors for the substrate and the film material could be picked</a:t>
            </a:r>
          </a:p>
        </p:txBody>
      </p:sp>
    </p:spTree>
    <p:extLst>
      <p:ext uri="{BB962C8B-B14F-4D97-AF65-F5344CB8AC3E}">
        <p14:creationId xmlns:p14="http://schemas.microsoft.com/office/powerpoint/2010/main" val="168971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389" y="2865120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4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0879"/>
            <a:ext cx="10515600" cy="2946083"/>
          </a:xfrm>
        </p:spPr>
        <p:txBody>
          <a:bodyPr/>
          <a:lstStyle/>
          <a:p>
            <a:r>
              <a:rPr lang="en-US" dirty="0"/>
              <a:t>PhD Candidate at UCCS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Lead Software Developer at Polaris Alpha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863" y="1790467"/>
            <a:ext cx="4390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Mark Watson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9" y="3648630"/>
            <a:ext cx="4749206" cy="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8" y="5096040"/>
            <a:ext cx="4611151" cy="1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Nucleation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gaseous material begins to deposit on a substrate?</a:t>
            </a:r>
          </a:p>
          <a:p>
            <a:endParaRPr lang="en-US" dirty="0"/>
          </a:p>
          <a:p>
            <a:r>
              <a:rPr lang="en-US" dirty="0"/>
              <a:t>How do pressure and temperature affect the process?</a:t>
            </a:r>
          </a:p>
          <a:p>
            <a:endParaRPr lang="en-US" dirty="0"/>
          </a:p>
          <a:p>
            <a:r>
              <a:rPr lang="en-US" dirty="0"/>
              <a:t>What does it </a:t>
            </a:r>
            <a:r>
              <a:rPr lang="en-US" b="1" i="1" dirty="0"/>
              <a:t>Look</a:t>
            </a:r>
            <a:r>
              <a:rPr lang="en-US" dirty="0"/>
              <a:t> like?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://github.com/marklwatson/nucleation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simulation written in 2D visualization software</a:t>
            </a:r>
          </a:p>
          <a:p>
            <a:endParaRPr lang="en-US" dirty="0"/>
          </a:p>
          <a:p>
            <a:r>
              <a:rPr lang="en-US" dirty="0"/>
              <a:t>Meant to provide a sense of what the surface of a substrate might look like while nucleation is occurring</a:t>
            </a:r>
          </a:p>
          <a:p>
            <a:endParaRPr lang="en-US" dirty="0"/>
          </a:p>
          <a:p>
            <a:r>
              <a:rPr lang="en-US" dirty="0"/>
              <a:t>Something you might see on a “Physics is Cool!” website</a:t>
            </a:r>
          </a:p>
        </p:txBody>
      </p:sp>
    </p:spTree>
    <p:extLst>
      <p:ext uri="{BB962C8B-B14F-4D97-AF65-F5344CB8AC3E}">
        <p14:creationId xmlns:p14="http://schemas.microsoft.com/office/powerpoint/2010/main" val="33996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publishable study</a:t>
            </a:r>
          </a:p>
          <a:p>
            <a:endParaRPr lang="en-US" dirty="0"/>
          </a:p>
          <a:p>
            <a:r>
              <a:rPr lang="en-US" dirty="0"/>
              <a:t>Not meant to provide accurate simulation data to be tested against experimental data</a:t>
            </a:r>
          </a:p>
          <a:p>
            <a:endParaRPr lang="en-US" dirty="0"/>
          </a:p>
          <a:p>
            <a:r>
              <a:rPr lang="en-US" dirty="0"/>
              <a:t>Does not demonstrate differences between choices of substrates of film material.  Typical values were used to determine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4055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HTML, </a:t>
            </a:r>
            <a:r>
              <a:rPr lang="en-US" dirty="0" err="1"/>
              <a:t>Javascript</a:t>
            </a:r>
            <a:r>
              <a:rPr lang="en-US" dirty="0"/>
              <a:t> and Paper.js</a:t>
            </a:r>
          </a:p>
          <a:p>
            <a:endParaRPr lang="en-US" dirty="0"/>
          </a:p>
          <a:p>
            <a:r>
              <a:rPr lang="en-US" dirty="0"/>
              <a:t>Paper.js is a </a:t>
            </a:r>
            <a:r>
              <a:rPr lang="en-US" dirty="0" err="1"/>
              <a:t>javascript</a:t>
            </a:r>
            <a:r>
              <a:rPr lang="en-US" dirty="0"/>
              <a:t> library using vector graphics for rendering 2D graphics on the web through a browser</a:t>
            </a:r>
          </a:p>
          <a:p>
            <a:endParaRPr lang="en-US" dirty="0"/>
          </a:p>
          <a:p>
            <a:r>
              <a:rPr lang="en-US" dirty="0"/>
              <a:t>Paper.js is completely open source and used for a variety of different purposes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http://paperjs.org/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1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87086"/>
            <a:ext cx="1195686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Resolution—The smallest achievable spatial resolution is 1 pixel</a:t>
            </a:r>
          </a:p>
          <a:p>
            <a:endParaRPr lang="en-US" dirty="0"/>
          </a:p>
          <a:p>
            <a:r>
              <a:rPr lang="en-US" dirty="0"/>
              <a:t>Temporal Resolution—The smallest increment of time is 1/60</a:t>
            </a:r>
            <a:r>
              <a:rPr lang="en-US" baseline="30000" dirty="0"/>
              <a:t>th</a:t>
            </a:r>
            <a:r>
              <a:rPr lang="en-US" dirty="0"/>
              <a:t> of a second, but it is not guaranteed.</a:t>
            </a:r>
          </a:p>
          <a:p>
            <a:endParaRPr lang="en-US" dirty="0"/>
          </a:p>
          <a:p>
            <a:r>
              <a:rPr lang="en-US" dirty="0"/>
              <a:t>Coordinates—The pixels are arranged in rows and columns, so radial coordinates are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5735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715588" y="1613875"/>
            <a:ext cx="9283337" cy="4743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Objects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3477395" y="33251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180218" y="340940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9041" y="306385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637418" y="35537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016241" y="32815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473441" y="345479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512629" y="39896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22923" y="42961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094618" y="375526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715795" y="40392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258595" y="388682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676607" y="44998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15054" y="43577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816636" y="40839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762207" y="36267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61111" y="2634005"/>
            <a:ext cx="2461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Molecule/Atom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51523" y="2600300"/>
            <a:ext cx="120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05995" y="3550917"/>
            <a:ext cx="228600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47973" y="4009505"/>
            <a:ext cx="1121856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69779" y="32701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7754" y="36612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3439" y="5632565"/>
            <a:ext cx="15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Substrate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5740" y="3523222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20333" y="386264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913861" y="3556113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15481" y="2899984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61667" y="4040434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02535" y="514901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112377" y="4037641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79708" y="2611751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616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Visualization of Nucleation</vt:lpstr>
      <vt:lpstr>Introduction</vt:lpstr>
      <vt:lpstr>Visualization of Nucleation Simulation</vt:lpstr>
      <vt:lpstr>What it Is</vt:lpstr>
      <vt:lpstr>What it isn’t</vt:lpstr>
      <vt:lpstr>Tech</vt:lpstr>
      <vt:lpstr>PowerPoint Presentation</vt:lpstr>
      <vt:lpstr>Limitations</vt:lpstr>
      <vt:lpstr>Software Design: Objects</vt:lpstr>
      <vt:lpstr>Software Design:  Flow</vt:lpstr>
      <vt:lpstr>Metrics</vt:lpstr>
      <vt:lpstr>Radius of Clusters</vt:lpstr>
      <vt:lpstr>Desorption Rate</vt:lpstr>
      <vt:lpstr>Deposition Rate</vt:lpstr>
      <vt:lpstr>Surface Diffusion</vt:lpstr>
      <vt:lpstr>Termination Condition</vt:lpstr>
      <vt:lpstr>Demonstration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Nucleation</dc:title>
  <dc:creator>Mark Watson</dc:creator>
  <cp:lastModifiedBy>Mark Watson</cp:lastModifiedBy>
  <cp:revision>19</cp:revision>
  <dcterms:created xsi:type="dcterms:W3CDTF">2016-12-08T04:14:31Z</dcterms:created>
  <dcterms:modified xsi:type="dcterms:W3CDTF">2016-12-08T05:58:13Z</dcterms:modified>
</cp:coreProperties>
</file>