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5" r:id="rId10"/>
    <p:sldId id="271" r:id="rId11"/>
    <p:sldId id="263" r:id="rId12"/>
    <p:sldId id="264" r:id="rId13"/>
    <p:sldId id="265" r:id="rId14"/>
    <p:sldId id="266" r:id="rId15"/>
    <p:sldId id="267" r:id="rId16"/>
    <p:sldId id="274" r:id="rId17"/>
    <p:sldId id="272" r:id="rId18"/>
    <p:sldId id="268" r:id="rId19"/>
    <p:sldId id="273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5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7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2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2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1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BE24-E7BF-4C3E-BF78-9DB625FFD80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3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3BE24-E7BF-4C3E-BF78-9DB625FFD802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37FF-B9F4-469E-BB08-E1659C94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klwatson/nucle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3900"/>
            <a:ext cx="9144000" cy="1347788"/>
          </a:xfrm>
        </p:spPr>
        <p:txBody>
          <a:bodyPr>
            <a:normAutofit/>
          </a:bodyPr>
          <a:lstStyle/>
          <a:p>
            <a:r>
              <a:rPr lang="en-US" dirty="0"/>
              <a:t>Visualization of Nucleation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49488"/>
            <a:ext cx="9144000" cy="1655762"/>
          </a:xfrm>
        </p:spPr>
        <p:txBody>
          <a:bodyPr/>
          <a:lstStyle/>
          <a:p>
            <a:r>
              <a:rPr lang="en-US" dirty="0"/>
              <a:t>A simple simulation of the Nucleation process for the purpose of visualizing how it 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3305175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6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715588" y="1613875"/>
            <a:ext cx="9283337" cy="4743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Design: Objects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3477395" y="332511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180218" y="340940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7559041" y="306385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7637418" y="355371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016241" y="328157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473441" y="345479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512629" y="398963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122923" y="42961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8094618" y="375526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7715795" y="403923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7258595" y="388682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7676607" y="449984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7215054" y="43577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6816636" y="408399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762207" y="362679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61111" y="2634005"/>
            <a:ext cx="2461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Molecule/Atom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51523" y="2600300"/>
            <a:ext cx="120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Cluster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705995" y="3550917"/>
            <a:ext cx="228600" cy="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847973" y="4009505"/>
            <a:ext cx="1121856" cy="1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69779" y="327012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57754" y="36612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3439" y="5632565"/>
            <a:ext cx="15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Substrate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35740" y="3523222"/>
            <a:ext cx="358729" cy="1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20333" y="3862641"/>
            <a:ext cx="2672" cy="306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913861" y="3556113"/>
            <a:ext cx="401043" cy="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715481" y="2899984"/>
            <a:ext cx="10111" cy="283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161667" y="4040434"/>
            <a:ext cx="358729" cy="1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902535" y="5149011"/>
            <a:ext cx="2672" cy="306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6112377" y="4037641"/>
            <a:ext cx="401043" cy="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779708" y="2611751"/>
            <a:ext cx="10111" cy="283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65412" y="3533079"/>
            <a:ext cx="650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pixels</a:t>
            </a:r>
          </a:p>
        </p:txBody>
      </p:sp>
    </p:spTree>
    <p:extLst>
      <p:ext uri="{BB962C8B-B14F-4D97-AF65-F5344CB8AC3E}">
        <p14:creationId xmlns:p14="http://schemas.microsoft.com/office/powerpoint/2010/main" val="22038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Design:  Flow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492034" y="3272857"/>
            <a:ext cx="97536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4115" y="30442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Desorb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8114" y="30703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1912" y="30703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8" name="Rectangle 7"/>
          <p:cNvSpPr/>
          <p:nvPr/>
        </p:nvSpPr>
        <p:spPr>
          <a:xfrm>
            <a:off x="6562453" y="3070363"/>
            <a:ext cx="11887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on Collisions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8332198" y="2892490"/>
            <a:ext cx="1724297" cy="12701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Critical Size?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10562137" y="3285910"/>
            <a:ext cx="97536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2" name="Straight Arrow Connector 11"/>
          <p:cNvCxnSpPr>
            <a:stCxn id="4" idx="6"/>
            <a:endCxn id="5" idx="1"/>
          </p:cNvCxnSpPr>
          <p:nvPr/>
        </p:nvCxnSpPr>
        <p:spPr>
          <a:xfrm>
            <a:off x="1467394" y="3501457"/>
            <a:ext cx="42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808515" y="3501457"/>
            <a:ext cx="609599" cy="2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4332514" y="3527563"/>
            <a:ext cx="61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866312" y="3527563"/>
            <a:ext cx="6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1"/>
          </p:cNvCxnSpPr>
          <p:nvPr/>
        </p:nvCxnSpPr>
        <p:spPr>
          <a:xfrm>
            <a:off x="7751173" y="3527563"/>
            <a:ext cx="58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2"/>
          </p:cNvCxnSpPr>
          <p:nvPr/>
        </p:nvCxnSpPr>
        <p:spPr>
          <a:xfrm flipV="1">
            <a:off x="10056495" y="3514510"/>
            <a:ext cx="505642" cy="1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5" idx="2"/>
          </p:cNvCxnSpPr>
          <p:nvPr/>
        </p:nvCxnSpPr>
        <p:spPr>
          <a:xfrm rot="5400000" flipH="1">
            <a:off x="5670841" y="639131"/>
            <a:ext cx="203979" cy="6843032"/>
          </a:xfrm>
          <a:prstGeom prst="bentConnector3">
            <a:avLst>
              <a:gd name="adj1" fmla="val -11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95972" y="406064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38526" y="315823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6715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pixel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≡1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dirty="0"/>
              </a:p>
              <a:p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i.e. 1 second of simulation time represents 0.00001 seconds of the nucleation process</a:t>
                </a:r>
              </a:p>
              <a:p>
                <a:endParaRPr lang="en-US" dirty="0"/>
              </a:p>
              <a:p>
                <a:r>
                  <a:rPr lang="en-US" dirty="0"/>
                  <a:t>Minimum Temperature is 0 K, and the maximum is 1687.15 K</a:t>
                </a:r>
              </a:p>
              <a:p>
                <a:endParaRPr lang="en-US" dirty="0"/>
              </a:p>
              <a:p>
                <a:r>
                  <a:rPr lang="en-US" dirty="0"/>
                  <a:t>Minimum Pressure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Torr</m:t>
                    </m:r>
                  </m:oMath>
                </a14:m>
                <a:r>
                  <a:rPr lang="en-US" dirty="0"/>
                  <a:t>, and the maximum pressure is 1 </a:t>
                </a:r>
                <a:r>
                  <a:rPr lang="en-US" dirty="0" err="1"/>
                  <a:t>Torr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Minimum Critical Size is 1, and the maximum critical size is 10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2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Radius of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3301"/>
          </a:xfrm>
        </p:spPr>
        <p:txBody>
          <a:bodyPr/>
          <a:lstStyle/>
          <a:p>
            <a:r>
              <a:rPr lang="en-US" dirty="0"/>
              <a:t>When 2 clusters collide, they form a new cluster</a:t>
            </a:r>
          </a:p>
          <a:p>
            <a:r>
              <a:rPr lang="en-US" dirty="0"/>
              <a:t>The radius of the new cluster is based on the radius of the colliding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95452" y="3830821"/>
                <a:ext cx="6096000" cy="15999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𝑡𝑜𝑡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452" y="3830821"/>
                <a:ext cx="6096000" cy="1599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2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Desorption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49531" y="1614526"/>
                <a:ext cx="9196251" cy="1073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desorption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rate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𝑑𝑒𝑠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lattice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vibration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frequency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energy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barrier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desorption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31" y="1614526"/>
                <a:ext cx="9196251" cy="1073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19754" y="2887497"/>
            <a:ext cx="7027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 substrate and film materials are not specified in this simulation.  </a:t>
            </a:r>
          </a:p>
          <a:p>
            <a:r>
              <a:rPr lang="en-US" dirty="0"/>
              <a:t>So those values cannot be determined, and that formula is not used.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9754" y="3941532"/>
            <a:ext cx="652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Instead, the system uses the typical residence time of 10</a:t>
            </a:r>
            <a:r>
              <a:rPr lang="en-US" baseline="30000" dirty="0"/>
              <a:t>-6</a:t>
            </a:r>
            <a:r>
              <a:rPr lang="en-US" dirty="0"/>
              <a:t> seconds.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9754" y="4626652"/>
            <a:ext cx="8151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able to visualize the nucleation process, we want the molecule to stay resident </a:t>
            </a:r>
          </a:p>
          <a:p>
            <a:r>
              <a:rPr lang="en-US" dirty="0"/>
              <a:t>on the substrate for at least 10 seconds in real time while the simulation executes.</a:t>
            </a:r>
          </a:p>
          <a:p>
            <a:r>
              <a:rPr lang="en-US" dirty="0"/>
              <a:t>That is the basis of setting the time scaling of the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12683" y="5865770"/>
                <a:ext cx="3617401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   ⇒     1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83" y="5865770"/>
                <a:ext cx="3617401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40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Deposition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1705" y="1312553"/>
                <a:ext cx="6096000" cy="12534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=3.1513×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𝑀𝑇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molecules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torr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molecular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weight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amu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705" y="1312553"/>
                <a:ext cx="6096000" cy="1253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19065" y="1672665"/>
            <a:ext cx="218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with the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29692" y="2769090"/>
                <a:ext cx="5433090" cy="662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dep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atoms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3.1513×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𝑀𝑇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92" y="2769090"/>
                <a:ext cx="5433090" cy="662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55072" y="2705728"/>
            <a:ext cx="2593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Multiply by the area </a:t>
            </a:r>
          </a:p>
          <a:p>
            <a:r>
              <a:rPr lang="en-US" dirty="0"/>
              <a:t>To get the deposition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257800" y="3894625"/>
                <a:ext cx="6096000" cy="12704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dep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3.1513×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4.5×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=1.20597×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894625"/>
                <a:ext cx="6096000" cy="1270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57800" y="5334344"/>
                <a:ext cx="6096000" cy="12850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dep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rate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step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1.20597×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=3.01492×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molecules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step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334344"/>
                <a:ext cx="6096000" cy="1285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19065" y="4100750"/>
            <a:ext cx="362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Si as a typical substrate</a:t>
            </a:r>
          </a:p>
          <a:p>
            <a:r>
              <a:rPr lang="en-US" dirty="0"/>
              <a:t>The molecular weight of Si is 28 </a:t>
            </a:r>
            <a:r>
              <a:rPr lang="en-US" dirty="0" err="1"/>
              <a:t>amu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26931" y="5469733"/>
            <a:ext cx="3630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4 steps per second.  </a:t>
            </a:r>
          </a:p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250" y="2469491"/>
            <a:ext cx="1107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7250" y="3678334"/>
            <a:ext cx="1107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7250" y="5169496"/>
            <a:ext cx="1107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9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Diffusion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no holes or steps, etc.</a:t>
            </a:r>
          </a:p>
          <a:p>
            <a:r>
              <a:rPr lang="en-US" dirty="0"/>
              <a:t>Diffusion across the surface is equally likely in all directions</a:t>
            </a:r>
          </a:p>
          <a:p>
            <a:r>
              <a:rPr lang="en-US" dirty="0"/>
              <a:t>To simulate this, each molecule or cluster can move across the surface 0 to 4 pixels (at random), based on temperature.</a:t>
            </a:r>
          </a:p>
          <a:p>
            <a:pPr lvl="1"/>
            <a:r>
              <a:rPr lang="en-US" dirty="0"/>
              <a:t>0 K – 400 K : 1 pixel max</a:t>
            </a:r>
          </a:p>
          <a:p>
            <a:pPr lvl="1"/>
            <a:r>
              <a:rPr lang="en-US" dirty="0"/>
              <a:t>401 K – 800 K : 2 pixels max</a:t>
            </a:r>
          </a:p>
          <a:p>
            <a:pPr lvl="1"/>
            <a:r>
              <a:rPr lang="en-US" dirty="0"/>
              <a:t>801 K – 1200 K : 3 pixels max</a:t>
            </a:r>
          </a:p>
          <a:p>
            <a:pPr lvl="1"/>
            <a:r>
              <a:rPr lang="en-US" dirty="0"/>
              <a:t>1201 K – 1687.15  K : 4 pixels m</a:t>
            </a:r>
          </a:p>
        </p:txBody>
      </p:sp>
    </p:spTree>
    <p:extLst>
      <p:ext uri="{BB962C8B-B14F-4D97-AF65-F5344CB8AC3E}">
        <p14:creationId xmlns:p14="http://schemas.microsoft.com/office/powerpoint/2010/main" val="10810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9990"/>
            <a:ext cx="10515600" cy="1170124"/>
          </a:xfrm>
        </p:spPr>
        <p:txBody>
          <a:bodyPr/>
          <a:lstStyle/>
          <a:p>
            <a:r>
              <a:rPr lang="en-US" dirty="0"/>
              <a:t>The simulation terminates when 1 cluster covers 75% of the substrate area </a:t>
            </a:r>
          </a:p>
        </p:txBody>
      </p:sp>
    </p:spTree>
    <p:extLst>
      <p:ext uri="{BB962C8B-B14F-4D97-AF65-F5344CB8AC3E}">
        <p14:creationId xmlns:p14="http://schemas.microsoft.com/office/powerpoint/2010/main" val="7764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17" y="2672897"/>
            <a:ext cx="4717869" cy="1325563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471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for the substrate and the film material could be specified.</a:t>
            </a:r>
          </a:p>
          <a:p>
            <a:pPr lvl="1"/>
            <a:r>
              <a:rPr lang="en-US" dirty="0"/>
              <a:t>Using this, precise calculations could be made for deposition rate, desorption rate, surface diffusion, and critical cluster size</a:t>
            </a:r>
          </a:p>
          <a:p>
            <a:r>
              <a:rPr lang="en-US" dirty="0"/>
              <a:t>Common material configurations can be provided and chosen by the user to provide the values for the above calculations.</a:t>
            </a:r>
          </a:p>
          <a:p>
            <a:r>
              <a:rPr lang="en-US" dirty="0"/>
              <a:t>Different lattice configurations of the substrate can be taken into account.</a:t>
            </a:r>
          </a:p>
          <a:p>
            <a:r>
              <a:rPr lang="en-US" dirty="0"/>
              <a:t>Different colors for the substrate and the film material could be picked</a:t>
            </a:r>
          </a:p>
        </p:txBody>
      </p:sp>
    </p:spTree>
    <p:extLst>
      <p:ext uri="{BB962C8B-B14F-4D97-AF65-F5344CB8AC3E}">
        <p14:creationId xmlns:p14="http://schemas.microsoft.com/office/powerpoint/2010/main" val="168971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30879"/>
            <a:ext cx="10515600" cy="2946083"/>
          </a:xfrm>
        </p:spPr>
        <p:txBody>
          <a:bodyPr/>
          <a:lstStyle/>
          <a:p>
            <a:r>
              <a:rPr lang="en-US" dirty="0"/>
              <a:t>PhD Candidate at UCCS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Lead Software Developer at Polaris Alpha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7863" y="1790467"/>
            <a:ext cx="4390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Mark Watson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02" y="3192031"/>
            <a:ext cx="4749206" cy="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48" y="5096040"/>
            <a:ext cx="4611151" cy="14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80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4389" y="2865120"/>
            <a:ext cx="4385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445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Nucleation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a gaseous material begins to deposit on a substrate?</a:t>
            </a:r>
          </a:p>
          <a:p>
            <a:endParaRPr lang="en-US" dirty="0"/>
          </a:p>
          <a:p>
            <a:r>
              <a:rPr lang="en-US" dirty="0"/>
              <a:t>How do pressure and temperature affect the process?</a:t>
            </a:r>
          </a:p>
          <a:p>
            <a:endParaRPr lang="en-US" dirty="0"/>
          </a:p>
          <a:p>
            <a:r>
              <a:rPr lang="en-US" dirty="0"/>
              <a:t>What does it </a:t>
            </a:r>
            <a:r>
              <a:rPr lang="en-US" b="1" i="1" dirty="0"/>
              <a:t>Look</a:t>
            </a:r>
            <a:r>
              <a:rPr lang="en-US" dirty="0"/>
              <a:t> like?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https://github.com/marklwatson/nucleation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784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simulation written in 2D visualization software</a:t>
            </a:r>
          </a:p>
          <a:p>
            <a:endParaRPr lang="en-US" dirty="0"/>
          </a:p>
          <a:p>
            <a:r>
              <a:rPr lang="en-US" dirty="0"/>
              <a:t>Meant to provide a sense of what the surface of a substrate might look like while nucleation is occurring</a:t>
            </a:r>
          </a:p>
          <a:p>
            <a:endParaRPr lang="en-US" dirty="0"/>
          </a:p>
          <a:p>
            <a:r>
              <a:rPr lang="en-US" dirty="0"/>
              <a:t>Something you might see on a “Physics is Cool!” website</a:t>
            </a:r>
          </a:p>
        </p:txBody>
      </p:sp>
    </p:spTree>
    <p:extLst>
      <p:ext uri="{BB962C8B-B14F-4D97-AF65-F5344CB8AC3E}">
        <p14:creationId xmlns:p14="http://schemas.microsoft.com/office/powerpoint/2010/main" val="339969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publishable study</a:t>
            </a:r>
          </a:p>
          <a:p>
            <a:endParaRPr lang="en-US" dirty="0"/>
          </a:p>
          <a:p>
            <a:r>
              <a:rPr lang="en-US" dirty="0"/>
              <a:t>Not meant to provide accurate simulation data to be tested against experimental data</a:t>
            </a:r>
          </a:p>
          <a:p>
            <a:endParaRPr lang="en-US" dirty="0"/>
          </a:p>
          <a:p>
            <a:r>
              <a:rPr lang="en-US" dirty="0"/>
              <a:t>Does not demonstrate differences between choices of substrates of film material.  Typical values were used to determine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40556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HTML, </a:t>
            </a:r>
            <a:r>
              <a:rPr lang="en-US" dirty="0" err="1"/>
              <a:t>Javascript</a:t>
            </a:r>
            <a:r>
              <a:rPr lang="en-US" dirty="0"/>
              <a:t> and Paper.js</a:t>
            </a:r>
          </a:p>
          <a:p>
            <a:endParaRPr lang="en-US" dirty="0"/>
          </a:p>
          <a:p>
            <a:r>
              <a:rPr lang="en-US" dirty="0"/>
              <a:t>Paper.js is a </a:t>
            </a:r>
            <a:r>
              <a:rPr lang="en-US" dirty="0" err="1"/>
              <a:t>javascript</a:t>
            </a:r>
            <a:r>
              <a:rPr lang="en-US" dirty="0"/>
              <a:t> library using vector graphics for rendering 2D graphics on the web through a browser</a:t>
            </a:r>
          </a:p>
          <a:p>
            <a:endParaRPr lang="en-US" dirty="0"/>
          </a:p>
          <a:p>
            <a:r>
              <a:rPr lang="en-US" dirty="0"/>
              <a:t>Paper.js is completely open source and used for a variety of different purposes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http://paperjs.org/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315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" y="87086"/>
            <a:ext cx="1195686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Resolution—The smallest achievable spatial resolution is 1 pixel</a:t>
            </a:r>
          </a:p>
          <a:p>
            <a:endParaRPr lang="en-US" dirty="0"/>
          </a:p>
          <a:p>
            <a:r>
              <a:rPr lang="en-US" dirty="0"/>
              <a:t>Temporal Resolution—The smallest increment of time is 1/60</a:t>
            </a:r>
            <a:r>
              <a:rPr lang="en-US" baseline="30000" dirty="0"/>
              <a:t>th</a:t>
            </a:r>
            <a:r>
              <a:rPr lang="en-US" dirty="0"/>
              <a:t> of a second, but it is not guaranteed.</a:t>
            </a:r>
          </a:p>
          <a:p>
            <a:endParaRPr lang="en-US" dirty="0"/>
          </a:p>
          <a:p>
            <a:r>
              <a:rPr lang="en-US" dirty="0"/>
              <a:t>Coordinates—The pixels are arranged in rows and columns, so radial coordinates are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157353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  <a:p>
            <a:endParaRPr lang="en-US" dirty="0"/>
          </a:p>
          <a:p>
            <a:r>
              <a:rPr lang="en-US" dirty="0"/>
              <a:t>Pressure</a:t>
            </a:r>
          </a:p>
          <a:p>
            <a:endParaRPr lang="en-US" dirty="0"/>
          </a:p>
          <a:p>
            <a:r>
              <a:rPr lang="en-US" dirty="0"/>
              <a:t>Critical Size of the Cluster</a:t>
            </a:r>
          </a:p>
        </p:txBody>
      </p:sp>
    </p:spTree>
    <p:extLst>
      <p:ext uri="{BB962C8B-B14F-4D97-AF65-F5344CB8AC3E}">
        <p14:creationId xmlns:p14="http://schemas.microsoft.com/office/powerpoint/2010/main" val="19530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628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Visualization of Nucleation</vt:lpstr>
      <vt:lpstr>Introduction</vt:lpstr>
      <vt:lpstr>Visualization of Nucleation Simulation</vt:lpstr>
      <vt:lpstr>What it Is</vt:lpstr>
      <vt:lpstr>What it isn’t</vt:lpstr>
      <vt:lpstr>Tech</vt:lpstr>
      <vt:lpstr>PowerPoint Presentation</vt:lpstr>
      <vt:lpstr>Limitations</vt:lpstr>
      <vt:lpstr>Inputs</vt:lpstr>
      <vt:lpstr>Software Design: Objects</vt:lpstr>
      <vt:lpstr>Software Design:  Flow</vt:lpstr>
      <vt:lpstr>Metrics</vt:lpstr>
      <vt:lpstr>Radius of Clusters</vt:lpstr>
      <vt:lpstr>Desorption Rate</vt:lpstr>
      <vt:lpstr>Deposition Rate</vt:lpstr>
      <vt:lpstr>Surface Diffusion</vt:lpstr>
      <vt:lpstr>Termination Condition</vt:lpstr>
      <vt:lpstr>Demonstration</vt:lpstr>
      <vt:lpstr>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Nucleation</dc:title>
  <dc:creator>Mark Watson</dc:creator>
  <cp:lastModifiedBy>Mark Watson</cp:lastModifiedBy>
  <cp:revision>26</cp:revision>
  <dcterms:created xsi:type="dcterms:W3CDTF">2016-12-08T04:14:31Z</dcterms:created>
  <dcterms:modified xsi:type="dcterms:W3CDTF">2016-12-09T04:47:15Z</dcterms:modified>
</cp:coreProperties>
</file>