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628" r:id="rId3"/>
    <p:sldId id="629" r:id="rId4"/>
    <p:sldId id="258" r:id="rId5"/>
    <p:sldId id="633" r:id="rId6"/>
    <p:sldId id="634" r:id="rId7"/>
    <p:sldId id="637" r:id="rId8"/>
    <p:sldId id="635" r:id="rId9"/>
    <p:sldId id="638" r:id="rId10"/>
    <p:sldId id="636" r:id="rId11"/>
    <p:sldId id="658" r:id="rId12"/>
    <p:sldId id="613" r:id="rId13"/>
    <p:sldId id="642" r:id="rId14"/>
    <p:sldId id="643" r:id="rId15"/>
    <p:sldId id="639" r:id="rId16"/>
    <p:sldId id="640" r:id="rId17"/>
    <p:sldId id="630" r:id="rId18"/>
    <p:sldId id="607" r:id="rId19"/>
    <p:sldId id="645" r:id="rId20"/>
    <p:sldId id="651" r:id="rId21"/>
    <p:sldId id="646" r:id="rId22"/>
    <p:sldId id="649" r:id="rId23"/>
    <p:sldId id="652" r:id="rId24"/>
    <p:sldId id="647" r:id="rId25"/>
    <p:sldId id="650" r:id="rId26"/>
    <p:sldId id="648" r:id="rId27"/>
    <p:sldId id="653" r:id="rId28"/>
    <p:sldId id="619" r:id="rId29"/>
    <p:sldId id="654" r:id="rId30"/>
    <p:sldId id="656" r:id="rId31"/>
    <p:sldId id="655" r:id="rId32"/>
    <p:sldId id="657" r:id="rId33"/>
    <p:sldId id="659" r:id="rId34"/>
    <p:sldId id="660" r:id="rId35"/>
    <p:sldId id="661" r:id="rId36"/>
    <p:sldId id="662" r:id="rId37"/>
    <p:sldId id="663" r:id="rId38"/>
    <p:sldId id="664" r:id="rId39"/>
    <p:sldId id="665" r:id="rId40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5" autoAdjust="0"/>
    <p:restoredTop sz="89519" autoAdjust="0"/>
  </p:normalViewPr>
  <p:slideViewPr>
    <p:cSldViewPr snapToGrid="0" showGuides="1">
      <p:cViewPr>
        <p:scale>
          <a:sx n="100" d="100"/>
          <a:sy n="100" d="100"/>
        </p:scale>
        <p:origin x="1062" y="354"/>
      </p:cViewPr>
      <p:guideLst>
        <p:guide orient="horz" pos="2160"/>
        <p:guide pos="38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1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B77A1-8AF5-4586-905B-B66781B687B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339B-8B20-4E0B-BE1A-3886B35581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940FE-9D8B-4AA2-AF1A-19E19679CFA9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91955-046F-4748-9E2B-5E502E4373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334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2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193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17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795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02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63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17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0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生成</a:t>
            </a:r>
            <a:r>
              <a:rPr lang="en-US" altLang="zh-CN" dirty="0"/>
              <a:t>AST</a:t>
            </a:r>
            <a:r>
              <a:rPr lang="zh-CN" altLang="en-US" dirty="0"/>
              <a:t>节点序列时，我们首先将根节点的类型和值的拼接添加到空列表𝐴中。值指的是源代码中存在的实际令牌，类型则代表</a:t>
            </a:r>
            <a:r>
              <a:rPr lang="en-US" altLang="zh-CN" dirty="0"/>
              <a:t>AST</a:t>
            </a:r>
            <a:r>
              <a:rPr lang="zh-CN" altLang="en-US" dirty="0"/>
              <a:t>节点的类型。接下来，我们按照深度优先顺序遍历根节点的子树，将各子树根节点的值和类型拼接后加入列表𝐴。这一递归过程对每个子树重复，直到遍历完树中的所有节点。最后，将</a:t>
            </a:r>
            <a:r>
              <a:rPr lang="en-US" altLang="zh-CN" dirty="0"/>
              <a:t>AST</a:t>
            </a:r>
            <a:r>
              <a:rPr lang="zh-CN" altLang="en-US" dirty="0"/>
              <a:t>节点序列𝐴划分为多个段落，每段遵守</a:t>
            </a:r>
            <a:r>
              <a:rPr lang="en-US" altLang="zh-CN" dirty="0"/>
              <a:t>512</a:t>
            </a:r>
            <a:r>
              <a:rPr lang="zh-CN" altLang="en-US" dirty="0"/>
              <a:t>个令牌的长度限制。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42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83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428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4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13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6964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5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589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31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9898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482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385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精确匹配（</a:t>
            </a:r>
            <a:r>
              <a:rPr lang="en-US" altLang="zh-CN" dirty="0"/>
              <a:t>EM</a:t>
            </a:r>
            <a:r>
              <a:rPr lang="zh-CN" altLang="en-US" dirty="0"/>
              <a:t>）分数， </a:t>
            </a:r>
            <a:r>
              <a:rPr lang="en-US" altLang="zh-CN" dirty="0"/>
              <a:t>EM</a:t>
            </a:r>
            <a:r>
              <a:rPr lang="zh-CN" altLang="en-US" dirty="0"/>
              <a:t>指的是生成的代码与标准答案具有相同</a:t>
            </a:r>
            <a:r>
              <a:rPr lang="en-US" altLang="zh-CN" dirty="0"/>
              <a:t>token</a:t>
            </a:r>
            <a:r>
              <a:rPr lang="zh-CN" altLang="en-US" dirty="0"/>
              <a:t>序列的百分比。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BLEU-4 </a:t>
            </a:r>
            <a:r>
              <a:rPr lang="zh-CN" altLang="en-US" dirty="0"/>
              <a:t>分数，用于评估生成的代码与标准答案之间的</a:t>
            </a:r>
            <a:r>
              <a:rPr lang="en-US" altLang="zh-CN" dirty="0"/>
              <a:t>token</a:t>
            </a:r>
            <a:r>
              <a:rPr lang="zh-CN" altLang="en-US" dirty="0"/>
              <a:t>级相似性。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err="1"/>
              <a:t>CodeBLEU</a:t>
            </a:r>
            <a:r>
              <a:rPr lang="zh-CN" altLang="en-US" dirty="0"/>
              <a:t>分数，这是专为源代码定制的</a:t>
            </a:r>
            <a:r>
              <a:rPr lang="en-US" altLang="zh-CN" dirty="0"/>
              <a:t>BLEU</a:t>
            </a:r>
            <a:r>
              <a:rPr lang="zh-CN" altLang="en-US" dirty="0"/>
              <a:t>分数变体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023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389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97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200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37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58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562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1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0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91955-046F-4748-9E2B-5E502E4373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E5F1FB">
                  <a:alpha val="60000"/>
                </a:srgbClr>
              </a:gs>
              <a:gs pos="44000">
                <a:srgbClr val="E5F1FB">
                  <a:alpha val="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11259" y="2327126"/>
            <a:ext cx="7057239" cy="1769211"/>
          </a:xfrm>
        </p:spPr>
        <p:txBody>
          <a:bodyPr anchor="ctr">
            <a:normAutofit/>
          </a:bodyPr>
          <a:lstStyle>
            <a:lvl1pPr algn="l">
              <a:lnSpc>
                <a:spcPct val="120000"/>
              </a:lnSpc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011258" y="4825375"/>
            <a:ext cx="7057239" cy="147065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95" y="214948"/>
            <a:ext cx="1115243" cy="333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E5F1FB">
                  <a:alpha val="60000"/>
                </a:srgbClr>
              </a:gs>
              <a:gs pos="44000">
                <a:srgbClr val="E5F1FB">
                  <a:alpha val="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2034358" y="1590675"/>
            <a:ext cx="738664" cy="197105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600" b="1" dirty="0">
                <a:solidFill>
                  <a:srgbClr val="3A96E2"/>
                </a:solidFill>
              </a:rPr>
              <a:t>Contents</a:t>
            </a:r>
            <a:endParaRPr lang="zh-CN" altLang="en-US" sz="3600" b="1" dirty="0">
              <a:solidFill>
                <a:srgbClr val="3A96E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386738" y="1590675"/>
            <a:ext cx="861774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400" b="1" spc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282870" y="1476375"/>
            <a:ext cx="7436548" cy="4448444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06729" y="6208847"/>
            <a:ext cx="1912689" cy="365125"/>
          </a:xfrm>
        </p:spPr>
        <p:txBody>
          <a:bodyPr/>
          <a:lstStyle/>
          <a:p>
            <a:fld id="{B299FBCB-8EC0-4955-A1EB-2AFA1E64167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95" y="214948"/>
            <a:ext cx="1115243" cy="333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2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E5F1FB">
                  <a:alpha val="60000"/>
                </a:srgbClr>
              </a:gs>
              <a:gs pos="44000">
                <a:srgbClr val="E5F1FB">
                  <a:alpha val="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6251" y="1028700"/>
            <a:ext cx="11243168" cy="5069341"/>
          </a:xfrm>
        </p:spPr>
        <p:txBody>
          <a:bodyPr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p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n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Ø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buFont typeface="Wingdings" panose="05000000000000000000" pitchFamily="2" charset="2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  <a:endParaRPr lang="en-US" altLang="zh-CN" dirty="0"/>
          </a:p>
          <a:p>
            <a:pPr lvl="3"/>
            <a:r>
              <a:rPr lang="zh-CN" altLang="en-US" dirty="0"/>
              <a:t>四级</a:t>
            </a:r>
            <a:endParaRPr lang="en-US" altLang="zh-CN" dirty="0"/>
          </a:p>
          <a:p>
            <a:pPr lvl="3"/>
            <a:endParaRPr lang="zh-CN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06729" y="6208847"/>
            <a:ext cx="1912689" cy="365125"/>
          </a:xfrm>
        </p:spPr>
        <p:txBody>
          <a:bodyPr/>
          <a:lstStyle/>
          <a:p>
            <a:fld id="{B299FBCB-8EC0-4955-A1EB-2AFA1E6416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13105" y="180481"/>
            <a:ext cx="263146" cy="263146"/>
          </a:xfrm>
          <a:prstGeom prst="rect">
            <a:avLst/>
          </a:prstGeom>
          <a:noFill/>
          <a:ln w="19050">
            <a:solidFill>
              <a:srgbClr val="1D78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313161" y="262466"/>
            <a:ext cx="285750" cy="285750"/>
          </a:xfrm>
          <a:prstGeom prst="rect">
            <a:avLst/>
          </a:prstGeom>
          <a:solidFill>
            <a:srgbClr val="1D78C3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98967" y="150753"/>
            <a:ext cx="9751471" cy="526658"/>
          </a:xfrm>
        </p:spPr>
        <p:txBody>
          <a:bodyPr anchor="ctr">
            <a:normAutofit/>
          </a:bodyPr>
          <a:lstStyle>
            <a:lvl1pPr>
              <a:defRPr sz="2800" b="1">
                <a:solidFill>
                  <a:srgbClr val="0D365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95" y="214948"/>
            <a:ext cx="1115243" cy="33326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09B8B-AE13-46D0-9B43-8E007D3B7855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954B7-B4F0-4DD5-B4ED-AEA59C5D102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011259" y="2327126"/>
            <a:ext cx="8867756" cy="1769211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Sight, Out of Mind: Better Automatic Vulnerability Repair by Broadening Input Ranges and Sources</a:t>
            </a:r>
            <a:endParaRPr lang="zh-CN" altLang="en-US" sz="36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汇报人：刘思睿、马铁诚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-1" y="1028701"/>
            <a:ext cx="5940830" cy="1110441"/>
          </a:xfrm>
        </p:spPr>
        <p:txBody>
          <a:bodyPr>
            <a:normAutofit/>
          </a:bodyPr>
          <a:lstStyle/>
          <a:p>
            <a:r>
              <a:rPr lang="zh-CN" altLang="en-US" dirty="0"/>
              <a:t>处理任意长度的整个易受攻击代码</a:t>
            </a:r>
            <a:endParaRPr lang="en-US" altLang="zh-CN" dirty="0"/>
          </a:p>
          <a:p>
            <a:pPr lvl="1"/>
            <a:r>
              <a:rPr lang="zh-CN" altLang="en-US" dirty="0"/>
              <a:t>引入</a:t>
            </a:r>
            <a:r>
              <a:rPr lang="en-US" altLang="zh-CN" dirty="0"/>
              <a:t>Fusion-in-Decoder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本文提出的</a:t>
            </a:r>
            <a:r>
              <a:rPr lang="en-US" altLang="zh-CN" dirty="0" err="1"/>
              <a:t>VulMaster</a:t>
            </a:r>
            <a:endParaRPr lang="zh-CN" altLang="en-US" dirty="0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60C6B5D4-ABA8-B5DD-CA1C-2CCA1E8C7514}"/>
              </a:ext>
            </a:extLst>
          </p:cNvPr>
          <p:cNvSpPr txBox="1">
            <a:spLocks/>
          </p:cNvSpPr>
          <p:nvPr/>
        </p:nvSpPr>
        <p:spPr>
          <a:xfrm>
            <a:off x="-1" y="2490432"/>
            <a:ext cx="4854635" cy="10377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捕获了易受攻击代码的结构</a:t>
            </a:r>
            <a:endParaRPr lang="en-US" altLang="zh-CN" dirty="0"/>
          </a:p>
          <a:p>
            <a:pPr lvl="1"/>
            <a:r>
              <a:rPr lang="zh-CN" altLang="en-US" dirty="0"/>
              <a:t>引入</a:t>
            </a:r>
            <a:r>
              <a:rPr lang="en-US" altLang="zh-CN" dirty="0"/>
              <a:t>AST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5D8ED552-AB1D-66D6-CB49-F3406BFC8534}"/>
              </a:ext>
            </a:extLst>
          </p:cNvPr>
          <p:cNvSpPr txBox="1">
            <a:spLocks/>
          </p:cNvSpPr>
          <p:nvPr/>
        </p:nvSpPr>
        <p:spPr>
          <a:xfrm>
            <a:off x="0" y="3973099"/>
            <a:ext cx="3639015" cy="2521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广泛利用专家知识</a:t>
            </a:r>
            <a:endParaRPr lang="en-US" altLang="zh-CN" dirty="0"/>
          </a:p>
          <a:p>
            <a:pPr lvl="1"/>
            <a:r>
              <a:rPr lang="zh-CN" altLang="en-US" dirty="0"/>
              <a:t>漏洞类型</a:t>
            </a:r>
            <a:endParaRPr lang="en-US" altLang="zh-CN" dirty="0"/>
          </a:p>
          <a:p>
            <a:pPr lvl="1"/>
            <a:r>
              <a:rPr lang="zh-CN" altLang="en-US" dirty="0"/>
              <a:t>漏洞名称</a:t>
            </a:r>
            <a:endParaRPr lang="en-US" altLang="zh-CN" dirty="0"/>
          </a:p>
          <a:p>
            <a:pPr lvl="1"/>
            <a:r>
              <a:rPr lang="zh-CN" altLang="en-US" dirty="0"/>
              <a:t>易受攻击代码示例</a:t>
            </a:r>
            <a:endParaRPr lang="en-US" altLang="zh-CN" dirty="0"/>
          </a:p>
          <a:p>
            <a:pPr lvl="1"/>
            <a:r>
              <a:rPr lang="zh-CN" altLang="en-US" dirty="0"/>
              <a:t>其它额外信息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9B618B-54B2-20E9-E801-C33B4CC4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356" y="677411"/>
            <a:ext cx="4159124" cy="156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C6FAFE3-EE74-AFEA-A2D6-BC028353E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56" y="2505973"/>
            <a:ext cx="4159124" cy="1395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00A8F41-8DED-CB7F-45EE-2CD2EB79A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631" y="4450628"/>
            <a:ext cx="5344129" cy="1566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ECB95C5-2AD0-E9A7-33C7-EBCFBEB55A0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5940829" y="1460667"/>
            <a:ext cx="1282527" cy="123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DFAEE6F-AAF0-C527-F08D-4847C43D9BF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54634" y="2955647"/>
            <a:ext cx="2368722" cy="248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28211DB-A763-E163-5DFC-63A20B447A7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639015" y="5023131"/>
            <a:ext cx="2537616" cy="210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925" y="1512093"/>
            <a:ext cx="7818643" cy="4448444"/>
          </a:xfrm>
        </p:spPr>
        <p:txBody>
          <a:bodyPr>
            <a:normAutofit/>
          </a:bodyPr>
          <a:lstStyle/>
          <a:p>
            <a:r>
              <a:rPr lang="zh-CN" altLang="en-US" dirty="0"/>
              <a:t>模块化</a:t>
            </a:r>
            <a:r>
              <a:rPr lang="en-US" altLang="zh-CN" dirty="0"/>
              <a:t>RAG</a:t>
            </a:r>
            <a:r>
              <a:rPr lang="zh-CN" altLang="en-US" dirty="0"/>
              <a:t>概述</a:t>
            </a:r>
            <a:endParaRPr lang="en-US" altLang="zh-CN" dirty="0"/>
          </a:p>
          <a:p>
            <a:pPr lvl="1"/>
            <a:r>
              <a:rPr lang="zh-CN" altLang="en-US" dirty="0"/>
              <a:t>模块化</a:t>
            </a:r>
            <a:r>
              <a:rPr lang="en-US" altLang="zh-CN" dirty="0"/>
              <a:t>RAG</a:t>
            </a:r>
            <a:r>
              <a:rPr lang="zh-CN" altLang="en-US" dirty="0"/>
              <a:t>体系</a:t>
            </a:r>
          </a:p>
          <a:p>
            <a:pPr lvl="1"/>
            <a:r>
              <a:rPr lang="zh-CN" altLang="en-US" dirty="0"/>
              <a:t>模块化</a:t>
            </a:r>
            <a:r>
              <a:rPr lang="en-US" altLang="zh-CN" dirty="0"/>
              <a:t>RAG</a:t>
            </a:r>
            <a:r>
              <a:rPr lang="zh-CN" altLang="en-US" dirty="0"/>
              <a:t>的意义</a:t>
            </a:r>
            <a:endParaRPr lang="en-US" altLang="zh-CN" dirty="0"/>
          </a:p>
          <a:p>
            <a:pPr lvl="1"/>
            <a:r>
              <a:rPr lang="zh-CN" altLang="en-US" dirty="0"/>
              <a:t>模块性</a:t>
            </a:r>
            <a:r>
              <a:rPr lang="en-US" altLang="zh-CN" dirty="0"/>
              <a:t>RAG</a:t>
            </a:r>
            <a:r>
              <a:rPr lang="zh-CN" altLang="en-US" dirty="0"/>
              <a:t>的机遇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模块化</a:t>
            </a:r>
            <a:r>
              <a:rPr lang="en-US" altLang="zh-CN" dirty="0">
                <a:solidFill>
                  <a:schemeClr val="bg2"/>
                </a:solidFill>
              </a:rPr>
              <a:t>RAG</a:t>
            </a:r>
            <a:r>
              <a:rPr lang="zh-CN" altLang="en-US" dirty="0">
                <a:solidFill>
                  <a:schemeClr val="bg2"/>
                </a:solidFill>
              </a:rPr>
              <a:t>中的关键技术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Indexing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Pre-Retrieval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Retrieval</a:t>
            </a:r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44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007A9C-6162-A661-E340-B762AA82A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8" r="70537" b="15502"/>
          <a:stretch/>
        </p:blipFill>
        <p:spPr>
          <a:xfrm>
            <a:off x="7143750" y="782139"/>
            <a:ext cx="4686300" cy="37490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A16051-A19B-962F-3E01-11DAC41D6751}"/>
              </a:ext>
            </a:extLst>
          </p:cNvPr>
          <p:cNvSpPr txBox="1"/>
          <p:nvPr/>
        </p:nvSpPr>
        <p:spPr>
          <a:xfrm flipH="1">
            <a:off x="7803423" y="4743675"/>
            <a:ext cx="3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 </a:t>
            </a:r>
            <a:r>
              <a:rPr lang="zh-CN" altLang="en-US" dirty="0"/>
              <a:t>工程师修复</a:t>
            </a:r>
            <a:r>
              <a:rPr lang="en-US" altLang="zh-CN" dirty="0"/>
              <a:t>CWE-125</a:t>
            </a:r>
            <a:r>
              <a:rPr lang="zh-CN" altLang="en-US" dirty="0"/>
              <a:t>的过程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D29B115-35BF-3E1A-A2DA-7355FA9BEEB5}"/>
              </a:ext>
            </a:extLst>
          </p:cNvPr>
          <p:cNvSpPr txBox="1">
            <a:spLocks/>
          </p:cNvSpPr>
          <p:nvPr/>
        </p:nvSpPr>
        <p:spPr>
          <a:xfrm>
            <a:off x="361950" y="907430"/>
            <a:ext cx="3899807" cy="2521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人如何修复代码？</a:t>
            </a:r>
            <a:endParaRPr lang="en-US" altLang="zh-CN" dirty="0"/>
          </a:p>
          <a:p>
            <a:r>
              <a:rPr lang="zh-CN" altLang="en-US" dirty="0"/>
              <a:t>理解易受攻击的函数</a:t>
            </a:r>
            <a:endParaRPr lang="en-US" altLang="zh-CN" dirty="0"/>
          </a:p>
          <a:p>
            <a:pPr lvl="1"/>
            <a:r>
              <a:rPr lang="zh-CN" altLang="en-US" dirty="0"/>
              <a:t>修复之前</a:t>
            </a:r>
            <a:endParaRPr lang="en-US" altLang="zh-CN" dirty="0"/>
          </a:p>
          <a:p>
            <a:pPr lvl="1"/>
            <a:r>
              <a:rPr lang="zh-CN" altLang="en-US" dirty="0"/>
              <a:t>仔细检查</a:t>
            </a:r>
            <a:endParaRPr lang="en-US" altLang="zh-CN" dirty="0"/>
          </a:p>
          <a:p>
            <a:pPr lvl="1"/>
            <a:r>
              <a:rPr lang="zh-CN" altLang="en-US" dirty="0"/>
              <a:t>全面理解代码及弱点</a:t>
            </a:r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D02FA9-F6D7-C60C-6CC1-FCBF8825B25C}"/>
              </a:ext>
            </a:extLst>
          </p:cNvPr>
          <p:cNvCxnSpPr>
            <a:cxnSpLocks/>
          </p:cNvCxnSpPr>
          <p:nvPr/>
        </p:nvCxnSpPr>
        <p:spPr>
          <a:xfrm>
            <a:off x="4131129" y="2171700"/>
            <a:ext cx="4833257" cy="10776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动机示例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A16051-A19B-962F-3E01-11DAC41D6751}"/>
              </a:ext>
            </a:extLst>
          </p:cNvPr>
          <p:cNvSpPr txBox="1"/>
          <p:nvPr/>
        </p:nvSpPr>
        <p:spPr>
          <a:xfrm flipH="1">
            <a:off x="7050404" y="4590886"/>
            <a:ext cx="363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 </a:t>
            </a:r>
            <a:r>
              <a:rPr lang="zh-CN" altLang="en-US" dirty="0"/>
              <a:t>一个易受攻击的函数及其修复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D29B115-35BF-3E1A-A2DA-7355FA9BEEB5}"/>
              </a:ext>
            </a:extLst>
          </p:cNvPr>
          <p:cNvSpPr txBox="1">
            <a:spLocks/>
          </p:cNvSpPr>
          <p:nvPr/>
        </p:nvSpPr>
        <p:spPr>
          <a:xfrm>
            <a:off x="361950" y="907430"/>
            <a:ext cx="4879521" cy="252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人工修复与自动修复的不同</a:t>
            </a:r>
            <a:endParaRPr lang="en-US" altLang="zh-CN" dirty="0"/>
          </a:p>
          <a:p>
            <a:pPr lvl="1"/>
            <a:r>
              <a:rPr lang="zh-CN" altLang="en-US" dirty="0"/>
              <a:t>人：可以处理长函数</a:t>
            </a:r>
            <a:endParaRPr lang="en-US" altLang="zh-CN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Transformer</a:t>
            </a:r>
            <a:r>
              <a:rPr lang="zh-CN" altLang="en-US" dirty="0"/>
              <a:t>的模型：难以处理长函数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C3C8B7-3666-4A8F-48B1-D8993AAFA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750" r="31228" b="15730"/>
          <a:stretch/>
        </p:blipFill>
        <p:spPr>
          <a:xfrm>
            <a:off x="6096000" y="865076"/>
            <a:ext cx="5543550" cy="3428945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68AB793E-B98D-F2FE-6A13-762EE257579B}"/>
              </a:ext>
            </a:extLst>
          </p:cNvPr>
          <p:cNvSpPr/>
          <p:nvPr/>
        </p:nvSpPr>
        <p:spPr>
          <a:xfrm>
            <a:off x="1826691" y="4590886"/>
            <a:ext cx="3567793" cy="1530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需修复的代码</a:t>
            </a:r>
            <a:r>
              <a:rPr lang="en-US" altLang="zh-CN" sz="2000" dirty="0"/>
              <a:t>&gt;800 tokens</a:t>
            </a:r>
            <a:r>
              <a:rPr lang="zh-CN" altLang="en-US" sz="2000" dirty="0"/>
              <a:t>，超出</a:t>
            </a:r>
            <a:r>
              <a:rPr lang="en-US" altLang="zh-CN" sz="2000" dirty="0"/>
              <a:t>VulRepair</a:t>
            </a:r>
            <a:r>
              <a:rPr lang="zh-CN" altLang="en-US" sz="2000" dirty="0"/>
              <a:t>输入限制（</a:t>
            </a:r>
            <a:r>
              <a:rPr lang="en-US" altLang="zh-CN" sz="2000" dirty="0"/>
              <a:t>512</a:t>
            </a:r>
            <a:r>
              <a:rPr lang="zh-CN" altLang="en-US" sz="2000" dirty="0"/>
              <a:t>），</a:t>
            </a:r>
            <a:r>
              <a:rPr lang="en-US" altLang="zh-CN" sz="2000" dirty="0"/>
              <a:t>VulRepair</a:t>
            </a:r>
            <a:r>
              <a:rPr lang="zh-CN" altLang="en-US" sz="2000" dirty="0"/>
              <a:t>未能生成准确修复方案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ED86E6-7BEC-FDBB-9220-7A4237FA79F9}"/>
              </a:ext>
            </a:extLst>
          </p:cNvPr>
          <p:cNvCxnSpPr>
            <a:cxnSpLocks/>
          </p:cNvCxnSpPr>
          <p:nvPr/>
        </p:nvCxnSpPr>
        <p:spPr>
          <a:xfrm flipV="1">
            <a:off x="5574702" y="2077347"/>
            <a:ext cx="4606162" cy="3074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4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007A9C-6162-A661-E340-B762AA82A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8" r="70537" b="15502"/>
          <a:stretch/>
        </p:blipFill>
        <p:spPr>
          <a:xfrm>
            <a:off x="7143750" y="782139"/>
            <a:ext cx="4686300" cy="37490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A16051-A19B-962F-3E01-11DAC41D6751}"/>
              </a:ext>
            </a:extLst>
          </p:cNvPr>
          <p:cNvSpPr txBox="1"/>
          <p:nvPr/>
        </p:nvSpPr>
        <p:spPr>
          <a:xfrm flipH="1">
            <a:off x="7738109" y="4669001"/>
            <a:ext cx="3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1 </a:t>
            </a:r>
            <a:r>
              <a:rPr lang="zh-CN" altLang="en-US" dirty="0"/>
              <a:t>工程师修复</a:t>
            </a:r>
            <a:r>
              <a:rPr lang="en-US" altLang="zh-CN" dirty="0"/>
              <a:t>CWE-125</a:t>
            </a:r>
            <a:r>
              <a:rPr lang="zh-CN" altLang="en-US" dirty="0"/>
              <a:t>的过程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0D29B115-35BF-3E1A-A2DA-7355FA9BEEB5}"/>
              </a:ext>
            </a:extLst>
          </p:cNvPr>
          <p:cNvSpPr txBox="1">
            <a:spLocks/>
          </p:cNvSpPr>
          <p:nvPr/>
        </p:nvSpPr>
        <p:spPr>
          <a:xfrm>
            <a:off x="361950" y="907430"/>
            <a:ext cx="3989614" cy="2521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人如何修复代码？</a:t>
            </a:r>
            <a:endParaRPr lang="en-US" altLang="zh-CN" dirty="0"/>
          </a:p>
          <a:p>
            <a:r>
              <a:rPr lang="en-US" altLang="zh-CN" dirty="0"/>
              <a:t>CWE</a:t>
            </a:r>
            <a:r>
              <a:rPr lang="zh-CN" altLang="en-US" dirty="0"/>
              <a:t>知识启发修复</a:t>
            </a:r>
            <a:endParaRPr lang="en-US" altLang="zh-CN" dirty="0"/>
          </a:p>
          <a:p>
            <a:pPr lvl="1"/>
            <a:r>
              <a:rPr lang="zh-CN" altLang="en-US" dirty="0"/>
              <a:t>理解</a:t>
            </a:r>
            <a:r>
              <a:rPr lang="en-US" altLang="zh-CN" dirty="0"/>
              <a:t>CWE-125</a:t>
            </a:r>
          </a:p>
          <a:p>
            <a:pPr lvl="1"/>
            <a:r>
              <a:rPr lang="zh-CN" altLang="en-US" dirty="0"/>
              <a:t>参考：</a:t>
            </a:r>
            <a:endParaRPr lang="en-US" altLang="zh-CN" dirty="0"/>
          </a:p>
          <a:p>
            <a:pPr lvl="2"/>
            <a:r>
              <a:rPr lang="en-US" altLang="zh-CN" dirty="0"/>
              <a:t>CWE-125</a:t>
            </a:r>
            <a:r>
              <a:rPr lang="zh-CN" altLang="en-US" dirty="0"/>
              <a:t>的名称、描述</a:t>
            </a:r>
            <a:endParaRPr lang="en-US" altLang="zh-CN" dirty="0"/>
          </a:p>
          <a:p>
            <a:pPr lvl="2"/>
            <a:r>
              <a:rPr lang="zh-CN" altLang="en-US" dirty="0"/>
              <a:t>典型的易受攻击示例</a:t>
            </a:r>
            <a:endParaRPr lang="en-US" altLang="zh-CN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4009AA0-17D7-D880-E4DF-A3FAD96A5CA3}"/>
              </a:ext>
            </a:extLst>
          </p:cNvPr>
          <p:cNvCxnSpPr>
            <a:cxnSpLocks/>
          </p:cNvCxnSpPr>
          <p:nvPr/>
        </p:nvCxnSpPr>
        <p:spPr>
          <a:xfrm>
            <a:off x="4465864" y="2269671"/>
            <a:ext cx="4376057" cy="1616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150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动机示例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007A9C-6162-A661-E340-B762AA82A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05" b="16185"/>
          <a:stretch/>
        </p:blipFill>
        <p:spPr>
          <a:xfrm>
            <a:off x="698967" y="709249"/>
            <a:ext cx="3815443" cy="300188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9041AB-9B8B-ED32-C45E-198B5566CE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27" r="31273" b="16185"/>
          <a:stretch/>
        </p:blipFill>
        <p:spPr>
          <a:xfrm>
            <a:off x="6961414" y="677411"/>
            <a:ext cx="4901292" cy="30018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8A70159-2234-7CCC-701B-1AE2A1A15EED}"/>
              </a:ext>
            </a:extLst>
          </p:cNvPr>
          <p:cNvSpPr txBox="1"/>
          <p:nvPr/>
        </p:nvSpPr>
        <p:spPr>
          <a:xfrm flipH="1">
            <a:off x="7594689" y="3821932"/>
            <a:ext cx="363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2 </a:t>
            </a:r>
            <a:r>
              <a:rPr lang="zh-CN" altLang="en-US" dirty="0"/>
              <a:t>一个易受攻击的函数及其修复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167984-EBAA-AB95-C781-1236656D95E9}"/>
              </a:ext>
            </a:extLst>
          </p:cNvPr>
          <p:cNvSpPr txBox="1"/>
          <p:nvPr/>
        </p:nvSpPr>
        <p:spPr>
          <a:xfrm flipH="1">
            <a:off x="879669" y="3785735"/>
            <a:ext cx="363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3 CWE</a:t>
            </a:r>
            <a:r>
              <a:rPr lang="zh-CN" altLang="en-US" dirty="0"/>
              <a:t>网站的示例及修复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FF20FE-61CB-B360-8296-B6A5F89C5EBF}"/>
              </a:ext>
            </a:extLst>
          </p:cNvPr>
          <p:cNvSpPr/>
          <p:nvPr/>
        </p:nvSpPr>
        <p:spPr>
          <a:xfrm>
            <a:off x="867915" y="4810704"/>
            <a:ext cx="3477546" cy="1028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CWE-125</a:t>
            </a:r>
            <a:r>
              <a:rPr lang="zh-CN" altLang="en-US" sz="2000" dirty="0"/>
              <a:t>的一个典型原因是忘记确保数组索引不是负数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AB30CE5-FA90-D3D9-AE6D-340036969BA6}"/>
              </a:ext>
            </a:extLst>
          </p:cNvPr>
          <p:cNvSpPr/>
          <p:nvPr/>
        </p:nvSpPr>
        <p:spPr>
          <a:xfrm>
            <a:off x="7673286" y="4654612"/>
            <a:ext cx="3477546" cy="13408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第</a:t>
            </a:r>
            <a:r>
              <a:rPr lang="en-US" altLang="zh-CN" sz="2000" dirty="0"/>
              <a:t>7</a:t>
            </a:r>
            <a:r>
              <a:rPr lang="zh-CN" altLang="en-US" sz="2000" dirty="0"/>
              <a:t>行获取变量</a:t>
            </a:r>
            <a:r>
              <a:rPr lang="en-US" altLang="zh-CN" sz="2000" dirty="0"/>
              <a:t>count</a:t>
            </a:r>
            <a:r>
              <a:rPr lang="zh-CN" altLang="en-US" sz="2000" dirty="0"/>
              <a:t>的值，随后在第</a:t>
            </a:r>
            <a:r>
              <a:rPr lang="en-US" altLang="zh-CN" sz="2000" dirty="0"/>
              <a:t>14</a:t>
            </a:r>
            <a:r>
              <a:rPr lang="zh-CN" altLang="en-US" sz="2000" dirty="0"/>
              <a:t>行用作索引。该函数没有检查</a:t>
            </a:r>
            <a:r>
              <a:rPr lang="en-US" altLang="zh-CN" sz="2000" dirty="0"/>
              <a:t>count</a:t>
            </a:r>
            <a:r>
              <a:rPr lang="zh-CN" altLang="en-US" sz="2000" dirty="0"/>
              <a:t>是否为负值。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8AD016F-E2DC-7108-D165-C25C9CD40AC1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345461" y="5325054"/>
            <a:ext cx="3327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8E669E3-AF50-ADA5-B997-15C3FDD377DD}"/>
              </a:ext>
            </a:extLst>
          </p:cNvPr>
          <p:cNvSpPr txBox="1"/>
          <p:nvPr/>
        </p:nvSpPr>
        <p:spPr>
          <a:xfrm>
            <a:off x="4647461" y="48051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启发开发人员，提供参考</a:t>
            </a:r>
          </a:p>
        </p:txBody>
      </p:sp>
    </p:spTree>
    <p:extLst>
      <p:ext uri="{BB962C8B-B14F-4D97-AF65-F5344CB8AC3E}">
        <p14:creationId xmlns:p14="http://schemas.microsoft.com/office/powerpoint/2010/main" val="2228950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C21E971-63D4-709E-CB0A-7A41571578C9}"/>
              </a:ext>
            </a:extLst>
          </p:cNvPr>
          <p:cNvSpPr txBox="1">
            <a:spLocks/>
          </p:cNvSpPr>
          <p:nvPr/>
        </p:nvSpPr>
        <p:spPr>
          <a:xfrm>
            <a:off x="361949" y="907430"/>
            <a:ext cx="4242707" cy="130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任务定义</a:t>
            </a:r>
            <a:endParaRPr lang="en-US" altLang="zh-CN" dirty="0"/>
          </a:p>
          <a:p>
            <a:pPr lvl="1"/>
            <a:r>
              <a:rPr lang="zh-CN" altLang="en-US" dirty="0"/>
              <a:t>基于学习的漏洞修复问题</a:t>
            </a:r>
            <a:endParaRPr lang="en-US" altLang="zh-CN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881BDA4-39C3-1831-A278-F7E4B4759784}"/>
              </a:ext>
            </a:extLst>
          </p:cNvPr>
          <p:cNvSpPr/>
          <p:nvPr/>
        </p:nvSpPr>
        <p:spPr>
          <a:xfrm>
            <a:off x="6335486" y="907430"/>
            <a:ext cx="3910692" cy="1159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(</a:t>
            </a:r>
            <a:r>
              <a:rPr lang="zh-CN" altLang="en-US" sz="4400" dirty="0"/>
              <a:t>𝑋𝑖</a:t>
            </a:r>
            <a:r>
              <a:rPr lang="en-US" altLang="zh-CN" sz="4400" dirty="0"/>
              <a:t>,</a:t>
            </a:r>
            <a:r>
              <a:rPr lang="zh-CN" altLang="en-US" sz="4400" dirty="0"/>
              <a:t>𝑇𝑖</a:t>
            </a:r>
            <a:r>
              <a:rPr lang="en-US" altLang="zh-CN" sz="4400" dirty="0"/>
              <a:t>) → </a:t>
            </a:r>
            <a:r>
              <a:rPr lang="zh-CN" altLang="en-US" sz="4400" dirty="0"/>
              <a:t>𝑌𝑖</a:t>
            </a: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23E335F-12AE-58E9-F55E-BAC20C4DA6AF}"/>
              </a:ext>
            </a:extLst>
          </p:cNvPr>
          <p:cNvSpPr txBox="1">
            <a:spLocks/>
          </p:cNvSpPr>
          <p:nvPr/>
        </p:nvSpPr>
        <p:spPr>
          <a:xfrm>
            <a:off x="6798128" y="2091251"/>
            <a:ext cx="2985408" cy="12521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Xi</a:t>
            </a:r>
            <a:r>
              <a:rPr lang="zh-CN" altLang="en-US" sz="1800" dirty="0"/>
              <a:t>：包含漏洞的代码片段</a:t>
            </a:r>
            <a:endParaRPr lang="en-US" altLang="zh-CN" sz="1800" dirty="0"/>
          </a:p>
          <a:p>
            <a:r>
              <a:rPr lang="en-US" altLang="zh-CN" sz="1800" dirty="0"/>
              <a:t>Ti</a:t>
            </a:r>
            <a:r>
              <a:rPr lang="zh-CN" altLang="en-US" sz="1800" dirty="0"/>
              <a:t>：关联的</a:t>
            </a:r>
            <a:r>
              <a:rPr lang="en-US" altLang="zh-CN" sz="1800" dirty="0"/>
              <a:t>CWE</a:t>
            </a:r>
            <a:r>
              <a:rPr lang="zh-CN" altLang="en-US" sz="1800" dirty="0"/>
              <a:t>类型</a:t>
            </a:r>
            <a:endParaRPr lang="en-US" altLang="zh-CN" sz="1800" dirty="0"/>
          </a:p>
          <a:p>
            <a:r>
              <a:rPr lang="en-US" altLang="zh-CN" sz="1800" dirty="0"/>
              <a:t>Yi</a:t>
            </a:r>
            <a:r>
              <a:rPr lang="zh-CN" altLang="en-US" sz="1800" dirty="0"/>
              <a:t>：修复后的代码</a:t>
            </a:r>
            <a:endParaRPr lang="en-US" altLang="zh-CN" sz="18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6975BEF-CC6F-87CB-99EB-4E3BAB706A3C}"/>
              </a:ext>
            </a:extLst>
          </p:cNvPr>
          <p:cNvCxnSpPr/>
          <p:nvPr/>
        </p:nvCxnSpPr>
        <p:spPr>
          <a:xfrm>
            <a:off x="4751614" y="1632857"/>
            <a:ext cx="13443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B9CF81FD-408C-B116-066A-14CE5DA5CF4A}"/>
              </a:ext>
            </a:extLst>
          </p:cNvPr>
          <p:cNvSpPr txBox="1">
            <a:spLocks/>
          </p:cNvSpPr>
          <p:nvPr/>
        </p:nvSpPr>
        <p:spPr>
          <a:xfrm>
            <a:off x="361949" y="3860179"/>
            <a:ext cx="4242707" cy="1854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Fusion-in-Decoder</a:t>
            </a:r>
            <a:r>
              <a:rPr lang="zh-CN" altLang="en-US" dirty="0"/>
              <a:t>（</a:t>
            </a:r>
            <a:r>
              <a:rPr lang="en-US" altLang="zh-CN" dirty="0"/>
              <a:t>FID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序列到序列的任务</a:t>
            </a:r>
            <a:endParaRPr lang="en-US" altLang="zh-CN" dirty="0"/>
          </a:p>
          <a:p>
            <a:pPr lvl="1"/>
            <a:r>
              <a:rPr lang="zh-CN" altLang="en-US" dirty="0"/>
              <a:t>输入：问题、大量相关段落</a:t>
            </a:r>
            <a:endParaRPr lang="en-US" altLang="zh-CN" dirty="0"/>
          </a:p>
          <a:p>
            <a:pPr lvl="1"/>
            <a:r>
              <a:rPr lang="zh-CN" altLang="en-US" dirty="0"/>
              <a:t>输出：问题的答案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971928-7D65-B4C5-7CFF-A6A54F0A8F2B}"/>
              </a:ext>
            </a:extLst>
          </p:cNvPr>
          <p:cNvSpPr/>
          <p:nvPr/>
        </p:nvSpPr>
        <p:spPr>
          <a:xfrm>
            <a:off x="5078186" y="3956396"/>
            <a:ext cx="3910692" cy="553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每个问题和段落单独编码器编码</a:t>
            </a:r>
            <a:endParaRPr lang="en-US" altLang="zh-CN" sz="20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7CDEE6D-21AB-ED40-F0DF-B4D4B4E1434E}"/>
              </a:ext>
            </a:extLst>
          </p:cNvPr>
          <p:cNvSpPr/>
          <p:nvPr/>
        </p:nvSpPr>
        <p:spPr>
          <a:xfrm>
            <a:off x="9842046" y="3958195"/>
            <a:ext cx="1649185" cy="553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上下文嵌入</a:t>
            </a:r>
            <a:endParaRPr lang="en-US" altLang="zh-CN" sz="20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D8C2F6F-E7E2-77E8-A64E-87AF8403FBFB}"/>
              </a:ext>
            </a:extLst>
          </p:cNvPr>
          <p:cNvSpPr/>
          <p:nvPr/>
        </p:nvSpPr>
        <p:spPr>
          <a:xfrm>
            <a:off x="7538365" y="4854202"/>
            <a:ext cx="3371849" cy="553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问题及所有段落的复合表示</a:t>
            </a:r>
            <a:endParaRPr lang="en-US" altLang="zh-CN" sz="2000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5494E8A-4B6F-2E40-4E13-33DAB5C5626C}"/>
              </a:ext>
            </a:extLst>
          </p:cNvPr>
          <p:cNvSpPr/>
          <p:nvPr/>
        </p:nvSpPr>
        <p:spPr>
          <a:xfrm>
            <a:off x="5075463" y="4846348"/>
            <a:ext cx="1649185" cy="553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解码器</a:t>
            </a:r>
            <a:endParaRPr lang="en-US" altLang="zh-CN" sz="20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94C18F4-9BD7-5C29-C4DE-CB7F6D48D709}"/>
              </a:ext>
            </a:extLst>
          </p:cNvPr>
          <p:cNvSpPr/>
          <p:nvPr/>
        </p:nvSpPr>
        <p:spPr>
          <a:xfrm>
            <a:off x="5075463" y="5832346"/>
            <a:ext cx="1649185" cy="553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期望的输出</a:t>
            </a:r>
            <a:endParaRPr lang="en-US" altLang="zh-CN" sz="200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DD5CC1E-F6EA-5A51-C433-796935D1063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988878" y="4233385"/>
            <a:ext cx="853168" cy="1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FCEA525-9915-32CA-78D0-6F3FD54CC937}"/>
              </a:ext>
            </a:extLst>
          </p:cNvPr>
          <p:cNvCxnSpPr>
            <a:stCxn id="11" idx="3"/>
            <a:endCxn id="16" idx="3"/>
          </p:cNvCxnSpPr>
          <p:nvPr/>
        </p:nvCxnSpPr>
        <p:spPr>
          <a:xfrm flipH="1">
            <a:off x="10910214" y="4235184"/>
            <a:ext cx="581017" cy="896007"/>
          </a:xfrm>
          <a:prstGeom prst="bentConnector3">
            <a:avLst>
              <a:gd name="adj1" fmla="val -3934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285DDB-387E-591D-EE4B-AC0C10BD493C}"/>
              </a:ext>
            </a:extLst>
          </p:cNvPr>
          <p:cNvCxnSpPr>
            <a:stCxn id="16" idx="1"/>
            <a:endCxn id="21" idx="3"/>
          </p:cNvCxnSpPr>
          <p:nvPr/>
        </p:nvCxnSpPr>
        <p:spPr>
          <a:xfrm flipH="1" flipV="1">
            <a:off x="6724648" y="5123337"/>
            <a:ext cx="813717" cy="7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4100964-2A5F-492F-DB8B-5AF7066645D0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5900056" y="5400326"/>
            <a:ext cx="0" cy="432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A26832C-43E8-CD2D-C0B0-D89859CC4805}"/>
              </a:ext>
            </a:extLst>
          </p:cNvPr>
          <p:cNvSpPr txBox="1"/>
          <p:nvPr/>
        </p:nvSpPr>
        <p:spPr>
          <a:xfrm>
            <a:off x="10910214" y="51233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连接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A6D70C-AA63-19CE-717D-7AF97EC353A5}"/>
              </a:ext>
            </a:extLst>
          </p:cNvPr>
          <p:cNvSpPr txBox="1"/>
          <p:nvPr/>
        </p:nvSpPr>
        <p:spPr>
          <a:xfrm>
            <a:off x="6849184" y="47990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</p:spTree>
    <p:extLst>
      <p:ext uri="{BB962C8B-B14F-4D97-AF65-F5344CB8AC3E}">
        <p14:creationId xmlns:p14="http://schemas.microsoft.com/office/powerpoint/2010/main" val="355343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925" y="1512093"/>
            <a:ext cx="7818643" cy="444844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概述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体系</a:t>
            </a:r>
            <a:endParaRPr lang="zh-CN" altLang="en-US" dirty="0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的意义</a:t>
            </a:r>
            <a:endParaRPr lang="en-US" altLang="zh-CN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模块性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的机遇</a:t>
            </a:r>
          </a:p>
          <a:p>
            <a:r>
              <a:rPr lang="zh-CN" altLang="en-US"/>
              <a:t>模块化</a:t>
            </a:r>
            <a:r>
              <a:rPr lang="en-US" altLang="zh-CN"/>
              <a:t>RAG</a:t>
            </a:r>
            <a:r>
              <a:rPr lang="zh-CN" altLang="en-US"/>
              <a:t>中的关键技术</a:t>
            </a:r>
            <a:endParaRPr lang="en-US" altLang="zh-CN"/>
          </a:p>
          <a:p>
            <a:pPr lvl="1"/>
            <a:r>
              <a:rPr lang="en-US" altLang="zh-CN"/>
              <a:t>Indexing</a:t>
            </a:r>
            <a:endParaRPr lang="en-US" altLang="zh-CN" dirty="0"/>
          </a:p>
          <a:p>
            <a:pPr lvl="1"/>
            <a:r>
              <a:rPr lang="en-US" altLang="zh-CN"/>
              <a:t>Pre-Retrieval</a:t>
            </a:r>
            <a:endParaRPr lang="en-US" altLang="zh-CN" dirty="0"/>
          </a:p>
          <a:p>
            <a:pPr lvl="1"/>
            <a:r>
              <a:rPr lang="en-US" altLang="zh-CN"/>
              <a:t>Retrieval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方法框架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84E94A-9A1B-8853-211C-C0CE7EB3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110"/>
            <a:ext cx="12192000" cy="2663422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8EBE3DD5-B4D3-D91D-5986-D4F870DE6A7A}"/>
              </a:ext>
            </a:extLst>
          </p:cNvPr>
          <p:cNvSpPr txBox="1">
            <a:spLocks/>
          </p:cNvSpPr>
          <p:nvPr/>
        </p:nvSpPr>
        <p:spPr>
          <a:xfrm>
            <a:off x="476250" y="3764930"/>
            <a:ext cx="3989614" cy="252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1.</a:t>
            </a:r>
            <a:r>
              <a:rPr lang="zh-CN" altLang="en-US" sz="2400" dirty="0"/>
              <a:t> 漏洞代码预处理</a:t>
            </a:r>
            <a:endParaRPr lang="en-US" altLang="zh-CN" sz="2400" dirty="0"/>
          </a:p>
          <a:p>
            <a:pPr lvl="1"/>
            <a:r>
              <a:rPr lang="zh-CN" altLang="en-US" sz="2000" dirty="0"/>
              <a:t>遍历抽象语法树</a:t>
            </a:r>
            <a:r>
              <a:rPr lang="en-US" altLang="zh-CN" sz="2000" dirty="0"/>
              <a:t>AST</a:t>
            </a:r>
          </a:p>
          <a:p>
            <a:pPr lvl="1"/>
            <a:r>
              <a:rPr lang="zh-CN" altLang="en-US" sz="2000" dirty="0"/>
              <a:t>函数</a:t>
            </a:r>
            <a:r>
              <a:rPr lang="en-US" altLang="zh-CN" sz="2000" dirty="0"/>
              <a:t>Xi-&gt;</a:t>
            </a:r>
            <a:r>
              <a:rPr lang="zh-CN" altLang="en-US" sz="2000" dirty="0"/>
              <a:t>代码</a:t>
            </a:r>
            <a:r>
              <a:rPr lang="en-US" altLang="zh-CN" sz="2000" dirty="0"/>
              <a:t>token</a:t>
            </a:r>
            <a:r>
              <a:rPr lang="zh-CN" altLang="en-US" sz="2000" dirty="0"/>
              <a:t>序列</a:t>
            </a:r>
            <a:endParaRPr lang="en-US" altLang="zh-CN" sz="2000" dirty="0"/>
          </a:p>
          <a:p>
            <a:pPr lvl="1"/>
            <a:r>
              <a:rPr lang="zh-CN" altLang="en-US" sz="2000" dirty="0"/>
              <a:t>函数</a:t>
            </a:r>
            <a:r>
              <a:rPr lang="en-US" altLang="zh-CN" sz="2000" dirty="0"/>
              <a:t>Xi-&gt;AST</a:t>
            </a:r>
            <a:r>
              <a:rPr lang="zh-CN" altLang="en-US" sz="2000" dirty="0"/>
              <a:t>节点序列</a:t>
            </a:r>
            <a:endParaRPr lang="en-US" altLang="zh-CN" sz="2000" dirty="0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1D8A9990-3297-2DBB-CA0B-6DA2ADB6A060}"/>
              </a:ext>
            </a:extLst>
          </p:cNvPr>
          <p:cNvSpPr txBox="1">
            <a:spLocks/>
          </p:cNvSpPr>
          <p:nvPr/>
        </p:nvSpPr>
        <p:spPr>
          <a:xfrm>
            <a:off x="6735535" y="3764930"/>
            <a:ext cx="3989614" cy="252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2. CWE</a:t>
            </a:r>
            <a:r>
              <a:rPr lang="zh-CN" altLang="en-US" sz="2400" dirty="0"/>
              <a:t>知识提取</a:t>
            </a:r>
            <a:endParaRPr lang="en-US" altLang="zh-CN" sz="2400" dirty="0"/>
          </a:p>
          <a:p>
            <a:pPr lvl="1"/>
            <a:r>
              <a:rPr lang="zh-CN" altLang="en-US" sz="2000" dirty="0"/>
              <a:t>针对</a:t>
            </a:r>
            <a:r>
              <a:rPr lang="en-US" altLang="zh-CN" sz="2000" dirty="0"/>
              <a:t>CWE</a:t>
            </a:r>
            <a:r>
              <a:rPr lang="zh-CN" altLang="en-US" sz="2000" dirty="0"/>
              <a:t>类型</a:t>
            </a:r>
            <a:r>
              <a:rPr lang="en-US" altLang="zh-CN" sz="2000" dirty="0"/>
              <a:t>Ti</a:t>
            </a:r>
          </a:p>
          <a:p>
            <a:pPr lvl="1"/>
            <a:r>
              <a:rPr lang="zh-CN" altLang="en-US" sz="2000" dirty="0"/>
              <a:t>输出：漏洞名称、漏洞代码示例、代码示例的修复方法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方法框架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84E94A-9A1B-8853-211C-C0CE7EB3D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5110"/>
            <a:ext cx="12192000" cy="2663422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8EBE3DD5-B4D3-D91D-5986-D4F870DE6A7A}"/>
              </a:ext>
            </a:extLst>
          </p:cNvPr>
          <p:cNvSpPr txBox="1">
            <a:spLocks/>
          </p:cNvSpPr>
          <p:nvPr/>
        </p:nvSpPr>
        <p:spPr>
          <a:xfrm>
            <a:off x="476249" y="3764930"/>
            <a:ext cx="4634593" cy="2521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3.</a:t>
            </a:r>
            <a:r>
              <a:rPr lang="zh-CN" altLang="en-US" sz="2400" dirty="0"/>
              <a:t> </a:t>
            </a:r>
            <a:r>
              <a:rPr lang="en-US" altLang="zh-CN" sz="2400" dirty="0"/>
              <a:t>FID</a:t>
            </a:r>
            <a:r>
              <a:rPr lang="zh-CN" altLang="en-US" sz="2400" dirty="0"/>
              <a:t>与相关性预测（分而治之）</a:t>
            </a:r>
            <a:endParaRPr lang="en-US" altLang="zh-CN" sz="2400" dirty="0"/>
          </a:p>
          <a:p>
            <a:pPr lvl="1"/>
            <a:r>
              <a:rPr lang="zh-CN" altLang="en-US" sz="2000" dirty="0"/>
              <a:t>所有输入数据（代码</a:t>
            </a:r>
            <a:r>
              <a:rPr lang="en-US" altLang="zh-CN" sz="2000" dirty="0"/>
              <a:t>token</a:t>
            </a:r>
            <a:r>
              <a:rPr lang="zh-CN" altLang="en-US" sz="2000" dirty="0"/>
              <a:t>序列、漏洞代码示例、</a:t>
            </a:r>
            <a:r>
              <a:rPr lang="en-US" altLang="zh-CN" sz="2000" dirty="0"/>
              <a:t>CWE</a:t>
            </a:r>
            <a:r>
              <a:rPr lang="zh-CN" altLang="en-US" sz="2000" dirty="0"/>
              <a:t>知识）编码为上下文嵌入</a:t>
            </a:r>
            <a:endParaRPr lang="en-US" altLang="zh-CN" sz="2000" dirty="0"/>
          </a:p>
          <a:p>
            <a:pPr lvl="1"/>
            <a:r>
              <a:rPr lang="zh-CN" altLang="en-US" sz="2000" dirty="0"/>
              <a:t>聚合上下文</a:t>
            </a:r>
            <a:endParaRPr lang="en-US" altLang="zh-CN" sz="2000" dirty="0"/>
          </a:p>
          <a:p>
            <a:pPr lvl="1"/>
            <a:r>
              <a:rPr lang="zh-CN" altLang="en-US" sz="2000" dirty="0"/>
              <a:t>送入解码器生成修复代码</a:t>
            </a:r>
            <a:r>
              <a:rPr lang="en-US" altLang="zh-CN" sz="2000" dirty="0"/>
              <a:t>Yi</a:t>
            </a:r>
          </a:p>
          <a:p>
            <a:pPr lvl="1"/>
            <a:endParaRPr lang="en-US" altLang="zh-CN" sz="2000" dirty="0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1D8A9990-3297-2DBB-CA0B-6DA2ADB6A060}"/>
              </a:ext>
            </a:extLst>
          </p:cNvPr>
          <p:cNvSpPr txBox="1">
            <a:spLocks/>
          </p:cNvSpPr>
          <p:nvPr/>
        </p:nvSpPr>
        <p:spPr>
          <a:xfrm>
            <a:off x="6735535" y="3764930"/>
            <a:ext cx="3989614" cy="252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主干模型</a:t>
            </a:r>
            <a:endParaRPr lang="en-US" altLang="zh-CN" sz="2000" dirty="0"/>
          </a:p>
          <a:p>
            <a:pPr lvl="1"/>
            <a:r>
              <a:rPr lang="zh-CN" altLang="en-US" sz="2000" dirty="0"/>
              <a:t>预训练模型</a:t>
            </a:r>
            <a:endParaRPr lang="en-US" altLang="zh-CN" sz="2000" dirty="0"/>
          </a:p>
          <a:p>
            <a:pPr lvl="1"/>
            <a:r>
              <a:rPr lang="en-US" altLang="zh-CN" sz="2000" dirty="0"/>
              <a:t>CodeT5-base</a:t>
            </a:r>
          </a:p>
          <a:p>
            <a:pPr lvl="1"/>
            <a:r>
              <a:rPr lang="zh-CN" altLang="en-US" sz="2000" dirty="0"/>
              <a:t>序列到序列任务上表现卓越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8891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925" y="1512093"/>
            <a:ext cx="7818643" cy="4448444"/>
          </a:xfrm>
        </p:spPr>
        <p:txBody>
          <a:bodyPr>
            <a:normAutofit/>
          </a:bodyPr>
          <a:lstStyle/>
          <a:p>
            <a:r>
              <a:rPr lang="zh-CN" altLang="en-US" dirty="0"/>
              <a:t>模块化</a:t>
            </a:r>
            <a:r>
              <a:rPr lang="en-US" altLang="zh-CN" dirty="0"/>
              <a:t>RAG</a:t>
            </a:r>
            <a:r>
              <a:rPr lang="zh-CN" altLang="en-US" dirty="0"/>
              <a:t>概述</a:t>
            </a:r>
            <a:endParaRPr lang="en-US" altLang="zh-CN" dirty="0"/>
          </a:p>
          <a:p>
            <a:pPr lvl="1"/>
            <a:r>
              <a:rPr lang="zh-CN" altLang="en-US" dirty="0"/>
              <a:t>模块化</a:t>
            </a:r>
            <a:r>
              <a:rPr lang="en-US" altLang="zh-CN" dirty="0"/>
              <a:t>RAG</a:t>
            </a:r>
            <a:r>
              <a:rPr lang="zh-CN" altLang="en-US" dirty="0"/>
              <a:t>体系</a:t>
            </a:r>
          </a:p>
          <a:p>
            <a:pPr lvl="1"/>
            <a:r>
              <a:rPr lang="zh-CN" altLang="en-US" dirty="0"/>
              <a:t>模块化</a:t>
            </a:r>
            <a:r>
              <a:rPr lang="en-US" altLang="zh-CN" dirty="0"/>
              <a:t>RAG</a:t>
            </a:r>
            <a:r>
              <a:rPr lang="zh-CN" altLang="en-US" dirty="0"/>
              <a:t>的意义</a:t>
            </a:r>
            <a:endParaRPr lang="en-US" altLang="zh-CN" dirty="0"/>
          </a:p>
          <a:p>
            <a:pPr lvl="1"/>
            <a:r>
              <a:rPr lang="zh-CN" altLang="en-US" dirty="0"/>
              <a:t>模块性</a:t>
            </a:r>
            <a:r>
              <a:rPr lang="en-US" altLang="zh-CN" dirty="0"/>
              <a:t>RAG</a:t>
            </a:r>
            <a:r>
              <a:rPr lang="zh-CN" altLang="en-US" dirty="0"/>
              <a:t>的机遇</a:t>
            </a:r>
          </a:p>
          <a:p>
            <a:r>
              <a:rPr lang="zh-CN" altLang="en-US" dirty="0"/>
              <a:t>模块化</a:t>
            </a:r>
            <a:r>
              <a:rPr lang="en-US" altLang="zh-CN" dirty="0"/>
              <a:t>RAG</a:t>
            </a:r>
            <a:r>
              <a:rPr lang="zh-CN" altLang="en-US" dirty="0"/>
              <a:t>中的关键技术</a:t>
            </a:r>
            <a:endParaRPr lang="en-US" altLang="zh-CN" dirty="0"/>
          </a:p>
          <a:p>
            <a:pPr lvl="1"/>
            <a:r>
              <a:rPr lang="en-US" altLang="zh-CN" dirty="0"/>
              <a:t>Indexing</a:t>
            </a:r>
          </a:p>
          <a:p>
            <a:pPr lvl="1"/>
            <a:r>
              <a:rPr lang="en-US" altLang="zh-CN" dirty="0"/>
              <a:t>Pre-Retrieval</a:t>
            </a:r>
          </a:p>
          <a:p>
            <a:pPr lvl="1"/>
            <a:r>
              <a:rPr lang="en-US" altLang="zh-CN" dirty="0"/>
              <a:t>Retrieval</a:t>
            </a:r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925" y="1512093"/>
            <a:ext cx="7818643" cy="444844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概述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体系</a:t>
            </a:r>
            <a:endParaRPr lang="zh-CN" altLang="en-US" dirty="0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的意义</a:t>
            </a:r>
            <a:endParaRPr lang="en-US" altLang="zh-CN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模块性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的机遇</a:t>
            </a:r>
          </a:p>
          <a:p>
            <a:r>
              <a:rPr lang="zh-CN" altLang="en-US"/>
              <a:t>模块化</a:t>
            </a:r>
            <a:r>
              <a:rPr lang="en-US" altLang="zh-CN"/>
              <a:t>RAG</a:t>
            </a:r>
            <a:r>
              <a:rPr lang="zh-CN" altLang="en-US"/>
              <a:t>中的关键技术</a:t>
            </a:r>
            <a:endParaRPr lang="en-US" altLang="zh-CN"/>
          </a:p>
          <a:p>
            <a:pPr lvl="1"/>
            <a:r>
              <a:rPr lang="en-US" altLang="zh-CN"/>
              <a:t>Indexing</a:t>
            </a:r>
            <a:endParaRPr lang="en-US" altLang="zh-CN" dirty="0"/>
          </a:p>
          <a:p>
            <a:pPr lvl="1"/>
            <a:r>
              <a:rPr lang="en-US" altLang="zh-CN"/>
              <a:t>Pre-Retrieval</a:t>
            </a:r>
            <a:endParaRPr lang="en-US" altLang="zh-CN" dirty="0"/>
          </a:p>
          <a:p>
            <a:pPr lvl="1"/>
            <a:r>
              <a:rPr lang="en-US" altLang="zh-CN"/>
              <a:t>Retrieval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2015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漏洞代码预处理：提取代码片段和</a:t>
            </a:r>
            <a:r>
              <a:rPr lang="en-US" altLang="zh-CN" dirty="0"/>
              <a:t>AST</a:t>
            </a:r>
            <a:r>
              <a:rPr lang="zh-CN" altLang="en-US" dirty="0"/>
              <a:t>节点序列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048611A4-3C85-8BF0-726B-E8E1827749E1}"/>
              </a:ext>
            </a:extLst>
          </p:cNvPr>
          <p:cNvSpPr txBox="1">
            <a:spLocks/>
          </p:cNvSpPr>
          <p:nvPr/>
        </p:nvSpPr>
        <p:spPr>
          <a:xfrm>
            <a:off x="321129" y="831231"/>
            <a:ext cx="3867150" cy="1626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分词</a:t>
            </a:r>
            <a:endParaRPr lang="en-US" altLang="zh-CN" dirty="0"/>
          </a:p>
          <a:p>
            <a:pPr lvl="1"/>
            <a:r>
              <a:rPr lang="zh-CN" altLang="en-US" dirty="0"/>
              <a:t>分词器：</a:t>
            </a:r>
            <a:r>
              <a:rPr lang="en-US" altLang="zh-CN" dirty="0"/>
              <a:t>From CodeT5</a:t>
            </a:r>
          </a:p>
          <a:p>
            <a:pPr lvl="1"/>
            <a:r>
              <a:rPr lang="zh-CN" altLang="en-US" dirty="0"/>
              <a:t>漏洞</a:t>
            </a:r>
            <a:r>
              <a:rPr lang="en-US" altLang="zh-CN" dirty="0"/>
              <a:t>-&gt;token</a:t>
            </a:r>
            <a:r>
              <a:rPr lang="zh-CN" altLang="en-US" dirty="0"/>
              <a:t>序列</a:t>
            </a:r>
            <a:endParaRPr lang="en-US" altLang="zh-CN" dirty="0"/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A5D27AC3-8CAB-79E1-1928-EAF1DD3CE5F4}"/>
              </a:ext>
            </a:extLst>
          </p:cNvPr>
          <p:cNvSpPr txBox="1">
            <a:spLocks/>
          </p:cNvSpPr>
          <p:nvPr/>
        </p:nvSpPr>
        <p:spPr>
          <a:xfrm>
            <a:off x="361949" y="3860179"/>
            <a:ext cx="4242707" cy="1854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函数分割</a:t>
            </a:r>
            <a:endParaRPr lang="en-US" altLang="zh-CN" dirty="0"/>
          </a:p>
          <a:p>
            <a:pPr lvl="1"/>
            <a:r>
              <a:rPr lang="zh-CN" altLang="en-US" dirty="0"/>
              <a:t>输入：函数的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  <a:endParaRPr lang="en-US" altLang="zh-CN" dirty="0"/>
          </a:p>
          <a:p>
            <a:pPr lvl="1"/>
            <a:r>
              <a:rPr lang="zh-CN" altLang="en-US" dirty="0"/>
              <a:t>输出：</a:t>
            </a:r>
            <a:r>
              <a:rPr lang="en-US" altLang="zh-CN" dirty="0"/>
              <a:t>token</a:t>
            </a:r>
            <a:r>
              <a:rPr lang="zh-CN" altLang="en-US" dirty="0"/>
              <a:t>序列段落，每段不超过</a:t>
            </a:r>
            <a:r>
              <a:rPr lang="en-US" altLang="zh-CN" dirty="0"/>
              <a:t>512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B70967E-4E71-7962-201E-BED460916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018"/>
          <a:stretch/>
        </p:blipFill>
        <p:spPr>
          <a:xfrm>
            <a:off x="6595238" y="1612710"/>
            <a:ext cx="4320412" cy="363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656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漏洞代码预处理：提取代码片段和</a:t>
            </a:r>
            <a:r>
              <a:rPr lang="en-US" altLang="zh-CN" dirty="0"/>
              <a:t>AST</a:t>
            </a:r>
            <a:r>
              <a:rPr lang="zh-CN" altLang="en-US" dirty="0"/>
              <a:t>节点序列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048611A4-3C85-8BF0-726B-E8E1827749E1}"/>
              </a:ext>
            </a:extLst>
          </p:cNvPr>
          <p:cNvSpPr txBox="1">
            <a:spLocks/>
          </p:cNvSpPr>
          <p:nvPr/>
        </p:nvSpPr>
        <p:spPr>
          <a:xfrm>
            <a:off x="321128" y="831230"/>
            <a:ext cx="5042807" cy="4573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AST</a:t>
            </a:r>
            <a:r>
              <a:rPr lang="zh-CN" altLang="en-US" dirty="0"/>
              <a:t>节点序列</a:t>
            </a:r>
            <a:endParaRPr lang="en-US" altLang="zh-CN" dirty="0"/>
          </a:p>
          <a:p>
            <a:pPr lvl="1"/>
            <a:r>
              <a:rPr lang="zh-CN" altLang="en-US" dirty="0"/>
              <a:t>已有方法的缺陷：</a:t>
            </a:r>
            <a:endParaRPr lang="en-US" altLang="zh-CN" dirty="0"/>
          </a:p>
          <a:p>
            <a:pPr lvl="2"/>
            <a:r>
              <a:rPr lang="zh-CN" altLang="en-US" dirty="0"/>
              <a:t>将代码视为无结构的自然语言文本</a:t>
            </a:r>
            <a:endParaRPr lang="en-US" altLang="zh-CN" dirty="0"/>
          </a:p>
          <a:p>
            <a:pPr lvl="2"/>
            <a:r>
              <a:rPr lang="zh-CN" altLang="en-US" dirty="0"/>
              <a:t>忽略了源码中的结构，损失了语义信息</a:t>
            </a:r>
            <a:endParaRPr lang="en-US" altLang="zh-CN" dirty="0"/>
          </a:p>
          <a:p>
            <a:pPr lvl="1"/>
            <a:r>
              <a:rPr lang="en-US" altLang="zh-CN" dirty="0"/>
              <a:t>AST</a:t>
            </a:r>
            <a:r>
              <a:rPr lang="zh-CN" altLang="en-US" dirty="0"/>
              <a:t>：源码的一种显著结构</a:t>
            </a:r>
            <a:endParaRPr lang="en-US" altLang="zh-CN" dirty="0"/>
          </a:p>
          <a:p>
            <a:pPr lvl="1"/>
            <a:r>
              <a:rPr lang="zh-CN" altLang="en-US" dirty="0"/>
              <a:t>方法：</a:t>
            </a:r>
            <a:endParaRPr lang="en-US" altLang="zh-CN" dirty="0"/>
          </a:p>
          <a:p>
            <a:pPr lvl="2"/>
            <a:r>
              <a:rPr lang="zh-CN" altLang="en-US" dirty="0"/>
              <a:t>漏洞函数</a:t>
            </a:r>
            <a:r>
              <a:rPr lang="en-US" altLang="zh-CN" dirty="0"/>
              <a:t>-&gt;AST</a:t>
            </a:r>
            <a:r>
              <a:rPr lang="zh-CN" altLang="en-US" dirty="0"/>
              <a:t>表示</a:t>
            </a:r>
            <a:r>
              <a:rPr lang="en-US" altLang="zh-CN" dirty="0"/>
              <a:t>-&gt;AST</a:t>
            </a:r>
            <a:r>
              <a:rPr lang="zh-CN" altLang="en-US" dirty="0"/>
              <a:t>节点序列（深搜）</a:t>
            </a:r>
            <a:endParaRPr lang="en-US" altLang="zh-CN" dirty="0"/>
          </a:p>
          <a:p>
            <a:pPr lvl="2"/>
            <a:r>
              <a:rPr lang="zh-CN" altLang="en-US" dirty="0"/>
              <a:t>节点序列的结构：（</a:t>
            </a:r>
            <a:r>
              <a:rPr lang="en-US" altLang="zh-CN" dirty="0"/>
              <a:t>token</a:t>
            </a:r>
            <a:r>
              <a:rPr lang="zh-CN" altLang="en-US" dirty="0"/>
              <a:t>值，</a:t>
            </a:r>
            <a:r>
              <a:rPr lang="en-US" altLang="zh-CN" dirty="0"/>
              <a:t>AST</a:t>
            </a:r>
            <a:r>
              <a:rPr lang="zh-CN" altLang="en-US" dirty="0"/>
              <a:t>节点类型）</a:t>
            </a:r>
            <a:endParaRPr lang="en-US" altLang="zh-CN" dirty="0"/>
          </a:p>
          <a:p>
            <a:pPr lvl="2"/>
            <a:r>
              <a:rPr lang="zh-CN" altLang="en-US" dirty="0"/>
              <a:t>分段，每段不超过</a:t>
            </a:r>
            <a:r>
              <a:rPr lang="en-US" altLang="zh-CN" dirty="0"/>
              <a:t>512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B70967E-4E71-7962-201E-BED4609165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018"/>
          <a:stretch/>
        </p:blipFill>
        <p:spPr>
          <a:xfrm>
            <a:off x="8734280" y="831230"/>
            <a:ext cx="2997798" cy="2520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87EEBFF-C7F4-45FF-970C-46162BFD5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71" y="1999486"/>
            <a:ext cx="4468586" cy="4137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11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925" y="1512093"/>
            <a:ext cx="7818643" cy="444844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概述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体系</a:t>
            </a:r>
            <a:endParaRPr lang="zh-CN" altLang="en-US" dirty="0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的意义</a:t>
            </a:r>
            <a:endParaRPr lang="en-US" altLang="zh-CN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模块性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的机遇</a:t>
            </a:r>
          </a:p>
          <a:p>
            <a:r>
              <a:rPr lang="zh-CN" altLang="en-US"/>
              <a:t>模块化</a:t>
            </a:r>
            <a:r>
              <a:rPr lang="en-US" altLang="zh-CN"/>
              <a:t>RAG</a:t>
            </a:r>
            <a:r>
              <a:rPr lang="zh-CN" altLang="en-US"/>
              <a:t>中的关键技术</a:t>
            </a:r>
            <a:endParaRPr lang="en-US" altLang="zh-CN"/>
          </a:p>
          <a:p>
            <a:pPr lvl="1"/>
            <a:r>
              <a:rPr lang="en-US" altLang="zh-CN"/>
              <a:t>Indexing</a:t>
            </a:r>
            <a:endParaRPr lang="en-US" altLang="zh-CN" dirty="0"/>
          </a:p>
          <a:p>
            <a:pPr lvl="1"/>
            <a:r>
              <a:rPr lang="en-US" altLang="zh-CN"/>
              <a:t>Pre-Retrieval</a:t>
            </a:r>
            <a:endParaRPr lang="en-US" altLang="zh-CN" dirty="0"/>
          </a:p>
          <a:p>
            <a:pPr lvl="1"/>
            <a:r>
              <a:rPr lang="en-US" altLang="zh-CN"/>
              <a:t>Retrieval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9046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CWE</a:t>
            </a:r>
            <a:r>
              <a:rPr lang="zh-CN" altLang="en-US" dirty="0"/>
              <a:t>知识提取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6F98640-61EB-A53D-19E9-BAAEBFDFA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4375" b="21019"/>
          <a:stretch/>
        </p:blipFill>
        <p:spPr>
          <a:xfrm>
            <a:off x="6095999" y="831231"/>
            <a:ext cx="5559878" cy="3844941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64D5DC87-32F5-1181-E6BE-4C34AD8F8B15}"/>
              </a:ext>
            </a:extLst>
          </p:cNvPr>
          <p:cNvSpPr txBox="1">
            <a:spLocks/>
          </p:cNvSpPr>
          <p:nvPr/>
        </p:nvSpPr>
        <p:spPr>
          <a:xfrm>
            <a:off x="321128" y="831231"/>
            <a:ext cx="5042807" cy="356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离线</a:t>
            </a:r>
            <a:r>
              <a:rPr lang="en-US" altLang="zh-CN" dirty="0"/>
              <a:t>CWE</a:t>
            </a:r>
            <a:r>
              <a:rPr lang="zh-CN" altLang="en-US" dirty="0"/>
              <a:t>知识准备</a:t>
            </a:r>
            <a:endParaRPr lang="en-US" altLang="zh-CN" dirty="0"/>
          </a:p>
          <a:p>
            <a:pPr lvl="1"/>
            <a:r>
              <a:rPr lang="zh-CN" altLang="en-US" dirty="0"/>
              <a:t>离线构建</a:t>
            </a:r>
            <a:r>
              <a:rPr lang="en-US" altLang="zh-CN" dirty="0"/>
              <a:t>CWE</a:t>
            </a:r>
            <a:r>
              <a:rPr lang="zh-CN" altLang="en-US" dirty="0"/>
              <a:t>知识字典</a:t>
            </a:r>
            <a:endParaRPr lang="en-US" altLang="zh-CN" dirty="0"/>
          </a:p>
          <a:p>
            <a:pPr lvl="1"/>
            <a:r>
              <a:rPr lang="en-US" altLang="zh-CN" dirty="0"/>
              <a:t>Key</a:t>
            </a:r>
            <a:r>
              <a:rPr lang="zh-CN" altLang="en-US" dirty="0"/>
              <a:t>：</a:t>
            </a:r>
            <a:r>
              <a:rPr lang="en-US" altLang="zh-CN" dirty="0"/>
              <a:t>CWE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en-US" altLang="zh-CN" dirty="0"/>
              <a:t>Value</a:t>
            </a:r>
            <a:r>
              <a:rPr lang="zh-CN" altLang="en-US" dirty="0"/>
              <a:t>：</a:t>
            </a:r>
            <a:r>
              <a:rPr lang="en-US" altLang="zh-CN" dirty="0"/>
              <a:t>CWE</a:t>
            </a:r>
            <a:r>
              <a:rPr lang="zh-CN" altLang="en-US" dirty="0"/>
              <a:t>知识列表</a:t>
            </a:r>
            <a:endParaRPr lang="en-US" altLang="zh-CN" dirty="0"/>
          </a:p>
          <a:p>
            <a:pPr lvl="2"/>
            <a:r>
              <a:rPr lang="en-US" altLang="zh-CN" dirty="0"/>
              <a:t>CWE</a:t>
            </a:r>
            <a:r>
              <a:rPr lang="zh-CN" altLang="en-US" dirty="0"/>
              <a:t>名称</a:t>
            </a:r>
            <a:endParaRPr lang="en-US" altLang="zh-CN" dirty="0"/>
          </a:p>
          <a:p>
            <a:pPr lvl="2"/>
            <a:r>
              <a:rPr lang="zh-CN" altLang="en-US" dirty="0"/>
              <a:t>来自</a:t>
            </a:r>
            <a:r>
              <a:rPr lang="en-US" altLang="zh-CN" dirty="0"/>
              <a:t>CWE</a:t>
            </a:r>
            <a:r>
              <a:rPr lang="zh-CN" altLang="en-US" dirty="0"/>
              <a:t>网站的漏洞示例</a:t>
            </a:r>
            <a:endParaRPr lang="en-US" altLang="zh-CN" dirty="0"/>
          </a:p>
          <a:p>
            <a:pPr lvl="2"/>
            <a:r>
              <a:rPr lang="en-US" altLang="zh-CN" dirty="0"/>
              <a:t>ChatGPT</a:t>
            </a:r>
            <a:r>
              <a:rPr lang="zh-CN" altLang="en-US" dirty="0"/>
              <a:t>生成的修复方案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94AF9A-9CC6-DD57-6C68-E4C4447E3E46}"/>
              </a:ext>
            </a:extLst>
          </p:cNvPr>
          <p:cNvSpPr txBox="1"/>
          <p:nvPr/>
        </p:nvSpPr>
        <p:spPr>
          <a:xfrm flipH="1">
            <a:off x="7127148" y="4867544"/>
            <a:ext cx="3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4 CWE</a:t>
            </a:r>
            <a:r>
              <a:rPr lang="zh-CN" altLang="en-US" dirty="0"/>
              <a:t>网站的可用信息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C4464D-7757-B2A3-C634-5F7E0E622C0B}"/>
              </a:ext>
            </a:extLst>
          </p:cNvPr>
          <p:cNvSpPr/>
          <p:nvPr/>
        </p:nvSpPr>
        <p:spPr>
          <a:xfrm>
            <a:off x="9976757" y="1543050"/>
            <a:ext cx="1094014" cy="473529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BA9C59-154F-5767-38E3-8248F920FF04}"/>
              </a:ext>
            </a:extLst>
          </p:cNvPr>
          <p:cNvSpPr/>
          <p:nvPr/>
        </p:nvSpPr>
        <p:spPr>
          <a:xfrm>
            <a:off x="9976757" y="2016579"/>
            <a:ext cx="1094014" cy="604157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95D9A4-8CA7-4C95-A18E-1304797A8EAC}"/>
              </a:ext>
            </a:extLst>
          </p:cNvPr>
          <p:cNvSpPr/>
          <p:nvPr/>
        </p:nvSpPr>
        <p:spPr>
          <a:xfrm>
            <a:off x="9976756" y="2644464"/>
            <a:ext cx="1338943" cy="711057"/>
          </a:xfrm>
          <a:prstGeom prst="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3AA9335-F276-7A80-0C83-6FE00EC0759B}"/>
              </a:ext>
            </a:extLst>
          </p:cNvPr>
          <p:cNvSpPr/>
          <p:nvPr/>
        </p:nvSpPr>
        <p:spPr>
          <a:xfrm>
            <a:off x="5064578" y="1020536"/>
            <a:ext cx="1183822" cy="5225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CWE</a:t>
            </a:r>
            <a:r>
              <a:rPr lang="zh-CN" altLang="en-US" dirty="0"/>
              <a:t>名称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1A152DE-9B9D-1391-7298-067678F9709E}"/>
              </a:ext>
            </a:extLst>
          </p:cNvPr>
          <p:cNvSpPr/>
          <p:nvPr/>
        </p:nvSpPr>
        <p:spPr>
          <a:xfrm>
            <a:off x="5644245" y="2266156"/>
            <a:ext cx="1183822" cy="5225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漏洞示例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7F36FA8-AED2-DBB6-4276-63B1CDDF10F7}"/>
              </a:ext>
            </a:extLst>
          </p:cNvPr>
          <p:cNvSpPr/>
          <p:nvPr/>
        </p:nvSpPr>
        <p:spPr>
          <a:xfrm>
            <a:off x="5448296" y="3511776"/>
            <a:ext cx="1183822" cy="5225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示例分析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B86A047-A418-551A-F017-E093F5850771}"/>
              </a:ext>
            </a:extLst>
          </p:cNvPr>
          <p:cNvCxnSpPr/>
          <p:nvPr/>
        </p:nvCxnSpPr>
        <p:spPr>
          <a:xfrm flipV="1">
            <a:off x="2854780" y="1466140"/>
            <a:ext cx="2457449" cy="16933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79ECC46-BD3E-91E5-B00A-5EC59F1A0D4E}"/>
              </a:ext>
            </a:extLst>
          </p:cNvPr>
          <p:cNvCxnSpPr>
            <a:cxnSpLocks/>
          </p:cNvCxnSpPr>
          <p:nvPr/>
        </p:nvCxnSpPr>
        <p:spPr>
          <a:xfrm flipV="1">
            <a:off x="4018190" y="2602893"/>
            <a:ext cx="2162174" cy="1002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爆炸形: 8 pt  21">
            <a:extLst>
              <a:ext uri="{FF2B5EF4-FFF2-40B4-BE49-F238E27FC236}">
                <a16:creationId xmlns:a16="http://schemas.microsoft.com/office/drawing/2014/main" id="{F369F06E-141B-3A0D-130C-E0DF0DA0FA18}"/>
              </a:ext>
            </a:extLst>
          </p:cNvPr>
          <p:cNvSpPr/>
          <p:nvPr/>
        </p:nvSpPr>
        <p:spPr>
          <a:xfrm>
            <a:off x="3135085" y="3918721"/>
            <a:ext cx="5042807" cy="2393543"/>
          </a:xfrm>
          <a:prstGeom prst="irregularSeal1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CWE</a:t>
            </a:r>
            <a:r>
              <a:rPr lang="zh-CN" altLang="en-US" dirty="0"/>
              <a:t>网站不提供修复示例！！！</a:t>
            </a:r>
          </a:p>
        </p:txBody>
      </p:sp>
    </p:spTree>
    <p:extLst>
      <p:ext uri="{BB962C8B-B14F-4D97-AF65-F5344CB8AC3E}">
        <p14:creationId xmlns:p14="http://schemas.microsoft.com/office/powerpoint/2010/main" val="3078769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离线</a:t>
            </a:r>
            <a:r>
              <a:rPr lang="en-US" altLang="zh-CN" dirty="0"/>
              <a:t>CWE</a:t>
            </a:r>
            <a:r>
              <a:rPr lang="zh-CN" altLang="en-US" dirty="0"/>
              <a:t>知识准备</a:t>
            </a:r>
            <a:endParaRPr lang="en-US" altLang="zh-CN" dirty="0"/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64D5DC87-32F5-1181-E6BE-4C34AD8F8B15}"/>
              </a:ext>
            </a:extLst>
          </p:cNvPr>
          <p:cNvSpPr txBox="1">
            <a:spLocks/>
          </p:cNvSpPr>
          <p:nvPr/>
        </p:nvSpPr>
        <p:spPr>
          <a:xfrm>
            <a:off x="321128" y="831230"/>
            <a:ext cx="5042807" cy="5487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收集</a:t>
            </a:r>
            <a:r>
              <a:rPr lang="en-US" altLang="zh-CN" dirty="0"/>
              <a:t>CWE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从网站提取有价值的信息</a:t>
            </a:r>
            <a:endParaRPr lang="en-US" altLang="zh-CN" dirty="0"/>
          </a:p>
          <a:p>
            <a:pPr lvl="1"/>
            <a:r>
              <a:rPr lang="en-US" altLang="zh-CN" dirty="0"/>
              <a:t>CWE</a:t>
            </a:r>
            <a:r>
              <a:rPr lang="zh-CN" altLang="en-US" dirty="0"/>
              <a:t>名称</a:t>
            </a:r>
            <a:endParaRPr lang="en-US" altLang="zh-CN" dirty="0"/>
          </a:p>
          <a:p>
            <a:pPr lvl="1"/>
            <a:r>
              <a:rPr lang="zh-CN" altLang="en-US" dirty="0"/>
              <a:t>漏洞示例</a:t>
            </a:r>
            <a:endParaRPr lang="en-US" altLang="zh-CN" dirty="0"/>
          </a:p>
          <a:p>
            <a:pPr lvl="1"/>
            <a:r>
              <a:rPr lang="zh-CN" altLang="en-US" dirty="0"/>
              <a:t>示例的专家分析</a:t>
            </a:r>
            <a:endParaRPr lang="en-US" altLang="zh-CN" dirty="0"/>
          </a:p>
          <a:p>
            <a:r>
              <a:rPr lang="en-US" altLang="zh-CN" dirty="0"/>
              <a:t>ChatGPT</a:t>
            </a:r>
            <a:r>
              <a:rPr lang="zh-CN" altLang="en-US" dirty="0"/>
              <a:t>生成修复方案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ChatGPT</a:t>
            </a:r>
            <a:r>
              <a:rPr lang="zh-CN" altLang="en-US" dirty="0"/>
              <a:t>能够为</a:t>
            </a:r>
            <a:r>
              <a:rPr lang="en-US" altLang="zh-CN" dirty="0"/>
              <a:t>CWE</a:t>
            </a:r>
            <a:r>
              <a:rPr lang="zh-CN" altLang="en-US" dirty="0"/>
              <a:t>网页上的大量漏洞示例生成正确的修复方案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EF3E0BC-CD81-F233-F29B-CC56DCFFC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32" r="29572" b="21019"/>
          <a:stretch/>
        </p:blipFill>
        <p:spPr>
          <a:xfrm>
            <a:off x="6408966" y="689338"/>
            <a:ext cx="5461906" cy="38449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223B571-36B4-433F-08E5-6EB16E533842}"/>
              </a:ext>
            </a:extLst>
          </p:cNvPr>
          <p:cNvSpPr txBox="1"/>
          <p:nvPr/>
        </p:nvSpPr>
        <p:spPr>
          <a:xfrm flipH="1">
            <a:off x="7391128" y="4818558"/>
            <a:ext cx="349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5 </a:t>
            </a:r>
            <a:r>
              <a:rPr lang="zh-CN" altLang="en-US" dirty="0"/>
              <a:t>构建</a:t>
            </a:r>
            <a:r>
              <a:rPr lang="en-US" altLang="zh-CN" dirty="0"/>
              <a:t>CWE</a:t>
            </a:r>
            <a:r>
              <a:rPr lang="zh-CN" altLang="en-US" dirty="0"/>
              <a:t>知识词典的整体流程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D60D87B-2739-DE73-65E8-2A2826DB0CCD}"/>
              </a:ext>
            </a:extLst>
          </p:cNvPr>
          <p:cNvSpPr/>
          <p:nvPr/>
        </p:nvSpPr>
        <p:spPr>
          <a:xfrm>
            <a:off x="492578" y="3772283"/>
            <a:ext cx="5216978" cy="15239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Prompt</a:t>
            </a:r>
            <a:r>
              <a:rPr lang="zh-CN" altLang="en-US" dirty="0"/>
              <a:t>：</a:t>
            </a:r>
            <a:r>
              <a:rPr lang="en-US" altLang="zh-CN" dirty="0"/>
              <a:t>“The code {</a:t>
            </a:r>
            <a:r>
              <a:rPr lang="zh-CN" altLang="en-US" dirty="0"/>
              <a:t>𝑐𝑜𝑑𝑒</a:t>
            </a:r>
            <a:r>
              <a:rPr lang="en-US" altLang="zh-CN" dirty="0"/>
              <a:t>} contains a vulnerability of type {</a:t>
            </a:r>
            <a:r>
              <a:rPr lang="zh-CN" altLang="en-US" dirty="0"/>
              <a:t>𝑛𝑎𝑚𝑒</a:t>
            </a:r>
            <a:r>
              <a:rPr lang="en-US" altLang="zh-CN" dirty="0"/>
              <a:t>}. The analysis of this vulnerable code is {</a:t>
            </a:r>
            <a:r>
              <a:rPr lang="zh-CN" altLang="en-US" dirty="0"/>
              <a:t>𝑎𝑛𝑎𝑙𝑦𝑠𝑖𝑠</a:t>
            </a:r>
            <a:r>
              <a:rPr lang="en-US" altLang="zh-CN" dirty="0"/>
              <a:t>}. Please generate the repaired code to address the vulnerability:”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87F276-B8A1-8141-FCED-EEC5F3F9433E}"/>
              </a:ext>
            </a:extLst>
          </p:cNvPr>
          <p:cNvCxnSpPr>
            <a:cxnSpLocks/>
          </p:cNvCxnSpPr>
          <p:nvPr/>
        </p:nvCxnSpPr>
        <p:spPr>
          <a:xfrm flipV="1">
            <a:off x="3657601" y="2804752"/>
            <a:ext cx="4626426" cy="1222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B3EB477-7CF7-9668-23E5-2BA7B0670827}"/>
              </a:ext>
            </a:extLst>
          </p:cNvPr>
          <p:cNvCxnSpPr>
            <a:cxnSpLocks/>
          </p:cNvCxnSpPr>
          <p:nvPr/>
        </p:nvCxnSpPr>
        <p:spPr>
          <a:xfrm flipV="1">
            <a:off x="3480706" y="2441121"/>
            <a:ext cx="4740730" cy="1932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B137CEA-F286-0B0C-6861-FD9DD7D81220}"/>
              </a:ext>
            </a:extLst>
          </p:cNvPr>
          <p:cNvCxnSpPr>
            <a:cxnSpLocks/>
          </p:cNvCxnSpPr>
          <p:nvPr/>
        </p:nvCxnSpPr>
        <p:spPr>
          <a:xfrm flipV="1">
            <a:off x="3418115" y="3085717"/>
            <a:ext cx="4803321" cy="16270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901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针对未来数据的</a:t>
            </a:r>
            <a:r>
              <a:rPr lang="en-US" altLang="zh-CN" dirty="0"/>
              <a:t>CWE</a:t>
            </a:r>
            <a:r>
              <a:rPr lang="zh-CN" altLang="en-US" dirty="0"/>
              <a:t>知识提取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AF784D-D81C-7004-D75E-F0CDD56F0D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271" r="383" b="21019"/>
          <a:stretch/>
        </p:blipFill>
        <p:spPr>
          <a:xfrm>
            <a:off x="6898821" y="926102"/>
            <a:ext cx="4906735" cy="41190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353B96-8FDD-BAE7-18DA-43C428FDD163}"/>
              </a:ext>
            </a:extLst>
          </p:cNvPr>
          <p:cNvSpPr txBox="1"/>
          <p:nvPr/>
        </p:nvSpPr>
        <p:spPr>
          <a:xfrm flipH="1">
            <a:off x="7538083" y="5287349"/>
            <a:ext cx="349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图</a:t>
            </a:r>
            <a:r>
              <a:rPr lang="en-US" altLang="zh-CN" dirty="0"/>
              <a:t>5 CWE</a:t>
            </a:r>
            <a:r>
              <a:rPr lang="zh-CN" altLang="en-US" dirty="0"/>
              <a:t>知识扩展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389BAAE9-AD14-006C-7E54-BE2983546635}"/>
              </a:ext>
            </a:extLst>
          </p:cNvPr>
          <p:cNvSpPr txBox="1">
            <a:spLocks/>
          </p:cNvSpPr>
          <p:nvPr/>
        </p:nvSpPr>
        <p:spPr>
          <a:xfrm>
            <a:off x="321128" y="831230"/>
            <a:ext cx="5042807" cy="5487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基本</a:t>
            </a:r>
            <a:r>
              <a:rPr lang="en-US" altLang="zh-CN" dirty="0"/>
              <a:t>CWE</a:t>
            </a:r>
            <a:r>
              <a:rPr lang="zh-CN" altLang="en-US" dirty="0"/>
              <a:t>类型查询：</a:t>
            </a:r>
            <a:endParaRPr lang="en-US" altLang="zh-CN" dirty="0"/>
          </a:p>
          <a:p>
            <a:pPr lvl="1"/>
            <a:r>
              <a:rPr lang="zh-CN" altLang="en-US" dirty="0"/>
              <a:t>输入：给定漏洞的</a:t>
            </a:r>
            <a:r>
              <a:rPr lang="en-US" altLang="zh-CN" dirty="0"/>
              <a:t>CWE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输入：</a:t>
            </a:r>
            <a:r>
              <a:rPr lang="en-US" altLang="zh-CN" dirty="0"/>
              <a:t>CWE</a:t>
            </a:r>
            <a:r>
              <a:rPr lang="zh-CN" altLang="en-US" dirty="0"/>
              <a:t>名称、漏洞代码示例、修复方案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包含其他的相关的</a:t>
            </a:r>
            <a:r>
              <a:rPr lang="en-US" altLang="zh-CN" dirty="0"/>
              <a:t>CWE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en-US" altLang="zh-CN" dirty="0"/>
              <a:t>CWE</a:t>
            </a:r>
            <a:r>
              <a:rPr lang="zh-CN" altLang="en-US" dirty="0"/>
              <a:t>类型存在层次结构</a:t>
            </a:r>
            <a:endParaRPr lang="en-US" altLang="zh-CN" dirty="0"/>
          </a:p>
          <a:p>
            <a:pPr lvl="1"/>
            <a:r>
              <a:rPr lang="zh-CN" altLang="en-US" dirty="0"/>
              <a:t>进一步整合输入：</a:t>
            </a:r>
            <a:endParaRPr lang="en-US" altLang="zh-CN" dirty="0"/>
          </a:p>
          <a:p>
            <a:pPr lvl="2"/>
            <a:r>
              <a:rPr lang="zh-CN" altLang="en-US" dirty="0"/>
              <a:t>父类型、子类型、兄弟类型的示例和修复方案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11125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925" y="1512093"/>
            <a:ext cx="7818643" cy="444844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概述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体系</a:t>
            </a:r>
            <a:endParaRPr lang="zh-CN" altLang="en-US" dirty="0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的意义</a:t>
            </a:r>
            <a:endParaRPr lang="en-US" altLang="zh-CN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模块性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的机遇</a:t>
            </a:r>
          </a:p>
          <a:p>
            <a:r>
              <a:rPr lang="zh-CN" altLang="en-US"/>
              <a:t>模块化</a:t>
            </a:r>
            <a:r>
              <a:rPr lang="en-US" altLang="zh-CN"/>
              <a:t>RAG</a:t>
            </a:r>
            <a:r>
              <a:rPr lang="zh-CN" altLang="en-US"/>
              <a:t>中的关键技术</a:t>
            </a:r>
            <a:endParaRPr lang="en-US" altLang="zh-CN"/>
          </a:p>
          <a:p>
            <a:pPr lvl="1"/>
            <a:r>
              <a:rPr lang="en-US" altLang="zh-CN"/>
              <a:t>Indexing</a:t>
            </a:r>
            <a:endParaRPr lang="en-US" altLang="zh-CN" dirty="0"/>
          </a:p>
          <a:p>
            <a:pPr lvl="1"/>
            <a:r>
              <a:rPr lang="en-US" altLang="zh-CN"/>
              <a:t>Pre-Retrieval</a:t>
            </a:r>
            <a:endParaRPr lang="en-US" altLang="zh-CN" dirty="0"/>
          </a:p>
          <a:p>
            <a:pPr lvl="1"/>
            <a:r>
              <a:rPr lang="en-US" altLang="zh-CN"/>
              <a:t>Retrieval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373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关联性预测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8" y="831229"/>
            <a:ext cx="5042807" cy="4336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针对 </a:t>
            </a:r>
            <a:r>
              <a:rPr lang="en-US" altLang="zh-CN" dirty="0"/>
              <a:t>AST</a:t>
            </a:r>
            <a:r>
              <a:rPr lang="zh-CN" altLang="en-US" dirty="0"/>
              <a:t>的主干模型适配。</a:t>
            </a:r>
            <a:endParaRPr lang="en-US" altLang="zh-CN" dirty="0"/>
          </a:p>
          <a:p>
            <a:pPr lvl="1"/>
            <a:r>
              <a:rPr lang="en-US" altLang="zh-CN" dirty="0"/>
              <a:t>CodeT5</a:t>
            </a:r>
            <a:r>
              <a:rPr lang="zh-CN" altLang="en-US" dirty="0"/>
              <a:t>未见过</a:t>
            </a:r>
            <a:r>
              <a:rPr lang="en-US" altLang="zh-CN" dirty="0"/>
              <a:t>AST</a:t>
            </a:r>
            <a:r>
              <a:rPr lang="zh-CN" altLang="en-US" dirty="0"/>
              <a:t>节点序列</a:t>
            </a:r>
            <a:endParaRPr lang="en-US" altLang="zh-CN" dirty="0"/>
          </a:p>
          <a:p>
            <a:pPr lvl="2"/>
            <a:r>
              <a:rPr lang="zh-CN" altLang="en-US" dirty="0"/>
              <a:t>效果变差</a:t>
            </a:r>
            <a:endParaRPr lang="en-US" altLang="zh-CN" dirty="0"/>
          </a:p>
          <a:p>
            <a:pPr lvl="1"/>
            <a:r>
              <a:rPr lang="zh-CN" altLang="en-US" dirty="0"/>
              <a:t>额外的预训练</a:t>
            </a:r>
            <a:endParaRPr lang="en-US" altLang="zh-CN" dirty="0"/>
          </a:p>
          <a:p>
            <a:pPr lvl="2"/>
            <a:r>
              <a:rPr lang="zh-CN" altLang="en-US" dirty="0"/>
              <a:t>增强主干模型对</a:t>
            </a:r>
            <a:r>
              <a:rPr lang="en-US" altLang="zh-CN" dirty="0"/>
              <a:t>AST</a:t>
            </a:r>
            <a:r>
              <a:rPr lang="zh-CN" altLang="en-US" dirty="0"/>
              <a:t>的理解</a:t>
            </a:r>
            <a:endParaRPr lang="en-US" altLang="zh-CN" dirty="0"/>
          </a:p>
          <a:p>
            <a:pPr lvl="2"/>
            <a:r>
              <a:rPr lang="zh-CN" altLang="en-US" dirty="0"/>
              <a:t>使用错误修复语料库：错误修复类似于漏洞修复</a:t>
            </a:r>
            <a:endParaRPr lang="en-US" altLang="zh-CN" dirty="0"/>
          </a:p>
          <a:p>
            <a:pPr lvl="2"/>
            <a:r>
              <a:rPr lang="en-US" altLang="zh-CN" dirty="0"/>
              <a:t>50</a:t>
            </a:r>
            <a:r>
              <a:rPr lang="zh-CN" altLang="en-US" dirty="0"/>
              <a:t>万对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&lt;</a:t>
            </a:r>
            <a:r>
              <a:rPr lang="zh-CN" altLang="en-US" dirty="0">
                <a:sym typeface="Wingdings" panose="05000000000000000000" pitchFamily="2" charset="2"/>
              </a:rPr>
              <a:t>错误，已修复函数</a:t>
            </a:r>
            <a:r>
              <a:rPr lang="en-US" altLang="zh-CN" dirty="0">
                <a:sym typeface="Wingdings" panose="05000000000000000000" pitchFamily="2" charset="2"/>
              </a:rPr>
              <a:t>&gt;</a:t>
            </a:r>
          </a:p>
          <a:p>
            <a:pPr lvl="2"/>
            <a:r>
              <a:rPr lang="zh-CN" altLang="en-US" dirty="0"/>
              <a:t>预训练</a:t>
            </a:r>
            <a:r>
              <a:rPr lang="en-US" altLang="zh-CN" dirty="0"/>
              <a:t>CodeT5</a:t>
            </a:r>
            <a:r>
              <a:rPr lang="zh-CN" altLang="en-US" dirty="0"/>
              <a:t>生成错误代码的修复版本</a:t>
            </a:r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09911A-3CCE-1CE1-997D-AC047EA3F86C}"/>
              </a:ext>
            </a:extLst>
          </p:cNvPr>
          <p:cNvSpPr/>
          <p:nvPr/>
        </p:nvSpPr>
        <p:spPr>
          <a:xfrm>
            <a:off x="5578931" y="3498396"/>
            <a:ext cx="2498272" cy="628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50%</a:t>
            </a:r>
            <a:r>
              <a:rPr lang="zh-CN" altLang="en-US" dirty="0"/>
              <a:t>的训练样本：输入：错误代码的</a:t>
            </a:r>
            <a:r>
              <a:rPr lang="en-US" altLang="zh-CN" dirty="0"/>
              <a:t>AST</a:t>
            </a:r>
            <a:r>
              <a:rPr lang="zh-CN" altLang="en-US" dirty="0"/>
              <a:t>序列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C1CA9F4-507E-13B2-A2AB-68F87371C5D8}"/>
              </a:ext>
            </a:extLst>
          </p:cNvPr>
          <p:cNvSpPr/>
          <p:nvPr/>
        </p:nvSpPr>
        <p:spPr>
          <a:xfrm>
            <a:off x="5566684" y="4780189"/>
            <a:ext cx="2498272" cy="628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50%</a:t>
            </a:r>
            <a:r>
              <a:rPr lang="zh-CN" altLang="en-US" dirty="0"/>
              <a:t>的训练样本：输入：错误代码本身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4E01CFA-ED98-F73B-5A7E-57E51CCCA8EC}"/>
              </a:ext>
            </a:extLst>
          </p:cNvPr>
          <p:cNvSpPr/>
          <p:nvPr/>
        </p:nvSpPr>
        <p:spPr>
          <a:xfrm>
            <a:off x="5076827" y="3812721"/>
            <a:ext cx="489857" cy="128179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85E81F-AFB5-8085-3FE8-BEC18BFBE4A9}"/>
              </a:ext>
            </a:extLst>
          </p:cNvPr>
          <p:cNvSpPr/>
          <p:nvPr/>
        </p:nvSpPr>
        <p:spPr>
          <a:xfrm>
            <a:off x="8662307" y="1575707"/>
            <a:ext cx="2277836" cy="791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简化：截取前</a:t>
            </a:r>
            <a:r>
              <a:rPr lang="en-US" altLang="zh-CN" dirty="0"/>
              <a:t>512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961182A-D88D-4938-CF1E-3ABC3869CD2B}"/>
              </a:ext>
            </a:extLst>
          </p:cNvPr>
          <p:cNvCxnSpPr/>
          <p:nvPr/>
        </p:nvCxnSpPr>
        <p:spPr>
          <a:xfrm flipH="1">
            <a:off x="7160079" y="2114550"/>
            <a:ext cx="1502228" cy="1249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C4F042-AA4C-A7C8-8730-7B544FECCC78}"/>
              </a:ext>
            </a:extLst>
          </p:cNvPr>
          <p:cNvCxnSpPr>
            <a:cxnSpLocks/>
          </p:cNvCxnSpPr>
          <p:nvPr/>
        </p:nvCxnSpPr>
        <p:spPr>
          <a:xfrm flipH="1">
            <a:off x="8180614" y="2490107"/>
            <a:ext cx="1534886" cy="2432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关联性预测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8" y="831228"/>
            <a:ext cx="5042807" cy="567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</a:t>
            </a:r>
            <a:r>
              <a:rPr lang="zh-CN" altLang="en-US" dirty="0"/>
              <a:t>漏洞，修复</a:t>
            </a:r>
            <a:r>
              <a:rPr lang="en-US" altLang="zh-CN" dirty="0"/>
              <a:t>&gt;</a:t>
            </a:r>
            <a:r>
              <a:rPr lang="zh-CN" altLang="en-US" dirty="0"/>
              <a:t>对包括：</a:t>
            </a:r>
            <a:endParaRPr lang="en-US" altLang="zh-CN" dirty="0"/>
          </a:p>
          <a:p>
            <a:pPr lvl="1"/>
            <a:r>
              <a:rPr lang="en-US" altLang="zh-CN" dirty="0"/>
              <a:t>CWE</a:t>
            </a:r>
            <a:r>
              <a:rPr lang="zh-CN" altLang="en-US" dirty="0"/>
              <a:t>类型</a:t>
            </a:r>
            <a:r>
              <a:rPr lang="en-US" altLang="zh-CN" dirty="0"/>
              <a:t>Ti</a:t>
            </a:r>
          </a:p>
          <a:p>
            <a:pPr lvl="1"/>
            <a:r>
              <a:rPr lang="zh-CN" altLang="en-US" dirty="0"/>
              <a:t>父</a:t>
            </a:r>
            <a:r>
              <a:rPr lang="en-US" altLang="zh-CN" dirty="0"/>
              <a:t>/</a:t>
            </a:r>
            <a:r>
              <a:rPr lang="zh-CN" altLang="en-US" dirty="0"/>
              <a:t>子</a:t>
            </a:r>
            <a:r>
              <a:rPr lang="en-US" altLang="zh-CN" dirty="0"/>
              <a:t>/</a:t>
            </a:r>
            <a:r>
              <a:rPr lang="zh-CN" altLang="en-US" dirty="0"/>
              <a:t>兄弟</a:t>
            </a:r>
            <a:r>
              <a:rPr lang="en-US" altLang="zh-CN" dirty="0"/>
              <a:t>CWE</a:t>
            </a:r>
            <a:r>
              <a:rPr lang="zh-CN" altLang="en-US" dirty="0"/>
              <a:t>类型</a:t>
            </a:r>
            <a:endParaRPr lang="en-US" altLang="zh-CN" dirty="0"/>
          </a:p>
          <a:p>
            <a:r>
              <a:rPr lang="zh-CN" altLang="en-US" dirty="0"/>
              <a:t>关联性预测模型</a:t>
            </a:r>
            <a:endParaRPr lang="en-US" altLang="zh-CN" dirty="0"/>
          </a:p>
          <a:p>
            <a:pPr lvl="1"/>
            <a:r>
              <a:rPr lang="zh-CN" altLang="en-US" dirty="0"/>
              <a:t>识别最相关的</a:t>
            </a:r>
            <a:r>
              <a:rPr lang="en-US" altLang="zh-CN" dirty="0"/>
              <a:t>&lt;</a:t>
            </a:r>
            <a:r>
              <a:rPr lang="zh-CN" altLang="en-US" dirty="0"/>
              <a:t>漏洞，修复</a:t>
            </a:r>
            <a:r>
              <a:rPr lang="en-US" altLang="zh-CN" dirty="0"/>
              <a:t>&gt;</a:t>
            </a:r>
          </a:p>
          <a:p>
            <a:pPr lvl="1"/>
            <a:r>
              <a:rPr lang="zh-CN" altLang="en-US" dirty="0"/>
              <a:t>准备输入：</a:t>
            </a:r>
            <a:endParaRPr lang="en-US" altLang="zh-CN" dirty="0"/>
          </a:p>
          <a:p>
            <a:pPr lvl="2"/>
            <a:r>
              <a:rPr lang="zh-CN" altLang="en-US" dirty="0"/>
              <a:t>收集</a:t>
            </a:r>
            <a:r>
              <a:rPr lang="en-US" altLang="zh-CN" dirty="0"/>
              <a:t>CWE</a:t>
            </a:r>
            <a:r>
              <a:rPr lang="zh-CN" altLang="en-US" dirty="0"/>
              <a:t>类型</a:t>
            </a:r>
            <a:r>
              <a:rPr lang="en-US" altLang="zh-CN" dirty="0"/>
              <a:t>Ti</a:t>
            </a:r>
            <a:r>
              <a:rPr lang="zh-CN" altLang="en-US" dirty="0"/>
              <a:t>及其父</a:t>
            </a:r>
            <a:r>
              <a:rPr lang="en-US" altLang="zh-CN" dirty="0"/>
              <a:t>/</a:t>
            </a:r>
            <a:r>
              <a:rPr lang="zh-CN" altLang="en-US" dirty="0"/>
              <a:t>子</a:t>
            </a:r>
            <a:r>
              <a:rPr lang="en-US" altLang="zh-CN" dirty="0"/>
              <a:t>/</a:t>
            </a:r>
            <a:r>
              <a:rPr lang="zh-CN" altLang="en-US" dirty="0"/>
              <a:t>兄弟</a:t>
            </a:r>
            <a:r>
              <a:rPr lang="en-US" altLang="zh-CN" dirty="0"/>
              <a:t>CWE</a:t>
            </a:r>
            <a:r>
              <a:rPr lang="zh-CN" altLang="en-US" dirty="0"/>
              <a:t>类型的漏洞代码片段</a:t>
            </a:r>
            <a:endParaRPr lang="en-US" altLang="zh-CN" dirty="0"/>
          </a:p>
          <a:p>
            <a:pPr lvl="2"/>
            <a:r>
              <a:rPr lang="zh-CN" altLang="en-US" dirty="0"/>
              <a:t>由</a:t>
            </a:r>
            <a:r>
              <a:rPr lang="en-US" altLang="zh-CN" dirty="0"/>
              <a:t>ChatGPT</a:t>
            </a:r>
            <a:r>
              <a:rPr lang="zh-CN" altLang="en-US" dirty="0"/>
              <a:t>生成对应修复代码</a:t>
            </a:r>
            <a:endParaRPr lang="en-US" altLang="zh-CN" dirty="0"/>
          </a:p>
          <a:p>
            <a:pPr lvl="2"/>
            <a:r>
              <a:rPr lang="zh-CN" altLang="en-US" dirty="0"/>
              <a:t>将漏洞代码与对应修复代码连接为单一序列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7AD5F5-571D-8E81-BEA5-27C79A23F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07" b="13187"/>
          <a:stretch/>
        </p:blipFill>
        <p:spPr>
          <a:xfrm>
            <a:off x="5483680" y="1769953"/>
            <a:ext cx="6509657" cy="23121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EC888E-4C00-13C5-B920-8390E57DE9C8}"/>
              </a:ext>
            </a:extLst>
          </p:cNvPr>
          <p:cNvSpPr txBox="1"/>
          <p:nvPr/>
        </p:nvSpPr>
        <p:spPr>
          <a:xfrm>
            <a:off x="7582582" y="428624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 FID</a:t>
            </a:r>
            <a:r>
              <a:rPr lang="zh-CN" altLang="en-US" dirty="0"/>
              <a:t>与关联性预测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26572A3-8BAE-799B-B369-E074E1033BCC}"/>
              </a:ext>
            </a:extLst>
          </p:cNvPr>
          <p:cNvCxnSpPr>
            <a:cxnSpLocks/>
          </p:cNvCxnSpPr>
          <p:nvPr/>
        </p:nvCxnSpPr>
        <p:spPr>
          <a:xfrm>
            <a:off x="3265714" y="2790488"/>
            <a:ext cx="59109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925" y="1512093"/>
            <a:ext cx="7818643" cy="4448444"/>
          </a:xfrm>
        </p:spPr>
        <p:txBody>
          <a:bodyPr>
            <a:normAutofit/>
          </a:bodyPr>
          <a:lstStyle/>
          <a:p>
            <a:r>
              <a:rPr lang="zh-CN" altLang="en-US" dirty="0"/>
              <a:t>模块化</a:t>
            </a:r>
            <a:r>
              <a:rPr lang="en-US" altLang="zh-CN" dirty="0"/>
              <a:t>RAG</a:t>
            </a:r>
            <a:r>
              <a:rPr lang="zh-CN" altLang="en-US" dirty="0"/>
              <a:t>概述</a:t>
            </a:r>
            <a:endParaRPr lang="en-US" altLang="zh-CN" dirty="0"/>
          </a:p>
          <a:p>
            <a:pPr lvl="1"/>
            <a:r>
              <a:rPr lang="zh-CN" altLang="en-US" dirty="0"/>
              <a:t>模块化</a:t>
            </a:r>
            <a:r>
              <a:rPr lang="en-US" altLang="zh-CN" dirty="0"/>
              <a:t>RAG</a:t>
            </a:r>
            <a:r>
              <a:rPr lang="zh-CN" altLang="en-US" dirty="0"/>
              <a:t>体系</a:t>
            </a:r>
          </a:p>
          <a:p>
            <a:pPr lvl="1"/>
            <a:r>
              <a:rPr lang="zh-CN" altLang="en-US" dirty="0"/>
              <a:t>模块化</a:t>
            </a:r>
            <a:r>
              <a:rPr lang="en-US" altLang="zh-CN" dirty="0"/>
              <a:t>RAG</a:t>
            </a:r>
            <a:r>
              <a:rPr lang="zh-CN" altLang="en-US" dirty="0"/>
              <a:t>的意义</a:t>
            </a:r>
            <a:endParaRPr lang="en-US" altLang="zh-CN" dirty="0"/>
          </a:p>
          <a:p>
            <a:pPr lvl="1"/>
            <a:r>
              <a:rPr lang="zh-CN" altLang="en-US" dirty="0"/>
              <a:t>模块性</a:t>
            </a:r>
            <a:r>
              <a:rPr lang="en-US" altLang="zh-CN" dirty="0"/>
              <a:t>RAG</a:t>
            </a:r>
            <a:r>
              <a:rPr lang="zh-CN" altLang="en-US" dirty="0"/>
              <a:t>的机遇</a:t>
            </a:r>
          </a:p>
          <a:p>
            <a:r>
              <a:rPr lang="zh-CN" altLang="en-US" dirty="0">
                <a:solidFill>
                  <a:schemeClr val="bg2"/>
                </a:solidFill>
              </a:rPr>
              <a:t>模块化</a:t>
            </a:r>
            <a:r>
              <a:rPr lang="en-US" altLang="zh-CN" dirty="0">
                <a:solidFill>
                  <a:schemeClr val="bg2"/>
                </a:solidFill>
              </a:rPr>
              <a:t>RAG</a:t>
            </a:r>
            <a:r>
              <a:rPr lang="zh-CN" altLang="en-US" dirty="0">
                <a:solidFill>
                  <a:schemeClr val="bg2"/>
                </a:solidFill>
              </a:rPr>
              <a:t>中的关键技术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Indexing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Pre-Retrieval</a:t>
            </a:r>
          </a:p>
          <a:p>
            <a:pPr lvl="1"/>
            <a:r>
              <a:rPr lang="en-US" altLang="zh-CN" dirty="0">
                <a:solidFill>
                  <a:schemeClr val="bg2"/>
                </a:solidFill>
              </a:rPr>
              <a:t>Retrieval</a:t>
            </a:r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关联性预测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8" y="831228"/>
            <a:ext cx="5042807" cy="587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关联性预测</a:t>
            </a:r>
            <a:endParaRPr lang="en-US" altLang="zh-CN" dirty="0"/>
          </a:p>
          <a:p>
            <a:pPr lvl="1"/>
            <a:r>
              <a:rPr lang="zh-CN" altLang="en-US" dirty="0"/>
              <a:t>输出准备：</a:t>
            </a:r>
            <a:endParaRPr lang="en-US" altLang="zh-CN" dirty="0"/>
          </a:p>
          <a:p>
            <a:pPr lvl="2"/>
            <a:r>
              <a:rPr lang="zh-CN" altLang="en-US" dirty="0"/>
              <a:t>漏洞</a:t>
            </a:r>
            <a:r>
              <a:rPr lang="en-US" altLang="zh-CN" dirty="0"/>
              <a:t>-</a:t>
            </a:r>
            <a:r>
              <a:rPr lang="zh-CN" altLang="en-US" dirty="0"/>
              <a:t>修复代码对属于输入类型</a:t>
            </a:r>
            <a:r>
              <a:rPr lang="en-US" altLang="zh-CN" dirty="0"/>
              <a:t>Ti</a:t>
            </a:r>
            <a:r>
              <a:rPr lang="zh-CN" altLang="en-US" dirty="0"/>
              <a:t>，标记为“最相关“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否则，标记为“较不相关”</a:t>
            </a:r>
            <a:r>
              <a:rPr lang="en-US" altLang="zh-CN" dirty="0"/>
              <a:t>0</a:t>
            </a:r>
          </a:p>
          <a:p>
            <a:pPr lvl="1"/>
            <a:r>
              <a:rPr lang="zh-CN" altLang="en-US" dirty="0"/>
              <a:t>训练：</a:t>
            </a:r>
            <a:endParaRPr lang="en-US" altLang="zh-CN" dirty="0"/>
          </a:p>
          <a:p>
            <a:pPr lvl="2"/>
            <a:r>
              <a:rPr lang="en-US" altLang="zh-CN" dirty="0"/>
              <a:t>&lt;</a:t>
            </a:r>
            <a:r>
              <a:rPr lang="zh-CN" altLang="en-US" dirty="0"/>
              <a:t>漏洞，修复</a:t>
            </a:r>
            <a:r>
              <a:rPr lang="en-US" altLang="zh-CN" dirty="0"/>
              <a:t>&gt;</a:t>
            </a:r>
            <a:r>
              <a:rPr lang="zh-CN" altLang="en-US" dirty="0"/>
              <a:t>对</a:t>
            </a:r>
            <a:r>
              <a:rPr lang="en-US" altLang="zh-CN" dirty="0"/>
              <a:t>k-&gt;</a:t>
            </a:r>
            <a:r>
              <a:rPr lang="zh-CN" altLang="en-US" dirty="0"/>
              <a:t>嵌入向量</a:t>
            </a:r>
            <a:r>
              <a:rPr lang="en-US" altLang="zh-CN" dirty="0"/>
              <a:t>Ek</a:t>
            </a:r>
          </a:p>
          <a:p>
            <a:pPr lvl="2"/>
            <a:r>
              <a:rPr lang="en-US" altLang="zh-CN" dirty="0"/>
              <a:t>Ek</a:t>
            </a:r>
            <a:r>
              <a:rPr lang="zh-CN" altLang="en-US" dirty="0"/>
              <a:t>输入到二元分类器以预测“最相关”</a:t>
            </a:r>
            <a:r>
              <a:rPr lang="en-US" altLang="zh-CN" dirty="0"/>
              <a:t>or</a:t>
            </a:r>
            <a:r>
              <a:rPr lang="zh-CN" altLang="en-US" dirty="0"/>
              <a:t>“较不相关”</a:t>
            </a:r>
            <a:endParaRPr lang="en-US" altLang="zh-CN" dirty="0"/>
          </a:p>
          <a:p>
            <a:pPr lvl="2"/>
            <a:r>
              <a:rPr lang="zh-CN" altLang="en-US" dirty="0"/>
              <a:t>损失函数：</a:t>
            </a:r>
            <a:endParaRPr lang="en-US" altLang="zh-CN" dirty="0"/>
          </a:p>
          <a:p>
            <a:pPr lvl="3"/>
            <a:r>
              <a:rPr lang="en-US" altLang="zh-CN" dirty="0" err="1"/>
              <a:t>gk</a:t>
            </a:r>
            <a:r>
              <a:rPr lang="zh-CN" altLang="en-US" dirty="0"/>
              <a:t>：第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&lt;</a:t>
            </a:r>
            <a:r>
              <a:rPr lang="zh-CN" altLang="en-US" dirty="0"/>
              <a:t>漏洞，修复</a:t>
            </a:r>
            <a:r>
              <a:rPr lang="en-US" altLang="zh-CN" dirty="0"/>
              <a:t>&gt;</a:t>
            </a:r>
            <a:r>
              <a:rPr lang="zh-CN" altLang="en-US" dirty="0"/>
              <a:t>对的真实相关性标签</a:t>
            </a:r>
            <a:endParaRPr lang="en-US" altLang="zh-CN" dirty="0"/>
          </a:p>
          <a:p>
            <a:pPr lvl="3"/>
            <a:r>
              <a:rPr lang="en-US" altLang="zh-CN" dirty="0"/>
              <a:t>Pk</a:t>
            </a:r>
            <a:r>
              <a:rPr lang="zh-CN" altLang="en-US" dirty="0"/>
              <a:t>：预测分数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7AD5F5-571D-8E81-BEA5-27C79A23F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07" b="13187"/>
          <a:stretch/>
        </p:blipFill>
        <p:spPr>
          <a:xfrm>
            <a:off x="5483680" y="1769953"/>
            <a:ext cx="6509657" cy="23121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EC888E-4C00-13C5-B920-8390E57DE9C8}"/>
              </a:ext>
            </a:extLst>
          </p:cNvPr>
          <p:cNvSpPr txBox="1"/>
          <p:nvPr/>
        </p:nvSpPr>
        <p:spPr>
          <a:xfrm>
            <a:off x="7582582" y="428624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 FID</a:t>
            </a:r>
            <a:r>
              <a:rPr lang="zh-CN" altLang="en-US" dirty="0"/>
              <a:t>与关联性预测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98FBD1F-5ACC-4915-8257-9FD343861D0E}"/>
              </a:ext>
            </a:extLst>
          </p:cNvPr>
          <p:cNvCxnSpPr>
            <a:cxnSpLocks/>
          </p:cNvCxnSpPr>
          <p:nvPr/>
        </p:nvCxnSpPr>
        <p:spPr>
          <a:xfrm>
            <a:off x="4611801" y="3133388"/>
            <a:ext cx="44750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CDF8457-0998-4BC5-404F-11A3D9CA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785" y="4854580"/>
            <a:ext cx="6306430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51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FID</a:t>
            </a:r>
            <a:endParaRPr lang="zh-CN" altLang="en-US" dirty="0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8" y="831228"/>
            <a:ext cx="5042807" cy="5577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FID</a:t>
            </a:r>
          </a:p>
          <a:p>
            <a:pPr lvl="1"/>
            <a:r>
              <a:rPr lang="en-US" altLang="zh-CN" dirty="0" err="1"/>
              <a:t>VulMaster</a:t>
            </a:r>
            <a:r>
              <a:rPr lang="zh-CN" altLang="en-US" dirty="0"/>
              <a:t>将所有输入的嵌入合并为一个单一的连接嵌入</a:t>
            </a:r>
            <a:endParaRPr lang="en-US" altLang="zh-CN" dirty="0"/>
          </a:p>
          <a:p>
            <a:pPr lvl="1"/>
            <a:r>
              <a:rPr lang="zh-CN" altLang="en-US" dirty="0"/>
              <a:t>单一嵌入：</a:t>
            </a:r>
            <a:r>
              <a:rPr lang="pt-BR" altLang="zh-CN" dirty="0"/>
              <a:t>[I1, ..., In; A1, ..., Am; D; E1, ..., Ek]</a:t>
            </a:r>
            <a:endParaRPr lang="en-US" altLang="zh-CN" dirty="0"/>
          </a:p>
          <a:p>
            <a:pPr lvl="2"/>
            <a:r>
              <a:rPr lang="en-US" altLang="zh-CN" dirty="0"/>
              <a:t>;</a:t>
            </a:r>
            <a:r>
              <a:rPr lang="zh-CN" altLang="en-US" dirty="0"/>
              <a:t>：连接操作</a:t>
            </a:r>
            <a:endParaRPr lang="en-US" altLang="zh-CN" dirty="0"/>
          </a:p>
          <a:p>
            <a:pPr lvl="2"/>
            <a:r>
              <a:rPr lang="en-US" altLang="zh-CN" dirty="0" err="1"/>
              <a:t>Ij</a:t>
            </a:r>
            <a:r>
              <a:rPr lang="zh-CN" altLang="en-US" dirty="0"/>
              <a:t>：输入漏洞函数的第</a:t>
            </a:r>
            <a:r>
              <a:rPr lang="en-US" altLang="zh-CN" dirty="0"/>
              <a:t>j</a:t>
            </a:r>
            <a:r>
              <a:rPr lang="zh-CN" altLang="en-US" dirty="0"/>
              <a:t>个片段</a:t>
            </a:r>
            <a:endParaRPr lang="en-US" altLang="zh-CN" dirty="0"/>
          </a:p>
          <a:p>
            <a:pPr lvl="2"/>
            <a:r>
              <a:rPr lang="en-US" altLang="zh-CN" dirty="0" err="1"/>
              <a:t>Aj</a:t>
            </a:r>
            <a:r>
              <a:rPr lang="zh-CN" altLang="en-US" dirty="0"/>
              <a:t>：输入漏洞函数的</a:t>
            </a:r>
            <a:r>
              <a:rPr lang="en-US" altLang="zh-CN" dirty="0"/>
              <a:t>AST</a:t>
            </a:r>
            <a:r>
              <a:rPr lang="zh-CN" altLang="en-US" dirty="0"/>
              <a:t>节点序列的第</a:t>
            </a:r>
            <a:r>
              <a:rPr lang="en-US" altLang="zh-CN" dirty="0"/>
              <a:t>j</a:t>
            </a:r>
            <a:r>
              <a:rPr lang="zh-CN" altLang="en-US" dirty="0"/>
              <a:t>个片段</a:t>
            </a:r>
            <a:endParaRPr lang="en-US" altLang="zh-CN" dirty="0"/>
          </a:p>
          <a:p>
            <a:pPr lvl="2"/>
            <a:r>
              <a:rPr lang="en-US" altLang="zh-CN" dirty="0"/>
              <a:t>D</a:t>
            </a:r>
            <a:r>
              <a:rPr lang="zh-CN" altLang="en-US" dirty="0"/>
              <a:t>：</a:t>
            </a:r>
            <a:r>
              <a:rPr lang="en-US" altLang="zh-CN" dirty="0"/>
              <a:t>CWE</a:t>
            </a:r>
            <a:r>
              <a:rPr lang="zh-CN" altLang="en-US" dirty="0"/>
              <a:t>名称</a:t>
            </a:r>
            <a:endParaRPr lang="en-US" altLang="zh-CN" dirty="0"/>
          </a:p>
          <a:p>
            <a:pPr lvl="2"/>
            <a:r>
              <a:rPr lang="en-US" altLang="zh-CN" dirty="0" err="1"/>
              <a:t>Ej</a:t>
            </a:r>
            <a:r>
              <a:rPr lang="zh-CN" altLang="en-US" dirty="0"/>
              <a:t>：来自</a:t>
            </a:r>
            <a:r>
              <a:rPr lang="en-US" altLang="zh-CN" dirty="0"/>
              <a:t>CWE</a:t>
            </a:r>
            <a:r>
              <a:rPr lang="zh-CN" altLang="en-US" dirty="0"/>
              <a:t>的第</a:t>
            </a:r>
            <a:r>
              <a:rPr lang="en-US" altLang="zh-CN" dirty="0"/>
              <a:t>j</a:t>
            </a:r>
            <a:r>
              <a:rPr lang="zh-CN" altLang="en-US" dirty="0"/>
              <a:t>个示例及其修复</a:t>
            </a:r>
            <a:endParaRPr lang="en-US" altLang="zh-CN" dirty="0"/>
          </a:p>
          <a:p>
            <a:pPr lvl="1"/>
            <a:r>
              <a:rPr lang="zh-CN" altLang="en-US" dirty="0"/>
              <a:t>连接后的上下文嵌入被输入到</a:t>
            </a:r>
            <a:r>
              <a:rPr lang="en-US" altLang="zh-CN" dirty="0"/>
              <a:t>adapted-CodeT5</a:t>
            </a:r>
            <a:r>
              <a:rPr lang="zh-CN" altLang="en-US" dirty="0"/>
              <a:t>的解码器以生成修复代码</a:t>
            </a:r>
            <a:endParaRPr lang="en-US" altLang="zh-CN" dirty="0"/>
          </a:p>
          <a:p>
            <a:pPr lvl="1"/>
            <a:r>
              <a:rPr lang="zh-CN" altLang="en-US" dirty="0"/>
              <a:t>损失函数：</a:t>
            </a:r>
            <a:endParaRPr lang="en-US" altLang="zh-CN" dirty="0"/>
          </a:p>
          <a:p>
            <a:pPr lvl="2"/>
            <a:r>
              <a:rPr lang="en-US" altLang="zh-CN" dirty="0"/>
              <a:t>Yi</a:t>
            </a:r>
            <a:r>
              <a:rPr lang="zh-CN" altLang="en-US" dirty="0"/>
              <a:t>：正确修复函数</a:t>
            </a:r>
            <a:r>
              <a:rPr lang="en-US" altLang="zh-CN" dirty="0"/>
              <a:t>Yi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17AD5F5-571D-8E81-BEA5-27C79A23F4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607" b="13187"/>
          <a:stretch/>
        </p:blipFill>
        <p:spPr>
          <a:xfrm>
            <a:off x="5483680" y="1769953"/>
            <a:ext cx="6509657" cy="23121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7EC888E-4C00-13C5-B920-8390E57DE9C8}"/>
              </a:ext>
            </a:extLst>
          </p:cNvPr>
          <p:cNvSpPr txBox="1"/>
          <p:nvPr/>
        </p:nvSpPr>
        <p:spPr>
          <a:xfrm>
            <a:off x="7582582" y="4286249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2 FID</a:t>
            </a:r>
            <a:r>
              <a:rPr lang="zh-CN" altLang="en-US" dirty="0"/>
              <a:t>与关联性预测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7386327-B574-7BD4-E9EF-585E378A1878}"/>
              </a:ext>
            </a:extLst>
          </p:cNvPr>
          <p:cNvCxnSpPr/>
          <p:nvPr/>
        </p:nvCxnSpPr>
        <p:spPr>
          <a:xfrm>
            <a:off x="4890407" y="2008414"/>
            <a:ext cx="3584122" cy="135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8C160C06-13ED-D976-A4BC-517FB6889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219" y="5470295"/>
            <a:ext cx="765916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71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FID</a:t>
            </a:r>
            <a:r>
              <a:rPr lang="zh-CN" altLang="en-US" dirty="0"/>
              <a:t>与关联性预测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8" y="831229"/>
            <a:ext cx="10496551" cy="495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多任务学习</a:t>
            </a:r>
            <a:endParaRPr lang="en-US" altLang="zh-CN" dirty="0"/>
          </a:p>
          <a:p>
            <a:pPr lvl="1"/>
            <a:r>
              <a:rPr lang="zh-CN" altLang="en-US" dirty="0"/>
              <a:t>多任务学习在代码补全、代码生成和代码理解等任务中能有效提升基于学习模型的性能。</a:t>
            </a:r>
          </a:p>
          <a:p>
            <a:pPr lvl="1"/>
            <a:r>
              <a:rPr lang="en-US" altLang="zh-CN" dirty="0" err="1"/>
              <a:t>VulMaster</a:t>
            </a:r>
            <a:r>
              <a:rPr lang="zh-CN" altLang="en-US" dirty="0"/>
              <a:t>同时在两个任务上进行训练：</a:t>
            </a:r>
            <a:endParaRPr lang="en-US" altLang="zh-CN" dirty="0"/>
          </a:p>
          <a:p>
            <a:pPr lvl="2"/>
            <a:r>
              <a:rPr lang="zh-CN" altLang="en-US" dirty="0"/>
              <a:t>关联性预测任务，识别最相关的漏洞</a:t>
            </a:r>
            <a:r>
              <a:rPr lang="en-US" altLang="zh-CN" dirty="0"/>
              <a:t>-</a:t>
            </a:r>
            <a:r>
              <a:rPr lang="zh-CN" altLang="en-US" dirty="0"/>
              <a:t>修复代码对</a:t>
            </a:r>
            <a:endParaRPr lang="en-US" altLang="zh-CN" dirty="0"/>
          </a:p>
          <a:p>
            <a:pPr lvl="2"/>
            <a:r>
              <a:rPr lang="zh-CN" altLang="en-US" dirty="0"/>
              <a:t>漏洞修复任务，根据评估数据集生成输入漏洞函数的修复</a:t>
            </a:r>
            <a:endParaRPr lang="en-US" altLang="zh-CN" dirty="0"/>
          </a:p>
          <a:p>
            <a:pPr lvl="2"/>
            <a:r>
              <a:rPr lang="zh-CN" altLang="en-US" dirty="0"/>
              <a:t>总损失函数是每个任务损失的总和。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18952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9925" y="1512093"/>
            <a:ext cx="7818643" cy="4448444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概述</a:t>
            </a:r>
            <a:endParaRPr lang="en-US" altLang="zh-CN" dirty="0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体系</a:t>
            </a:r>
            <a:endParaRPr lang="zh-CN" altLang="en-US" dirty="0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模块化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的意义</a:t>
            </a:r>
            <a:endParaRPr lang="en-US" altLang="zh-CN">
              <a:solidFill>
                <a:schemeClr val="bg2"/>
              </a:solidFill>
            </a:endParaRPr>
          </a:p>
          <a:p>
            <a:pPr lvl="1"/>
            <a:r>
              <a:rPr lang="zh-CN" altLang="en-US">
                <a:solidFill>
                  <a:schemeClr val="bg2"/>
                </a:solidFill>
              </a:rPr>
              <a:t>模块性</a:t>
            </a:r>
            <a:r>
              <a:rPr lang="en-US" altLang="zh-CN">
                <a:solidFill>
                  <a:schemeClr val="bg2"/>
                </a:solidFill>
              </a:rPr>
              <a:t>RAG</a:t>
            </a:r>
            <a:r>
              <a:rPr lang="zh-CN" altLang="en-US">
                <a:solidFill>
                  <a:schemeClr val="bg2"/>
                </a:solidFill>
              </a:rPr>
              <a:t>的机遇</a:t>
            </a:r>
          </a:p>
          <a:p>
            <a:r>
              <a:rPr lang="zh-CN" altLang="en-US"/>
              <a:t>模块化</a:t>
            </a:r>
            <a:r>
              <a:rPr lang="en-US" altLang="zh-CN"/>
              <a:t>RAG</a:t>
            </a:r>
            <a:r>
              <a:rPr lang="zh-CN" altLang="en-US"/>
              <a:t>中的关键技术</a:t>
            </a:r>
            <a:endParaRPr lang="en-US" altLang="zh-CN"/>
          </a:p>
          <a:p>
            <a:pPr lvl="1"/>
            <a:r>
              <a:rPr lang="en-US" altLang="zh-CN"/>
              <a:t>Indexing</a:t>
            </a:r>
            <a:endParaRPr lang="en-US" altLang="zh-CN" dirty="0"/>
          </a:p>
          <a:p>
            <a:pPr lvl="1"/>
            <a:r>
              <a:rPr lang="en-US" altLang="zh-CN"/>
              <a:t>Pre-Retrieval</a:t>
            </a:r>
            <a:endParaRPr lang="en-US" altLang="zh-CN" dirty="0"/>
          </a:p>
          <a:p>
            <a:pPr lvl="1"/>
            <a:r>
              <a:rPr lang="en-US" altLang="zh-CN"/>
              <a:t>Retrieval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069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实验设计与实验结果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8" y="831229"/>
            <a:ext cx="9296904" cy="54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数据集</a:t>
            </a:r>
            <a:endParaRPr lang="en-US" altLang="zh-CN" dirty="0"/>
          </a:p>
          <a:p>
            <a:pPr lvl="1"/>
            <a:r>
              <a:rPr lang="en-US" altLang="zh-CN" dirty="0"/>
              <a:t>8482</a:t>
            </a:r>
            <a:r>
              <a:rPr lang="zh-CN" altLang="en-US" dirty="0"/>
              <a:t>对易受攻击的</a:t>
            </a:r>
            <a:r>
              <a:rPr lang="en-US" altLang="zh-CN" dirty="0"/>
              <a:t>C/C++</a:t>
            </a:r>
            <a:r>
              <a:rPr lang="zh-CN" altLang="en-US" dirty="0"/>
              <a:t>函数及其相应的修复组成</a:t>
            </a:r>
            <a:endParaRPr lang="en-US" altLang="zh-CN" dirty="0"/>
          </a:p>
          <a:p>
            <a:pPr lvl="2"/>
            <a:r>
              <a:rPr lang="zh-CN" altLang="en-US" dirty="0"/>
              <a:t>训练集：测试集：验证集</a:t>
            </a:r>
            <a:r>
              <a:rPr lang="en-US" altLang="zh-CN" dirty="0"/>
              <a:t>=7:2:1</a:t>
            </a:r>
          </a:p>
          <a:p>
            <a:pPr lvl="2"/>
            <a:r>
              <a:rPr lang="zh-CN" altLang="en-US" dirty="0"/>
              <a:t>对</a:t>
            </a:r>
            <a:r>
              <a:rPr lang="en-US" altLang="zh-CN" dirty="0" err="1"/>
              <a:t>CVEFixes</a:t>
            </a:r>
            <a:r>
              <a:rPr lang="zh-CN" altLang="en-US" dirty="0"/>
              <a:t>和</a:t>
            </a:r>
            <a:r>
              <a:rPr lang="en-US" altLang="zh-CN" dirty="0"/>
              <a:t>Big-</a:t>
            </a:r>
            <a:r>
              <a:rPr lang="en-US" altLang="zh-CN" dirty="0" err="1"/>
              <a:t>Vul</a:t>
            </a:r>
            <a:r>
              <a:rPr lang="zh-CN" altLang="en-US" dirty="0"/>
              <a:t>去重</a:t>
            </a:r>
            <a:endParaRPr lang="en-US" altLang="zh-CN" dirty="0"/>
          </a:p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/>
              <a:t>Baseline</a:t>
            </a:r>
          </a:p>
          <a:p>
            <a:pPr lvl="1">
              <a:defRPr/>
            </a:pPr>
            <a:r>
              <a:rPr lang="zh-CN" altLang="en-US" dirty="0"/>
              <a:t>其他基于学习的自动漏洞修复方法：</a:t>
            </a:r>
            <a:r>
              <a:rPr lang="en-US" altLang="zh-CN" dirty="0" err="1"/>
              <a:t>VRepair</a:t>
            </a:r>
            <a:r>
              <a:rPr lang="zh-CN" altLang="en-US" dirty="0"/>
              <a:t>和</a:t>
            </a:r>
            <a:r>
              <a:rPr lang="en-US" altLang="zh-CN" dirty="0" err="1"/>
              <a:t>VulRepair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通用预训练代码模型：</a:t>
            </a:r>
            <a:r>
              <a:rPr lang="en-US" altLang="zh-CN" dirty="0" err="1"/>
              <a:t>CodeBERT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LLM</a:t>
            </a:r>
            <a:r>
              <a:rPr lang="zh-CN" altLang="en-US" dirty="0"/>
              <a:t>：</a:t>
            </a:r>
            <a:r>
              <a:rPr lang="en-US" altLang="zh-CN" dirty="0"/>
              <a:t>gpt-3.5-turbo</a:t>
            </a:r>
            <a:r>
              <a:rPr lang="zh-CN" altLang="en-US" dirty="0"/>
              <a:t>和</a:t>
            </a:r>
            <a:r>
              <a:rPr lang="en-US" altLang="zh-CN" dirty="0"/>
              <a:t>gpt-4</a:t>
            </a:r>
          </a:p>
          <a:p>
            <a:pPr lvl="1">
              <a:defRPr/>
            </a:pPr>
            <a:r>
              <a:rPr lang="zh-CN" altLang="en-US" dirty="0"/>
              <a:t>对齐处理：利用数据集微调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09911A-3CCE-1CE1-997D-AC047EA3F86C}"/>
              </a:ext>
            </a:extLst>
          </p:cNvPr>
          <p:cNvSpPr/>
          <p:nvPr/>
        </p:nvSpPr>
        <p:spPr>
          <a:xfrm>
            <a:off x="8505000" y="830501"/>
            <a:ext cx="1435060" cy="628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CVEFixes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C1CA9F4-507E-13B2-A2AB-68F87371C5D8}"/>
              </a:ext>
            </a:extLst>
          </p:cNvPr>
          <p:cNvSpPr/>
          <p:nvPr/>
        </p:nvSpPr>
        <p:spPr>
          <a:xfrm>
            <a:off x="8492752" y="2112294"/>
            <a:ext cx="1447307" cy="628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Big-</a:t>
            </a:r>
            <a:r>
              <a:rPr lang="en-US" altLang="zh-CN" dirty="0" err="1"/>
              <a:t>Vul</a:t>
            </a:r>
            <a:endParaRPr lang="zh-CN" altLang="en-US" dirty="0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7ABDFF96-E5D0-BE9A-EF72-072000462CEE}"/>
              </a:ext>
            </a:extLst>
          </p:cNvPr>
          <p:cNvSpPr/>
          <p:nvPr/>
        </p:nvSpPr>
        <p:spPr>
          <a:xfrm>
            <a:off x="8015143" y="1144826"/>
            <a:ext cx="489857" cy="128179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CE46D1E-DAD9-85C8-958A-C439AFF939F5}"/>
              </a:ext>
            </a:extLst>
          </p:cNvPr>
          <p:cNvSpPr/>
          <p:nvPr/>
        </p:nvSpPr>
        <p:spPr>
          <a:xfrm>
            <a:off x="6097082" y="4393538"/>
            <a:ext cx="1435060" cy="628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bug</a:t>
            </a:r>
            <a:r>
              <a:rPr lang="zh-CN" altLang="en-US" dirty="0"/>
              <a:t>修复数据集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11344F-AF49-6932-7325-6999C13238C4}"/>
              </a:ext>
            </a:extLst>
          </p:cNvPr>
          <p:cNvSpPr/>
          <p:nvPr/>
        </p:nvSpPr>
        <p:spPr>
          <a:xfrm>
            <a:off x="6097082" y="5832494"/>
            <a:ext cx="1447307" cy="628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漏洞修复数据集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DD6CF21-61C5-5C79-81C1-CC10D0F66E4A}"/>
              </a:ext>
            </a:extLst>
          </p:cNvPr>
          <p:cNvSpPr/>
          <p:nvPr/>
        </p:nvSpPr>
        <p:spPr>
          <a:xfrm>
            <a:off x="5005389" y="4707863"/>
            <a:ext cx="1091694" cy="1281793"/>
          </a:xfrm>
          <a:prstGeom prst="leftBrace">
            <a:avLst>
              <a:gd name="adj1" fmla="val 8333"/>
              <a:gd name="adj2" fmla="val 5083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DECB44E-13F7-4507-0373-F783BFEA2D42}"/>
              </a:ext>
            </a:extLst>
          </p:cNvPr>
          <p:cNvSpPr/>
          <p:nvPr/>
        </p:nvSpPr>
        <p:spPr>
          <a:xfrm>
            <a:off x="6097082" y="5113016"/>
            <a:ext cx="1447307" cy="6286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CWE</a:t>
            </a:r>
            <a:r>
              <a:rPr lang="zh-CN" altLang="en-US" dirty="0"/>
              <a:t>的漏洞修复代码对</a:t>
            </a:r>
          </a:p>
        </p:txBody>
      </p:sp>
    </p:spTree>
    <p:extLst>
      <p:ext uri="{BB962C8B-B14F-4D97-AF65-F5344CB8AC3E}">
        <p14:creationId xmlns:p14="http://schemas.microsoft.com/office/powerpoint/2010/main" val="3168509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实验设计与实验结果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8" y="831229"/>
            <a:ext cx="6822622" cy="54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评估指标：</a:t>
            </a:r>
            <a:r>
              <a:rPr lang="en-US" altLang="zh-CN" dirty="0"/>
              <a:t>EM</a:t>
            </a:r>
            <a:r>
              <a:rPr lang="zh-CN" altLang="en-US" dirty="0"/>
              <a:t>，</a:t>
            </a:r>
            <a:r>
              <a:rPr lang="en-US" altLang="zh-CN" dirty="0"/>
              <a:t>BLEU-4</a:t>
            </a:r>
            <a:r>
              <a:rPr lang="zh-CN" altLang="en-US" dirty="0"/>
              <a:t>和</a:t>
            </a:r>
            <a:r>
              <a:rPr lang="en-US" altLang="zh-CN" dirty="0" err="1"/>
              <a:t>CodeBLEU</a:t>
            </a:r>
            <a:endParaRPr lang="en-US" altLang="zh-CN" dirty="0"/>
          </a:p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实验结果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VulMaster</a:t>
            </a:r>
            <a:r>
              <a:rPr lang="zh-CN" altLang="en-US" dirty="0"/>
              <a:t>取得最佳结果，大幅优于</a:t>
            </a:r>
            <a:r>
              <a:rPr lang="en-US" altLang="zh-CN" dirty="0"/>
              <a:t>SOTA</a:t>
            </a:r>
          </a:p>
          <a:p>
            <a:pPr lvl="1">
              <a:defRPr/>
            </a:pPr>
            <a:r>
              <a:rPr lang="en-US" altLang="zh-CN" dirty="0" err="1"/>
              <a:t>VulMaster</a:t>
            </a:r>
            <a:r>
              <a:rPr lang="zh-CN" altLang="en-US" dirty="0"/>
              <a:t>在所有维度的漏洞代码优于</a:t>
            </a:r>
            <a:r>
              <a:rPr lang="en-US" altLang="zh-CN" dirty="0"/>
              <a:t>SOTA</a:t>
            </a:r>
          </a:p>
          <a:p>
            <a:pPr lvl="1">
              <a:defRPr/>
            </a:pPr>
            <a:r>
              <a:rPr lang="zh-CN" altLang="en-US" dirty="0"/>
              <a:t>消融实验：所有功能必不可少，微调模型最为重要。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VulMaster</a:t>
            </a:r>
            <a:r>
              <a:rPr lang="zh-CN" altLang="en-US" dirty="0"/>
              <a:t>可以在不同的提示和</a:t>
            </a:r>
            <a:r>
              <a:rPr lang="en-US" altLang="zh-CN" dirty="0"/>
              <a:t>ChatGPT</a:t>
            </a:r>
            <a:r>
              <a:rPr lang="zh-CN" altLang="en-US" dirty="0"/>
              <a:t>模型下提供令人满意的性能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9CC58D-2066-0959-8467-58FB1939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879" y="831229"/>
            <a:ext cx="3563012" cy="32711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59D2356-CCA4-0DBF-79EA-BA444F361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879" y="4102427"/>
            <a:ext cx="3564410" cy="192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53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实验设计与实验结果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8" y="831229"/>
            <a:ext cx="6822622" cy="54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评估指标：</a:t>
            </a:r>
            <a:r>
              <a:rPr lang="en-US" altLang="zh-CN" dirty="0"/>
              <a:t>EM</a:t>
            </a:r>
            <a:r>
              <a:rPr lang="zh-CN" altLang="en-US" dirty="0"/>
              <a:t>，</a:t>
            </a:r>
            <a:r>
              <a:rPr lang="en-US" altLang="zh-CN" dirty="0"/>
              <a:t>BLEU-4</a:t>
            </a:r>
            <a:r>
              <a:rPr lang="zh-CN" altLang="en-US" dirty="0"/>
              <a:t>和</a:t>
            </a:r>
            <a:r>
              <a:rPr lang="en-US" altLang="zh-CN" dirty="0" err="1"/>
              <a:t>CodeBLEU</a:t>
            </a:r>
            <a:endParaRPr lang="en-US" altLang="zh-CN" dirty="0"/>
          </a:p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/>
              <a:t>实验结果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VulMaster</a:t>
            </a:r>
            <a:r>
              <a:rPr lang="zh-CN" altLang="en-US" dirty="0"/>
              <a:t>取得最佳结果，大幅优于</a:t>
            </a:r>
            <a:r>
              <a:rPr lang="en-US" altLang="zh-CN" dirty="0"/>
              <a:t>SOTA</a:t>
            </a:r>
          </a:p>
          <a:p>
            <a:pPr lvl="1">
              <a:defRPr/>
            </a:pPr>
            <a:r>
              <a:rPr lang="en-US" altLang="zh-CN" dirty="0" err="1"/>
              <a:t>VulMaster</a:t>
            </a:r>
            <a:r>
              <a:rPr lang="zh-CN" altLang="en-US" dirty="0"/>
              <a:t>在所有维度的漏洞代码优于</a:t>
            </a:r>
            <a:r>
              <a:rPr lang="en-US" altLang="zh-CN" dirty="0"/>
              <a:t>SOTA</a:t>
            </a:r>
          </a:p>
          <a:p>
            <a:pPr lvl="1">
              <a:defRPr/>
            </a:pPr>
            <a:r>
              <a:rPr lang="zh-CN" altLang="en-US" dirty="0"/>
              <a:t>消融实验：所有功能必不可少，微调模型最为重要。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VulMaster</a:t>
            </a:r>
            <a:r>
              <a:rPr lang="zh-CN" altLang="en-US" dirty="0"/>
              <a:t>可以在不同的提示和</a:t>
            </a:r>
            <a:r>
              <a:rPr lang="en-US" altLang="zh-CN" dirty="0"/>
              <a:t>ChatGPT</a:t>
            </a:r>
            <a:r>
              <a:rPr lang="zh-CN" altLang="en-US" dirty="0"/>
              <a:t>模型下提供令人满意的性能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75CE61-2376-5448-AC0A-C88CF796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489" y="677411"/>
            <a:ext cx="4050959" cy="25039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72B4259-E480-66B0-0282-E16DCC042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489" y="3429000"/>
            <a:ext cx="4048586" cy="25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72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实验设计与实验结果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8" y="831229"/>
            <a:ext cx="6822622" cy="54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举例分析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CWE-401</a:t>
            </a:r>
            <a:r>
              <a:rPr lang="zh-CN" altLang="en-US" dirty="0"/>
              <a:t>内存泄漏漏洞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行申请的内存在第</a:t>
            </a:r>
            <a:r>
              <a:rPr lang="en-US" altLang="zh-CN" dirty="0"/>
              <a:t>19</a:t>
            </a:r>
            <a:r>
              <a:rPr lang="zh-CN" altLang="en-US" dirty="0"/>
              <a:t>行释放，却没在第</a:t>
            </a:r>
            <a:r>
              <a:rPr lang="en-US" altLang="zh-CN" dirty="0"/>
              <a:t>12</a:t>
            </a:r>
            <a:r>
              <a:rPr lang="zh-CN" altLang="en-US" dirty="0"/>
              <a:t>行分支内释放，导致内存泄漏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VulMaster</a:t>
            </a:r>
            <a:r>
              <a:rPr lang="zh-CN" altLang="en-US" dirty="0"/>
              <a:t>根据第</a:t>
            </a:r>
            <a:r>
              <a:rPr lang="en-US" altLang="zh-CN" dirty="0"/>
              <a:t>19</a:t>
            </a:r>
            <a:r>
              <a:rPr lang="zh-CN" altLang="en-US" dirty="0"/>
              <a:t>行内容，在第</a:t>
            </a:r>
            <a:r>
              <a:rPr lang="en-US" altLang="zh-CN" dirty="0"/>
              <a:t>14</a:t>
            </a:r>
            <a:r>
              <a:rPr lang="zh-CN" altLang="en-US" dirty="0"/>
              <a:t>行正确生成修复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VulRepair</a:t>
            </a:r>
            <a:r>
              <a:rPr lang="zh-CN" altLang="en-US" dirty="0"/>
              <a:t>限于</a:t>
            </a:r>
            <a:r>
              <a:rPr lang="en-US" altLang="zh-CN" dirty="0"/>
              <a:t>512 tokens</a:t>
            </a:r>
            <a:r>
              <a:rPr lang="zh-CN" altLang="en-US" dirty="0"/>
              <a:t>上下文窗口，没能了解函数全貌，修复失败。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2A1520-A4DB-5810-C65D-14261402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435" y="1273567"/>
            <a:ext cx="5089740" cy="37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99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实验设计与实验结果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7" y="831229"/>
            <a:ext cx="11439525" cy="54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泛化到其他语言测试集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Vul4J </a:t>
            </a:r>
            <a:r>
              <a:rPr lang="zh-CN" altLang="en-US" dirty="0"/>
              <a:t>：高质量的，包括测试用例的</a:t>
            </a:r>
            <a:r>
              <a:rPr lang="en-US" altLang="zh-CN" dirty="0"/>
              <a:t>Java</a:t>
            </a:r>
            <a:r>
              <a:rPr lang="zh-CN" altLang="en-US" dirty="0"/>
              <a:t>漏洞修复基准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选择了</a:t>
            </a:r>
            <a:r>
              <a:rPr lang="en-US" altLang="zh-CN" dirty="0"/>
              <a:t>35</a:t>
            </a:r>
            <a:r>
              <a:rPr lang="zh-CN" altLang="en-US" dirty="0"/>
              <a:t>个单个代码块漏洞来进行评估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VulMaster</a:t>
            </a:r>
            <a:r>
              <a:rPr lang="zh-CN" altLang="en-US" dirty="0"/>
              <a:t>修复其中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6F494D-5A62-0D6D-3D25-AF17DE370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67" y="3103958"/>
            <a:ext cx="11439525" cy="14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72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实验设计与实验结果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2B5999A-EBCB-3993-3C15-CE3E5DBDB316}"/>
              </a:ext>
            </a:extLst>
          </p:cNvPr>
          <p:cNvSpPr txBox="1">
            <a:spLocks/>
          </p:cNvSpPr>
          <p:nvPr/>
        </p:nvSpPr>
        <p:spPr>
          <a:xfrm>
            <a:off x="321127" y="831229"/>
            <a:ext cx="11439525" cy="5472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漏洞修复失败原因</a:t>
            </a:r>
            <a:endParaRPr lang="en-US" altLang="zh-CN" dirty="0"/>
          </a:p>
          <a:p>
            <a:pPr lvl="1"/>
            <a:r>
              <a:rPr lang="zh-CN" altLang="en-US" b="1" dirty="0"/>
              <a:t>需要多个代码块更改</a:t>
            </a:r>
            <a:endParaRPr lang="en-US" altLang="zh-CN" b="1" dirty="0"/>
          </a:p>
          <a:p>
            <a:pPr lvl="1"/>
            <a:r>
              <a:rPr lang="zh-CN" altLang="en-US" dirty="0"/>
              <a:t>需要利用在函数中未定义的结构</a:t>
            </a:r>
            <a:r>
              <a:rPr lang="en-US" altLang="zh-CN" dirty="0"/>
              <a:t>/</a:t>
            </a:r>
            <a:r>
              <a:rPr lang="zh-CN" altLang="en-US" dirty="0"/>
              <a:t>联合变量</a:t>
            </a:r>
            <a:endParaRPr lang="en-US" altLang="zh-CN" dirty="0"/>
          </a:p>
          <a:p>
            <a:pPr lvl="1"/>
            <a:r>
              <a:rPr lang="zh-CN" altLang="en-US" dirty="0"/>
              <a:t>复杂字符串和条件难以生成</a:t>
            </a:r>
            <a:endParaRPr lang="en-US" altLang="zh-CN" dirty="0"/>
          </a:p>
          <a:p>
            <a:pPr lvl="1"/>
            <a:r>
              <a:rPr lang="zh-CN" altLang="en-US" dirty="0"/>
              <a:t>需要正确使用用户定义的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…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61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论文信息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028700"/>
            <a:ext cx="5367472" cy="5069341"/>
          </a:xfrm>
        </p:spPr>
        <p:txBody>
          <a:bodyPr>
            <a:normAutofit/>
          </a:bodyPr>
          <a:lstStyle/>
          <a:p>
            <a:r>
              <a:rPr lang="zh-CN" altLang="en-US" dirty="0"/>
              <a:t>漏洞数量的激增（</a:t>
            </a:r>
            <a:r>
              <a:rPr lang="en-US" altLang="zh-CN" dirty="0"/>
              <a:t>CVE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：</a:t>
            </a:r>
            <a:r>
              <a:rPr lang="en-US" altLang="zh-CN" dirty="0"/>
              <a:t>26448</a:t>
            </a:r>
            <a:r>
              <a:rPr lang="zh-CN" altLang="en-US" dirty="0"/>
              <a:t>个新漏洞</a:t>
            </a:r>
            <a:endParaRPr lang="en-US" altLang="zh-CN" dirty="0"/>
          </a:p>
          <a:p>
            <a:pPr lvl="1"/>
            <a:r>
              <a:rPr lang="en-US" altLang="zh-CN" dirty="0"/>
              <a:t>2021-2022</a:t>
            </a:r>
            <a:r>
              <a:rPr lang="zh-CN" altLang="en-US" dirty="0"/>
              <a:t>：</a:t>
            </a:r>
            <a:r>
              <a:rPr lang="en-US" altLang="zh-CN" dirty="0"/>
              <a:t>59%</a:t>
            </a:r>
          </a:p>
          <a:p>
            <a:r>
              <a:rPr lang="zh-CN" altLang="en-US" dirty="0"/>
              <a:t>修复漏洞的困难与耗时</a:t>
            </a:r>
            <a:endParaRPr lang="en-US" altLang="zh-CN" dirty="0"/>
          </a:p>
          <a:p>
            <a:pPr lvl="1"/>
            <a:r>
              <a:rPr lang="zh-CN" altLang="en-US" dirty="0"/>
              <a:t>专业知识</a:t>
            </a:r>
            <a:endParaRPr lang="en-US" altLang="zh-CN" dirty="0"/>
          </a:p>
          <a:p>
            <a:pPr lvl="1"/>
            <a:r>
              <a:rPr lang="zh-CN" altLang="en-US" dirty="0"/>
              <a:t>人手的不足</a:t>
            </a:r>
            <a:endParaRPr lang="en-US" altLang="zh-CN" dirty="0"/>
          </a:p>
          <a:p>
            <a:pPr lvl="1"/>
            <a:r>
              <a:rPr lang="zh-CN" altLang="en-US" dirty="0"/>
              <a:t>手动修复的耗时</a:t>
            </a:r>
            <a:r>
              <a:rPr lang="en-US" altLang="zh-CN" dirty="0"/>
              <a:t>---4.4</a:t>
            </a:r>
            <a:r>
              <a:rPr lang="zh-CN" altLang="en-US" dirty="0"/>
              <a:t>周（</a:t>
            </a:r>
            <a:r>
              <a:rPr lang="en-US" altLang="zh-CN" dirty="0"/>
              <a:t>GitHub 2020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软件漏洞的增长与修复的困难</a:t>
            </a:r>
          </a:p>
        </p:txBody>
      </p:sp>
      <p:sp>
        <p:nvSpPr>
          <p:cNvPr id="5" name="爆炸形: 14 pt  4">
            <a:extLst>
              <a:ext uri="{FF2B5EF4-FFF2-40B4-BE49-F238E27FC236}">
                <a16:creationId xmlns:a16="http://schemas.microsoft.com/office/drawing/2014/main" id="{46629AB2-6AAD-B466-535D-26E89BA46948}"/>
              </a:ext>
            </a:extLst>
          </p:cNvPr>
          <p:cNvSpPr/>
          <p:nvPr/>
        </p:nvSpPr>
        <p:spPr>
          <a:xfrm>
            <a:off x="9230106" y="1398806"/>
            <a:ext cx="2593064" cy="1551214"/>
          </a:xfrm>
          <a:prstGeom prst="irregularSeal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26448+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8A50E-9436-E5F3-4770-9F757264FCA7}"/>
              </a:ext>
            </a:extLst>
          </p:cNvPr>
          <p:cNvSpPr/>
          <p:nvPr/>
        </p:nvSpPr>
        <p:spPr>
          <a:xfrm>
            <a:off x="5367472" y="4183311"/>
            <a:ext cx="1162508" cy="604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2021</a:t>
            </a:r>
            <a:endParaRPr lang="zh-CN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8D139B-F9CE-465D-DF8B-1C9E1EC21788}"/>
              </a:ext>
            </a:extLst>
          </p:cNvPr>
          <p:cNvSpPr/>
          <p:nvPr/>
        </p:nvSpPr>
        <p:spPr>
          <a:xfrm>
            <a:off x="7790861" y="1872335"/>
            <a:ext cx="1162508" cy="6041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2022</a:t>
            </a:r>
            <a:endParaRPr lang="zh-CN" altLang="en-US" sz="3600" dirty="0"/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57A4BFAB-3641-15DF-4F9B-A6694A2AC02C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529980" y="2476492"/>
            <a:ext cx="1842135" cy="200889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9977291-77D1-E48A-FA00-47E3A9B028C8}"/>
              </a:ext>
            </a:extLst>
          </p:cNvPr>
          <p:cNvSpPr txBox="1"/>
          <p:nvPr/>
        </p:nvSpPr>
        <p:spPr>
          <a:xfrm>
            <a:off x="7973017" y="3277355"/>
            <a:ext cx="14221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/>
              <a:t>59%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930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71361" y="855845"/>
            <a:ext cx="6142722" cy="1658744"/>
          </a:xfrm>
        </p:spPr>
        <p:txBody>
          <a:bodyPr>
            <a:normAutofit/>
          </a:bodyPr>
          <a:lstStyle/>
          <a:p>
            <a:r>
              <a:rPr lang="zh-CN" altLang="en-US" dirty="0"/>
              <a:t>基于程序分析的漏洞修复方法</a:t>
            </a:r>
            <a:endParaRPr lang="en-US" altLang="zh-CN" dirty="0"/>
          </a:p>
          <a:p>
            <a:pPr lvl="1"/>
            <a:r>
              <a:rPr lang="zh-CN" altLang="en-US" dirty="0"/>
              <a:t>针对特定漏洞</a:t>
            </a:r>
            <a:endParaRPr lang="en-US" altLang="zh-CN" dirty="0"/>
          </a:p>
          <a:p>
            <a:pPr lvl="1"/>
            <a:r>
              <a:rPr lang="zh-CN" altLang="en-US" dirty="0"/>
              <a:t>不适用于某些类型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已有的的漏洞修复方法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8FAE831F-3326-51F9-2699-1F4936B16BB2}"/>
              </a:ext>
            </a:extLst>
          </p:cNvPr>
          <p:cNvSpPr txBox="1">
            <a:spLocks/>
          </p:cNvSpPr>
          <p:nvPr/>
        </p:nvSpPr>
        <p:spPr>
          <a:xfrm>
            <a:off x="3024639" y="2687445"/>
            <a:ext cx="6142722" cy="1658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基于学习的自动漏洞修复（</a:t>
            </a:r>
            <a:r>
              <a:rPr lang="en-US" altLang="zh-CN" dirty="0"/>
              <a:t>AVR</a:t>
            </a:r>
            <a:r>
              <a:rPr lang="zh-CN" altLang="en-US" dirty="0"/>
              <a:t>）方法</a:t>
            </a:r>
            <a:endParaRPr lang="en-US" altLang="zh-CN" dirty="0"/>
          </a:p>
          <a:p>
            <a:pPr lvl="1"/>
            <a:r>
              <a:rPr lang="zh-CN" altLang="en-US" dirty="0"/>
              <a:t>输入：包含某个</a:t>
            </a:r>
            <a:r>
              <a:rPr lang="en-US" altLang="zh-CN" dirty="0"/>
              <a:t>CWE</a:t>
            </a:r>
            <a:r>
              <a:rPr lang="zh-CN" altLang="en-US" dirty="0"/>
              <a:t>类型的易受攻击函数</a:t>
            </a:r>
            <a:endParaRPr lang="en-US" altLang="zh-CN" dirty="0"/>
          </a:p>
          <a:p>
            <a:pPr lvl="1"/>
            <a:r>
              <a:rPr lang="zh-CN" altLang="en-US" dirty="0"/>
              <a:t>输出：修复后的函数</a:t>
            </a:r>
            <a:endParaRPr lang="en-US" altLang="zh-CN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F4273951-4585-F419-636A-142587B59B89}"/>
              </a:ext>
            </a:extLst>
          </p:cNvPr>
          <p:cNvSpPr txBox="1">
            <a:spLocks/>
          </p:cNvSpPr>
          <p:nvPr/>
        </p:nvSpPr>
        <p:spPr>
          <a:xfrm>
            <a:off x="0" y="4519045"/>
            <a:ext cx="5252224" cy="1658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VRepair</a:t>
            </a:r>
            <a:endParaRPr lang="en-US" altLang="zh-CN" dirty="0"/>
          </a:p>
          <a:p>
            <a:pPr lvl="1"/>
            <a:r>
              <a:rPr lang="zh-CN" altLang="en-US" dirty="0"/>
              <a:t>在一个大型错误修复语料库上预训练</a:t>
            </a:r>
            <a:endParaRPr lang="en-US" altLang="zh-CN" dirty="0"/>
          </a:p>
          <a:p>
            <a:pPr lvl="1"/>
            <a:r>
              <a:rPr lang="zh-CN" altLang="en-US" dirty="0"/>
              <a:t>被训练去修复漏洞</a:t>
            </a:r>
            <a:endParaRPr lang="en-US" altLang="zh-CN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4E9D2547-DCA9-7163-1E63-879F75ABDB7B}"/>
              </a:ext>
            </a:extLst>
          </p:cNvPr>
          <p:cNvSpPr txBox="1">
            <a:spLocks/>
          </p:cNvSpPr>
          <p:nvPr/>
        </p:nvSpPr>
        <p:spPr>
          <a:xfrm>
            <a:off x="6939778" y="4519045"/>
            <a:ext cx="5252224" cy="1658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VulRepair</a:t>
            </a:r>
          </a:p>
          <a:p>
            <a:pPr lvl="1"/>
            <a:r>
              <a:rPr lang="zh-CN" altLang="en-US" dirty="0"/>
              <a:t>直接使用了预训练模型</a:t>
            </a:r>
            <a:r>
              <a:rPr lang="en-US" altLang="zh-CN" dirty="0"/>
              <a:t>CodeT5</a:t>
            </a:r>
          </a:p>
          <a:p>
            <a:pPr lvl="1"/>
            <a:r>
              <a:rPr lang="zh-CN" altLang="en-US" dirty="0"/>
              <a:t>基于学习的漏洞修复</a:t>
            </a:r>
            <a:r>
              <a:rPr lang="en-US" altLang="zh-CN" dirty="0"/>
              <a:t>SOTA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1E21C-4E5E-2B3F-8BA7-B181EDA4A2CC}"/>
              </a:ext>
            </a:extLst>
          </p:cNvPr>
          <p:cNvSpPr txBox="1"/>
          <p:nvPr/>
        </p:nvSpPr>
        <p:spPr>
          <a:xfrm>
            <a:off x="1081669" y="2174487"/>
            <a:ext cx="175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不受限与修复特定类型的漏洞</a:t>
            </a:r>
          </a:p>
        </p:txBody>
      </p:sp>
    </p:spTree>
    <p:extLst>
      <p:ext uri="{BB962C8B-B14F-4D97-AF65-F5344CB8AC3E}">
        <p14:creationId xmlns:p14="http://schemas.microsoft.com/office/powerpoint/2010/main" val="352259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2588477"/>
            <a:ext cx="5475249" cy="1681046"/>
          </a:xfrm>
        </p:spPr>
        <p:txBody>
          <a:bodyPr>
            <a:normAutofit/>
          </a:bodyPr>
          <a:lstStyle/>
          <a:p>
            <a:r>
              <a:rPr lang="zh-CN" altLang="en-US" dirty="0"/>
              <a:t>理解整个易受攻击的代码</a:t>
            </a:r>
            <a:endParaRPr lang="en-US" altLang="zh-CN" dirty="0"/>
          </a:p>
          <a:p>
            <a:pPr lvl="1"/>
            <a:r>
              <a:rPr lang="zh-CN" altLang="en-US" dirty="0"/>
              <a:t>依赖于</a:t>
            </a:r>
            <a:r>
              <a:rPr lang="en-US" altLang="zh-CN" dirty="0"/>
              <a:t>Transformer</a:t>
            </a:r>
            <a:r>
              <a:rPr lang="zh-CN" altLang="en-US" dirty="0"/>
              <a:t>：输入长度</a:t>
            </a:r>
            <a:r>
              <a:rPr lang="en-US" altLang="zh-CN" dirty="0"/>
              <a:t>^2</a:t>
            </a:r>
            <a:r>
              <a:rPr lang="zh-CN" altLang="en-US" dirty="0"/>
              <a:t>的计算成本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VRepair</a:t>
            </a:r>
            <a:r>
              <a:rPr lang="zh-CN" altLang="en-US" dirty="0"/>
              <a:t>和</a:t>
            </a:r>
            <a:r>
              <a:rPr lang="en-US" altLang="zh-CN" dirty="0"/>
              <a:t>VulRepair</a:t>
            </a:r>
            <a:r>
              <a:rPr lang="zh-CN" altLang="en-US" dirty="0"/>
              <a:t>遇到的挑战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83232F54-6093-103C-A238-BCFE32CB7641}"/>
              </a:ext>
            </a:extLst>
          </p:cNvPr>
          <p:cNvSpPr txBox="1">
            <a:spLocks/>
          </p:cNvSpPr>
          <p:nvPr/>
        </p:nvSpPr>
        <p:spPr>
          <a:xfrm>
            <a:off x="7605130" y="2588477"/>
            <a:ext cx="4586870" cy="168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限制输入代码片段的长度</a:t>
            </a:r>
            <a:endParaRPr lang="en-US" altLang="zh-CN" dirty="0"/>
          </a:p>
          <a:p>
            <a:pPr lvl="1"/>
            <a:r>
              <a:rPr lang="en-US" altLang="zh-CN" dirty="0" err="1"/>
              <a:t>VulRepair</a:t>
            </a:r>
            <a:r>
              <a:rPr lang="en-US" altLang="zh-CN" dirty="0"/>
              <a:t>---512tokens</a:t>
            </a:r>
          </a:p>
          <a:p>
            <a:pPr lvl="1"/>
            <a:r>
              <a:rPr lang="en-US" altLang="zh-CN" dirty="0"/>
              <a:t>44.9% &gt; 512tokens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C0FC07A-1A9F-39AB-DA1E-0E2E42A1F5BF}"/>
              </a:ext>
            </a:extLst>
          </p:cNvPr>
          <p:cNvSpPr/>
          <p:nvPr/>
        </p:nvSpPr>
        <p:spPr>
          <a:xfrm>
            <a:off x="5657850" y="3118757"/>
            <a:ext cx="1314450" cy="526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VRepair</a:t>
            </a:r>
            <a:r>
              <a:rPr lang="zh-CN" altLang="en-US" dirty="0"/>
              <a:t>和</a:t>
            </a:r>
            <a:r>
              <a:rPr lang="en-US" altLang="zh-CN" dirty="0"/>
              <a:t>VulRepair</a:t>
            </a:r>
            <a:r>
              <a:rPr lang="zh-CN" altLang="en-US" dirty="0"/>
              <a:t>遇到的挑战</a:t>
            </a: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60C6B5D4-ABA8-B5DD-CA1C-2CCA1E8C7514}"/>
              </a:ext>
            </a:extLst>
          </p:cNvPr>
          <p:cNvSpPr txBox="1">
            <a:spLocks/>
          </p:cNvSpPr>
          <p:nvPr/>
        </p:nvSpPr>
        <p:spPr>
          <a:xfrm>
            <a:off x="0" y="2588477"/>
            <a:ext cx="5475249" cy="168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理解整个易受攻击的结构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NLP</a:t>
            </a:r>
            <a:r>
              <a:rPr lang="zh-CN" altLang="en-US" dirty="0"/>
              <a:t>的方式处理代码</a:t>
            </a:r>
            <a:endParaRPr lang="en-US" altLang="zh-CN" dirty="0"/>
          </a:p>
          <a:p>
            <a:pPr lvl="1"/>
            <a:r>
              <a:rPr lang="zh-CN" altLang="en-US" dirty="0"/>
              <a:t>忽略了代码结构信息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584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VRepair</a:t>
            </a:r>
            <a:r>
              <a:rPr lang="zh-CN" altLang="en-US" dirty="0"/>
              <a:t>和</a:t>
            </a:r>
            <a:r>
              <a:rPr lang="en-US" altLang="zh-CN" dirty="0"/>
              <a:t>VulRepair</a:t>
            </a:r>
            <a:r>
              <a:rPr lang="zh-CN" altLang="en-US" dirty="0"/>
              <a:t>遇到的挑战</a:t>
            </a: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5D8ED552-AB1D-66D6-CB49-F3406BFC8534}"/>
              </a:ext>
            </a:extLst>
          </p:cNvPr>
          <p:cNvSpPr txBox="1">
            <a:spLocks/>
          </p:cNvSpPr>
          <p:nvPr/>
        </p:nvSpPr>
        <p:spPr>
          <a:xfrm>
            <a:off x="188422" y="2588477"/>
            <a:ext cx="5475249" cy="1681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利用专家知识</a:t>
            </a:r>
            <a:endParaRPr lang="en-US" altLang="zh-CN" dirty="0"/>
          </a:p>
          <a:p>
            <a:pPr lvl="1"/>
            <a:r>
              <a:rPr lang="en-US" altLang="zh-CN" dirty="0"/>
              <a:t>Vrepair</a:t>
            </a:r>
            <a:r>
              <a:rPr lang="zh-CN" altLang="en-US" dirty="0"/>
              <a:t>、</a:t>
            </a:r>
            <a:r>
              <a:rPr lang="en-US" altLang="zh-CN" dirty="0"/>
              <a:t>VulRepair</a:t>
            </a:r>
            <a:r>
              <a:rPr lang="zh-CN" altLang="en-US" dirty="0"/>
              <a:t>将</a:t>
            </a:r>
            <a:r>
              <a:rPr lang="en-US" altLang="zh-CN" dirty="0"/>
              <a:t>CWE</a:t>
            </a:r>
            <a:r>
              <a:rPr lang="zh-CN" altLang="en-US" dirty="0"/>
              <a:t>类型归入到输入中</a:t>
            </a:r>
            <a:endParaRPr lang="en-US" altLang="zh-CN" dirty="0"/>
          </a:p>
          <a:p>
            <a:pPr lvl="1"/>
            <a:r>
              <a:rPr lang="zh-CN" altLang="en-US" dirty="0"/>
              <a:t>利用不足</a:t>
            </a:r>
            <a:endParaRPr lang="en-US" altLang="zh-CN" dirty="0"/>
          </a:p>
        </p:txBody>
      </p:sp>
      <p:sp>
        <p:nvSpPr>
          <p:cNvPr id="12" name="内容占位符 1">
            <a:extLst>
              <a:ext uri="{FF2B5EF4-FFF2-40B4-BE49-F238E27FC236}">
                <a16:creationId xmlns:a16="http://schemas.microsoft.com/office/drawing/2014/main" id="{190EA568-14A4-603C-741C-01D2430F5A7C}"/>
              </a:ext>
            </a:extLst>
          </p:cNvPr>
          <p:cNvSpPr txBox="1">
            <a:spLocks/>
          </p:cNvSpPr>
          <p:nvPr/>
        </p:nvSpPr>
        <p:spPr>
          <a:xfrm>
            <a:off x="7915675" y="2588477"/>
            <a:ext cx="4586870" cy="1681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CWE</a:t>
            </a:r>
            <a:r>
              <a:rPr lang="zh-CN" altLang="en-US" dirty="0"/>
              <a:t>名称</a:t>
            </a:r>
            <a:endParaRPr lang="en-US" altLang="zh-CN" dirty="0"/>
          </a:p>
          <a:p>
            <a:r>
              <a:rPr lang="en-US" altLang="zh-CN" dirty="0"/>
              <a:t>CWE</a:t>
            </a:r>
            <a:r>
              <a:rPr lang="zh-CN" altLang="en-US" dirty="0"/>
              <a:t>代码示例</a:t>
            </a:r>
            <a:r>
              <a:rPr lang="en-US" altLang="zh-CN" dirty="0"/>
              <a:t>……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C21A9E67-3C41-D469-5D86-4ABAC62ABD1C}"/>
              </a:ext>
            </a:extLst>
          </p:cNvPr>
          <p:cNvSpPr/>
          <p:nvPr/>
        </p:nvSpPr>
        <p:spPr>
          <a:xfrm>
            <a:off x="5657850" y="3118757"/>
            <a:ext cx="1314450" cy="526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496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gyN2RhOGE3ZmZlZDkxNTRhZDgwMWEyMTE3YWQ0YW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2121</Words>
  <Application>Microsoft Office PowerPoint</Application>
  <PresentationFormat>宽屏</PresentationFormat>
  <Paragraphs>387</Paragraphs>
  <Slides>39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等线 Light</vt:lpstr>
      <vt:lpstr>微软雅黑</vt:lpstr>
      <vt:lpstr>Arial</vt:lpstr>
      <vt:lpstr>Wingdings</vt:lpstr>
      <vt:lpstr>Office 主题​​</vt:lpstr>
      <vt:lpstr>Sight, Out of Mind: Better Automatic Vulnerability Repair by Broadening Input Ranges and Sources</vt:lpstr>
      <vt:lpstr>PowerPoint 演示文稿</vt:lpstr>
      <vt:lpstr>PowerPoint 演示文稿</vt:lpstr>
      <vt:lpstr>论文信息</vt:lpstr>
      <vt:lpstr>软件漏洞的增长与修复的困难</vt:lpstr>
      <vt:lpstr>已有的的漏洞修复方法</vt:lpstr>
      <vt:lpstr>VRepair和VulRepair遇到的挑战</vt:lpstr>
      <vt:lpstr>VRepair和VulRepair遇到的挑战</vt:lpstr>
      <vt:lpstr>VRepair和VulRepair遇到的挑战</vt:lpstr>
      <vt:lpstr>本文提出的VulMaster</vt:lpstr>
      <vt:lpstr>PowerPoint 演示文稿</vt:lpstr>
      <vt:lpstr>动机示例</vt:lpstr>
      <vt:lpstr>动机示例</vt:lpstr>
      <vt:lpstr>动机示例</vt:lpstr>
      <vt:lpstr>动机示例</vt:lpstr>
      <vt:lpstr>背景</vt:lpstr>
      <vt:lpstr>PowerPoint 演示文稿</vt:lpstr>
      <vt:lpstr>方法框架</vt:lpstr>
      <vt:lpstr>方法框架</vt:lpstr>
      <vt:lpstr>PowerPoint 演示文稿</vt:lpstr>
      <vt:lpstr>漏洞代码预处理：提取代码片段和AST节点序列</vt:lpstr>
      <vt:lpstr>漏洞代码预处理：提取代码片段和AST节点序列</vt:lpstr>
      <vt:lpstr>PowerPoint 演示文稿</vt:lpstr>
      <vt:lpstr>CWE知识提取</vt:lpstr>
      <vt:lpstr>离线CWE知识准备</vt:lpstr>
      <vt:lpstr>针对未来数据的CWE知识提取</vt:lpstr>
      <vt:lpstr>PowerPoint 演示文稿</vt:lpstr>
      <vt:lpstr>关联性预测</vt:lpstr>
      <vt:lpstr>关联性预测</vt:lpstr>
      <vt:lpstr>关联性预测</vt:lpstr>
      <vt:lpstr>FID</vt:lpstr>
      <vt:lpstr>FID与关联性预测</vt:lpstr>
      <vt:lpstr>PowerPoint 演示文稿</vt:lpstr>
      <vt:lpstr>实验设计与实验结果</vt:lpstr>
      <vt:lpstr>实验设计与实验结果</vt:lpstr>
      <vt:lpstr>实验设计与实验结果</vt:lpstr>
      <vt:lpstr>实验设计与实验结果</vt:lpstr>
      <vt:lpstr>实验设计与实验结果</vt:lpstr>
      <vt:lpstr>实验设计与实验结果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标题标题标题标题</dc:title>
  <dc:creator>liuyue</dc:creator>
  <cp:lastModifiedBy>mark ma</cp:lastModifiedBy>
  <cp:revision>234</cp:revision>
  <dcterms:created xsi:type="dcterms:W3CDTF">2024-03-05T08:37:00Z</dcterms:created>
  <dcterms:modified xsi:type="dcterms:W3CDTF">2024-06-12T09:47:47Z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171853716748415EB7844BB6ADD72F28_12</vt:lpwstr>
  </property>
  <property fmtid="{D5CDD505-2E9C-101B-9397-08002B2CF9AE}" pid="3" name="KSOProductBuildVer">
    <vt:lpwstr>2052-12.1.0.16929</vt:lpwstr>
  </property>
</Properties>
</file>