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302" r:id="rId3"/>
    <p:sldId id="303" r:id="rId4"/>
    <p:sldId id="304" r:id="rId5"/>
    <p:sldId id="306" r:id="rId6"/>
    <p:sldId id="307" r:id="rId7"/>
    <p:sldId id="308" r:id="rId8"/>
    <p:sldId id="305" r:id="rId9"/>
    <p:sldId id="309" r:id="rId10"/>
    <p:sldId id="310" r:id="rId11"/>
    <p:sldId id="31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3"/>
    <p:restoredTop sz="94050"/>
  </p:normalViewPr>
  <p:slideViewPr>
    <p:cSldViewPr snapToGrid="0" snapToObjects="1">
      <p:cViewPr varScale="1">
        <p:scale>
          <a:sx n="203" d="100"/>
          <a:sy n="203" d="100"/>
        </p:scale>
        <p:origin x="856"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AF3A7-0BCB-824F-9529-E2F456342D2B}" type="datetimeFigureOut">
              <a:rPr lang="en-US" smtClean="0"/>
            </a:fld>
            <a:endParaRPr lang="en-US"/>
          </a:p>
        </p:txBody>
      </p:sp>
      <p:sp>
        <p:nvSpPr>
          <p:cNvPr id="4" name="Slide Image Placeholder 3"/>
          <p:cNvSpPr>
            <a:spLocks noGrp="true" noRot="true" noChangeAspect="true"/>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B837-72FD-E544-919E-1C9CE693674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685800" y="1122363"/>
            <a:ext cx="7772400" cy="2387600"/>
          </a:xfrm>
        </p:spPr>
        <p:txBody>
          <a:bodyPr anchor="b"/>
          <a:lstStyle>
            <a:lvl1pPr algn="ctr">
              <a:lnSpc>
                <a:spcPct val="100000"/>
              </a:lnSpc>
              <a:defRPr sz="6000"/>
            </a:lvl1pPr>
          </a:lstStyle>
          <a:p>
            <a:r>
              <a:rPr lang="en-US" dirty="0"/>
              <a:t>Click to edit Master title style</a:t>
            </a:r>
            <a:endParaRPr lang="en-US" dirty="0"/>
          </a:p>
        </p:txBody>
      </p:sp>
      <p:sp>
        <p:nvSpPr>
          <p:cNvPr id="3" name="Subtitle 2"/>
          <p:cNvSpPr>
            <a:spLocks noGrp="true"/>
          </p:cNvSpPr>
          <p:nvPr>
            <p:ph type="subTitle" idx="1"/>
          </p:nvPr>
        </p:nvSpPr>
        <p:spPr>
          <a:xfrm>
            <a:off x="1143000" y="4325938"/>
            <a:ext cx="6858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44021" y="56116"/>
            <a:ext cx="8100680" cy="1325563"/>
          </a:xfrm>
        </p:spPr>
        <p:txBody>
          <a:bodyPr/>
          <a:lstStyle>
            <a:lvl1pPr>
              <a:defRPr>
                <a:solidFill>
                  <a:schemeClr val="accent1">
                    <a:lumMod val="75000"/>
                  </a:schemeClr>
                </a:solidFill>
              </a:defRPr>
            </a:lvl1pPr>
          </a:lstStyle>
          <a:p>
            <a:r>
              <a:rPr lang="en-US" dirty="0"/>
              <a:t>Click to edit Master title style</a:t>
            </a:r>
            <a:endParaRPr lang="en-US" dirty="0"/>
          </a:p>
        </p:txBody>
      </p:sp>
      <p:sp>
        <p:nvSpPr>
          <p:cNvPr id="3" name="Content Placeholder 2"/>
          <p:cNvSpPr>
            <a:spLocks noGrp="true"/>
          </p:cNvSpPr>
          <p:nvPr>
            <p:ph idx="1"/>
          </p:nvPr>
        </p:nvSpPr>
        <p:spPr>
          <a:xfrm>
            <a:off x="347133" y="1693346"/>
            <a:ext cx="8497567" cy="451606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list-symbol_1068"/>
          <p:cNvSpPr>
            <a:spLocks noChangeAspect="true"/>
          </p:cNvSpPr>
          <p:nvPr userDrawn="true"/>
        </p:nvSpPr>
        <p:spPr bwMode="auto">
          <a:xfrm>
            <a:off x="347134" y="571020"/>
            <a:ext cx="396887" cy="295756"/>
          </a:xfrm>
          <a:custGeom>
            <a:avLst/>
            <a:gdLst>
              <a:gd name="connsiteX0" fmla="*/ 209665 w 580028"/>
              <a:gd name="connsiteY0" fmla="*/ 366914 h 488759"/>
              <a:gd name="connsiteX1" fmla="*/ 580028 w 580028"/>
              <a:gd name="connsiteY1" fmla="*/ 366914 h 488759"/>
              <a:gd name="connsiteX2" fmla="*/ 580028 w 580028"/>
              <a:gd name="connsiteY2" fmla="*/ 488759 h 488759"/>
              <a:gd name="connsiteX3" fmla="*/ 209665 w 580028"/>
              <a:gd name="connsiteY3" fmla="*/ 488759 h 488759"/>
              <a:gd name="connsiteX4" fmla="*/ 0 w 580028"/>
              <a:gd name="connsiteY4" fmla="*/ 366914 h 488759"/>
              <a:gd name="connsiteX5" fmla="*/ 147823 w 580028"/>
              <a:gd name="connsiteY5" fmla="*/ 366914 h 488759"/>
              <a:gd name="connsiteX6" fmla="*/ 147823 w 580028"/>
              <a:gd name="connsiteY6" fmla="*/ 488759 h 488759"/>
              <a:gd name="connsiteX7" fmla="*/ 0 w 580028"/>
              <a:gd name="connsiteY7" fmla="*/ 488759 h 488759"/>
              <a:gd name="connsiteX8" fmla="*/ 209665 w 580028"/>
              <a:gd name="connsiteY8" fmla="*/ 183457 h 488759"/>
              <a:gd name="connsiteX9" fmla="*/ 580028 w 580028"/>
              <a:gd name="connsiteY9" fmla="*/ 183457 h 488759"/>
              <a:gd name="connsiteX10" fmla="*/ 580028 w 580028"/>
              <a:gd name="connsiteY10" fmla="*/ 305302 h 488759"/>
              <a:gd name="connsiteX11" fmla="*/ 209665 w 580028"/>
              <a:gd name="connsiteY11" fmla="*/ 305302 h 488759"/>
              <a:gd name="connsiteX12" fmla="*/ 0 w 580028"/>
              <a:gd name="connsiteY12" fmla="*/ 183457 h 488759"/>
              <a:gd name="connsiteX13" fmla="*/ 147823 w 580028"/>
              <a:gd name="connsiteY13" fmla="*/ 183457 h 488759"/>
              <a:gd name="connsiteX14" fmla="*/ 147823 w 580028"/>
              <a:gd name="connsiteY14" fmla="*/ 305302 h 488759"/>
              <a:gd name="connsiteX15" fmla="*/ 0 w 580028"/>
              <a:gd name="connsiteY15" fmla="*/ 305302 h 488759"/>
              <a:gd name="connsiteX16" fmla="*/ 209665 w 580028"/>
              <a:gd name="connsiteY16" fmla="*/ 0 h 488759"/>
              <a:gd name="connsiteX17" fmla="*/ 580028 w 580028"/>
              <a:gd name="connsiteY17" fmla="*/ 0 h 488759"/>
              <a:gd name="connsiteX18" fmla="*/ 580028 w 580028"/>
              <a:gd name="connsiteY18" fmla="*/ 121845 h 488759"/>
              <a:gd name="connsiteX19" fmla="*/ 209665 w 580028"/>
              <a:gd name="connsiteY19" fmla="*/ 121845 h 488759"/>
              <a:gd name="connsiteX20" fmla="*/ 0 w 580028"/>
              <a:gd name="connsiteY20" fmla="*/ 0 h 488759"/>
              <a:gd name="connsiteX21" fmla="*/ 147823 w 580028"/>
              <a:gd name="connsiteY21" fmla="*/ 0 h 488759"/>
              <a:gd name="connsiteX22" fmla="*/ 147823 w 580028"/>
              <a:gd name="connsiteY22" fmla="*/ 121845 h 488759"/>
              <a:gd name="connsiteX23" fmla="*/ 0 w 580028"/>
              <a:gd name="connsiteY23" fmla="*/ 121845 h 4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0028" h="488759">
                <a:moveTo>
                  <a:pt x="209665" y="366914"/>
                </a:moveTo>
                <a:lnTo>
                  <a:pt x="580028" y="366914"/>
                </a:lnTo>
                <a:lnTo>
                  <a:pt x="580028" y="488759"/>
                </a:lnTo>
                <a:lnTo>
                  <a:pt x="209665" y="488759"/>
                </a:lnTo>
                <a:close/>
                <a:moveTo>
                  <a:pt x="0" y="366914"/>
                </a:moveTo>
                <a:lnTo>
                  <a:pt x="147823" y="366914"/>
                </a:lnTo>
                <a:lnTo>
                  <a:pt x="147823" y="488759"/>
                </a:lnTo>
                <a:lnTo>
                  <a:pt x="0" y="488759"/>
                </a:lnTo>
                <a:close/>
                <a:moveTo>
                  <a:pt x="209665" y="183457"/>
                </a:moveTo>
                <a:lnTo>
                  <a:pt x="580028" y="183457"/>
                </a:lnTo>
                <a:lnTo>
                  <a:pt x="580028" y="305302"/>
                </a:lnTo>
                <a:lnTo>
                  <a:pt x="209665" y="305302"/>
                </a:lnTo>
                <a:close/>
                <a:moveTo>
                  <a:pt x="0" y="183457"/>
                </a:moveTo>
                <a:lnTo>
                  <a:pt x="147823" y="183457"/>
                </a:lnTo>
                <a:lnTo>
                  <a:pt x="147823" y="305302"/>
                </a:lnTo>
                <a:lnTo>
                  <a:pt x="0" y="305302"/>
                </a:lnTo>
                <a:close/>
                <a:moveTo>
                  <a:pt x="209665" y="0"/>
                </a:moveTo>
                <a:lnTo>
                  <a:pt x="580028" y="0"/>
                </a:lnTo>
                <a:lnTo>
                  <a:pt x="580028" y="121845"/>
                </a:lnTo>
                <a:lnTo>
                  <a:pt x="209665" y="121845"/>
                </a:lnTo>
                <a:close/>
                <a:moveTo>
                  <a:pt x="0" y="0"/>
                </a:moveTo>
                <a:lnTo>
                  <a:pt x="147823" y="0"/>
                </a:lnTo>
                <a:lnTo>
                  <a:pt x="147823" y="121845"/>
                </a:lnTo>
                <a:lnTo>
                  <a:pt x="0" y="121845"/>
                </a:lnTo>
                <a:close/>
              </a:path>
            </a:pathLst>
          </a:custGeom>
          <a:solidFill>
            <a:srgbClr val="1D50A2"/>
          </a:solidFill>
          <a:ln>
            <a:noFill/>
          </a:ln>
        </p:spPr>
        <p:txBody>
          <a:bodyPr/>
          <a:lstStyle/>
          <a:p>
            <a:endParaRPr lang="zh-CN" altLang="en-US" sz="2400">
              <a:cs typeface="+mn-ea"/>
              <a:sym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true"/>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0" name="Slide Number"/>
          <p:cNvSpPr txBox="true"/>
          <p:nvPr userDrawn="true"/>
        </p:nvSpPr>
        <p:spPr>
          <a:xfrm>
            <a:off x="4449997" y="6536531"/>
            <a:ext cx="293350" cy="275717"/>
          </a:xfrm>
          <a:prstGeom prst="rect">
            <a:avLst/>
          </a:prstGeom>
          <a:ln w="12700">
            <a:miter lim="400000"/>
          </a:ln>
        </p:spPr>
        <p:txBody>
          <a:bodyPr wrap="none" lIns="50800" tIns="50800" rIns="50800" bIns="50800">
            <a:spAutoFit/>
          </a:bodyPr>
          <a:lstStyle>
            <a:defPPr>
              <a:defRPr lang="en-US"/>
            </a:defPPr>
            <a:lvl1pPr marL="0" algn="l" defTabSz="914400" rtl="0" eaLnBrk="1" latinLnBrk="0" hangingPunct="1">
              <a:defRPr sz="1125" b="0" kern="1200">
                <a:solidFill>
                  <a:schemeClr val="tx1"/>
                </a:solidFill>
                <a:latin typeface="Arial" panose="02080604020202020204" pitchFamily="34" charset="0"/>
                <a:ea typeface="Arial" panose="02080604020202020204" pitchFamily="34" charset="0"/>
                <a:cs typeface="Arial" panose="02080604020202020204" pitchFamily="34" charset="0"/>
                <a:sym typeface="Arial" panose="0208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US" smtClean="0">
                <a:latin typeface="Microsoft YaHei" panose="020B0503020204020204" pitchFamily="34" charset="-122"/>
                <a:ea typeface="Microsoft YaHei" panose="020B0503020204020204" pitchFamily="34" charset="-122"/>
              </a:rPr>
            </a:fld>
            <a:endParaRPr lang="en-US">
              <a:latin typeface="Microsoft YaHei" panose="020B0503020204020204" pitchFamily="34" charset="-122"/>
              <a:ea typeface="Microsoft YaHei" panose="020B0503020204020204" pitchFamily="34" charset="-122"/>
            </a:endParaRPr>
          </a:p>
        </p:txBody>
      </p:sp>
      <p:grpSp>
        <p:nvGrpSpPr>
          <p:cNvPr id="61" name="组合 6"/>
          <p:cNvGrpSpPr/>
          <p:nvPr userDrawn="true"/>
        </p:nvGrpSpPr>
        <p:grpSpPr>
          <a:xfrm>
            <a:off x="7625314" y="6664252"/>
            <a:ext cx="1518687" cy="0"/>
            <a:chOff x="10672763" y="6691699"/>
            <a:chExt cx="1519237" cy="0"/>
          </a:xfrm>
        </p:grpSpPr>
        <p:cxnSp>
          <p:nvCxnSpPr>
            <p:cNvPr id="62" name="直接连接符 7"/>
            <p:cNvCxnSpPr/>
            <p:nvPr/>
          </p:nvCxnSpPr>
          <p:spPr>
            <a:xfrm>
              <a:off x="10672763" y="6691699"/>
              <a:ext cx="10398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8"/>
            <p:cNvCxnSpPr/>
            <p:nvPr/>
          </p:nvCxnSpPr>
          <p:spPr>
            <a:xfrm>
              <a:off x="11712575" y="6691699"/>
              <a:ext cx="479425" cy="0"/>
            </a:xfrm>
            <a:prstGeom prst="line">
              <a:avLst/>
            </a:prstGeom>
            <a:ln w="57150">
              <a:solidFill>
                <a:srgbClr val="CC0000"/>
              </a:solidFill>
            </a:ln>
          </p:spPr>
          <p:style>
            <a:lnRef idx="1">
              <a:schemeClr val="accent1"/>
            </a:lnRef>
            <a:fillRef idx="0">
              <a:schemeClr val="accent1"/>
            </a:fillRef>
            <a:effectRef idx="0">
              <a:schemeClr val="accent1"/>
            </a:effectRef>
            <a:fontRef idx="minor">
              <a:schemeClr val="tx1"/>
            </a:fontRef>
          </p:style>
        </p:cxnSp>
      </p:grpSp>
      <p:sp>
        <p:nvSpPr>
          <p:cNvPr id="64" name="文本框 22"/>
          <p:cNvSpPr txBox="true"/>
          <p:nvPr userDrawn="true"/>
        </p:nvSpPr>
        <p:spPr>
          <a:xfrm>
            <a:off x="5357981" y="6517501"/>
            <a:ext cx="227890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300">
                <a:solidFill>
                  <a:schemeClr val="bg1">
                    <a:lumMod val="65000"/>
                  </a:schemeClr>
                </a:solidFill>
                <a:latin typeface="微软雅黑" panose="020B0503020204020204" pitchFamily="34" charset="-122"/>
                <a:ea typeface="微软雅黑" panose="020B0503020204020204" pitchFamily="34" charset="-122"/>
              </a:rPr>
              <a:t>国防科技大学计算机学院</a:t>
            </a:r>
            <a:endParaRPr lang="zh-CN" altLang="en-US" sz="1200" spc="30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71" name="组合 10"/>
          <p:cNvGrpSpPr/>
          <p:nvPr userDrawn="true"/>
        </p:nvGrpSpPr>
        <p:grpSpPr>
          <a:xfrm>
            <a:off x="8068814" y="232644"/>
            <a:ext cx="900691" cy="366951"/>
            <a:chOff x="9492836" y="217712"/>
            <a:chExt cx="2232656" cy="909608"/>
          </a:xfrm>
        </p:grpSpPr>
        <p:grpSp>
          <p:nvGrpSpPr>
            <p:cNvPr id="72" name="组合 11"/>
            <p:cNvGrpSpPr/>
            <p:nvPr/>
          </p:nvGrpSpPr>
          <p:grpSpPr>
            <a:xfrm>
              <a:off x="9492836" y="370798"/>
              <a:ext cx="871178" cy="608873"/>
              <a:chOff x="3563596" y="1563880"/>
              <a:chExt cx="5477854" cy="3828516"/>
            </a:xfrm>
            <a:solidFill>
              <a:srgbClr val="CC0000"/>
            </a:solidFill>
          </p:grpSpPr>
          <p:sp>
            <p:nvSpPr>
              <p:cNvPr id="74" name="任意多边形 56"/>
              <p:cNvSpPr/>
              <p:nvPr/>
            </p:nvSpPr>
            <p:spPr>
              <a:xfrm>
                <a:off x="3563596" y="1563880"/>
                <a:ext cx="1862983" cy="3743058"/>
              </a:xfrm>
              <a:custGeom>
                <a:avLst/>
                <a:gdLst>
                  <a:gd name="connsiteX0" fmla="*/ 0 w 1862983"/>
                  <a:gd name="connsiteY0" fmla="*/ 0 h 3743058"/>
                  <a:gd name="connsiteX1" fmla="*/ 1350236 w 1862983"/>
                  <a:gd name="connsiteY1" fmla="*/ 3743058 h 3743058"/>
                  <a:gd name="connsiteX2" fmla="*/ 1862983 w 1862983"/>
                  <a:gd name="connsiteY2" fmla="*/ 2290273 h 3743058"/>
                  <a:gd name="connsiteX3" fmla="*/ 1034041 w 1862983"/>
                  <a:gd name="connsiteY3" fmla="*/ 0 h 3743058"/>
                  <a:gd name="connsiteX4" fmla="*/ 0 w 1862983"/>
                  <a:gd name="connsiteY4" fmla="*/ 0 h 3743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983" h="3743058">
                    <a:moveTo>
                      <a:pt x="0" y="0"/>
                    </a:moveTo>
                    <a:lnTo>
                      <a:pt x="1350236" y="3743058"/>
                    </a:lnTo>
                    <a:lnTo>
                      <a:pt x="1862983" y="2290273"/>
                    </a:lnTo>
                    <a:lnTo>
                      <a:pt x="1034041" y="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
            <p:nvSpPr>
              <p:cNvPr id="75" name="任意多边形 57"/>
              <p:cNvSpPr/>
              <p:nvPr/>
            </p:nvSpPr>
            <p:spPr>
              <a:xfrm>
                <a:off x="5170206" y="1572426"/>
                <a:ext cx="3871244" cy="3819970"/>
              </a:xfrm>
              <a:custGeom>
                <a:avLst/>
                <a:gdLst>
                  <a:gd name="connsiteX0" fmla="*/ 1333144 w 3871244"/>
                  <a:gd name="connsiteY0" fmla="*/ 8546 h 3819970"/>
                  <a:gd name="connsiteX1" fmla="*/ 0 w 3871244"/>
                  <a:gd name="connsiteY1" fmla="*/ 3802879 h 3819970"/>
                  <a:gd name="connsiteX2" fmla="*/ 1145136 w 3871244"/>
                  <a:gd name="connsiteY2" fmla="*/ 3802879 h 3819970"/>
                  <a:gd name="connsiteX3" fmla="*/ 1803162 w 3871244"/>
                  <a:gd name="connsiteY3" fmla="*/ 2016808 h 3819970"/>
                  <a:gd name="connsiteX4" fmla="*/ 2085173 w 3871244"/>
                  <a:gd name="connsiteY4" fmla="*/ 2016808 h 3819970"/>
                  <a:gd name="connsiteX5" fmla="*/ 1435693 w 3871244"/>
                  <a:gd name="connsiteY5" fmla="*/ 3819970 h 3819970"/>
                  <a:gd name="connsiteX6" fmla="*/ 2469734 w 3871244"/>
                  <a:gd name="connsiteY6" fmla="*/ 3819970 h 3819970"/>
                  <a:gd name="connsiteX7" fmla="*/ 3871244 w 3871244"/>
                  <a:gd name="connsiteY7" fmla="*/ 0 h 3819970"/>
                  <a:gd name="connsiteX8" fmla="*/ 2828658 w 3871244"/>
                  <a:gd name="connsiteY8" fmla="*/ 0 h 3819970"/>
                  <a:gd name="connsiteX9" fmla="*/ 2333001 w 3871244"/>
                  <a:gd name="connsiteY9" fmla="*/ 1341690 h 3819970"/>
                  <a:gd name="connsiteX10" fmla="*/ 2102265 w 3871244"/>
                  <a:gd name="connsiteY10" fmla="*/ 1341690 h 3819970"/>
                  <a:gd name="connsiteX11" fmla="*/ 2572284 w 3871244"/>
                  <a:gd name="connsiteY11" fmla="*/ 17092 h 3819970"/>
                  <a:gd name="connsiteX12" fmla="*/ 1333144 w 3871244"/>
                  <a:gd name="connsiteY12" fmla="*/ 8546 h 38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71244" h="3819970">
                    <a:moveTo>
                      <a:pt x="1333144" y="8546"/>
                    </a:moveTo>
                    <a:lnTo>
                      <a:pt x="0" y="3802879"/>
                    </a:lnTo>
                    <a:lnTo>
                      <a:pt x="1145136" y="3802879"/>
                    </a:lnTo>
                    <a:lnTo>
                      <a:pt x="1803162" y="2016808"/>
                    </a:lnTo>
                    <a:lnTo>
                      <a:pt x="2085173" y="2016808"/>
                    </a:lnTo>
                    <a:lnTo>
                      <a:pt x="1435693" y="3819970"/>
                    </a:lnTo>
                    <a:lnTo>
                      <a:pt x="2469734" y="3819970"/>
                    </a:lnTo>
                    <a:lnTo>
                      <a:pt x="3871244" y="0"/>
                    </a:lnTo>
                    <a:lnTo>
                      <a:pt x="2828658" y="0"/>
                    </a:lnTo>
                    <a:lnTo>
                      <a:pt x="2333001" y="1341690"/>
                    </a:lnTo>
                    <a:lnTo>
                      <a:pt x="2102265" y="1341690"/>
                    </a:lnTo>
                    <a:lnTo>
                      <a:pt x="2572284" y="17092"/>
                    </a:lnTo>
                    <a:lnTo>
                      <a:pt x="1333144" y="85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
            <p:nvSpPr>
              <p:cNvPr id="76" name="任意多边形 58"/>
              <p:cNvSpPr/>
              <p:nvPr/>
            </p:nvSpPr>
            <p:spPr>
              <a:xfrm>
                <a:off x="4888194" y="1580972"/>
                <a:ext cx="1298961" cy="1880075"/>
              </a:xfrm>
              <a:custGeom>
                <a:avLst/>
                <a:gdLst>
                  <a:gd name="connsiteX0" fmla="*/ 0 w 1298961"/>
                  <a:gd name="connsiteY0" fmla="*/ 0 h 1880075"/>
                  <a:gd name="connsiteX1" fmla="*/ 1298961 w 1298961"/>
                  <a:gd name="connsiteY1" fmla="*/ 0 h 1880075"/>
                  <a:gd name="connsiteX2" fmla="*/ 658027 w 1298961"/>
                  <a:gd name="connsiteY2" fmla="*/ 1880075 h 1880075"/>
                  <a:gd name="connsiteX3" fmla="*/ 0 w 1298961"/>
                  <a:gd name="connsiteY3" fmla="*/ 0 h 1880075"/>
                </a:gdLst>
                <a:ahLst/>
                <a:cxnLst>
                  <a:cxn ang="0">
                    <a:pos x="connsiteX0" y="connsiteY0"/>
                  </a:cxn>
                  <a:cxn ang="0">
                    <a:pos x="connsiteX1" y="connsiteY1"/>
                  </a:cxn>
                  <a:cxn ang="0">
                    <a:pos x="connsiteX2" y="connsiteY2"/>
                  </a:cxn>
                  <a:cxn ang="0">
                    <a:pos x="connsiteX3" y="connsiteY3"/>
                  </a:cxn>
                </a:cxnLst>
                <a:rect l="l" t="t" r="r" b="b"/>
                <a:pathLst>
                  <a:path w="1298961" h="1880075">
                    <a:moveTo>
                      <a:pt x="0" y="0"/>
                    </a:moveTo>
                    <a:lnTo>
                      <a:pt x="1298961" y="0"/>
                    </a:lnTo>
                    <a:lnTo>
                      <a:pt x="658027" y="188007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grpSp>
        <p:pic>
          <p:nvPicPr>
            <p:cNvPr id="73" name="图片 12"/>
            <p:cNvPicPr>
              <a:picLocks noChangeAspect="true"/>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false"/>
                </a:ext>
              </a:extLst>
            </a:blip>
            <a:stretch>
              <a:fillRect/>
            </a:stretch>
          </p:blipFill>
          <p:spPr>
            <a:xfrm>
              <a:off x="10364014" y="217712"/>
              <a:ext cx="1361478" cy="909608"/>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8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8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8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8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8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p:txBody>
          <a:bodyPr>
            <a:normAutofit/>
          </a:bodyPr>
          <a:lstStyle/>
          <a:p>
            <a:pPr marL="0" indent="0">
              <a:buNone/>
            </a:pPr>
            <a:endParaRPr lang="en-US" altLang="en-US"/>
          </a:p>
          <a:p>
            <a:pPr marL="0" indent="0" algn="ctr">
              <a:buNone/>
            </a:pPr>
            <a:r>
              <a:rPr lang="en-US" altLang="en-US" sz="4000"/>
              <a:t>VSCode开发环境扩展</a:t>
            </a:r>
            <a:endParaRPr lang="en-US" altLang="zh-CN"/>
          </a:p>
          <a:p>
            <a:pPr lvl="1"/>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ltLang="en-US" sz="2800"/>
              <a:t>评分规则</a:t>
            </a:r>
            <a:endParaRPr lang="en-US" altLang="en-US" sz="2800"/>
          </a:p>
        </p:txBody>
      </p:sp>
      <p:sp>
        <p:nvSpPr>
          <p:cNvPr id="3" name="Content Placeholder 2"/>
          <p:cNvSpPr>
            <a:spLocks noGrp="true"/>
          </p:cNvSpPr>
          <p:nvPr>
            <p:ph idx="1"/>
          </p:nvPr>
        </p:nvSpPr>
        <p:spPr/>
        <p:txBody>
          <a:bodyPr>
            <a:normAutofit/>
          </a:bodyPr>
          <a:lstStyle/>
          <a:p>
            <a:r>
              <a:rPr lang="en-US" altLang="en-US" sz="2395"/>
              <a:t>根据客户端的界面设计合理性、内容丰富程度以及展示实现的难易程序进行评分</a:t>
            </a:r>
            <a:endParaRPr lang="en-US" altLang="en-US" sz="2395"/>
          </a:p>
          <a:p>
            <a:pPr lvl="1"/>
            <a:r>
              <a:rPr lang="en-US" altLang="en-US" sz="2050"/>
              <a:t>界面设计合理性：如可执行命令的位置（既可在编辑框中右键点击、也可以在导航栏右键点击）、测试用例直观化展示的位置等</a:t>
            </a:r>
            <a:endParaRPr lang="en-US" altLang="en-US" sz="2050"/>
          </a:p>
          <a:p>
            <a:pPr lvl="1"/>
            <a:r>
              <a:rPr lang="en-US" altLang="en-US" sz="2050"/>
              <a:t>内容丰富程度：是否能够展示测试用例、是否能够展示覆盖率、单独运行测试用例能够对函数的某些行进行高亮显示等</a:t>
            </a:r>
            <a:endParaRPr lang="en-US" altLang="en-US" sz="2050"/>
          </a:p>
          <a:p>
            <a:pPr lvl="1"/>
            <a:r>
              <a:rPr lang="en-US" altLang="en-US" sz="2050"/>
              <a:t>展示实现的难易程度：是直接展示工具的分析结果还是需要对工具的分析结果进行解析处理等</a:t>
            </a:r>
            <a:endParaRPr lang="en-US" altLang="en-US" sz="2050"/>
          </a:p>
          <a:p>
            <a:pPr lvl="1"/>
            <a:endParaRPr lang="en-US" altLang="en-US" sz="2055"/>
          </a:p>
          <a:p>
            <a:pPr lvl="1"/>
            <a:endParaRPr lang="en-US" altLang="en-US" sz="2050"/>
          </a:p>
          <a:p>
            <a:pPr lvl="1"/>
            <a:endParaRPr lang="en-US" altLang="zh-CN"/>
          </a:p>
          <a:p>
            <a:pPr lvl="1"/>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z="2800"/>
              <a:t>实验</a:t>
            </a:r>
            <a:r>
              <a:rPr lang="en-US" altLang="zh-CN" sz="2800"/>
              <a:t>内容</a:t>
            </a:r>
            <a:endParaRPr lang="en-US" altLang="zh-CN" sz="2800"/>
          </a:p>
        </p:txBody>
      </p:sp>
      <p:sp>
        <p:nvSpPr>
          <p:cNvPr id="3" name="Content Placeholder 2"/>
          <p:cNvSpPr>
            <a:spLocks noGrp="true"/>
          </p:cNvSpPr>
          <p:nvPr>
            <p:ph idx="1"/>
          </p:nvPr>
        </p:nvSpPr>
        <p:spPr>
          <a:xfrm>
            <a:off x="347133" y="1170741"/>
            <a:ext cx="8497567" cy="4516068"/>
          </a:xfrm>
        </p:spPr>
        <p:txBody>
          <a:bodyPr>
            <a:normAutofit/>
          </a:bodyPr>
          <a:lstStyle/>
          <a:p>
            <a:pPr marL="0" indent="0">
              <a:buNone/>
            </a:pPr>
            <a:endParaRPr lang="en-US" altLang="en-US" sz="2400"/>
          </a:p>
          <a:p>
            <a:pPr lvl="0"/>
            <a:r>
              <a:rPr lang="en-US" altLang="en-US" sz="2395"/>
              <a:t>自己挑选针对C/C+或Java程序的静态或动态测试工具，将其作为服务端扩展到vscode插件中</a:t>
            </a:r>
            <a:endParaRPr lang="en-US" altLang="en-US" sz="2395"/>
          </a:p>
          <a:p>
            <a:pPr lvl="0"/>
            <a:r>
              <a:rPr lang="en-US" altLang="en-US" sz="2395"/>
              <a:t>四人一组，共同完成实验</a:t>
            </a:r>
            <a:endParaRPr lang="en-US" altLang="en-US" sz="2390"/>
          </a:p>
          <a:p>
            <a:pPr lvl="1"/>
            <a:endParaRPr lang="en-US" altLang="zh-CN"/>
          </a:p>
          <a:p>
            <a:pPr lvl="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z="2800"/>
              <a:t>实验</a:t>
            </a:r>
            <a:r>
              <a:rPr lang="en-US" altLang="zh-CN" sz="2800"/>
              <a:t>要求</a:t>
            </a:r>
            <a:endParaRPr lang="en-US" altLang="zh-CN" sz="2800"/>
          </a:p>
        </p:txBody>
      </p:sp>
      <p:sp>
        <p:nvSpPr>
          <p:cNvPr id="3" name="Content Placeholder 2"/>
          <p:cNvSpPr>
            <a:spLocks noGrp="true"/>
          </p:cNvSpPr>
          <p:nvPr>
            <p:ph idx="1"/>
          </p:nvPr>
        </p:nvSpPr>
        <p:spPr>
          <a:xfrm>
            <a:off x="347133" y="1170741"/>
            <a:ext cx="8497567" cy="4516068"/>
          </a:xfrm>
        </p:spPr>
        <p:txBody>
          <a:bodyPr>
            <a:normAutofit lnSpcReduction="20000"/>
          </a:bodyPr>
          <a:lstStyle/>
          <a:p>
            <a:pPr marL="0" indent="0">
              <a:buNone/>
            </a:pPr>
            <a:endParaRPr lang="en-US" altLang="en-US" sz="2400"/>
          </a:p>
          <a:p>
            <a:pPr lvl="0"/>
            <a:r>
              <a:rPr lang="en-US" altLang="en-US" sz="2400"/>
              <a:t>使用grpc进行服务端与客户端之间的通信，编写客户端的语言不限</a:t>
            </a:r>
            <a:endParaRPr lang="en-US" altLang="en-US" sz="2390"/>
          </a:p>
          <a:p>
            <a:pPr lvl="1"/>
            <a:r>
              <a:rPr lang="en-US" altLang="en-US" sz="2000"/>
              <a:t>grpc是一个开源的远程过程调用框架，用于客户端与服务端的通信</a:t>
            </a:r>
            <a:endParaRPr lang="en-US" altLang="en-US" sz="2000"/>
          </a:p>
          <a:p>
            <a:pPr lvl="1"/>
            <a:r>
              <a:rPr lang="en-US" altLang="en-US" sz="2000"/>
              <a:t>客户端和服务端不要求使用相同的语言进行编写，grpc使用protobuf格式的数据进行通信</a:t>
            </a:r>
            <a:endParaRPr lang="en-US" altLang="en-US" sz="2000"/>
          </a:p>
          <a:p>
            <a:pPr lvl="1"/>
            <a:r>
              <a:rPr lang="en-US" altLang="en-US" sz="2000"/>
              <a:t>grpc的官方文档：https://grpc.io/docs/</a:t>
            </a:r>
            <a:endParaRPr lang="en-US" altLang="en-US" sz="2000"/>
          </a:p>
          <a:p>
            <a:pPr lvl="1"/>
            <a:r>
              <a:rPr lang="en-US" altLang="en-US" sz="2000"/>
              <a:t>protobuf的官方文档：https://developers.google.com/protocol-buffers/docs/overview</a:t>
            </a:r>
            <a:endParaRPr lang="en-US" altLang="en-US" sz="2045"/>
          </a:p>
          <a:p>
            <a:pPr lvl="1"/>
            <a:endParaRPr lang="en-US" altLang="en-US" sz="2050"/>
          </a:p>
          <a:p>
            <a:pPr lvl="1"/>
            <a:endParaRPr lang="en-US" altLang="en-US" sz="2055"/>
          </a:p>
          <a:p>
            <a:pPr lvl="1"/>
            <a:endParaRPr lang="en-US" altLang="en-US" sz="2055"/>
          </a:p>
          <a:p>
            <a:pPr lvl="1"/>
            <a:endParaRPr lang="en-US" altLang="en-US" sz="2050"/>
          </a:p>
          <a:p>
            <a:pPr lvl="1"/>
            <a:endParaRPr lang="en-US" altLang="zh-CN"/>
          </a:p>
          <a:p>
            <a:pPr lvl="1"/>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z="2800"/>
              <a:t>实验</a:t>
            </a:r>
            <a:r>
              <a:rPr lang="en-US" altLang="zh-CN" sz="2800"/>
              <a:t>要求</a:t>
            </a:r>
            <a:endParaRPr lang="en-US" altLang="zh-CN" sz="2800"/>
          </a:p>
        </p:txBody>
      </p:sp>
      <p:sp>
        <p:nvSpPr>
          <p:cNvPr id="3" name="Content Placeholder 2"/>
          <p:cNvSpPr>
            <a:spLocks noGrp="true"/>
          </p:cNvSpPr>
          <p:nvPr>
            <p:ph idx="1"/>
          </p:nvPr>
        </p:nvSpPr>
        <p:spPr>
          <a:xfrm>
            <a:off x="347133" y="1170741"/>
            <a:ext cx="8497567" cy="4516068"/>
          </a:xfrm>
        </p:spPr>
        <p:txBody>
          <a:bodyPr>
            <a:normAutofit/>
          </a:bodyPr>
          <a:lstStyle/>
          <a:p>
            <a:pPr marL="0" indent="0">
              <a:buNone/>
            </a:pPr>
            <a:endParaRPr lang="en-US" altLang="en-US" sz="2400"/>
          </a:p>
          <a:p>
            <a:pPr lvl="0"/>
            <a:r>
              <a:rPr lang="en-US" altLang="en-US" sz="2400"/>
              <a:t>静态代码分析工具插件(缺陷检测类)：Cppcheck Plug-in</a:t>
            </a:r>
            <a:endParaRPr lang="en-US" altLang="en-US" sz="2390"/>
          </a:p>
          <a:p>
            <a:pPr lvl="1"/>
            <a:endParaRPr lang="en-US" altLang="zh-CN"/>
          </a:p>
          <a:p>
            <a:pPr lvl="1"/>
            <a:endParaRPr lang="en-US"/>
          </a:p>
        </p:txBody>
      </p:sp>
      <p:pic>
        <p:nvPicPr>
          <p:cNvPr id="4" name="Picture 3"/>
          <p:cNvPicPr>
            <a:picLocks noChangeAspect="true"/>
          </p:cNvPicPr>
          <p:nvPr/>
        </p:nvPicPr>
        <p:blipFill>
          <a:blip r:embed="rId1"/>
          <a:stretch>
            <a:fillRect/>
          </a:stretch>
        </p:blipFill>
        <p:spPr>
          <a:xfrm>
            <a:off x="659130" y="2478405"/>
            <a:ext cx="6574790" cy="3599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z="2800"/>
              <a:t>实验</a:t>
            </a:r>
            <a:r>
              <a:rPr lang="en-US" altLang="zh-CN" sz="2800"/>
              <a:t>要求</a:t>
            </a:r>
            <a:endParaRPr lang="en-US" altLang="zh-CN" sz="2800"/>
          </a:p>
        </p:txBody>
      </p:sp>
      <p:sp>
        <p:nvSpPr>
          <p:cNvPr id="3" name="Content Placeholder 2"/>
          <p:cNvSpPr>
            <a:spLocks noGrp="true"/>
          </p:cNvSpPr>
          <p:nvPr>
            <p:ph idx="1"/>
          </p:nvPr>
        </p:nvSpPr>
        <p:spPr>
          <a:xfrm>
            <a:off x="347133" y="1170741"/>
            <a:ext cx="8497567" cy="4516068"/>
          </a:xfrm>
        </p:spPr>
        <p:txBody>
          <a:bodyPr>
            <a:normAutofit/>
          </a:bodyPr>
          <a:lstStyle/>
          <a:p>
            <a:pPr marL="0" indent="0">
              <a:buNone/>
            </a:pPr>
            <a:endParaRPr lang="en-US" altLang="en-US" sz="2400"/>
          </a:p>
          <a:p>
            <a:pPr lvl="0"/>
            <a:r>
              <a:rPr lang="en-US" altLang="en-US" sz="2400"/>
              <a:t>静态代码分析工具插件(生成测试用例类)</a:t>
            </a:r>
            <a:endParaRPr lang="en-US" altLang="en-US" sz="2400"/>
          </a:p>
          <a:p>
            <a:pPr lvl="1"/>
            <a:r>
              <a:rPr lang="en-US" altLang="en-US" sz="2000"/>
              <a:t>能够针对待测试函数生成测试用例</a:t>
            </a:r>
            <a:endParaRPr lang="en-US" altLang="en-US" sz="2000"/>
          </a:p>
          <a:p>
            <a:pPr lvl="1"/>
            <a:r>
              <a:rPr lang="en-US" altLang="en-US" sz="2000"/>
              <a:t>能够完成测试用例的可视化</a:t>
            </a:r>
            <a:endParaRPr lang="en-US" altLang="zh-CN"/>
          </a:p>
          <a:p>
            <a:pPr lvl="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z="2800"/>
              <a:t>实验</a:t>
            </a:r>
            <a:r>
              <a:rPr lang="en-US" altLang="zh-CN" sz="2800"/>
              <a:t>要求</a:t>
            </a:r>
            <a:endParaRPr lang="en-US" altLang="zh-CN" sz="2800"/>
          </a:p>
        </p:txBody>
      </p:sp>
      <p:sp>
        <p:nvSpPr>
          <p:cNvPr id="3" name="Content Placeholder 2"/>
          <p:cNvSpPr>
            <a:spLocks noGrp="true"/>
          </p:cNvSpPr>
          <p:nvPr>
            <p:ph idx="1"/>
          </p:nvPr>
        </p:nvSpPr>
        <p:spPr>
          <a:xfrm>
            <a:off x="347133" y="1170741"/>
            <a:ext cx="8497567" cy="4516068"/>
          </a:xfrm>
        </p:spPr>
        <p:txBody>
          <a:bodyPr>
            <a:normAutofit/>
          </a:bodyPr>
          <a:lstStyle/>
          <a:p>
            <a:pPr marL="0" indent="0">
              <a:buNone/>
            </a:pPr>
            <a:endParaRPr lang="en-US" altLang="en-US" sz="2400"/>
          </a:p>
          <a:p>
            <a:pPr lvl="0"/>
            <a:r>
              <a:rPr lang="en-US" altLang="en-US" sz="2400"/>
              <a:t>动态测试工具插件</a:t>
            </a:r>
            <a:endParaRPr lang="en-US" altLang="en-US" sz="2390"/>
          </a:p>
          <a:p>
            <a:pPr lvl="1"/>
            <a:r>
              <a:rPr lang="en-US" altLang="en-US" sz="2000"/>
              <a:t>能够完成特殊测试用例（如使程序崩溃的测试用例）的可视化</a:t>
            </a:r>
            <a:endParaRPr lang="en-US" altLang="en-US" sz="2000"/>
          </a:p>
          <a:p>
            <a:pPr lvl="1"/>
            <a:r>
              <a:rPr lang="en-US" altLang="en-US" sz="2000"/>
              <a:t>能够展示覆盖率信息</a:t>
            </a:r>
            <a:endParaRPr lang="en-US" altLang="zh-CN"/>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ltLang="en-US" sz="2800"/>
              <a:t>环境搭建</a:t>
            </a:r>
            <a:endParaRPr lang="en-US" altLang="en-US" sz="2800"/>
          </a:p>
        </p:txBody>
      </p:sp>
      <p:sp>
        <p:nvSpPr>
          <p:cNvPr id="3" name="Content Placeholder 2"/>
          <p:cNvSpPr>
            <a:spLocks noGrp="true"/>
          </p:cNvSpPr>
          <p:nvPr>
            <p:ph idx="1"/>
          </p:nvPr>
        </p:nvSpPr>
        <p:spPr/>
        <p:txBody>
          <a:bodyPr>
            <a:normAutofit/>
          </a:bodyPr>
          <a:lstStyle/>
          <a:p>
            <a:r>
              <a:rPr lang="en-US" altLang="en-US" sz="2400"/>
              <a:t>Ubuntu系统（18.04或20.04）</a:t>
            </a:r>
            <a:endParaRPr lang="en-US" altLang="en-US" sz="2050"/>
          </a:p>
          <a:p>
            <a:r>
              <a:rPr lang="en-US" altLang="en-US" sz="2400"/>
              <a:t>VSCode</a:t>
            </a:r>
            <a:endParaRPr lang="en-US" altLang="en-US" sz="2050"/>
          </a:p>
          <a:p>
            <a:r>
              <a:rPr lang="en-US" altLang="en-US" sz="2400"/>
              <a:t>Nodejs（latest stable version: 16.14.2）</a:t>
            </a:r>
            <a:endParaRPr lang="en-US" altLang="en-US" sz="2050"/>
          </a:p>
          <a:p>
            <a:r>
              <a:rPr lang="en-US" altLang="en-US" sz="2400"/>
              <a:t>npm（latest stable version: 8.6.0）</a:t>
            </a:r>
            <a:endParaRPr lang="en-US" altLang="en-US" sz="2050"/>
          </a:p>
          <a:p>
            <a:pPr lvl="1"/>
            <a:endParaRPr lang="en-US" altLang="en-US" sz="2055"/>
          </a:p>
          <a:p>
            <a:pPr lvl="1"/>
            <a:endParaRPr lang="en-US" altLang="en-US" sz="2055"/>
          </a:p>
          <a:p>
            <a:pPr lvl="1"/>
            <a:endParaRPr lang="en-US" altLang="en-US" sz="2050"/>
          </a:p>
          <a:p>
            <a:pPr lvl="1"/>
            <a:endParaRPr lang="en-US" altLang="zh-CN"/>
          </a:p>
          <a:p>
            <a:pPr lvl="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ltLang="en-US" sz="2800"/>
              <a:t>参考资料</a:t>
            </a:r>
            <a:endParaRPr lang="en-US" altLang="en-US" sz="2800"/>
          </a:p>
        </p:txBody>
      </p:sp>
      <p:sp>
        <p:nvSpPr>
          <p:cNvPr id="3" name="Content Placeholder 2"/>
          <p:cNvSpPr>
            <a:spLocks noGrp="true"/>
          </p:cNvSpPr>
          <p:nvPr>
            <p:ph idx="1"/>
          </p:nvPr>
        </p:nvSpPr>
        <p:spPr/>
        <p:txBody>
          <a:bodyPr>
            <a:normAutofit/>
          </a:bodyPr>
          <a:lstStyle/>
          <a:p>
            <a:r>
              <a:rPr lang="en-US" altLang="en-US" sz="2400">
                <a:sym typeface="+mn-ea"/>
              </a:rPr>
              <a:t>vscode插件开发流程：</a:t>
            </a:r>
            <a:r>
              <a:rPr lang="en-US" altLang="en-US" sz="2400"/>
              <a:t>https://www.jianshu.com/p/e642856f6044</a:t>
            </a:r>
            <a:endParaRPr lang="en-US" altLang="en-US" sz="2400"/>
          </a:p>
          <a:p>
            <a:pPr lvl="0"/>
            <a:r>
              <a:rPr lang="en-US" altLang="en-US" sz="2400"/>
              <a:t>javascript学习：https://www.liaoxuefeng.com/wiki/1022910821149312/1023020895584256</a:t>
            </a:r>
            <a:endParaRPr lang="en-US" altLang="en-US" sz="2400"/>
          </a:p>
          <a:p>
            <a:pPr lvl="0"/>
            <a:r>
              <a:rPr lang="en-US" altLang="en-US" sz="2400"/>
              <a:t>typescript学习：https://ts.xcatliu.com/</a:t>
            </a:r>
            <a:endParaRPr lang="en-US" altLang="en-US" sz="2395"/>
          </a:p>
          <a:p>
            <a:pPr lvl="1"/>
            <a:endParaRPr lang="en-US" altLang="en-US" sz="2055"/>
          </a:p>
          <a:p>
            <a:pPr lvl="1"/>
            <a:endParaRPr lang="en-US" altLang="en-US" sz="2050"/>
          </a:p>
          <a:p>
            <a:pPr lvl="1"/>
            <a:endParaRPr lang="en-US" altLang="zh-CN"/>
          </a:p>
          <a:p>
            <a:pPr lvl="1"/>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ltLang="en-US" sz="2800"/>
              <a:t>示例</a:t>
            </a:r>
            <a:endParaRPr lang="en-US" altLang="en-US" sz="2800"/>
          </a:p>
        </p:txBody>
      </p:sp>
      <p:sp>
        <p:nvSpPr>
          <p:cNvPr id="3" name="Content Placeholder 2"/>
          <p:cNvSpPr>
            <a:spLocks noGrp="true"/>
          </p:cNvSpPr>
          <p:nvPr>
            <p:ph idx="1"/>
          </p:nvPr>
        </p:nvSpPr>
        <p:spPr/>
        <p:txBody>
          <a:bodyPr>
            <a:normAutofit/>
          </a:bodyPr>
          <a:lstStyle/>
          <a:p>
            <a:r>
              <a:rPr lang="en-US" altLang="en-US" sz="2395"/>
              <a:t>用KLEE作为服务端，开发vscode插件</a:t>
            </a:r>
            <a:endParaRPr lang="en-US" altLang="en-US" sz="2395"/>
          </a:p>
          <a:p>
            <a:pPr lvl="1"/>
            <a:endParaRPr lang="en-US" altLang="en-US" sz="2055"/>
          </a:p>
          <a:p>
            <a:pPr lvl="1"/>
            <a:endParaRPr lang="en-US" altLang="en-US" sz="2050"/>
          </a:p>
          <a:p>
            <a:pPr lvl="1"/>
            <a:endParaRPr lang="en-US" altLang="zh-CN"/>
          </a:p>
          <a:p>
            <a:pPr lvl="1"/>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915</Words>
  <Application>WPS Presentation</Application>
  <PresentationFormat>On-screen Show (4:3)</PresentationFormat>
  <Paragraphs>85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Nimbus Roman No9 L</vt:lpstr>
      <vt:lpstr>Microsoft YaHei</vt:lpstr>
      <vt:lpstr>微软雅黑</vt:lpstr>
      <vt:lpstr>文泉驿微米黑</vt:lpstr>
      <vt:lpstr>Calibri</vt:lpstr>
      <vt:lpstr>DejaVu Sans</vt:lpstr>
      <vt:lpstr>Arial Unicode MS</vt:lpstr>
      <vt:lpstr>Office Theme</vt:lpstr>
      <vt:lpstr>PowerPoint 演示文稿</vt:lpstr>
      <vt:lpstr>实验内容</vt:lpstr>
      <vt:lpstr>实验要求</vt:lpstr>
      <vt:lpstr>实验要求</vt:lpstr>
      <vt:lpstr>实验要求</vt:lpstr>
      <vt:lpstr>实验要求</vt:lpstr>
      <vt:lpstr>环境搭建</vt:lpstr>
      <vt:lpstr>参考资料</vt:lpstr>
      <vt:lpstr>示例</vt:lpstr>
      <vt:lpstr>评分规则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阿林°</cp:lastModifiedBy>
  <cp:revision>133</cp:revision>
  <cp:lastPrinted>2022-05-13T11:55:58Z</cp:lastPrinted>
  <dcterms:created xsi:type="dcterms:W3CDTF">2022-05-13T11:55:58Z</dcterms:created>
  <dcterms:modified xsi:type="dcterms:W3CDTF">2022-05-13T11:55:58Z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