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9"/>
    <p:restoredTop sz="93401"/>
  </p:normalViewPr>
  <p:slideViewPr>
    <p:cSldViewPr snapToGrid="0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6CDF5-B5F0-774D-9011-3A6E15788691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529D-8ECD-0D47-9EA3-E7D8EAD5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Good evening everyone, my name is Mark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Macaraig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I am here to present a solution to a crisis the banking industry is currently facing. This presentation is focused on fraud detection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529D-8ECD-0D47-9EA3-E7D8EAD546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need to combat such activities is self evident.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529D-8ECD-0D47-9EA3-E7D8EAD546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 2 - High Level Overview of the proposed architecture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Different types of data from daily transactions to customer databases are crucial in combating this issue. In this slide, a high-level architecture is shown.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Let’s talk about each of these technologies: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Kafka:</a:t>
            </a: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Acts as the initial entry point for streaming transaction data. Kafka's high throughput capabilities ensure that data ingestion does not become a bottleneck.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 err="1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NiFi</a:t>
            </a:r>
            <a:r>
              <a:rPr lang="en-US" sz="1800" b="1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NiFi</a:t>
            </a: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works as an event processor and an information </a:t>
            </a:r>
            <a:r>
              <a:rPr lang="en-US" sz="1800" kern="0" dirty="0" err="1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controller.Used</a:t>
            </a: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for data preprocessing and routing. </a:t>
            </a: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HDFS:</a:t>
            </a: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Serves as the primary data storage system, storing raw data in a distributed manner. It is </a:t>
            </a:r>
            <a:r>
              <a:rPr lang="en-US" sz="1800" kern="0" dirty="0" err="1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ssential</a:t>
            </a: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for managing large datasets.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HBase:</a:t>
            </a: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Utilized for real-time data storage and retrieval. HBase supports quick lookup of transaction data, which is crucial for real-time fraud detection.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Spark:</a:t>
            </a: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Is used for real-time analytics. It is vital for detecting potentially fraudulent transactions as they occur.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Hive:</a:t>
            </a: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Used for batch processing and advanced analytics on historical data. It allows for SQL-like querying, making it easier to perform complex analyses and generate reports for regulatory compliance.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kern="0" dirty="0" err="1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Solr</a:t>
            </a:r>
            <a:r>
              <a:rPr lang="en-US" sz="1800" b="1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is designed to retrieve documents and perform analytical applications on structured, semi-structured, or unstructured data. It is particularly useful for querying transaction data quickly during investigations.</a:t>
            </a:r>
            <a:r>
              <a:rPr lang="en-US" dirty="0">
                <a:effectLst/>
              </a:rPr>
              <a:t> </a:t>
            </a:r>
          </a:p>
          <a:p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YARN:</a:t>
            </a:r>
            <a:r>
              <a:rPr lang="en-US" sz="12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Yet Another Resource Negotiator, is a resource manager  that manages cluster resources, plans tasks, and schedules jobs. ensuring that all applications have the resources they need to operate efficiently.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529D-8ECD-0D47-9EA3-E7D8EAD546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3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from different sources ….. are streamed into Kafka. These are then processed by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NiFi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cleaning and normalization.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processed data is stored in HDFS for batch analysis and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Hbase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data storage for real-time analysis.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Spark continuously analyzes the stream of data from HBase to detect unusual patterns and potential fraud. Simultaneously, batch analyses in Hive provide deeper insights and help in generating compliance reports. </a:t>
            </a:r>
            <a:r>
              <a:rPr lang="en-US" sz="1800" kern="0" dirty="0" err="1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Solr</a:t>
            </a: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enables fast data retrieval for ad-hoc queries.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529D-8ECD-0D47-9EA3-E7D8EAD546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7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Data Storage, Retrieval and Advanced Analysis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Data is initially stored in HDFS, allowing for a cost-effective and scalable storage solution. For  immediate retrieval needs, data is stored in HBase, as it supports real-time access. This approach allows handling massive amount of data efficiently while also providing real-time access when needed for the detection of fraud and other illegal activities..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529D-8ECD-0D47-9EA3-E7D8EAD546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6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576-DC14-D8F7-7BE6-6425306E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269" y="877423"/>
            <a:ext cx="8825658" cy="2677648"/>
          </a:xfrm>
        </p:spPr>
        <p:txBody>
          <a:bodyPr/>
          <a:lstStyle/>
          <a:p>
            <a:r>
              <a:rPr lang="en-US" dirty="0"/>
              <a:t>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8751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0"/>
    </mc:Choice>
    <mc:Fallback xmlns="">
      <p:transition spd="slow" advTm="174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576-DC14-D8F7-7BE6-6425306E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873" y="751352"/>
            <a:ext cx="4341955" cy="562441"/>
          </a:xfrm>
        </p:spPr>
        <p:txBody>
          <a:bodyPr/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9E68CA-F252-72CF-B7EB-C5C8FC79FF0D}"/>
              </a:ext>
            </a:extLst>
          </p:cNvPr>
          <p:cNvSpPr txBox="1">
            <a:spLocks/>
          </p:cNvSpPr>
          <p:nvPr/>
        </p:nvSpPr>
        <p:spPr bwMode="gray">
          <a:xfrm>
            <a:off x="1070872" y="1492469"/>
            <a:ext cx="10017541" cy="12507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400" dirty="0"/>
              <a:t>Due to the vast amount of daily bank transactions, the global banking industry is currently faced with a challenging problem to improve detection of fraudulent and illegal activities.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DFEC02-BE78-D081-2195-BFA153A0E488}"/>
              </a:ext>
            </a:extLst>
          </p:cNvPr>
          <p:cNvSpPr txBox="1">
            <a:spLocks/>
          </p:cNvSpPr>
          <p:nvPr/>
        </p:nvSpPr>
        <p:spPr bwMode="gray">
          <a:xfrm>
            <a:off x="1087229" y="2837792"/>
            <a:ext cx="10017541" cy="9669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These activities range from unauthorized credit card transactions to money laundering related activities.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771DA93-BC88-397B-DB54-E3B043746493}"/>
              </a:ext>
            </a:extLst>
          </p:cNvPr>
          <p:cNvSpPr txBox="1">
            <a:spLocks/>
          </p:cNvSpPr>
          <p:nvPr/>
        </p:nvSpPr>
        <p:spPr bwMode="gray">
          <a:xfrm>
            <a:off x="1070872" y="3899337"/>
            <a:ext cx="10017541" cy="1571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400" i="1" baseline="30000" dirty="0">
                <a:solidFill>
                  <a:srgbClr val="FF0000"/>
                </a:solidFill>
              </a:rPr>
              <a:t>1</a:t>
            </a:r>
            <a:r>
              <a:rPr lang="en-US" sz="2400" i="1" dirty="0">
                <a:solidFill>
                  <a:srgbClr val="FF0000"/>
                </a:solidFill>
              </a:rPr>
              <a:t>According to Nasdaq’s 2024 Global Financial Crime Report, banks and fraud scams lost $485.6 billion globally in 2023. In the US, consumers lost a record $10 billion to fraud in 2023, which is a 14% increase from 2022.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24AFA-960E-32E6-15A8-A73891211F00}"/>
              </a:ext>
            </a:extLst>
          </p:cNvPr>
          <p:cNvSpPr txBox="1"/>
          <p:nvPr/>
        </p:nvSpPr>
        <p:spPr>
          <a:xfrm>
            <a:off x="8828689" y="5906814"/>
            <a:ext cx="217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solidFill>
                  <a:schemeClr val="bg1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bankingjournal.aba.com</a:t>
            </a:r>
          </a:p>
        </p:txBody>
      </p:sp>
    </p:spTree>
    <p:extLst>
      <p:ext uri="{BB962C8B-B14F-4D97-AF65-F5344CB8AC3E}">
        <p14:creationId xmlns:p14="http://schemas.microsoft.com/office/powerpoint/2010/main" val="35133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00"/>
    </mc:Choice>
    <mc:Fallback xmlns="">
      <p:transition spd="slow" advTm="46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576-DC14-D8F7-7BE6-6425306E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873" y="751352"/>
            <a:ext cx="4341955" cy="562441"/>
          </a:xfrm>
        </p:spPr>
        <p:txBody>
          <a:bodyPr/>
          <a:lstStyle/>
          <a:p>
            <a:r>
              <a:rPr lang="en-US" sz="3200" dirty="0"/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9F14D-CB39-1210-40C2-E359A5F93F2F}"/>
              </a:ext>
            </a:extLst>
          </p:cNvPr>
          <p:cNvSpPr txBox="1"/>
          <p:nvPr/>
        </p:nvSpPr>
        <p:spPr>
          <a:xfrm>
            <a:off x="670841" y="2281923"/>
            <a:ext cx="80006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pic>
        <p:nvPicPr>
          <p:cNvPr id="5" name="Graphic 4" descr="Internet Banking outline">
            <a:extLst>
              <a:ext uri="{FF2B5EF4-FFF2-40B4-BE49-F238E27FC236}">
                <a16:creationId xmlns:a16="http://schemas.microsoft.com/office/drawing/2014/main" id="{B503EA9F-532A-B538-06FB-4571FFF07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673" y="2794357"/>
            <a:ext cx="914400" cy="9144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0CF22721-632F-9CE4-0883-23B0A57DDB52}"/>
              </a:ext>
            </a:extLst>
          </p:cNvPr>
          <p:cNvSpPr/>
          <p:nvPr/>
        </p:nvSpPr>
        <p:spPr>
          <a:xfrm>
            <a:off x="1528073" y="2794357"/>
            <a:ext cx="298174" cy="19732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ack and white logo&#10;&#10;Description automatically generated">
            <a:extLst>
              <a:ext uri="{FF2B5EF4-FFF2-40B4-BE49-F238E27FC236}">
                <a16:creationId xmlns:a16="http://schemas.microsoft.com/office/drawing/2014/main" id="{452BA9EC-87C0-D5F1-CE06-CD0FC402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774" y="2696250"/>
            <a:ext cx="914400" cy="44523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07ED6F-7213-B1DD-5B84-EF1C07D61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962" y="2696250"/>
            <a:ext cx="980798" cy="445231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F30C814C-5B02-90E3-3757-D82A05BB0780}"/>
              </a:ext>
            </a:extLst>
          </p:cNvPr>
          <p:cNvSpPr/>
          <p:nvPr/>
        </p:nvSpPr>
        <p:spPr>
          <a:xfrm>
            <a:off x="2991481" y="2820204"/>
            <a:ext cx="298174" cy="19732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BFBA82D-C1BB-90E2-2DCB-555ABA30429F}"/>
              </a:ext>
            </a:extLst>
          </p:cNvPr>
          <p:cNvSpPr/>
          <p:nvPr/>
        </p:nvSpPr>
        <p:spPr>
          <a:xfrm>
            <a:off x="4541067" y="2824904"/>
            <a:ext cx="298174" cy="19732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blue and yellow text&#10;&#10;Description automatically generated">
            <a:extLst>
              <a:ext uri="{FF2B5EF4-FFF2-40B4-BE49-F238E27FC236}">
                <a16:creationId xmlns:a16="http://schemas.microsoft.com/office/drawing/2014/main" id="{FFFAFB43-03E7-515B-39C4-A6C506064C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365" y="2281923"/>
            <a:ext cx="1210641" cy="446707"/>
          </a:xfrm>
          <a:prstGeom prst="rect">
            <a:avLst/>
          </a:prstGeom>
        </p:spPr>
      </p:pic>
      <p:pic>
        <p:nvPicPr>
          <p:cNvPr id="26" name="Picture 25" descr="A logo with red and black text&#10;&#10;Description automatically generated">
            <a:extLst>
              <a:ext uri="{FF2B5EF4-FFF2-40B4-BE49-F238E27FC236}">
                <a16:creationId xmlns:a16="http://schemas.microsoft.com/office/drawing/2014/main" id="{BBCFD27E-96EB-8FB8-4ED6-34CE4CD3D9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364" y="3152881"/>
            <a:ext cx="1210641" cy="369333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241C1F4A-6016-68A3-BA1C-06549C873447}"/>
              </a:ext>
            </a:extLst>
          </p:cNvPr>
          <p:cNvSpPr/>
          <p:nvPr/>
        </p:nvSpPr>
        <p:spPr>
          <a:xfrm>
            <a:off x="6386704" y="2854055"/>
            <a:ext cx="298174" cy="19732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yellow and black bee&#10;&#10;Description automatically generated">
            <a:extLst>
              <a:ext uri="{FF2B5EF4-FFF2-40B4-BE49-F238E27FC236}">
                <a16:creationId xmlns:a16="http://schemas.microsoft.com/office/drawing/2014/main" id="{5387F933-BB97-0BBB-6BBF-734FD00DC9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9249" y="1821871"/>
            <a:ext cx="1119585" cy="972486"/>
          </a:xfrm>
          <a:prstGeom prst="rect">
            <a:avLst/>
          </a:prstGeom>
        </p:spPr>
      </p:pic>
      <p:pic>
        <p:nvPicPr>
          <p:cNvPr id="31" name="Picture 30" descr="A logo with a star&#10;&#10;Description automatically generated">
            <a:extLst>
              <a:ext uri="{FF2B5EF4-FFF2-40B4-BE49-F238E27FC236}">
                <a16:creationId xmlns:a16="http://schemas.microsoft.com/office/drawing/2014/main" id="{9B285C09-14CE-42AF-34BF-7DE14CA878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5169" y="3172766"/>
            <a:ext cx="1216595" cy="698895"/>
          </a:xfrm>
          <a:prstGeom prst="rect">
            <a:avLst/>
          </a:prstGeom>
        </p:spPr>
      </p:pic>
      <p:pic>
        <p:nvPicPr>
          <p:cNvPr id="33" name="Picture 32" descr="A logo with black text&#10;&#10;Description automatically generated">
            <a:extLst>
              <a:ext uri="{FF2B5EF4-FFF2-40B4-BE49-F238E27FC236}">
                <a16:creationId xmlns:a16="http://schemas.microsoft.com/office/drawing/2014/main" id="{A9C212F3-D61B-AE10-DE5B-9D8D778C61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4587" y="4250070"/>
            <a:ext cx="1217177" cy="698895"/>
          </a:xfrm>
          <a:prstGeom prst="rect">
            <a:avLst/>
          </a:prstGeom>
        </p:spPr>
      </p:pic>
      <p:pic>
        <p:nvPicPr>
          <p:cNvPr id="35" name="Picture 34" descr="A blue and yellow logo&#10;&#10;Description automatically generated">
            <a:extLst>
              <a:ext uri="{FF2B5EF4-FFF2-40B4-BE49-F238E27FC236}">
                <a16:creationId xmlns:a16="http://schemas.microsoft.com/office/drawing/2014/main" id="{9E47BB27-FED7-91FE-A15F-68CF09364D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3194" y="2728630"/>
            <a:ext cx="2238979" cy="972486"/>
          </a:xfrm>
          <a:prstGeom prst="rect">
            <a:avLst/>
          </a:prstGeom>
        </p:spPr>
      </p:pic>
      <p:sp>
        <p:nvSpPr>
          <p:cNvPr id="36" name="Right Arrow 35">
            <a:extLst>
              <a:ext uri="{FF2B5EF4-FFF2-40B4-BE49-F238E27FC236}">
                <a16:creationId xmlns:a16="http://schemas.microsoft.com/office/drawing/2014/main" id="{A4BA3331-0ACE-7DEE-1C5D-35E08DBB265B}"/>
              </a:ext>
            </a:extLst>
          </p:cNvPr>
          <p:cNvSpPr/>
          <p:nvPr/>
        </p:nvSpPr>
        <p:spPr>
          <a:xfrm>
            <a:off x="8463439" y="2887979"/>
            <a:ext cx="298174" cy="19732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5CE51D46-F23F-C542-87A8-9976779668C6}"/>
              </a:ext>
            </a:extLst>
          </p:cNvPr>
          <p:cNvSpPr/>
          <p:nvPr/>
        </p:nvSpPr>
        <p:spPr>
          <a:xfrm rot="10800000">
            <a:off x="8458739" y="3238886"/>
            <a:ext cx="298174" cy="19732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00"/>
    </mc:Choice>
    <mc:Fallback xmlns="">
      <p:transition spd="slow" advTm="1177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576-DC14-D8F7-7BE6-6425306E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873" y="751352"/>
            <a:ext cx="9176370" cy="562441"/>
          </a:xfrm>
        </p:spPr>
        <p:txBody>
          <a:bodyPr/>
          <a:lstStyle/>
          <a:p>
            <a:r>
              <a:rPr lang="en-US" sz="3200" dirty="0"/>
              <a:t>DATA FLOW AND REAL-TIME ANALYSIS</a:t>
            </a:r>
          </a:p>
        </p:txBody>
      </p:sp>
      <p:pic>
        <p:nvPicPr>
          <p:cNvPr id="5" name="Graphic 4" descr="Internet Banking outline">
            <a:extLst>
              <a:ext uri="{FF2B5EF4-FFF2-40B4-BE49-F238E27FC236}">
                <a16:creationId xmlns:a16="http://schemas.microsoft.com/office/drawing/2014/main" id="{B503EA9F-532A-B538-06FB-4571FFF07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150" y="2400792"/>
            <a:ext cx="1101619" cy="110161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0CF22721-632F-9CE4-0883-23B0A57DDB52}"/>
              </a:ext>
            </a:extLst>
          </p:cNvPr>
          <p:cNvSpPr/>
          <p:nvPr/>
        </p:nvSpPr>
        <p:spPr>
          <a:xfrm>
            <a:off x="1827815" y="2800340"/>
            <a:ext cx="298174" cy="19732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ack and white logo&#10;&#10;Description automatically generated">
            <a:extLst>
              <a:ext uri="{FF2B5EF4-FFF2-40B4-BE49-F238E27FC236}">
                <a16:creationId xmlns:a16="http://schemas.microsoft.com/office/drawing/2014/main" id="{452BA9EC-87C0-D5F1-CE06-CD0FC402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041" y="2461922"/>
            <a:ext cx="1326802" cy="646034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07ED6F-7213-B1DD-5B84-EF1C07D61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812" y="2306839"/>
            <a:ext cx="1565569" cy="710686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F30C814C-5B02-90E3-3757-D82A05BB0780}"/>
              </a:ext>
            </a:extLst>
          </p:cNvPr>
          <p:cNvSpPr/>
          <p:nvPr/>
        </p:nvSpPr>
        <p:spPr>
          <a:xfrm>
            <a:off x="3799108" y="2795956"/>
            <a:ext cx="298174" cy="19732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BFBA82D-C1BB-90E2-2DCB-555ABA30429F}"/>
              </a:ext>
            </a:extLst>
          </p:cNvPr>
          <p:cNvSpPr/>
          <p:nvPr/>
        </p:nvSpPr>
        <p:spPr>
          <a:xfrm>
            <a:off x="6084013" y="2759332"/>
            <a:ext cx="298174" cy="19732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blue and yellow text&#10;&#10;Description automatically generated">
            <a:extLst>
              <a:ext uri="{FF2B5EF4-FFF2-40B4-BE49-F238E27FC236}">
                <a16:creationId xmlns:a16="http://schemas.microsoft.com/office/drawing/2014/main" id="{FFFAFB43-03E7-515B-39C4-A6C506064C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8245" y="1453554"/>
            <a:ext cx="1806254" cy="666480"/>
          </a:xfrm>
          <a:prstGeom prst="rect">
            <a:avLst/>
          </a:prstGeom>
        </p:spPr>
      </p:pic>
      <p:pic>
        <p:nvPicPr>
          <p:cNvPr id="26" name="Picture 25" descr="A logo with red and black text&#10;&#10;Description automatically generated">
            <a:extLst>
              <a:ext uri="{FF2B5EF4-FFF2-40B4-BE49-F238E27FC236}">
                <a16:creationId xmlns:a16="http://schemas.microsoft.com/office/drawing/2014/main" id="{BBCFD27E-96EB-8FB8-4ED6-34CE4CD3D9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973" y="3136894"/>
            <a:ext cx="1800526" cy="549291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241C1F4A-6016-68A3-BA1C-06549C873447}"/>
              </a:ext>
            </a:extLst>
          </p:cNvPr>
          <p:cNvSpPr/>
          <p:nvPr/>
        </p:nvSpPr>
        <p:spPr>
          <a:xfrm>
            <a:off x="8699514" y="2769737"/>
            <a:ext cx="298174" cy="19732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yellow and black bee&#10;&#10;Description automatically generated">
            <a:extLst>
              <a:ext uri="{FF2B5EF4-FFF2-40B4-BE49-F238E27FC236}">
                <a16:creationId xmlns:a16="http://schemas.microsoft.com/office/drawing/2014/main" id="{5387F933-BB97-0BBB-6BBF-734FD00DC9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2580" y="1311615"/>
            <a:ext cx="1201062" cy="972486"/>
          </a:xfrm>
          <a:prstGeom prst="rect">
            <a:avLst/>
          </a:prstGeom>
        </p:spPr>
      </p:pic>
      <p:pic>
        <p:nvPicPr>
          <p:cNvPr id="31" name="Picture 30" descr="A logo with a star&#10;&#10;Description automatically generated">
            <a:extLst>
              <a:ext uri="{FF2B5EF4-FFF2-40B4-BE49-F238E27FC236}">
                <a16:creationId xmlns:a16="http://schemas.microsoft.com/office/drawing/2014/main" id="{9B285C09-14CE-42AF-34BF-7DE14CA878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2580" y="3017525"/>
            <a:ext cx="1391620" cy="698895"/>
          </a:xfrm>
          <a:prstGeom prst="rect">
            <a:avLst/>
          </a:prstGeom>
        </p:spPr>
      </p:pic>
      <p:pic>
        <p:nvPicPr>
          <p:cNvPr id="33" name="Picture 32" descr="A logo with black text&#10;&#10;Description automatically generated">
            <a:extLst>
              <a:ext uri="{FF2B5EF4-FFF2-40B4-BE49-F238E27FC236}">
                <a16:creationId xmlns:a16="http://schemas.microsoft.com/office/drawing/2014/main" id="{A9C212F3-D61B-AE10-DE5B-9D8D778C61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4522" y="4599514"/>
            <a:ext cx="1310226" cy="698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C078C4-F4AE-906B-99DD-3EDBB4B62872}"/>
              </a:ext>
            </a:extLst>
          </p:cNvPr>
          <p:cNvSpPr txBox="1"/>
          <p:nvPr/>
        </p:nvSpPr>
        <p:spPr>
          <a:xfrm>
            <a:off x="628529" y="3502411"/>
            <a:ext cx="1587897" cy="938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from different sources – ATM, bank transactions, customer databases,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0F111-C717-08A7-FA4E-3BBAAFD38F43}"/>
              </a:ext>
            </a:extLst>
          </p:cNvPr>
          <p:cNvSpPr txBox="1"/>
          <p:nvPr/>
        </p:nvSpPr>
        <p:spPr>
          <a:xfrm>
            <a:off x="2356058" y="3107956"/>
            <a:ext cx="1326802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Streaming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7D80F-EE23-6B8D-68C8-D6DBF452A04B}"/>
              </a:ext>
            </a:extLst>
          </p:cNvPr>
          <p:cNvSpPr txBox="1"/>
          <p:nvPr/>
        </p:nvSpPr>
        <p:spPr>
          <a:xfrm>
            <a:off x="4329812" y="3017525"/>
            <a:ext cx="1565570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Pre-processing and routing.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D85AF-A791-4114-AB87-0ABC27EF083A}"/>
              </a:ext>
            </a:extLst>
          </p:cNvPr>
          <p:cNvSpPr txBox="1"/>
          <p:nvPr/>
        </p:nvSpPr>
        <p:spPr>
          <a:xfrm>
            <a:off x="6558245" y="2119960"/>
            <a:ext cx="1806254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Storage</a:t>
            </a:r>
          </a:p>
          <a:p>
            <a:r>
              <a:rPr lang="en-US" sz="1100" dirty="0">
                <a:solidFill>
                  <a:schemeClr val="bg1"/>
                </a:solidFill>
              </a:rPr>
              <a:t>Large Amount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FBBDE-ABD2-DA4D-8FD7-C8D2BC3CFB58}"/>
              </a:ext>
            </a:extLst>
          </p:cNvPr>
          <p:cNvSpPr txBox="1"/>
          <p:nvPr/>
        </p:nvSpPr>
        <p:spPr>
          <a:xfrm>
            <a:off x="6558245" y="3686185"/>
            <a:ext cx="1800526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Storage</a:t>
            </a:r>
          </a:p>
          <a:p>
            <a:r>
              <a:rPr lang="en-US" sz="1100" dirty="0">
                <a:solidFill>
                  <a:schemeClr val="bg1"/>
                </a:solidFill>
              </a:rPr>
              <a:t>Real-time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C0642-1347-16BB-F23C-74F51D0BD249}"/>
              </a:ext>
            </a:extLst>
          </p:cNvPr>
          <p:cNvSpPr txBox="1"/>
          <p:nvPr/>
        </p:nvSpPr>
        <p:spPr>
          <a:xfrm>
            <a:off x="9352580" y="2331117"/>
            <a:ext cx="1201062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Batch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CE3E8-8E47-D78E-479B-F71A68452E9A}"/>
              </a:ext>
            </a:extLst>
          </p:cNvPr>
          <p:cNvSpPr txBox="1"/>
          <p:nvPr/>
        </p:nvSpPr>
        <p:spPr>
          <a:xfrm>
            <a:off x="9352580" y="3716420"/>
            <a:ext cx="139162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Real-time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D057DC-EAA9-DF4C-673E-C608D6462423}"/>
              </a:ext>
            </a:extLst>
          </p:cNvPr>
          <p:cNvSpPr txBox="1"/>
          <p:nvPr/>
        </p:nvSpPr>
        <p:spPr>
          <a:xfrm>
            <a:off x="9340282" y="5319729"/>
            <a:ext cx="1314466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Ad-hoc Queries</a:t>
            </a:r>
          </a:p>
        </p:txBody>
      </p:sp>
    </p:spTree>
    <p:extLst>
      <p:ext uri="{BB962C8B-B14F-4D97-AF65-F5344CB8AC3E}">
        <p14:creationId xmlns:p14="http://schemas.microsoft.com/office/powerpoint/2010/main" val="32382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35"/>
    </mc:Choice>
    <mc:Fallback xmlns="">
      <p:transition spd="slow" advTm="510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576-DC14-D8F7-7BE6-6425306E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873" y="751352"/>
            <a:ext cx="8182458" cy="562441"/>
          </a:xfrm>
        </p:spPr>
        <p:txBody>
          <a:bodyPr/>
          <a:lstStyle/>
          <a:p>
            <a:r>
              <a:rPr lang="en-US" sz="2400" dirty="0"/>
              <a:t>DATA STORAGE, RETRIEVAL AND ADVANCED ANALYSIS</a:t>
            </a:r>
          </a:p>
        </p:txBody>
      </p:sp>
      <p:pic>
        <p:nvPicPr>
          <p:cNvPr id="24" name="Picture 23" descr="A blue and yellow text&#10;&#10;Description automatically generated">
            <a:extLst>
              <a:ext uri="{FF2B5EF4-FFF2-40B4-BE49-F238E27FC236}">
                <a16:creationId xmlns:a16="http://schemas.microsoft.com/office/drawing/2014/main" id="{FFFAFB43-03E7-515B-39C4-A6C50606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25" y="1514942"/>
            <a:ext cx="2635573" cy="972486"/>
          </a:xfrm>
          <a:prstGeom prst="rect">
            <a:avLst/>
          </a:prstGeom>
        </p:spPr>
      </p:pic>
      <p:pic>
        <p:nvPicPr>
          <p:cNvPr id="26" name="Picture 25" descr="A logo with red and black text&#10;&#10;Description automatically generated">
            <a:extLst>
              <a:ext uri="{FF2B5EF4-FFF2-40B4-BE49-F238E27FC236}">
                <a16:creationId xmlns:a16="http://schemas.microsoft.com/office/drawing/2014/main" id="{BBCFD27E-96EB-8FB8-4ED6-34CE4CD3D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772" y="1513537"/>
            <a:ext cx="2635572" cy="804041"/>
          </a:xfrm>
          <a:prstGeom prst="rect">
            <a:avLst/>
          </a:prstGeom>
        </p:spPr>
      </p:pic>
      <p:pic>
        <p:nvPicPr>
          <p:cNvPr id="29" name="Picture 28" descr="A yellow and black bee&#10;&#10;Description automatically generated">
            <a:extLst>
              <a:ext uri="{FF2B5EF4-FFF2-40B4-BE49-F238E27FC236}">
                <a16:creationId xmlns:a16="http://schemas.microsoft.com/office/drawing/2014/main" id="{5387F933-BB97-0BBB-6BBF-734FD00DC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513" y="3248926"/>
            <a:ext cx="1632395" cy="1321731"/>
          </a:xfrm>
          <a:prstGeom prst="rect">
            <a:avLst/>
          </a:prstGeom>
        </p:spPr>
      </p:pic>
      <p:pic>
        <p:nvPicPr>
          <p:cNvPr id="33" name="Picture 32" descr="A logo with black text&#10;&#10;Description automatically generated">
            <a:extLst>
              <a:ext uri="{FF2B5EF4-FFF2-40B4-BE49-F238E27FC236}">
                <a16:creationId xmlns:a16="http://schemas.microsoft.com/office/drawing/2014/main" id="{A9C212F3-D61B-AE10-DE5B-9D8D778C6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292" y="3242604"/>
            <a:ext cx="1776536" cy="947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D85AF-A791-4114-AB87-0ABC27EF083A}"/>
              </a:ext>
            </a:extLst>
          </p:cNvPr>
          <p:cNvSpPr txBox="1"/>
          <p:nvPr/>
        </p:nvSpPr>
        <p:spPr>
          <a:xfrm>
            <a:off x="2031925" y="2517322"/>
            <a:ext cx="2635573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bg1"/>
                </a:solidFill>
              </a:rPr>
              <a:t>Primary Data Storage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bg1"/>
                </a:solidFill>
              </a:rPr>
              <a:t>Cost-effective and scalable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C0642-1347-16BB-F23C-74F51D0BD249}"/>
              </a:ext>
            </a:extLst>
          </p:cNvPr>
          <p:cNvSpPr txBox="1"/>
          <p:nvPr/>
        </p:nvSpPr>
        <p:spPr>
          <a:xfrm>
            <a:off x="2533513" y="4570657"/>
            <a:ext cx="1632395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Batch Processing and advanced or deep data analytics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CE3E8-8E47-D78E-479B-F71A68452E9A}"/>
              </a:ext>
            </a:extLst>
          </p:cNvPr>
          <p:cNvSpPr txBox="1"/>
          <p:nvPr/>
        </p:nvSpPr>
        <p:spPr>
          <a:xfrm>
            <a:off x="6877293" y="4190236"/>
            <a:ext cx="1776535" cy="12772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bg1"/>
                </a:solidFill>
              </a:rPr>
              <a:t>Aids in quick search and retrieval of transaction data and other related information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bg1"/>
                </a:solidFill>
              </a:rPr>
              <a:t>Great full-text search capabilities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59A4A-A084-07AC-A13F-206397D8D50D}"/>
              </a:ext>
            </a:extLst>
          </p:cNvPr>
          <p:cNvSpPr txBox="1"/>
          <p:nvPr/>
        </p:nvSpPr>
        <p:spPr>
          <a:xfrm>
            <a:off x="6431300" y="2309122"/>
            <a:ext cx="2635573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bg1"/>
                </a:solidFill>
              </a:rPr>
              <a:t>Data storage for immediate retrieval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bg1"/>
                </a:solidFill>
              </a:rPr>
              <a:t>Supports real-time access</a:t>
            </a:r>
          </a:p>
        </p:txBody>
      </p:sp>
    </p:spTree>
    <p:extLst>
      <p:ext uri="{BB962C8B-B14F-4D97-AF65-F5344CB8AC3E}">
        <p14:creationId xmlns:p14="http://schemas.microsoft.com/office/powerpoint/2010/main" val="127284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00"/>
    </mc:Choice>
    <mc:Fallback xmlns="">
      <p:transition spd="slow" advTm="334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576-DC14-D8F7-7BE6-6425306E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873" y="751352"/>
            <a:ext cx="5908425" cy="562441"/>
          </a:xfrm>
        </p:spPr>
        <p:txBody>
          <a:bodyPr/>
          <a:lstStyle/>
          <a:p>
            <a:r>
              <a:rPr lang="en-US" sz="3200" dirty="0"/>
              <a:t>BENEFITS AND 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162529-1614-B5C9-61E3-A7805CC929EE}"/>
              </a:ext>
            </a:extLst>
          </p:cNvPr>
          <p:cNvSpPr txBox="1">
            <a:spLocks/>
          </p:cNvSpPr>
          <p:nvPr/>
        </p:nvSpPr>
        <p:spPr bwMode="gray">
          <a:xfrm>
            <a:off x="1070872" y="1539551"/>
            <a:ext cx="10017541" cy="30324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Tx/>
              <a:buChar char="-"/>
            </a:pPr>
            <a:r>
              <a:rPr lang="en-US" sz="2400" dirty="0"/>
              <a:t>The proposed solution facilitates robust fraud detection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Leverages both real-time and batch analysis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Minimizes operational losses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Brings a sense of security to customers due to the robustness of the solution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Sends a message to customers that their interests are taken seriously and protected</a:t>
            </a:r>
          </a:p>
          <a:p>
            <a:pPr marL="342900" indent="-342900" algn="just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9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66"/>
    </mc:Choice>
    <mc:Fallback xmlns="">
      <p:transition spd="slow" advTm="30366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2287</TotalTime>
  <Words>712</Words>
  <Application>Microsoft Macintosh PowerPoint</Application>
  <PresentationFormat>Widescreen</PresentationFormat>
  <Paragraphs>69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Century Gothic</vt:lpstr>
      <vt:lpstr>inherit</vt:lpstr>
      <vt:lpstr>Wingdings 3</vt:lpstr>
      <vt:lpstr>Ion Boardroom</vt:lpstr>
      <vt:lpstr>FRAUD DETECTION</vt:lpstr>
      <vt:lpstr>PROBLEM STATEMENT</vt:lpstr>
      <vt:lpstr>PROPOSAL</vt:lpstr>
      <vt:lpstr>DATA FLOW AND REAL-TIME ANALYSIS</vt:lpstr>
      <vt:lpstr>DATA STORAGE, RETRIEVAL AND ADVANCED ANALYSIS</vt:lpstr>
      <vt:lpstr>BENEFITS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MM</dc:creator>
  <cp:lastModifiedBy>MM</cp:lastModifiedBy>
  <cp:revision>24</cp:revision>
  <dcterms:created xsi:type="dcterms:W3CDTF">2024-05-18T14:04:44Z</dcterms:created>
  <dcterms:modified xsi:type="dcterms:W3CDTF">2024-07-23T01:17:25Z</dcterms:modified>
</cp:coreProperties>
</file>