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74" d="100"/>
          <a:sy n="74" d="100"/>
        </p:scale>
        <p:origin x="5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3CE771C-FD82-4B43-A5BE-75269BCB09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DA60CEF6-4F71-4579-A758-84DF9993A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43BB8B16-422C-410A-8A4D-3DFFB017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036-AC20-4A7F-BE93-ABE3B96553EC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8D446E18-1261-4515-B5A7-F0E585A4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98218AEB-4EEA-4C61-9EDC-B2AA217C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EFE4-CCA0-4A4B-8323-E0F177CF5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27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7DD6521-6981-475E-A80D-2474D024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A8C6DE9C-317E-407D-8EC9-9860F8487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1A926D73-44D2-48EB-823D-04DE868C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036-AC20-4A7F-BE93-ABE3B96553EC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A1A571B5-677F-4AF3-836C-0D90068D1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A240F09B-E960-4A71-86AB-0A21E19C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EFE4-CCA0-4A4B-8323-E0F177CF5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5362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="" xmlns:a16="http://schemas.microsoft.com/office/drawing/2014/main" id="{568ABE32-D115-426A-8580-6740239F5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="" xmlns:a16="http://schemas.microsoft.com/office/drawing/2014/main" id="{FEE0E9B7-2F4D-424B-B38B-E763764FF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B05A5F32-FE50-4E20-9F42-E817EBF74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036-AC20-4A7F-BE93-ABE3B96553EC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3CC0522-1F92-4642-BA5C-54B1A33EE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D9DB7656-CBC7-4DCA-AE7E-D4CA74882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EFE4-CCA0-4A4B-8323-E0F177CF5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998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2E49A16-67E1-4078-85CF-424B17FA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B13E7815-831E-4E64-B870-E4E5CF172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0502DE03-C68F-4BC8-9E00-F3DEB4F2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036-AC20-4A7F-BE93-ABE3B96553EC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26646939-C707-45D5-B88A-F35C0B8C5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7ABF170A-26A0-4675-9AB2-2466E08F7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EFE4-CCA0-4A4B-8323-E0F177CF5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2499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C85DED7B-514D-4056-8E01-CC1DEC89B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3CC3B173-F0FF-4E2C-AFE5-59153DABB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9BDBACD8-2E86-4913-A2BF-87100D763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036-AC20-4A7F-BE93-ABE3B96553EC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343E5667-DDE7-4A7D-BA0A-412995E4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03A1AB41-57F3-4819-B681-6A32B564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EFE4-CCA0-4A4B-8323-E0F177CF5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34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DC0D08F-946F-4092-AFEB-A65A9A98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AAB950C5-525B-43BC-BF7D-2387776A7F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7A253CE1-C9C1-41B9-BCE5-827E72BAC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BF7741A9-B208-439C-8E7C-4699402D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036-AC20-4A7F-BE93-ABE3B96553EC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C67FBBC4-A454-43A0-86DF-543A904BA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B72DD95F-15C1-451B-B5A2-7DAAECB52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EFE4-CCA0-4A4B-8323-E0F177CF5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41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1660678-6590-4195-AE0E-2CDA40C4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9D713DBF-6E50-40A7-B785-28CED1608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="" xmlns:a16="http://schemas.microsoft.com/office/drawing/2014/main" id="{70290F8E-7F50-4A67-AC86-5C62E12E7A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="" xmlns:a16="http://schemas.microsoft.com/office/drawing/2014/main" id="{38A977DB-8BC4-4596-9DB8-23D60CE9B3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="" xmlns:a16="http://schemas.microsoft.com/office/drawing/2014/main" id="{8BDA90EB-F035-408B-9F5D-10CD1D399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="" xmlns:a16="http://schemas.microsoft.com/office/drawing/2014/main" id="{F45C0C51-B370-4B61-A2F6-67108F1A0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036-AC20-4A7F-BE93-ABE3B96553EC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="" xmlns:a16="http://schemas.microsoft.com/office/drawing/2014/main" id="{99A58403-CFC1-40DD-8B9F-0A8936D7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="" xmlns:a16="http://schemas.microsoft.com/office/drawing/2014/main" id="{D54D23A1-F523-47D2-8871-6374C9B05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EFE4-CCA0-4A4B-8323-E0F177CF5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0841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23081C3E-6DA4-4531-A421-D868D4DF6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="" xmlns:a16="http://schemas.microsoft.com/office/drawing/2014/main" id="{6F1455BE-7EF2-44D8-9A01-794DEDF6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036-AC20-4A7F-BE93-ABE3B96553EC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="" xmlns:a16="http://schemas.microsoft.com/office/drawing/2014/main" id="{0264FB01-D198-49EA-9C87-693F03B2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="" xmlns:a16="http://schemas.microsoft.com/office/drawing/2014/main" id="{66A4AECA-BA63-4164-A544-FCF2E2CA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EFE4-CCA0-4A4B-8323-E0F177CF5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40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="" xmlns:a16="http://schemas.microsoft.com/office/drawing/2014/main" id="{9A9B12BE-7CC4-4BC5-82F9-F0DB789A1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036-AC20-4A7F-BE93-ABE3B96553EC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="" xmlns:a16="http://schemas.microsoft.com/office/drawing/2014/main" id="{322C711F-39EC-4610-9DD0-DBD33EC0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B45ADA09-B4D5-4FCC-B0B3-77C172487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EFE4-CCA0-4A4B-8323-E0F177CF5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97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FBEA3E7A-0F06-4B88-8295-40DEFE2D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848A3359-C6E5-49DA-AB4B-2C6FD4C79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D9306018-1370-4C3B-9BDF-7CACDE33D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8DEBE110-4EE9-44C5-88D5-1CCF43E4FE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036-AC20-4A7F-BE93-ABE3B96553EC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EA4C871B-358E-4477-9D77-1F8736567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8C25147F-BFA3-4B8C-81FD-8541DBFC3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EFE4-CCA0-4A4B-8323-E0F177CF5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513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91CD3350-30AA-408A-8F1E-D4A03D787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="" xmlns:a16="http://schemas.microsoft.com/office/drawing/2014/main" id="{E47FB1EC-5625-49C6-9F7F-9A278CA1A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="" xmlns:a16="http://schemas.microsoft.com/office/drawing/2014/main" id="{AE2D61A7-455C-4842-A902-234250E7C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="" xmlns:a16="http://schemas.microsoft.com/office/drawing/2014/main" id="{D10D8654-2FE9-4395-8F54-F67B0815D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15036-AC20-4A7F-BE93-ABE3B96553EC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="" xmlns:a16="http://schemas.microsoft.com/office/drawing/2014/main" id="{1928FF43-6B24-48D4-BAB6-44076E80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="" xmlns:a16="http://schemas.microsoft.com/office/drawing/2014/main" id="{589F9FFC-C18B-4CF1-936D-75704518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1EFE4-CCA0-4A4B-8323-E0F177CF5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29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D9C4A883-9324-4D57-97D2-4C72B357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="" xmlns:a16="http://schemas.microsoft.com/office/drawing/2014/main" id="{873BD281-5F5B-4B55-8F6F-2D928216B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="" xmlns:a16="http://schemas.microsoft.com/office/drawing/2014/main" id="{256DB07B-66DC-4A93-839A-2898725F76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15036-AC20-4A7F-BE93-ABE3B96553EC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="" xmlns:a16="http://schemas.microsoft.com/office/drawing/2014/main" id="{689C27E7-B64D-4C4E-BB74-72F8487E53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="" xmlns:a16="http://schemas.microsoft.com/office/drawing/2014/main" id="{B49846EC-567D-46FD-AF94-E96A8E41B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1EFE4-CCA0-4A4B-8323-E0F177CF5C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618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AB8EF577-8530-4A3B-AA69-B5D683B3A7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</a:t>
            </a:r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4400" b="1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Проектирование ПО </a:t>
            </a:r>
            <a:r>
              <a:rPr lang="en-US" sz="4400" b="1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	</a:t>
            </a:r>
            <a:r>
              <a:rPr lang="en-US" b="1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br>
              <a:rPr lang="en-US" b="1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4900" b="1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Модульная работа</a:t>
            </a:r>
            <a:r>
              <a:rPr lang="en-US" sz="4900" b="1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4900" b="1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4900" b="1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4900" b="1" dirty="0">
                <a:solidFill>
                  <a:srgbClr val="0070C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требований и проектирование</a:t>
            </a:r>
            <a:endParaRPr lang="ru-RU" sz="4900" dirty="0">
              <a:solidFill>
                <a:srgbClr val="0070C0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="" xmlns:a16="http://schemas.microsoft.com/office/drawing/2014/main" id="{50A170FF-F8CB-4654-A714-81DD188EAA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ru-RU" b="1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Май</a:t>
            </a:r>
            <a:r>
              <a:rPr lang="en-US" b="1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202</a:t>
            </a:r>
            <a:r>
              <a:rPr lang="ru-RU" b="1" dirty="0">
                <a:solidFill>
                  <a:srgbClr val="000000"/>
                </a:solidFill>
                <a:latin typeface="Garamond" panose="020204040303010108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6826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7E7675EC-11F9-49D8-8332-276CBB6A0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надо сделать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D4674037-C22C-4181-8508-A146F71D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Прослушайте внимательно и посмотрите презентацию о реальной проблеме, которая в настоящее время имеет место в банке.</a:t>
            </a:r>
          </a:p>
          <a:p>
            <a:r>
              <a:rPr lang="ru-RU" dirty="0"/>
              <a:t>Проведите исследование </a:t>
            </a:r>
            <a:r>
              <a:rPr lang="en-US" dirty="0"/>
              <a:t>:</a:t>
            </a:r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ru-RU" altLang="ru-RU" dirty="0"/>
              <a:t>Выявите проблемы.</a:t>
            </a:r>
            <a:endParaRPr lang="ru-RU" altLang="ru-RU" sz="2800" dirty="0"/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ru-RU" altLang="ru-RU" dirty="0"/>
              <a:t>Предложите альтернативные решения.</a:t>
            </a:r>
            <a:endParaRPr lang="en-US" altLang="ru-RU" sz="2800" dirty="0"/>
          </a:p>
          <a:p>
            <a:pPr marL="685800" indent="-457200">
              <a:buFont typeface="Wingdings" panose="05000000000000000000" pitchFamily="2" charset="2"/>
              <a:buChar char="ü"/>
            </a:pPr>
            <a:r>
              <a:rPr lang="ru-RU" altLang="ru-RU" sz="2800" dirty="0"/>
              <a:t>Опишите их преимущества и недостатки</a:t>
            </a:r>
            <a:r>
              <a:rPr lang="en-US" altLang="ru-RU" sz="2800" dirty="0"/>
              <a:t>.</a:t>
            </a:r>
            <a:endParaRPr lang="en-US" dirty="0"/>
          </a:p>
          <a:p>
            <a:r>
              <a:rPr lang="ru-RU" dirty="0"/>
              <a:t>Проведите системный анализ и разработку требований к системе</a:t>
            </a:r>
            <a:r>
              <a:rPr lang="en-US" dirty="0"/>
              <a:t>:</a:t>
            </a:r>
          </a:p>
          <a:p>
            <a:pPr marL="712788" indent="-439738">
              <a:buFont typeface="Wingdings" panose="05000000000000000000" pitchFamily="2" charset="2"/>
              <a:buChar char="ü"/>
            </a:pPr>
            <a:r>
              <a:rPr lang="ru-RU" altLang="ru-RU" sz="2800" dirty="0"/>
              <a:t>Опишите требования к предлагаемой системе (функциональные и нефункциональные).</a:t>
            </a:r>
            <a:endParaRPr lang="en-US" altLang="ru-RU" sz="2800" dirty="0"/>
          </a:p>
          <a:p>
            <a:pPr marL="712788" indent="-439738">
              <a:buFont typeface="Wingdings" panose="05000000000000000000" pitchFamily="2" charset="2"/>
              <a:buChar char="ü"/>
            </a:pPr>
            <a:r>
              <a:rPr lang="ru-RU" altLang="ru-RU" sz="2800" dirty="0"/>
              <a:t>Подготовьте предварительный проект (модель </a:t>
            </a:r>
            <a:r>
              <a:rPr lang="en-US" altLang="ru-RU" sz="2800" dirty="0"/>
              <a:t>TO-BE, </a:t>
            </a:r>
            <a:r>
              <a:rPr lang="ru-RU" altLang="ru-RU" sz="2800" dirty="0"/>
              <a:t>классы, БД)</a:t>
            </a:r>
            <a:endParaRPr lang="en-US" dirty="0"/>
          </a:p>
          <a:p>
            <a:r>
              <a:rPr lang="ru-RU" dirty="0"/>
              <a:t>Подготовьте прототип</a:t>
            </a:r>
            <a:r>
              <a:rPr lang="en-US" dirty="0"/>
              <a:t>(</a:t>
            </a:r>
            <a:r>
              <a:rPr lang="ru-RU" dirty="0"/>
              <a:t>Используйте любое программное средство</a:t>
            </a:r>
            <a:r>
              <a:rPr lang="en-US" dirty="0"/>
              <a:t>)</a:t>
            </a:r>
          </a:p>
          <a:p>
            <a:r>
              <a:rPr lang="ru-RU" dirty="0"/>
              <a:t>Подготовьте отчет</a:t>
            </a:r>
            <a:r>
              <a:rPr lang="en-US" dirty="0"/>
              <a:t>  </a:t>
            </a:r>
            <a:r>
              <a:rPr lang="ru-RU" dirty="0"/>
              <a:t>в </a:t>
            </a:r>
            <a:r>
              <a:rPr lang="en-US" dirty="0"/>
              <a:t>Word</a:t>
            </a:r>
            <a:r>
              <a:rPr lang="ru-RU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94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0D3E290-D535-42B9-BB9B-E0850B0C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работать</a:t>
            </a:r>
            <a:r>
              <a:rPr lang="en-US" dirty="0"/>
              <a:t>?_1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В команде</a:t>
            </a:r>
            <a:br>
              <a:rPr lang="ru-RU" b="1" dirty="0">
                <a:solidFill>
                  <a:srgbClr val="FF0000"/>
                </a:solidFill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91033ED-21BC-44EF-A163-96AEA68ED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94560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           ПИ-3-20   </a:t>
            </a:r>
            <a:endParaRPr lang="ru-RU" b="1" dirty="0">
              <a:solidFill>
                <a:srgbClr val="FF0000"/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="" xmlns:a16="http://schemas.microsoft.com/office/drawing/2014/main" id="{7E7E3DC8-0A6B-4860-B24C-4FBD97133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497874"/>
              </p:ext>
            </p:extLst>
          </p:nvPr>
        </p:nvGraphicFramePr>
        <p:xfrm>
          <a:off x="838200" y="2869609"/>
          <a:ext cx="8364846" cy="1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848">
                  <a:extLst>
                    <a:ext uri="{9D8B030D-6E8A-4147-A177-3AD203B41FA5}">
                      <a16:colId xmlns="" xmlns:a16="http://schemas.microsoft.com/office/drawing/2014/main" val="1878684700"/>
                    </a:ext>
                  </a:extLst>
                </a:gridCol>
                <a:gridCol w="1622312">
                  <a:extLst>
                    <a:ext uri="{9D8B030D-6E8A-4147-A177-3AD203B41FA5}">
                      <a16:colId xmlns="" xmlns:a16="http://schemas.microsoft.com/office/drawing/2014/main" val="183429557"/>
                    </a:ext>
                  </a:extLst>
                </a:gridCol>
                <a:gridCol w="1808478">
                  <a:extLst>
                    <a:ext uri="{9D8B030D-6E8A-4147-A177-3AD203B41FA5}">
                      <a16:colId xmlns="" xmlns:a16="http://schemas.microsoft.com/office/drawing/2014/main" val="2747855096"/>
                    </a:ext>
                  </a:extLst>
                </a:gridCol>
                <a:gridCol w="1592762">
                  <a:extLst>
                    <a:ext uri="{9D8B030D-6E8A-4147-A177-3AD203B41FA5}">
                      <a16:colId xmlns="" xmlns:a16="http://schemas.microsoft.com/office/drawing/2014/main" val="104537337"/>
                    </a:ext>
                  </a:extLst>
                </a:gridCol>
                <a:gridCol w="1735446">
                  <a:extLst>
                    <a:ext uri="{9D8B030D-6E8A-4147-A177-3AD203B41FA5}">
                      <a16:colId xmlns="" xmlns:a16="http://schemas.microsoft.com/office/drawing/2014/main" val="3468727538"/>
                    </a:ext>
                  </a:extLst>
                </a:gridCol>
              </a:tblGrid>
              <a:tr h="328826">
                <a:tc>
                  <a:txBody>
                    <a:bodyPr/>
                    <a:lstStyle/>
                    <a:p>
                      <a:r>
                        <a:rPr lang="ru-RU" dirty="0"/>
                        <a:t>Команда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Команда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Команда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Команда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Команда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38367844"/>
                  </a:ext>
                </a:extLst>
              </a:tr>
              <a:tr h="822066">
                <a:tc>
                  <a:txBody>
                    <a:bodyPr/>
                    <a:lstStyle/>
                    <a:p>
                      <a:r>
                        <a:rPr lang="ru-RU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45952989"/>
                  </a:ext>
                </a:extLst>
              </a:tr>
            </a:tbl>
          </a:graphicData>
        </a:graphic>
      </p:graphicFrame>
      <p:graphicFrame>
        <p:nvGraphicFramePr>
          <p:cNvPr id="4" name="Таблица 3">
            <a:extLst>
              <a:ext uri="{FF2B5EF4-FFF2-40B4-BE49-F238E27FC236}">
                <a16:creationId xmlns="" xmlns:a16="http://schemas.microsoft.com/office/drawing/2014/main" id="{2A589BBC-E252-415F-A65C-39D92C9AE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3325804"/>
              </p:ext>
            </p:extLst>
          </p:nvPr>
        </p:nvGraphicFramePr>
        <p:xfrm>
          <a:off x="9203046" y="2869609"/>
          <a:ext cx="1958552" cy="1164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552">
                  <a:extLst>
                    <a:ext uri="{9D8B030D-6E8A-4147-A177-3AD203B41FA5}">
                      <a16:colId xmlns="" xmlns:a16="http://schemas.microsoft.com/office/drawing/2014/main" val="2445531145"/>
                    </a:ext>
                  </a:extLst>
                </a:gridCol>
              </a:tblGrid>
              <a:tr h="381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Команда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744520471"/>
                  </a:ext>
                </a:extLst>
              </a:tr>
              <a:tr h="78246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716153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02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0D3E290-D535-42B9-BB9B-E0850B0C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Как работать</a:t>
            </a:r>
            <a:r>
              <a:rPr lang="en-US" dirty="0"/>
              <a:t>?_</a:t>
            </a:r>
            <a:r>
              <a:rPr lang="ru-RU" dirty="0"/>
              <a:t>2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/>
            </a:r>
            <a:br>
              <a:rPr lang="ru-RU" b="1" dirty="0">
                <a:solidFill>
                  <a:srgbClr val="FF0000"/>
                </a:solidFill>
              </a:rPr>
            </a:br>
            <a:r>
              <a:rPr lang="ru-RU" b="1" dirty="0">
                <a:solidFill>
                  <a:srgbClr val="FF0000"/>
                </a:solidFill>
              </a:rPr>
              <a:t>В команде</a:t>
            </a:r>
            <a:br>
              <a:rPr lang="ru-RU" b="1" dirty="0">
                <a:solidFill>
                  <a:srgbClr val="FF0000"/>
                </a:solidFill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91033ED-21BC-44EF-A163-96AEA68ED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 smtClean="0">
                <a:solidFill>
                  <a:srgbClr val="FF0000"/>
                </a:solidFill>
              </a:rPr>
              <a:t>ПИ-4-20</a:t>
            </a:r>
            <a:endParaRPr lang="ru-RU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672585"/>
              </p:ext>
            </p:extLst>
          </p:nvPr>
        </p:nvGraphicFramePr>
        <p:xfrm>
          <a:off x="928352" y="2997602"/>
          <a:ext cx="8364846" cy="11878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848"/>
                <a:gridCol w="1622312"/>
                <a:gridCol w="1808478"/>
                <a:gridCol w="1592762"/>
                <a:gridCol w="1735446"/>
              </a:tblGrid>
              <a:tr h="328826">
                <a:tc>
                  <a:txBody>
                    <a:bodyPr/>
                    <a:lstStyle/>
                    <a:p>
                      <a:r>
                        <a:rPr lang="ru-RU" dirty="0"/>
                        <a:t>Команда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Команда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Команда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Команда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Команда 5</a:t>
                      </a:r>
                    </a:p>
                  </a:txBody>
                  <a:tcPr/>
                </a:tc>
              </a:tr>
              <a:tr h="822066">
                <a:tc>
                  <a:txBody>
                    <a:bodyPr/>
                    <a:lstStyle/>
                    <a:p>
                      <a:r>
                        <a:rPr lang="ru-RU" dirty="0" smtClean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498356"/>
              </p:ext>
            </p:extLst>
          </p:nvPr>
        </p:nvGraphicFramePr>
        <p:xfrm>
          <a:off x="9248104" y="2984723"/>
          <a:ext cx="1958552" cy="1164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552"/>
              </a:tblGrid>
              <a:tr h="3815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ru-RU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Команда 6</a:t>
                      </a:r>
                    </a:p>
                  </a:txBody>
                  <a:tcPr/>
                </a:tc>
              </a:tr>
              <a:tr h="782469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4660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0D3E290-D535-42B9-BB9B-E0850B0C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</a:t>
            </a:r>
            <a:r>
              <a:rPr lang="en-US" dirty="0"/>
              <a:t>?_2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91033ED-21BC-44EF-A163-96AEA68ED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</a:rPr>
              <a:t>Распределите роли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endParaRPr lang="en-US" dirty="0"/>
          </a:p>
          <a:p>
            <a:r>
              <a:rPr lang="ru-RU" dirty="0"/>
              <a:t>Руководитель проекта(отвечает за проект в целом, распределяет ресурсы)</a:t>
            </a:r>
            <a:endParaRPr lang="en-US" dirty="0"/>
          </a:p>
          <a:p>
            <a:r>
              <a:rPr lang="ru-RU" dirty="0"/>
              <a:t>Инженер (отвечает за проектирование)</a:t>
            </a:r>
            <a:endParaRPr lang="en-US" dirty="0"/>
          </a:p>
          <a:p>
            <a:r>
              <a:rPr lang="ru-RU" dirty="0"/>
              <a:t>Кодировщик (отвечает </a:t>
            </a:r>
            <a:r>
              <a:rPr lang="ru-RU"/>
              <a:t>за кодирование)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0364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0D3E290-D535-42B9-BB9B-E0850B0C7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</a:t>
            </a:r>
            <a:r>
              <a:rPr lang="en-US" dirty="0"/>
              <a:t>?_3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91033ED-21BC-44EF-A163-96AEA68ED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</a:rPr>
              <a:t>Используйте моделирование</a:t>
            </a:r>
            <a:r>
              <a:rPr lang="en-US" b="1" dirty="0">
                <a:solidFill>
                  <a:srgbClr val="FF0000"/>
                </a:solidFill>
              </a:rPr>
              <a:t>: 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Постройте </a:t>
            </a:r>
            <a:r>
              <a:rPr lang="en-US" dirty="0"/>
              <a:t>UML </a:t>
            </a:r>
            <a:r>
              <a:rPr lang="ru-RU" dirty="0"/>
              <a:t>диаграмму </a:t>
            </a:r>
            <a:r>
              <a:rPr lang="en-US" dirty="0"/>
              <a:t>USE CASE </a:t>
            </a:r>
            <a:r>
              <a:rPr lang="ru-RU" dirty="0"/>
              <a:t>для описания требований к новой системе.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Используйте  </a:t>
            </a:r>
            <a:r>
              <a:rPr lang="en-US" dirty="0"/>
              <a:t> DFD </a:t>
            </a:r>
            <a:r>
              <a:rPr lang="ru-RU" dirty="0"/>
              <a:t>или</a:t>
            </a:r>
            <a:r>
              <a:rPr lang="en-US" dirty="0"/>
              <a:t> IDEF0 </a:t>
            </a:r>
            <a:r>
              <a:rPr lang="ru-RU" dirty="0"/>
              <a:t>диаграммы, чтобы построить</a:t>
            </a:r>
            <a:r>
              <a:rPr lang="en-US" dirty="0"/>
              <a:t>TO-BE </a:t>
            </a:r>
            <a:r>
              <a:rPr lang="ru-RU" dirty="0"/>
              <a:t>модель</a:t>
            </a:r>
            <a:r>
              <a:rPr lang="en-US" dirty="0"/>
              <a:t> (</a:t>
            </a:r>
            <a:r>
              <a:rPr lang="ru-RU" dirty="0"/>
              <a:t>предварительный проект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Используйте </a:t>
            </a:r>
            <a:r>
              <a:rPr lang="en-US" dirty="0"/>
              <a:t>UML activity diagram</a:t>
            </a:r>
            <a:r>
              <a:rPr lang="ru-RU" dirty="0"/>
              <a:t>, чтобы описать, как вы хотите реализовать </a:t>
            </a:r>
            <a:r>
              <a:rPr lang="en-US" dirty="0"/>
              <a:t>UC.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Используйте диаграмму классов, чтобы спроектировать архитектуру системы, и диаграмму последовательности для демонстрации взаимодействия элементов системы во время ее работы.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ru-RU" altLang="ru-RU" kern="0" dirty="0">
                <a:solidFill>
                  <a:srgbClr val="527184"/>
                </a:solidFill>
                <a:latin typeface="Arial"/>
              </a:rPr>
              <a:t>Инструментарий моделирования</a:t>
            </a:r>
            <a:r>
              <a:rPr lang="en-US" altLang="ru-RU" kern="0" dirty="0">
                <a:solidFill>
                  <a:srgbClr val="527184"/>
                </a:solidFill>
                <a:latin typeface="Arial"/>
              </a:rPr>
              <a:t>: MS Visio, Rational Rose, use Enterprise Architect, All Fusion.</a:t>
            </a: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9448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8C3A2ED-610C-4745-B35C-6845D6DA0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02418"/>
          </a:xfrm>
        </p:spPr>
        <p:txBody>
          <a:bodyPr/>
          <a:lstStyle/>
          <a:p>
            <a:pPr algn="ctr"/>
            <a:r>
              <a:rPr lang="ru-RU" dirty="0"/>
              <a:t>Оценивание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="" xmlns:a16="http://schemas.microsoft.com/office/drawing/2014/main" id="{CFD5529E-40C8-4CF8-B1CE-5DB92E7F24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1182123"/>
              </p:ext>
            </p:extLst>
          </p:nvPr>
        </p:nvGraphicFramePr>
        <p:xfrm>
          <a:off x="2398816" y="1282536"/>
          <a:ext cx="6531427" cy="3543319"/>
        </p:xfrm>
        <a:graphic>
          <a:graphicData uri="http://schemas.openxmlformats.org/drawingml/2006/table">
            <a:tbl>
              <a:tblPr firstRow="1" firstCol="1" bandRow="1"/>
              <a:tblGrid>
                <a:gridCol w="1045028">
                  <a:extLst>
                    <a:ext uri="{9D8B030D-6E8A-4147-A177-3AD203B41FA5}">
                      <a16:colId xmlns="" xmlns:a16="http://schemas.microsoft.com/office/drawing/2014/main" val="4153375627"/>
                    </a:ext>
                  </a:extLst>
                </a:gridCol>
                <a:gridCol w="4772024">
                  <a:extLst>
                    <a:ext uri="{9D8B030D-6E8A-4147-A177-3AD203B41FA5}">
                      <a16:colId xmlns="" xmlns:a16="http://schemas.microsoft.com/office/drawing/2014/main" val="426969385"/>
                    </a:ext>
                  </a:extLst>
                </a:gridCol>
                <a:gridCol w="714375">
                  <a:extLst>
                    <a:ext uri="{9D8B030D-6E8A-4147-A177-3AD203B41FA5}">
                      <a16:colId xmlns="" xmlns:a16="http://schemas.microsoft.com/office/drawing/2014/main" val="2477599454"/>
                    </a:ext>
                  </a:extLst>
                </a:gridCol>
              </a:tblGrid>
              <a:tr h="1920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 </a:t>
                      </a:r>
                      <a:endParaRPr lang="ru-RU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Max-</a:t>
                      </a:r>
                      <a:r>
                        <a:rPr lang="ru-RU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5 баллов</a:t>
                      </a: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Points</a:t>
                      </a:r>
                      <a:endParaRPr lang="ru-RU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888645196"/>
                  </a:ext>
                </a:extLst>
              </a:tr>
              <a:tr h="230443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Качество</a:t>
                      </a:r>
                      <a:endParaRPr lang="ru-RU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ru-RU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Изложение проблемы.</a:t>
                      </a:r>
                      <a:r>
                        <a:rPr lang="en-US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 </a:t>
                      </a:r>
                      <a:r>
                        <a:rPr lang="ru-RU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Предложение альтернативных решений</a:t>
                      </a:r>
                      <a:r>
                        <a:rPr lang="en-US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. </a:t>
                      </a:r>
                      <a:r>
                        <a:rPr lang="ru-RU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Описать преимущества и недостатки каждого решения</a:t>
                      </a:r>
                      <a:r>
                        <a:rPr lang="en-US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Подготовить модель </a:t>
                      </a:r>
                      <a:r>
                        <a:rPr lang="en-US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TO-BE</a:t>
                      </a:r>
                    </a:p>
                    <a:p>
                      <a:pPr marL="228600" indent="-228600">
                        <a:spcAft>
                          <a:spcPts val="0"/>
                        </a:spcAft>
                        <a:buAutoNum type="arabicPeriod"/>
                      </a:pPr>
                      <a:r>
                        <a:rPr lang="ru-RU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Подготовить краткое ТЗ с </a:t>
                      </a:r>
                      <a:r>
                        <a:rPr lang="ru-RU" sz="1400" dirty="0" smtClean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представлением</a:t>
                      </a:r>
                      <a:r>
                        <a:rPr lang="en-US" sz="1400" dirty="0" smtClean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.</a:t>
                      </a:r>
                      <a:endParaRPr lang="en-US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  <a:buAutoNum type="arabicPeriod"/>
                      </a:pPr>
                      <a:r>
                        <a:rPr lang="ru-RU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Подготовить проектные модели (деятельности, БД, классов, последовательности)</a:t>
                      </a:r>
                    </a:p>
                    <a:p>
                      <a:pPr marL="228600" indent="-228600">
                        <a:spcAft>
                          <a:spcPts val="0"/>
                        </a:spcAft>
                        <a:buAutoNum type="arabicPeriod"/>
                      </a:pPr>
                      <a:r>
                        <a:rPr lang="ru-RU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Подготовить прототип </a:t>
                      </a:r>
                      <a:endParaRPr lang="en-US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  <a:p>
                      <a:pPr marL="228600" indent="-228600">
                        <a:spcAft>
                          <a:spcPts val="0"/>
                        </a:spcAft>
                        <a:buAutoNum type="arabicPeriod"/>
                      </a:pPr>
                      <a:r>
                        <a:rPr lang="ru-RU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Подготовить отчет</a:t>
                      </a:r>
                    </a:p>
                    <a:p>
                      <a:pPr marL="22860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ru-RU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Подготовить комментарии к </a:t>
                      </a:r>
                      <a:r>
                        <a:rPr lang="ru-RU" sz="140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работам </a:t>
                      </a:r>
                      <a:r>
                        <a:rPr lang="ru-RU" sz="1400" smtClean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 </a:t>
                      </a:r>
                      <a:r>
                        <a:rPr lang="ru-RU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других команд.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None/>
                      </a:pPr>
                      <a:endParaRPr lang="en-US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1</a:t>
                      </a:r>
                      <a:endParaRPr lang="ru-RU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2</a:t>
                      </a:r>
                      <a:endParaRPr lang="en-US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1</a:t>
                      </a:r>
                      <a:endParaRPr lang="en-US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2</a:t>
                      </a:r>
                      <a:endParaRPr lang="en-US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2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1</a:t>
                      </a:r>
                      <a:endParaRPr lang="ru-RU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1</a:t>
                      </a:r>
                      <a:endParaRPr lang="ru-RU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981696798"/>
                  </a:ext>
                </a:extLst>
              </a:tr>
              <a:tr h="98299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Представление работы</a:t>
                      </a:r>
                      <a:endParaRPr lang="ru-RU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u="none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Для </a:t>
                      </a:r>
                      <a:r>
                        <a:rPr lang="ru-RU" sz="1400" u="none" dirty="0" smtClean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ПИ-5-23 – </a:t>
                      </a:r>
                      <a:r>
                        <a:rPr lang="ru-RU" sz="1400" dirty="0" smtClean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До</a:t>
                      </a:r>
                      <a:r>
                        <a:rPr lang="ru-RU" sz="1400" baseline="0" dirty="0" smtClean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 30 апреля</a:t>
                      </a:r>
                      <a:endParaRPr lang="ru-RU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b="1" dirty="0" smtClean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20</a:t>
                      </a:r>
                      <a:endParaRPr lang="ru-RU" sz="1400" b="1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endParaRPr lang="ru-RU" sz="1400" dirty="0">
                        <a:effectLst/>
                        <a:latin typeface="Helvetica" panose="020B0604020202020204" pitchFamily="34" charset="0"/>
                        <a:ea typeface="Calibri" panose="020F0502020204030204" pitchFamily="34" charset="0"/>
                        <a:cs typeface="Times New Roman (Body CS)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5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  <a:latin typeface="Helvetica" panose="020B0604020202020204" pitchFamily="34" charset="0"/>
                          <a:ea typeface="Calibri" panose="020F0502020204030204" pitchFamily="34" charset="0"/>
                          <a:cs typeface="Times New Roman (Body CS)"/>
                        </a:rPr>
                        <a:t>0</a:t>
                      </a:r>
                    </a:p>
                  </a:txBody>
                  <a:tcPr marL="59472" marR="59472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469077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749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2D655CA-1241-409B-ABD5-01611395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Resources:</a:t>
            </a:r>
            <a:br>
              <a:rPr lang="en-US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="" xmlns:a16="http://schemas.microsoft.com/office/drawing/2014/main" id="{5802E9AB-E5C4-4842-A621-07A5E97A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Textbooks and online resources:</a:t>
            </a:r>
          </a:p>
          <a:p>
            <a:pPr marL="0" indent="0">
              <a:buNone/>
            </a:pPr>
            <a:r>
              <a:rPr lang="en-US" dirty="0"/>
              <a:t>1.	SWEBOK. V3.0. Editors: Pierre Bourque, Richard E. (Dick Fairley. Copyright © 2014 IEEE [Chapter 1. Software Requirements].</a:t>
            </a:r>
          </a:p>
          <a:p>
            <a:pPr marL="0" indent="0">
              <a:buNone/>
            </a:pPr>
            <a:r>
              <a:rPr lang="en-US" dirty="0"/>
              <a:t>2.	</a:t>
            </a:r>
            <a:r>
              <a:rPr lang="en-US" dirty="0" err="1"/>
              <a:t>Booch</a:t>
            </a:r>
            <a:r>
              <a:rPr lang="en-US" dirty="0"/>
              <a:t>, Grady. The unified modeling language user guide / Grady </a:t>
            </a:r>
            <a:r>
              <a:rPr lang="en-US" dirty="0" err="1"/>
              <a:t>Booch</a:t>
            </a:r>
            <a:r>
              <a:rPr lang="en-US" dirty="0"/>
              <a:t>, James Rumbaugh, Ivar Jacobson.2nd ed. ISBN 978-0-321-26797-9. 2005.</a:t>
            </a:r>
          </a:p>
          <a:p>
            <a:pPr marL="0" indent="0">
              <a:buNone/>
            </a:pPr>
            <a:r>
              <a:rPr lang="en-US" dirty="0"/>
              <a:t>3.	UML Tutorial UML 2.0. https://sparxsystems.com/resources/tutorials/uml2/index.html</a:t>
            </a:r>
          </a:p>
          <a:p>
            <a:pPr marL="0" indent="0">
              <a:buNone/>
            </a:pPr>
            <a:r>
              <a:rPr lang="en-US" dirty="0"/>
              <a:t>4.	BEST 28 UML Tools in 2020. https://www.guru99.com/best-uml-tools.html</a:t>
            </a:r>
          </a:p>
          <a:p>
            <a:pPr marL="0" indent="0">
              <a:buNone/>
            </a:pPr>
            <a:r>
              <a:rPr lang="en-US" dirty="0"/>
              <a:t>5.	UML diagrams in Visio. https://support.office.com/en-us/article/uml-diagrams-in-visio-ca4e3ae9-d413-4c94-8a7a-38dac30cbed6</a:t>
            </a:r>
          </a:p>
          <a:p>
            <a:r>
              <a:rPr lang="en-US" dirty="0"/>
              <a:t>Indira Musina. Power Point Presentations for the course Project Works II.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82559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10085</TotalTime>
  <Words>316</Words>
  <Application>Microsoft Office PowerPoint</Application>
  <PresentationFormat>Широкоэкранный</PresentationFormat>
  <Paragraphs>86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Garamond</vt:lpstr>
      <vt:lpstr>Helvetica</vt:lpstr>
      <vt:lpstr>Times New Roman</vt:lpstr>
      <vt:lpstr>Times New Roman (Body CS)</vt:lpstr>
      <vt:lpstr>Wingdings</vt:lpstr>
      <vt:lpstr>Тема Office</vt:lpstr>
      <vt:lpstr>Курс: Проектирование ПО II    Модульная работа:  Разработка требований и проектирование</vt:lpstr>
      <vt:lpstr>Что надо сделать?</vt:lpstr>
      <vt:lpstr>Как работать?_1  В команде </vt:lpstr>
      <vt:lpstr>Как работать?_2  В команде </vt:lpstr>
      <vt:lpstr>Как работать?_2</vt:lpstr>
      <vt:lpstr>Как работать?_3</vt:lpstr>
      <vt:lpstr>Оценивание</vt:lpstr>
      <vt:lpstr>Resources: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Project Works II    Unit: Software requirements development and pre-design</dc:title>
  <dc:creator>User</dc:creator>
  <cp:lastModifiedBy>ПОКС</cp:lastModifiedBy>
  <cp:revision>76</cp:revision>
  <dcterms:created xsi:type="dcterms:W3CDTF">2020-03-19T12:34:28Z</dcterms:created>
  <dcterms:modified xsi:type="dcterms:W3CDTF">2025-03-19T05:45:19Z</dcterms:modified>
</cp:coreProperties>
</file>