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23BF71-38B7-8642-BFCE-EDAE9BD0CBAF}" type="datetimeFigureOut">
              <a:rPr lang="en-US" dirty="0"/>
              <a:t>3/3/2019</a:t>
            </a:fld>
            <a:endParaRPr lang="en-US" dirty="0"/>
          </a:p>
        </p:txBody>
      </p:sp>
      <p:sp>
        <p:nvSpPr>
          <p:cNvPr id="5" name="Footer Placeholder 4"/>
          <p:cNvSpPr>
            <a:spLocks noGrp="1"/>
          </p:cNvSpPr>
          <p:nvPr>
            <p:ph type="ftr" sz="quarter" idx="11"/>
          </p:nvPr>
        </p:nvSpPr>
        <p:spPr>
          <a:xfrm>
            <a:off x="2493105" y="329307"/>
            <a:ext cx="4897310"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B025CB-9D18-264E-A945-2D020344C9DA}" type="datetimeFigureOut">
              <a:rPr lang="en-US" dirty="0"/>
              <a:t>3/3/2019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7EFB6C-7E96-8F41-8872-189CA1C59F84}" type="datetimeFigureOut">
              <a:rPr lang="en-US" dirty="0"/>
              <a:t>3/3/2019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981CDE-9BE7-C544-8ACB-7077DFC4270F}" type="datetimeFigureOut">
              <a:rPr lang="en-US" dirty="0"/>
              <a:t>3/3/2019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55BA285-9698-1B45-8319-D90A8C63F150}" type="datetimeFigureOut">
              <a:rPr lang="en-US" dirty="0"/>
              <a:t>3/3/2019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86CD42-43FF-B740-998F-DCC3802C4CE3}" type="datetimeFigureOut">
              <a:rPr lang="en-US" dirty="0"/>
              <a:t>3/3/2019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A0FFBD-2EE4-8547-BBAE-A1AC91C8D77E}" type="datetimeFigureOut">
              <a:rPr lang="en-US" dirty="0"/>
              <a:t>3/3/2019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5A2352-D7AC-F242-9256-A4477BCBF354}" type="datetimeFigureOut">
              <a:rPr lang="en-US" dirty="0"/>
              <a:t>3/3/2019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CFC6A-9AE6-404D-9FDD-168B477B9C90}" type="datetimeFigureOut">
              <a:rPr lang="en-US" dirty="0"/>
              <a:t>3/3/2019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1CFCDFD-B4CF-A241-8D71-E814B10BEAF4}" type="datetimeFigureOut">
              <a:rPr lang="en-US" dirty="0"/>
              <a:t>3/3/2019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26A7B589-FD4B-7E46-869A-CBADC5FC564E}" type="datetimeFigureOut">
              <a:rPr lang="en-US" dirty="0"/>
              <a:t>3/3/2019</a:t>
            </a:fld>
            <a:endParaRPr lang="en-US" dirty="0"/>
          </a:p>
        </p:txBody>
      </p:sp>
      <p:sp>
        <p:nvSpPr>
          <p:cNvPr id="6" name="Footer Placeholder 5"/>
          <p:cNvSpPr>
            <a:spLocks noGrp="1"/>
          </p:cNvSpPr>
          <p:nvPr>
            <p:ph type="ftr" sz="quarter" idx="11"/>
          </p:nvPr>
        </p:nvSpPr>
        <p:spPr>
          <a:xfrm>
            <a:off x="1534910" y="318640"/>
            <a:ext cx="5453475"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CD8A92E-5FF9-8143-81B3-CCB531513398}" type="datetimeFigureOut">
              <a:rPr lang="en-US" dirty="0"/>
              <a:t>3/3/2019</a:t>
            </a:fld>
            <a:endParaRPr lang="en-US" dirty="0"/>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F4A21-1C74-4518-9E3D-730D3A53D73F}"/>
              </a:ext>
            </a:extLst>
          </p:cNvPr>
          <p:cNvSpPr>
            <a:spLocks noGrp="1"/>
          </p:cNvSpPr>
          <p:nvPr>
            <p:ph type="ctrTitle"/>
          </p:nvPr>
        </p:nvSpPr>
        <p:spPr/>
        <p:txBody>
          <a:bodyPr/>
          <a:lstStyle/>
          <a:p>
            <a:pPr algn="ctr"/>
            <a:r>
              <a:rPr lang="en-US" dirty="0"/>
              <a:t>Downtown Toronto and Manhattan</a:t>
            </a:r>
          </a:p>
        </p:txBody>
      </p:sp>
      <p:sp>
        <p:nvSpPr>
          <p:cNvPr id="3" name="Subtitle 2">
            <a:extLst>
              <a:ext uri="{FF2B5EF4-FFF2-40B4-BE49-F238E27FC236}">
                <a16:creationId xmlns:a16="http://schemas.microsoft.com/office/drawing/2014/main" id="{1A979A8D-CA77-49F2-83F2-36021E8FF3BE}"/>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021050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AF8F6-B5DB-4569-925E-7A5E251D357B}"/>
              </a:ext>
            </a:extLst>
          </p:cNvPr>
          <p:cNvSpPr>
            <a:spLocks noGrp="1"/>
          </p:cNvSpPr>
          <p:nvPr>
            <p:ph type="title"/>
          </p:nvPr>
        </p:nvSpPr>
        <p:spPr/>
        <p:txBody>
          <a:bodyPr/>
          <a:lstStyle/>
          <a:p>
            <a:pPr algn="ctr"/>
            <a:r>
              <a:rPr lang="en-US" dirty="0"/>
              <a:t>The Business Problem</a:t>
            </a:r>
          </a:p>
        </p:txBody>
      </p:sp>
      <p:sp>
        <p:nvSpPr>
          <p:cNvPr id="3" name="Content Placeholder 2">
            <a:extLst>
              <a:ext uri="{FF2B5EF4-FFF2-40B4-BE49-F238E27FC236}">
                <a16:creationId xmlns:a16="http://schemas.microsoft.com/office/drawing/2014/main" id="{71E54DC0-14DA-487F-9D9F-BC7A84443DB1}"/>
              </a:ext>
            </a:extLst>
          </p:cNvPr>
          <p:cNvSpPr>
            <a:spLocks noGrp="1"/>
          </p:cNvSpPr>
          <p:nvPr>
            <p:ph idx="1"/>
          </p:nvPr>
        </p:nvSpPr>
        <p:spPr/>
        <p:txBody>
          <a:bodyPr>
            <a:normAutofit fontScale="85000" lnSpcReduction="20000"/>
          </a:bodyPr>
          <a:lstStyle/>
          <a:p>
            <a:r>
              <a:rPr lang="en-US" dirty="0"/>
              <a:t>Toronto, Ontario, Canada and </a:t>
            </a:r>
            <a:r>
              <a:rPr lang="en-US" dirty="0" err="1"/>
              <a:t>Manhatten</a:t>
            </a:r>
            <a:r>
              <a:rPr lang="en-US" dirty="0"/>
              <a:t>, New York, USA are both financial centers of their respective countries. Many individuals travel between these two cities, both for business and for pleasure. When travelling for pleasure, two scenarios exists. One could find oneself in a neighborhood that feels like home or one that feels very different.</a:t>
            </a:r>
          </a:p>
          <a:p>
            <a:r>
              <a:rPr lang="en-US" dirty="0"/>
              <a:t>	So, the first question before us is which neighborhoods in Toronto are most similar to neighborhoods in </a:t>
            </a:r>
            <a:r>
              <a:rPr lang="en-US" dirty="0" err="1"/>
              <a:t>Manhatten</a:t>
            </a:r>
            <a:r>
              <a:rPr lang="en-US" dirty="0"/>
              <a:t>? A </a:t>
            </a:r>
            <a:r>
              <a:rPr lang="en-US" dirty="0" err="1"/>
              <a:t>traveller</a:t>
            </a:r>
            <a:r>
              <a:rPr lang="en-US" dirty="0"/>
              <a:t> from Toronto to </a:t>
            </a:r>
            <a:r>
              <a:rPr lang="en-US" dirty="0" err="1"/>
              <a:t>Manhatten</a:t>
            </a:r>
            <a:r>
              <a:rPr lang="en-US" dirty="0"/>
              <a:t> would feel most at home in these neighborhoods and vice versa.</a:t>
            </a:r>
          </a:p>
          <a:p>
            <a:r>
              <a:rPr lang="en-US" dirty="0"/>
              <a:t>	The second question is one of </a:t>
            </a:r>
            <a:r>
              <a:rPr lang="en-US" dirty="0" err="1"/>
              <a:t>bein</a:t>
            </a:r>
            <a:r>
              <a:rPr lang="en-US" dirty="0"/>
              <a:t> someplace new and different. If one is travelling from Toronto to </a:t>
            </a:r>
            <a:r>
              <a:rPr lang="en-US" dirty="0" err="1"/>
              <a:t>Manhatten</a:t>
            </a:r>
            <a:r>
              <a:rPr lang="en-US" dirty="0"/>
              <a:t>, which neighborhoods in </a:t>
            </a:r>
            <a:r>
              <a:rPr lang="en-US" dirty="0" err="1"/>
              <a:t>Manhatten</a:t>
            </a:r>
            <a:r>
              <a:rPr lang="en-US" dirty="0"/>
              <a:t> are least like neighborhoods in Toronto? And then if one is travelling from </a:t>
            </a:r>
            <a:r>
              <a:rPr lang="en-US" dirty="0" err="1"/>
              <a:t>Manhatten</a:t>
            </a:r>
            <a:r>
              <a:rPr lang="en-US" dirty="0"/>
              <a:t> to Toronto, which neighborhoods in Toronto are least like neighborhoods in </a:t>
            </a:r>
            <a:r>
              <a:rPr lang="en-US" dirty="0" err="1"/>
              <a:t>Manhatten</a:t>
            </a:r>
            <a:r>
              <a:rPr lang="en-US" dirty="0"/>
              <a:t>.</a:t>
            </a:r>
          </a:p>
          <a:p>
            <a:endParaRPr lang="en-US" dirty="0"/>
          </a:p>
        </p:txBody>
      </p:sp>
    </p:spTree>
    <p:extLst>
      <p:ext uri="{BB962C8B-B14F-4D97-AF65-F5344CB8AC3E}">
        <p14:creationId xmlns:p14="http://schemas.microsoft.com/office/powerpoint/2010/main" val="622368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0B090-6862-426E-93F0-2CAAE3202472}"/>
              </a:ext>
            </a:extLst>
          </p:cNvPr>
          <p:cNvSpPr>
            <a:spLocks noGrp="1"/>
          </p:cNvSpPr>
          <p:nvPr>
            <p:ph type="title"/>
          </p:nvPr>
        </p:nvSpPr>
        <p:spPr/>
        <p:txBody>
          <a:bodyPr/>
          <a:lstStyle/>
          <a:p>
            <a:pPr algn="ctr"/>
            <a:r>
              <a:rPr lang="en-US" dirty="0"/>
              <a:t>The Data</a:t>
            </a:r>
          </a:p>
        </p:txBody>
      </p:sp>
      <p:sp>
        <p:nvSpPr>
          <p:cNvPr id="3" name="Content Placeholder 2">
            <a:extLst>
              <a:ext uri="{FF2B5EF4-FFF2-40B4-BE49-F238E27FC236}">
                <a16:creationId xmlns:a16="http://schemas.microsoft.com/office/drawing/2014/main" id="{2C3155C2-C774-4B0F-B54E-C17E8FD2C608}"/>
              </a:ext>
            </a:extLst>
          </p:cNvPr>
          <p:cNvSpPr>
            <a:spLocks noGrp="1"/>
          </p:cNvSpPr>
          <p:nvPr>
            <p:ph idx="1"/>
          </p:nvPr>
        </p:nvSpPr>
        <p:spPr/>
        <p:txBody>
          <a:bodyPr>
            <a:normAutofit fontScale="85000" lnSpcReduction="20000"/>
          </a:bodyPr>
          <a:lstStyle/>
          <a:p>
            <a:r>
              <a:rPr lang="en-US" dirty="0"/>
              <a:t>	In order to find the comparisons/dissimilarities, I will be using the Toronto and </a:t>
            </a:r>
            <a:r>
              <a:rPr lang="en-US" dirty="0" err="1"/>
              <a:t>Manhatten</a:t>
            </a:r>
            <a:r>
              <a:rPr lang="en-US" dirty="0"/>
              <a:t> neighborhood breakdown. Using the latitude/longitude values, I will find an appropriate number of business within an appropriate distance from the center </a:t>
            </a:r>
            <a:r>
              <a:rPr lang="en-US" dirty="0" err="1"/>
              <a:t>lat</a:t>
            </a:r>
            <a:r>
              <a:rPr lang="en-US" dirty="0"/>
              <a:t>/long of the neighborhood. This will be done for both Toronto and </a:t>
            </a:r>
            <a:r>
              <a:rPr lang="en-US" dirty="0" err="1"/>
              <a:t>Manhatten</a:t>
            </a:r>
            <a:r>
              <a:rPr lang="en-US" dirty="0"/>
              <a:t>.</a:t>
            </a:r>
          </a:p>
          <a:p>
            <a:r>
              <a:rPr lang="en-US" dirty="0"/>
              <a:t>	The data will then be stripped of the latitude and longitude numbers so that all neighborhoods in both cities are treated as neighborhoods in one city.</a:t>
            </a:r>
          </a:p>
          <a:p>
            <a:r>
              <a:rPr lang="en-US" dirty="0"/>
              <a:t>	The data will be run through a k-means algorithm to find the clusters of similar neighborhoods. An appropriate value of k will be determined based on the results in order to get all three distinct categories: at least one cluster that contains neighborhoods from both cities, at least one cluster containing only neighborhoods in Toronto, and at least one cluster containing only neighborhoods in </a:t>
            </a:r>
            <a:r>
              <a:rPr lang="en-US" dirty="0" err="1"/>
              <a:t>Manhatten</a:t>
            </a:r>
            <a:r>
              <a:rPr lang="en-US" dirty="0"/>
              <a:t>.</a:t>
            </a:r>
          </a:p>
          <a:p>
            <a:endParaRPr lang="en-US" dirty="0"/>
          </a:p>
        </p:txBody>
      </p:sp>
    </p:spTree>
    <p:extLst>
      <p:ext uri="{BB962C8B-B14F-4D97-AF65-F5344CB8AC3E}">
        <p14:creationId xmlns:p14="http://schemas.microsoft.com/office/powerpoint/2010/main" val="1689325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605A6-F86B-425C-9C98-392C55404DA2}"/>
              </a:ext>
            </a:extLst>
          </p:cNvPr>
          <p:cNvSpPr>
            <a:spLocks noGrp="1"/>
          </p:cNvSpPr>
          <p:nvPr>
            <p:ph type="title"/>
          </p:nvPr>
        </p:nvSpPr>
        <p:spPr/>
        <p:txBody>
          <a:bodyPr/>
          <a:lstStyle/>
          <a:p>
            <a:pPr algn="ctr"/>
            <a:r>
              <a:rPr lang="en-US" dirty="0"/>
              <a:t>The Methodology</a:t>
            </a:r>
          </a:p>
        </p:txBody>
      </p:sp>
      <p:sp>
        <p:nvSpPr>
          <p:cNvPr id="3" name="Content Placeholder 2">
            <a:extLst>
              <a:ext uri="{FF2B5EF4-FFF2-40B4-BE49-F238E27FC236}">
                <a16:creationId xmlns:a16="http://schemas.microsoft.com/office/drawing/2014/main" id="{024E507F-41CC-4B15-A678-4E2C9F4C4797}"/>
              </a:ext>
            </a:extLst>
          </p:cNvPr>
          <p:cNvSpPr>
            <a:spLocks noGrp="1"/>
          </p:cNvSpPr>
          <p:nvPr>
            <p:ph idx="1"/>
          </p:nvPr>
        </p:nvSpPr>
        <p:spPr/>
        <p:txBody>
          <a:bodyPr>
            <a:normAutofit fontScale="92500" lnSpcReduction="10000"/>
          </a:bodyPr>
          <a:lstStyle/>
          <a:p>
            <a:r>
              <a:rPr lang="en-US" dirty="0"/>
              <a:t>	The data for neighborhoods in both Manhattan and Downtown Toronto were ingested into a </a:t>
            </a:r>
            <a:r>
              <a:rPr lang="en-US" dirty="0" err="1"/>
              <a:t>dataframe</a:t>
            </a:r>
            <a:r>
              <a:rPr lang="en-US" dirty="0"/>
              <a:t> and combined together as if they were in one city. Using foursquare, 100 venues were </a:t>
            </a:r>
            <a:r>
              <a:rPr lang="en-US" dirty="0" err="1"/>
              <a:t>aquired</a:t>
            </a:r>
            <a:r>
              <a:rPr lang="en-US" dirty="0"/>
              <a:t> for each neighborhood. These were then limited down to the 10 most common venue category for each neighborhood. Then a </a:t>
            </a:r>
            <a:r>
              <a:rPr lang="en-US" dirty="0" err="1"/>
              <a:t>kMeans</a:t>
            </a:r>
            <a:r>
              <a:rPr lang="en-US" dirty="0"/>
              <a:t> clustering algorithm was applied to the neighborhoods, separating them into 10 clusters.</a:t>
            </a:r>
          </a:p>
          <a:p>
            <a:r>
              <a:rPr lang="en-US" dirty="0"/>
              <a:t>	Looking at these clusters, some contained neighborhoods from only Manhattan. Some contained neighborhoods from only Downtown Toronto. And some contained neighborhoods from both Downtown Toronto and Manhattan. This gives light on the similarities and differences between the two cities.</a:t>
            </a:r>
          </a:p>
          <a:p>
            <a:endParaRPr lang="en-US" dirty="0"/>
          </a:p>
        </p:txBody>
      </p:sp>
    </p:spTree>
    <p:extLst>
      <p:ext uri="{BB962C8B-B14F-4D97-AF65-F5344CB8AC3E}">
        <p14:creationId xmlns:p14="http://schemas.microsoft.com/office/powerpoint/2010/main" val="417234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FAD3-0E71-4B8D-BB6F-EDDAF093D637}"/>
              </a:ext>
            </a:extLst>
          </p:cNvPr>
          <p:cNvSpPr>
            <a:spLocks noGrp="1"/>
          </p:cNvSpPr>
          <p:nvPr>
            <p:ph type="title"/>
          </p:nvPr>
        </p:nvSpPr>
        <p:spPr/>
        <p:txBody>
          <a:bodyPr/>
          <a:lstStyle/>
          <a:p>
            <a:pPr algn="ctr"/>
            <a:r>
              <a:rPr lang="en-US" dirty="0"/>
              <a:t>The Similar Results: Cluster 0</a:t>
            </a:r>
          </a:p>
        </p:txBody>
      </p:sp>
      <p:sp>
        <p:nvSpPr>
          <p:cNvPr id="3" name="Text Placeholder 2">
            <a:extLst>
              <a:ext uri="{FF2B5EF4-FFF2-40B4-BE49-F238E27FC236}">
                <a16:creationId xmlns:a16="http://schemas.microsoft.com/office/drawing/2014/main" id="{716DE17C-DBC1-40D9-89C5-1C187914A372}"/>
              </a:ext>
            </a:extLst>
          </p:cNvPr>
          <p:cNvSpPr>
            <a:spLocks noGrp="1"/>
          </p:cNvSpPr>
          <p:nvPr>
            <p:ph type="body" idx="1"/>
          </p:nvPr>
        </p:nvSpPr>
        <p:spPr/>
        <p:txBody>
          <a:bodyPr/>
          <a:lstStyle/>
          <a:p>
            <a:r>
              <a:rPr lang="en-US" dirty="0"/>
              <a:t>In Manhattan</a:t>
            </a:r>
          </a:p>
        </p:txBody>
      </p:sp>
      <p:sp>
        <p:nvSpPr>
          <p:cNvPr id="4" name="Content Placeholder 3">
            <a:extLst>
              <a:ext uri="{FF2B5EF4-FFF2-40B4-BE49-F238E27FC236}">
                <a16:creationId xmlns:a16="http://schemas.microsoft.com/office/drawing/2014/main" id="{6E4CFA5F-394F-471D-BABA-9AD095255955}"/>
              </a:ext>
            </a:extLst>
          </p:cNvPr>
          <p:cNvSpPr>
            <a:spLocks noGrp="1"/>
          </p:cNvSpPr>
          <p:nvPr>
            <p:ph sz="half" idx="2"/>
          </p:nvPr>
        </p:nvSpPr>
        <p:spPr/>
        <p:txBody>
          <a:bodyPr/>
          <a:lstStyle/>
          <a:p>
            <a:r>
              <a:rPr lang="en-US" dirty="0"/>
              <a:t>Marble Hill, Washington Heights, Hamilton Heights, Central Harlem, Midtown, Lower East Side, Little Italy, Soho, Manhattan Valley, Carnegie Hill</a:t>
            </a:r>
          </a:p>
        </p:txBody>
      </p:sp>
      <p:sp>
        <p:nvSpPr>
          <p:cNvPr id="5" name="Text Placeholder 4">
            <a:extLst>
              <a:ext uri="{FF2B5EF4-FFF2-40B4-BE49-F238E27FC236}">
                <a16:creationId xmlns:a16="http://schemas.microsoft.com/office/drawing/2014/main" id="{C4642E13-4521-4010-A3AF-CF793FB74DD4}"/>
              </a:ext>
            </a:extLst>
          </p:cNvPr>
          <p:cNvSpPr>
            <a:spLocks noGrp="1"/>
          </p:cNvSpPr>
          <p:nvPr>
            <p:ph type="body" sz="quarter" idx="3"/>
          </p:nvPr>
        </p:nvSpPr>
        <p:spPr/>
        <p:txBody>
          <a:bodyPr/>
          <a:lstStyle/>
          <a:p>
            <a:r>
              <a:rPr lang="en-US" dirty="0"/>
              <a:t>In Downtown Toronto</a:t>
            </a:r>
          </a:p>
        </p:txBody>
      </p:sp>
      <p:sp>
        <p:nvSpPr>
          <p:cNvPr id="6" name="Content Placeholder 5">
            <a:extLst>
              <a:ext uri="{FF2B5EF4-FFF2-40B4-BE49-F238E27FC236}">
                <a16:creationId xmlns:a16="http://schemas.microsoft.com/office/drawing/2014/main" id="{414F8798-D77B-498F-9789-AE51DDFD151A}"/>
              </a:ext>
            </a:extLst>
          </p:cNvPr>
          <p:cNvSpPr>
            <a:spLocks noGrp="1"/>
          </p:cNvSpPr>
          <p:nvPr>
            <p:ph sz="quarter" idx="4"/>
          </p:nvPr>
        </p:nvSpPr>
        <p:spPr/>
        <p:txBody>
          <a:bodyPr/>
          <a:lstStyle/>
          <a:p>
            <a:r>
              <a:rPr lang="en-US" dirty="0"/>
              <a:t>Ryerson/Garden District, Adelaide/King/Richmond, </a:t>
            </a:r>
            <a:r>
              <a:rPr lang="en-US" dirty="0" err="1"/>
              <a:t>Harbord</a:t>
            </a:r>
            <a:r>
              <a:rPr lang="en-US" dirty="0"/>
              <a:t>/University of Toronto, Chinatown/Grange Park/Kensington Market, Church and Wellesley</a:t>
            </a:r>
          </a:p>
        </p:txBody>
      </p:sp>
    </p:spTree>
    <p:extLst>
      <p:ext uri="{BB962C8B-B14F-4D97-AF65-F5344CB8AC3E}">
        <p14:creationId xmlns:p14="http://schemas.microsoft.com/office/powerpoint/2010/main" val="3662076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8ECB6-8058-4D67-A436-137D7ED7D546}"/>
              </a:ext>
            </a:extLst>
          </p:cNvPr>
          <p:cNvSpPr>
            <a:spLocks noGrp="1"/>
          </p:cNvSpPr>
          <p:nvPr>
            <p:ph type="title"/>
          </p:nvPr>
        </p:nvSpPr>
        <p:spPr/>
        <p:txBody>
          <a:bodyPr/>
          <a:lstStyle/>
          <a:p>
            <a:pPr algn="ctr"/>
            <a:r>
              <a:rPr lang="en-US" dirty="0"/>
              <a:t>The Differing Results</a:t>
            </a:r>
          </a:p>
        </p:txBody>
      </p:sp>
      <p:sp>
        <p:nvSpPr>
          <p:cNvPr id="3" name="Text Placeholder 2">
            <a:extLst>
              <a:ext uri="{FF2B5EF4-FFF2-40B4-BE49-F238E27FC236}">
                <a16:creationId xmlns:a16="http://schemas.microsoft.com/office/drawing/2014/main" id="{8674213E-EEFB-48B1-92D5-BA1F6A9BED78}"/>
              </a:ext>
            </a:extLst>
          </p:cNvPr>
          <p:cNvSpPr>
            <a:spLocks noGrp="1"/>
          </p:cNvSpPr>
          <p:nvPr>
            <p:ph type="body" idx="1"/>
          </p:nvPr>
        </p:nvSpPr>
        <p:spPr/>
        <p:txBody>
          <a:bodyPr/>
          <a:lstStyle/>
          <a:p>
            <a:r>
              <a:rPr lang="en-US" dirty="0"/>
              <a:t>Unique to Toronto</a:t>
            </a:r>
          </a:p>
        </p:txBody>
      </p:sp>
      <p:sp>
        <p:nvSpPr>
          <p:cNvPr id="4" name="Content Placeholder 3">
            <a:extLst>
              <a:ext uri="{FF2B5EF4-FFF2-40B4-BE49-F238E27FC236}">
                <a16:creationId xmlns:a16="http://schemas.microsoft.com/office/drawing/2014/main" id="{FC725C01-3C6C-4567-BD60-1372E4DD7EEA}"/>
              </a:ext>
            </a:extLst>
          </p:cNvPr>
          <p:cNvSpPr>
            <a:spLocks noGrp="1"/>
          </p:cNvSpPr>
          <p:nvPr>
            <p:ph sz="half" idx="2"/>
          </p:nvPr>
        </p:nvSpPr>
        <p:spPr/>
        <p:txBody>
          <a:bodyPr>
            <a:normAutofit fontScale="77500" lnSpcReduction="20000"/>
          </a:bodyPr>
          <a:lstStyle/>
          <a:p>
            <a:r>
              <a:rPr lang="en-US" dirty="0"/>
              <a:t>Christie, Rosedale, </a:t>
            </a:r>
            <a:r>
              <a:rPr lang="en-US" dirty="0" err="1"/>
              <a:t>arbourfront</a:t>
            </a:r>
            <a:r>
              <a:rPr lang="en-US" dirty="0"/>
              <a:t>/Regent Park, St. James Town, Berczy Park, Central Bay Street, </a:t>
            </a:r>
            <a:r>
              <a:rPr lang="en-US" dirty="0" err="1"/>
              <a:t>Harbourfront</a:t>
            </a:r>
            <a:r>
              <a:rPr lang="en-US" dirty="0"/>
              <a:t> East/Toronto Islands/Union Station, Design Exchange/Toronto Dominion Centre, Commerce Court/Victoria Hotel, STN A PO Box 25 The Esplanade, </a:t>
            </a:r>
            <a:r>
              <a:rPr lang="en-US" dirty="0" err="1"/>
              <a:t>Cabbagetown</a:t>
            </a:r>
            <a:r>
              <a:rPr lang="en-US" dirty="0"/>
              <a:t>/St. James Town, First Canadian Place/Underground city</a:t>
            </a:r>
          </a:p>
        </p:txBody>
      </p:sp>
      <p:sp>
        <p:nvSpPr>
          <p:cNvPr id="5" name="Text Placeholder 4">
            <a:extLst>
              <a:ext uri="{FF2B5EF4-FFF2-40B4-BE49-F238E27FC236}">
                <a16:creationId xmlns:a16="http://schemas.microsoft.com/office/drawing/2014/main" id="{59CE1C46-816F-4DB6-9D19-7F1A9563BABF}"/>
              </a:ext>
            </a:extLst>
          </p:cNvPr>
          <p:cNvSpPr>
            <a:spLocks noGrp="1"/>
          </p:cNvSpPr>
          <p:nvPr>
            <p:ph type="body" sz="quarter" idx="3"/>
          </p:nvPr>
        </p:nvSpPr>
        <p:spPr/>
        <p:txBody>
          <a:bodyPr/>
          <a:lstStyle/>
          <a:p>
            <a:r>
              <a:rPr lang="en-US" dirty="0"/>
              <a:t>Unique to Manhattan</a:t>
            </a:r>
          </a:p>
        </p:txBody>
      </p:sp>
      <p:sp>
        <p:nvSpPr>
          <p:cNvPr id="6" name="Content Placeholder 5">
            <a:extLst>
              <a:ext uri="{FF2B5EF4-FFF2-40B4-BE49-F238E27FC236}">
                <a16:creationId xmlns:a16="http://schemas.microsoft.com/office/drawing/2014/main" id="{878685AE-544D-42BF-9344-157590DF33E2}"/>
              </a:ext>
            </a:extLst>
          </p:cNvPr>
          <p:cNvSpPr>
            <a:spLocks noGrp="1"/>
          </p:cNvSpPr>
          <p:nvPr>
            <p:ph sz="quarter" idx="4"/>
          </p:nvPr>
        </p:nvSpPr>
        <p:spPr/>
        <p:txBody>
          <a:bodyPr>
            <a:normAutofit fontScale="77500" lnSpcReduction="20000"/>
          </a:bodyPr>
          <a:lstStyle/>
          <a:p>
            <a:r>
              <a:rPr lang="en-US" dirty="0"/>
              <a:t>Stuyvesant Town, Chinatown, Clinton, Murray Hill, Chelsea, East Village, Tribeca, Gramercy, Battery Park City, Financial District, Midtown South, Tudor City, Hudson Yards, Inwood, East Harlem, Manhattanville, Upper East Side, Yorkville, Lenox Hill, Upper West Side, Lincoln Square, Greenwich Village, West Village, </a:t>
            </a:r>
            <a:r>
              <a:rPr lang="en-US" dirty="0" err="1"/>
              <a:t>Noho</a:t>
            </a:r>
            <a:r>
              <a:rPr lang="en-US" dirty="0"/>
              <a:t>, Civic Center, Sutton Place, Turtle Bay, Flatiron</a:t>
            </a:r>
          </a:p>
        </p:txBody>
      </p:sp>
    </p:spTree>
    <p:extLst>
      <p:ext uri="{BB962C8B-B14F-4D97-AF65-F5344CB8AC3E}">
        <p14:creationId xmlns:p14="http://schemas.microsoft.com/office/powerpoint/2010/main" val="3495898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6ACF-54CF-4AA4-A673-DB6A0CE94A48}"/>
              </a:ext>
            </a:extLst>
          </p:cNvPr>
          <p:cNvSpPr>
            <a:spLocks noGrp="1"/>
          </p:cNvSpPr>
          <p:nvPr>
            <p:ph type="title"/>
          </p:nvPr>
        </p:nvSpPr>
        <p:spPr/>
        <p:txBody>
          <a:bodyPr/>
          <a:lstStyle/>
          <a:p>
            <a:pPr algn="ctr"/>
            <a:r>
              <a:rPr lang="en-US" dirty="0"/>
              <a:t>Conclusion</a:t>
            </a:r>
          </a:p>
        </p:txBody>
      </p:sp>
      <p:sp>
        <p:nvSpPr>
          <p:cNvPr id="3" name="Content Placeholder 2">
            <a:extLst>
              <a:ext uri="{FF2B5EF4-FFF2-40B4-BE49-F238E27FC236}">
                <a16:creationId xmlns:a16="http://schemas.microsoft.com/office/drawing/2014/main" id="{878F3AD3-E0B3-4231-B564-159D182622E4}"/>
              </a:ext>
            </a:extLst>
          </p:cNvPr>
          <p:cNvSpPr>
            <a:spLocks noGrp="1"/>
          </p:cNvSpPr>
          <p:nvPr>
            <p:ph idx="1"/>
          </p:nvPr>
        </p:nvSpPr>
        <p:spPr/>
        <p:txBody>
          <a:bodyPr/>
          <a:lstStyle/>
          <a:p>
            <a:r>
              <a:rPr lang="en-US" dirty="0"/>
              <a:t>The Boroughs of Downtown Toronto (in Toronto) and Manhattan (in New York) are very similar areas. While there are some neighborhoods unique to each, the majority of neighborhoods were in common, falling into one of the clusters. Overall visitors from one city will probably feel comfortable in the other with only a few exceptional areas. </a:t>
            </a:r>
            <a:r>
              <a:rPr lang="en-US"/>
              <a:t>If a resident of one of these cities wanted to visit something unique, I would recommend not going to the other.</a:t>
            </a:r>
          </a:p>
        </p:txBody>
      </p:sp>
    </p:spTree>
    <p:extLst>
      <p:ext uri="{BB962C8B-B14F-4D97-AF65-F5344CB8AC3E}">
        <p14:creationId xmlns:p14="http://schemas.microsoft.com/office/powerpoint/2010/main" val="368910453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docProps/app.xml><?xml version="1.0" encoding="utf-8"?>
<Properties xmlns="http://schemas.openxmlformats.org/officeDocument/2006/extended-properties" xmlns:vt="http://schemas.openxmlformats.org/officeDocument/2006/docPropsVTypes">
  <Template>Gallery</Template>
  <TotalTime>5</TotalTime>
  <Words>378</Words>
  <Application>Microsoft Office PowerPoint</Application>
  <PresentationFormat>Widescreen</PresentationFormat>
  <Paragraphs>24</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Palatino Linotype</vt:lpstr>
      <vt:lpstr>Gallery</vt:lpstr>
      <vt:lpstr>Downtown Toronto and Manhattan</vt:lpstr>
      <vt:lpstr>The Business Problem</vt:lpstr>
      <vt:lpstr>The Data</vt:lpstr>
      <vt:lpstr>The Methodology</vt:lpstr>
      <vt:lpstr>The Similar Results: Cluster 0</vt:lpstr>
      <vt:lpstr>The Differing 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Downtown Toronto and Manhattan</dc:title>
  <dc:creator>Mark McGhee</dc:creator>
  <cp:lastModifiedBy>Mark McGhee</cp:lastModifiedBy>
  <cp:revision>1</cp:revision>
  <dcterms:created xsi:type="dcterms:W3CDTF">2019-03-04T01:18:02Z</dcterms:created>
  <dcterms:modified xsi:type="dcterms:W3CDTF">2019-03-04T01:23:34Z</dcterms:modified>
</cp:coreProperties>
</file>