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5" r:id="rId4"/>
    <p:sldId id="258" r:id="rId5"/>
    <p:sldId id="264" r:id="rId6"/>
    <p:sldId id="261" r:id="rId7"/>
    <p:sldId id="259" r:id="rId8"/>
    <p:sldId id="260" r:id="rId9"/>
    <p:sldId id="262" r:id="rId10"/>
    <p:sldId id="263" r:id="rId11"/>
    <p:sldId id="266" r:id="rId12"/>
    <p:sldId id="269" r:id="rId13"/>
    <p:sldId id="267" r:id="rId14"/>
    <p:sldId id="268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>
        <p:scale>
          <a:sx n="152" d="100"/>
          <a:sy n="152" d="100"/>
        </p:scale>
        <p:origin x="-320" y="12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E06F31-8605-FF4B-AB19-6101151459E3}" type="datetimeFigureOut">
              <a:rPr lang="en-US" smtClean="0"/>
              <a:t>22/04/13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1D48E0-5DD8-6C4A-B396-AC903D6F90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5143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Plus, lack of consistency</a:t>
            </a:r>
            <a:r>
              <a:rPr lang="en-GB" baseline="0" dirty="0" smtClean="0"/>
              <a:t> of programming model, fault recovery, etc.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D48E0-5DD8-6C4A-B396-AC903D6F9054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2429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255C7-E424-8F49-8D73-D382739DE655}" type="datetimeFigureOut">
              <a:rPr lang="en-US" smtClean="0"/>
              <a:t>22/04/13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32724-543B-6145-8216-9F9941C80B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9955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255C7-E424-8F49-8D73-D382739DE655}" type="datetimeFigureOut">
              <a:rPr lang="en-US" smtClean="0"/>
              <a:t>22/04/13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32724-543B-6145-8216-9F9941C80B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5823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255C7-E424-8F49-8D73-D382739DE655}" type="datetimeFigureOut">
              <a:rPr lang="en-US" smtClean="0"/>
              <a:t>22/04/13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32724-543B-6145-8216-9F9941C80B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0571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255C7-E424-8F49-8D73-D382739DE655}" type="datetimeFigureOut">
              <a:rPr lang="en-US" smtClean="0"/>
              <a:t>22/04/13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32724-543B-6145-8216-9F9941C80B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6657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255C7-E424-8F49-8D73-D382739DE655}" type="datetimeFigureOut">
              <a:rPr lang="en-US" smtClean="0"/>
              <a:t>22/04/13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32724-543B-6145-8216-9F9941C80B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8084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255C7-E424-8F49-8D73-D382739DE655}" type="datetimeFigureOut">
              <a:rPr lang="en-US" smtClean="0"/>
              <a:t>22/04/13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32724-543B-6145-8216-9F9941C80B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3305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255C7-E424-8F49-8D73-D382739DE655}" type="datetimeFigureOut">
              <a:rPr lang="en-US" smtClean="0"/>
              <a:t>22/04/13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32724-543B-6145-8216-9F9941C80B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5522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255C7-E424-8F49-8D73-D382739DE655}" type="datetimeFigureOut">
              <a:rPr lang="en-US" smtClean="0"/>
              <a:t>22/04/13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32724-543B-6145-8216-9F9941C80B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5681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255C7-E424-8F49-8D73-D382739DE655}" type="datetimeFigureOut">
              <a:rPr lang="en-US" smtClean="0"/>
              <a:t>22/04/13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32724-543B-6145-8216-9F9941C80B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8498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255C7-E424-8F49-8D73-D382739DE655}" type="datetimeFigureOut">
              <a:rPr lang="en-US" smtClean="0"/>
              <a:t>22/04/13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32724-543B-6145-8216-9F9941C80B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1576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255C7-E424-8F49-8D73-D382739DE655}" type="datetimeFigureOut">
              <a:rPr lang="en-US" smtClean="0"/>
              <a:t>22/04/13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32724-543B-6145-8216-9F9941C80B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737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D255C7-E424-8F49-8D73-D382739DE655}" type="datetimeFigureOut">
              <a:rPr lang="en-US" smtClean="0"/>
              <a:t>22/04/13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F32724-543B-6145-8216-9F9941C80B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3825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3200" b="0" kern="1200" cap="all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1.emf"/><Relationship Id="rId12" Type="http://schemas.openxmlformats.org/officeDocument/2006/relationships/image" Target="../media/image12.emf"/><Relationship Id="rId13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Relationship Id="rId3" Type="http://schemas.openxmlformats.org/officeDocument/2006/relationships/image" Target="../media/image3.emf"/><Relationship Id="rId4" Type="http://schemas.openxmlformats.org/officeDocument/2006/relationships/image" Target="../media/image4.emf"/><Relationship Id="rId5" Type="http://schemas.openxmlformats.org/officeDocument/2006/relationships/image" Target="../media/image5.emf"/><Relationship Id="rId6" Type="http://schemas.openxmlformats.org/officeDocument/2006/relationships/image" Target="../media/image6.emf"/><Relationship Id="rId7" Type="http://schemas.openxmlformats.org/officeDocument/2006/relationships/image" Target="../media/image7.emf"/><Relationship Id="rId8" Type="http://schemas.openxmlformats.org/officeDocument/2006/relationships/image" Target="../media/image8.emf"/><Relationship Id="rId9" Type="http://schemas.openxmlformats.org/officeDocument/2006/relationships/image" Target="../media/image9.emf"/><Relationship Id="rId10" Type="http://schemas.openxmlformats.org/officeDocument/2006/relationships/image" Target="../media/image10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Hadoop Introduction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400" y="3349850"/>
            <a:ext cx="3221608" cy="325414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7504" y="6419333"/>
            <a:ext cx="14145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metamorphichq.com</a:t>
            </a:r>
            <a:endParaRPr lang="en-GB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96138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to </a:t>
            </a:r>
            <a:r>
              <a:rPr lang="en-GB" dirty="0" smtClean="0"/>
              <a:t>Scale?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Autofit/>
          </a:bodyPr>
          <a:lstStyle/>
          <a:p>
            <a:r>
              <a:rPr lang="en-GB" sz="2400" dirty="0" smtClean="0"/>
              <a:t>Map and Reduce operations can be parallelized</a:t>
            </a:r>
          </a:p>
          <a:p>
            <a:r>
              <a:rPr lang="en-GB" sz="2400" dirty="0" smtClean="0"/>
              <a:t>a [2, 3, 5, 7, … 103, 107, 109, 113, … 478399, 478403, …]</a:t>
            </a:r>
          </a:p>
          <a:p>
            <a:endParaRPr lang="en-GB" sz="2400" dirty="0"/>
          </a:p>
          <a:p>
            <a:endParaRPr lang="en-GB" sz="2400" dirty="0" smtClean="0"/>
          </a:p>
          <a:p>
            <a:endParaRPr lang="en-GB" sz="2400" dirty="0"/>
          </a:p>
          <a:p>
            <a:endParaRPr lang="en-GB" sz="2400" dirty="0" smtClean="0"/>
          </a:p>
          <a:p>
            <a:endParaRPr lang="en-GB" sz="2400" dirty="0"/>
          </a:p>
          <a:p>
            <a:endParaRPr lang="en-GB" sz="2400" dirty="0" smtClean="0"/>
          </a:p>
          <a:p>
            <a:endParaRPr lang="en-GB" sz="2400" dirty="0"/>
          </a:p>
          <a:p>
            <a:r>
              <a:rPr lang="en-GB" sz="2400" dirty="0" smtClean="0"/>
              <a:t>Hadoop will attempt to ensure that a Map task </a:t>
            </a:r>
            <a:r>
              <a:rPr lang="en-GB" sz="2400" dirty="0" smtClean="0"/>
              <a:t>is </a:t>
            </a:r>
            <a:r>
              <a:rPr lang="en-GB" sz="2400" dirty="0" smtClean="0"/>
              <a:t>working on a block of data stored locally on that node via HDFS</a:t>
            </a:r>
          </a:p>
        </p:txBody>
      </p:sp>
      <p:sp>
        <p:nvSpPr>
          <p:cNvPr id="4" name="Cube 3"/>
          <p:cNvSpPr/>
          <p:nvPr/>
        </p:nvSpPr>
        <p:spPr>
          <a:xfrm>
            <a:off x="961571" y="2939143"/>
            <a:ext cx="1161143" cy="417286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Cube 4"/>
          <p:cNvSpPr/>
          <p:nvPr/>
        </p:nvSpPr>
        <p:spPr>
          <a:xfrm>
            <a:off x="2873828" y="3091543"/>
            <a:ext cx="1161143" cy="417286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Cube 5"/>
          <p:cNvSpPr/>
          <p:nvPr/>
        </p:nvSpPr>
        <p:spPr>
          <a:xfrm>
            <a:off x="5021942" y="3035300"/>
            <a:ext cx="1161143" cy="417286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1187624" y="2110111"/>
            <a:ext cx="1176781" cy="330382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2517188" y="2110111"/>
            <a:ext cx="2880321" cy="330382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5508104" y="2110111"/>
            <a:ext cx="2592288" cy="330382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Straight Connector 11"/>
          <p:cNvCxnSpPr>
            <a:stCxn id="7" idx="2"/>
            <a:endCxn id="4" idx="0"/>
          </p:cNvCxnSpPr>
          <p:nvPr/>
        </p:nvCxnSpPr>
        <p:spPr>
          <a:xfrm flipH="1">
            <a:off x="1594303" y="2440493"/>
            <a:ext cx="181712" cy="4986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8" idx="2"/>
            <a:endCxn id="5" idx="0"/>
          </p:cNvCxnSpPr>
          <p:nvPr/>
        </p:nvCxnSpPr>
        <p:spPr>
          <a:xfrm flipH="1">
            <a:off x="3506560" y="2440493"/>
            <a:ext cx="450789" cy="6510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9" idx="2"/>
            <a:endCxn id="6" idx="0"/>
          </p:cNvCxnSpPr>
          <p:nvPr/>
        </p:nvCxnSpPr>
        <p:spPr>
          <a:xfrm flipH="1">
            <a:off x="5654674" y="2440493"/>
            <a:ext cx="1149574" cy="5948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Cube 17"/>
          <p:cNvSpPr/>
          <p:nvPr/>
        </p:nvSpPr>
        <p:spPr>
          <a:xfrm>
            <a:off x="2873828" y="4941168"/>
            <a:ext cx="1161143" cy="417286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/>
          <p:cNvSpPr txBox="1"/>
          <p:nvPr/>
        </p:nvSpPr>
        <p:spPr>
          <a:xfrm>
            <a:off x="6556319" y="3091543"/>
            <a:ext cx="999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Map ops</a:t>
            </a:r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6556319" y="4989122"/>
            <a:ext cx="1265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Reduce ops</a:t>
            </a:r>
            <a:endParaRPr lang="en-GB" dirty="0"/>
          </a:p>
        </p:txBody>
      </p:sp>
      <p:sp>
        <p:nvSpPr>
          <p:cNvPr id="21" name="TextBox 20"/>
          <p:cNvSpPr txBox="1"/>
          <p:nvPr/>
        </p:nvSpPr>
        <p:spPr>
          <a:xfrm>
            <a:off x="2620458" y="4149080"/>
            <a:ext cx="1661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Shuffle and sort</a:t>
            </a:r>
            <a:endParaRPr lang="en-GB" dirty="0"/>
          </a:p>
        </p:txBody>
      </p:sp>
      <p:cxnSp>
        <p:nvCxnSpPr>
          <p:cNvPr id="23" name="Straight Connector 22"/>
          <p:cNvCxnSpPr>
            <a:stCxn id="4" idx="3"/>
            <a:endCxn id="21" idx="0"/>
          </p:cNvCxnSpPr>
          <p:nvPr/>
        </p:nvCxnSpPr>
        <p:spPr>
          <a:xfrm>
            <a:off x="1489982" y="3356429"/>
            <a:ext cx="1961405" cy="7926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5" idx="3"/>
            <a:endCxn id="21" idx="0"/>
          </p:cNvCxnSpPr>
          <p:nvPr/>
        </p:nvCxnSpPr>
        <p:spPr>
          <a:xfrm>
            <a:off x="3402239" y="3508829"/>
            <a:ext cx="49148" cy="6402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6" idx="3"/>
            <a:endCxn id="21" idx="0"/>
          </p:cNvCxnSpPr>
          <p:nvPr/>
        </p:nvCxnSpPr>
        <p:spPr>
          <a:xfrm flipH="1">
            <a:off x="3451387" y="3452586"/>
            <a:ext cx="2098966" cy="6964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1" idx="2"/>
            <a:endCxn id="18" idx="0"/>
          </p:cNvCxnSpPr>
          <p:nvPr/>
        </p:nvCxnSpPr>
        <p:spPr>
          <a:xfrm>
            <a:off x="3451387" y="4518412"/>
            <a:ext cx="55173" cy="4227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07504" y="6419333"/>
            <a:ext cx="14145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metamorphichq.com</a:t>
            </a:r>
            <a:endParaRPr lang="en-GB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06739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“Hello World” in Hadoop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676672"/>
          </a:xfrm>
        </p:spPr>
        <p:txBody>
          <a:bodyPr>
            <a:noAutofit/>
          </a:bodyPr>
          <a:lstStyle/>
          <a:p>
            <a:r>
              <a:rPr lang="en-GB" sz="2000" dirty="0" smtClean="0"/>
              <a:t>Count the number of occurrences of each word in a large amount of input data</a:t>
            </a:r>
            <a:endParaRPr lang="en-GB" sz="2000" dirty="0"/>
          </a:p>
        </p:txBody>
      </p:sp>
      <p:sp>
        <p:nvSpPr>
          <p:cNvPr id="15" name="Cube 14"/>
          <p:cNvSpPr/>
          <p:nvPr/>
        </p:nvSpPr>
        <p:spPr>
          <a:xfrm>
            <a:off x="909410" y="2260145"/>
            <a:ext cx="1161143" cy="417286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Cube 15"/>
          <p:cNvSpPr/>
          <p:nvPr/>
        </p:nvSpPr>
        <p:spPr>
          <a:xfrm>
            <a:off x="2821667" y="2412545"/>
            <a:ext cx="1161143" cy="417286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Cube 16"/>
          <p:cNvSpPr/>
          <p:nvPr/>
        </p:nvSpPr>
        <p:spPr>
          <a:xfrm>
            <a:off x="4969781" y="2356302"/>
            <a:ext cx="1161143" cy="417286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Cube 17"/>
          <p:cNvSpPr/>
          <p:nvPr/>
        </p:nvSpPr>
        <p:spPr>
          <a:xfrm>
            <a:off x="2943496" y="5467385"/>
            <a:ext cx="1161143" cy="417286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/>
          <p:cNvSpPr txBox="1"/>
          <p:nvPr/>
        </p:nvSpPr>
        <p:spPr>
          <a:xfrm>
            <a:off x="6504158" y="2412545"/>
            <a:ext cx="999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Map ops</a:t>
            </a:r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6625987" y="5515339"/>
            <a:ext cx="1175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Reduce op</a:t>
            </a:r>
            <a:endParaRPr lang="en-GB" dirty="0"/>
          </a:p>
        </p:txBody>
      </p:sp>
      <p:sp>
        <p:nvSpPr>
          <p:cNvPr id="21" name="TextBox 20"/>
          <p:cNvSpPr txBox="1"/>
          <p:nvPr/>
        </p:nvSpPr>
        <p:spPr>
          <a:xfrm>
            <a:off x="2373113" y="3620831"/>
            <a:ext cx="1661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Shuffle and sort</a:t>
            </a:r>
            <a:endParaRPr lang="en-GB" dirty="0"/>
          </a:p>
        </p:txBody>
      </p:sp>
      <p:cxnSp>
        <p:nvCxnSpPr>
          <p:cNvPr id="22" name="Straight Connector 21"/>
          <p:cNvCxnSpPr>
            <a:stCxn id="15" idx="3"/>
            <a:endCxn id="21" idx="0"/>
          </p:cNvCxnSpPr>
          <p:nvPr/>
        </p:nvCxnSpPr>
        <p:spPr>
          <a:xfrm>
            <a:off x="1437821" y="2677431"/>
            <a:ext cx="1766221" cy="943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6" idx="3"/>
            <a:endCxn id="21" idx="0"/>
          </p:cNvCxnSpPr>
          <p:nvPr/>
        </p:nvCxnSpPr>
        <p:spPr>
          <a:xfrm flipH="1">
            <a:off x="3204042" y="2829831"/>
            <a:ext cx="146036" cy="791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7" idx="3"/>
            <a:endCxn id="21" idx="0"/>
          </p:cNvCxnSpPr>
          <p:nvPr/>
        </p:nvCxnSpPr>
        <p:spPr>
          <a:xfrm flipH="1">
            <a:off x="3204042" y="2773588"/>
            <a:ext cx="2294150" cy="8472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1" idx="2"/>
            <a:endCxn id="18" idx="0"/>
          </p:cNvCxnSpPr>
          <p:nvPr/>
        </p:nvCxnSpPr>
        <p:spPr>
          <a:xfrm>
            <a:off x="3204042" y="3990163"/>
            <a:ext cx="372186" cy="14772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909410" y="2677431"/>
            <a:ext cx="5840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the, 1</a:t>
            </a:r>
          </a:p>
          <a:p>
            <a:r>
              <a:rPr lang="en-GB" sz="1200" dirty="0" smtClean="0"/>
              <a:t>cat, 1</a:t>
            </a:r>
          </a:p>
          <a:p>
            <a:r>
              <a:rPr lang="en-GB" sz="1200" dirty="0" smtClean="0"/>
              <a:t>sat, 1</a:t>
            </a:r>
          </a:p>
          <a:p>
            <a:r>
              <a:rPr lang="en-GB" sz="1200" dirty="0" smtClean="0"/>
              <a:t>on, 1</a:t>
            </a:r>
          </a:p>
          <a:p>
            <a:r>
              <a:rPr lang="en-GB" sz="1200" dirty="0" smtClean="0"/>
              <a:t>the, 1</a:t>
            </a:r>
          </a:p>
          <a:p>
            <a:r>
              <a:rPr lang="en-GB" sz="1200" dirty="0" smtClean="0"/>
              <a:t>mat, 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292080" y="2783196"/>
            <a:ext cx="8846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the, 1</a:t>
            </a:r>
          </a:p>
          <a:p>
            <a:r>
              <a:rPr lang="en-GB" sz="1200" dirty="0" smtClean="0"/>
              <a:t>aardvark, 1</a:t>
            </a:r>
          </a:p>
          <a:p>
            <a:r>
              <a:rPr lang="en-GB" sz="1200" dirty="0" smtClean="0"/>
              <a:t>sat, 1</a:t>
            </a:r>
          </a:p>
          <a:p>
            <a:r>
              <a:rPr lang="en-GB" sz="1200" dirty="0" smtClean="0"/>
              <a:t>on, 1</a:t>
            </a:r>
          </a:p>
          <a:p>
            <a:r>
              <a:rPr lang="en-GB" sz="1200" dirty="0" smtClean="0"/>
              <a:t>the, 1</a:t>
            </a:r>
          </a:p>
          <a:p>
            <a:r>
              <a:rPr lang="en-GB" sz="1200" dirty="0" smtClean="0"/>
              <a:t>sofa, 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488600" y="3979665"/>
            <a:ext cx="109274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the, [1, 1, 1, 1]</a:t>
            </a:r>
          </a:p>
          <a:p>
            <a:r>
              <a:rPr lang="en-GB" sz="1200" dirty="0" smtClean="0"/>
              <a:t>cat, [1]</a:t>
            </a:r>
          </a:p>
          <a:p>
            <a:r>
              <a:rPr lang="en-GB" sz="1200" dirty="0" smtClean="0"/>
              <a:t>sat, [1, 1]</a:t>
            </a:r>
          </a:p>
          <a:p>
            <a:r>
              <a:rPr lang="en-GB" sz="1200" dirty="0" smtClean="0"/>
              <a:t>on, [1, 1]</a:t>
            </a:r>
          </a:p>
          <a:p>
            <a:r>
              <a:rPr lang="en-GB" sz="1200" dirty="0" smtClean="0"/>
              <a:t>mat, [1]</a:t>
            </a:r>
          </a:p>
          <a:p>
            <a:r>
              <a:rPr lang="en-GB" sz="1200" dirty="0" smtClean="0"/>
              <a:t>aardvark, [1]</a:t>
            </a:r>
          </a:p>
          <a:p>
            <a:r>
              <a:rPr lang="en-GB" sz="1200" dirty="0" smtClean="0"/>
              <a:t>sofa, [1]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166610" y="5373216"/>
            <a:ext cx="88460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the, 4</a:t>
            </a:r>
          </a:p>
          <a:p>
            <a:r>
              <a:rPr lang="en-GB" sz="1200" dirty="0" smtClean="0"/>
              <a:t>cat, 1</a:t>
            </a:r>
          </a:p>
          <a:p>
            <a:r>
              <a:rPr lang="en-GB" sz="1200" dirty="0" smtClean="0"/>
              <a:t>sat, 2</a:t>
            </a:r>
          </a:p>
          <a:p>
            <a:r>
              <a:rPr lang="en-GB" sz="1200" dirty="0" smtClean="0"/>
              <a:t>on, 2</a:t>
            </a:r>
          </a:p>
          <a:p>
            <a:r>
              <a:rPr lang="en-GB" sz="1200" dirty="0" smtClean="0"/>
              <a:t>mat, 1</a:t>
            </a:r>
          </a:p>
          <a:p>
            <a:r>
              <a:rPr lang="en-GB" sz="1200" dirty="0" smtClean="0"/>
              <a:t>aardvark, 1</a:t>
            </a:r>
          </a:p>
          <a:p>
            <a:r>
              <a:rPr lang="en-GB" sz="1200" dirty="0" smtClean="0"/>
              <a:t>sofa, 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7504" y="6419333"/>
            <a:ext cx="14145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metamorphichq.com</a:t>
            </a:r>
            <a:endParaRPr lang="en-GB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22839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Machine Learning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sz="2000" dirty="0" smtClean="0"/>
              <a:t>Batch gradient descent:</a:t>
            </a:r>
          </a:p>
          <a:p>
            <a:endParaRPr lang="en-GB" sz="2000" dirty="0"/>
          </a:p>
          <a:p>
            <a:endParaRPr lang="en-GB" sz="2000" dirty="0" smtClean="0"/>
          </a:p>
          <a:p>
            <a:r>
              <a:rPr lang="en-GB" sz="2000" dirty="0" smtClean="0"/>
              <a:t>Machine 1:</a:t>
            </a:r>
          </a:p>
          <a:p>
            <a:endParaRPr lang="en-GB" sz="2000" dirty="0" smtClean="0"/>
          </a:p>
          <a:p>
            <a:endParaRPr lang="en-GB" sz="2000" dirty="0"/>
          </a:p>
          <a:p>
            <a:r>
              <a:rPr lang="en-GB" sz="2000" dirty="0" smtClean="0"/>
              <a:t>Machine 2:</a:t>
            </a:r>
          </a:p>
          <a:p>
            <a:endParaRPr lang="en-GB" sz="2000" dirty="0" smtClean="0"/>
          </a:p>
          <a:p>
            <a:endParaRPr lang="en-GB" sz="2000" dirty="0"/>
          </a:p>
          <a:p>
            <a:r>
              <a:rPr lang="en-GB" sz="2000" dirty="0" smtClean="0"/>
              <a:t>Machine 3:</a:t>
            </a:r>
          </a:p>
          <a:p>
            <a:endParaRPr lang="en-GB" sz="2000" dirty="0" smtClean="0"/>
          </a:p>
          <a:p>
            <a:endParaRPr lang="en-GB" sz="2000" dirty="0"/>
          </a:p>
          <a:p>
            <a:r>
              <a:rPr lang="en-GB" sz="2000" dirty="0" smtClean="0"/>
              <a:t>Machine 4:</a:t>
            </a:r>
          </a:p>
          <a:p>
            <a:endParaRPr lang="en-GB" sz="2000" dirty="0"/>
          </a:p>
        </p:txBody>
      </p:sp>
      <p:pic>
        <p:nvPicPr>
          <p:cNvPr id="5" name="Picture 4" descr="CodeCogsEqn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1484784"/>
            <a:ext cx="3743672" cy="682344"/>
          </a:xfrm>
          <a:prstGeom prst="rect">
            <a:avLst/>
          </a:prstGeom>
        </p:spPr>
      </p:pic>
      <p:pic>
        <p:nvPicPr>
          <p:cNvPr id="6" name="Picture 5" descr="CodeCogsEqn (5)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6028282"/>
            <a:ext cx="2273300" cy="482600"/>
          </a:xfrm>
          <a:prstGeom prst="rect">
            <a:avLst/>
          </a:prstGeom>
        </p:spPr>
      </p:pic>
      <p:pic>
        <p:nvPicPr>
          <p:cNvPr id="8" name="Picture 7" descr="CodeCogsEqn (4)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4962624"/>
            <a:ext cx="2273300" cy="482600"/>
          </a:xfrm>
          <a:prstGeom prst="rect">
            <a:avLst/>
          </a:prstGeom>
        </p:spPr>
      </p:pic>
      <p:pic>
        <p:nvPicPr>
          <p:cNvPr id="9" name="Picture 8" descr="CodeCogsEqn (6)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3954512"/>
            <a:ext cx="2273300" cy="482600"/>
          </a:xfrm>
          <a:prstGeom prst="rect">
            <a:avLst/>
          </a:prstGeom>
        </p:spPr>
      </p:pic>
      <p:pic>
        <p:nvPicPr>
          <p:cNvPr id="10" name="Picture 9" descr="CodeCogsEqn (2)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559" y="2959100"/>
            <a:ext cx="2209800" cy="469900"/>
          </a:xfrm>
          <a:prstGeom prst="rect">
            <a:avLst/>
          </a:prstGeom>
        </p:spPr>
      </p:pic>
      <p:pic>
        <p:nvPicPr>
          <p:cNvPr id="12" name="Picture 11" descr="CodeCogsEqn (3)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5733256"/>
            <a:ext cx="1955800" cy="215900"/>
          </a:xfrm>
          <a:prstGeom prst="rect">
            <a:avLst/>
          </a:prstGeom>
        </p:spPr>
      </p:pic>
      <p:pic>
        <p:nvPicPr>
          <p:cNvPr id="13" name="Picture 12" descr="CodeCogsEqn (7)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4725144"/>
            <a:ext cx="1955800" cy="215900"/>
          </a:xfrm>
          <a:prstGeom prst="rect">
            <a:avLst/>
          </a:prstGeom>
        </p:spPr>
      </p:pic>
      <p:pic>
        <p:nvPicPr>
          <p:cNvPr id="14" name="Picture 13" descr="CodeCogsEqn (8)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3717032"/>
            <a:ext cx="1955800" cy="215900"/>
          </a:xfrm>
          <a:prstGeom prst="rect">
            <a:avLst/>
          </a:prstGeom>
        </p:spPr>
      </p:pic>
      <p:pic>
        <p:nvPicPr>
          <p:cNvPr id="15" name="Picture 14" descr="CodeCogsEqn (9).pd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559" y="2708920"/>
            <a:ext cx="1739900" cy="215900"/>
          </a:xfrm>
          <a:prstGeom prst="rect">
            <a:avLst/>
          </a:prstGeom>
        </p:spPr>
      </p:pic>
      <p:pic>
        <p:nvPicPr>
          <p:cNvPr id="16" name="Picture 15" descr="CodeCogsEqn (11).pdf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3798255"/>
            <a:ext cx="1308100" cy="254000"/>
          </a:xfrm>
          <a:prstGeom prst="rect">
            <a:avLst/>
          </a:prstGeom>
        </p:spPr>
      </p:pic>
      <p:pic>
        <p:nvPicPr>
          <p:cNvPr id="17" name="Picture 16" descr="CodeCogsEqn (10).pdf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3556000"/>
            <a:ext cx="1143000" cy="254000"/>
          </a:xfrm>
          <a:prstGeom prst="rect">
            <a:avLst/>
          </a:prstGeom>
        </p:spPr>
      </p:pic>
      <p:pic>
        <p:nvPicPr>
          <p:cNvPr id="18" name="Picture 17" descr="CodeCogsEqn (12).pdf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0806" y="3200400"/>
            <a:ext cx="1117600" cy="3556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3275856" y="2236222"/>
            <a:ext cx="613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Map</a:t>
            </a:r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6084168" y="2831068"/>
            <a:ext cx="879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Reduce</a:t>
            </a:r>
            <a:endParaRPr lang="en-GB" dirty="0"/>
          </a:p>
        </p:txBody>
      </p:sp>
      <p:cxnSp>
        <p:nvCxnSpPr>
          <p:cNvPr id="22" name="Straight Connector 21"/>
          <p:cNvCxnSpPr>
            <a:stCxn id="20" idx="1"/>
          </p:cNvCxnSpPr>
          <p:nvPr/>
        </p:nvCxnSpPr>
        <p:spPr>
          <a:xfrm flipH="1" flipV="1">
            <a:off x="4901084" y="2959100"/>
            <a:ext cx="1183084" cy="5663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20" idx="1"/>
          </p:cNvCxnSpPr>
          <p:nvPr/>
        </p:nvCxnSpPr>
        <p:spPr>
          <a:xfrm flipH="1">
            <a:off x="4901084" y="3015734"/>
            <a:ext cx="1183084" cy="91719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0" idx="1"/>
          </p:cNvCxnSpPr>
          <p:nvPr/>
        </p:nvCxnSpPr>
        <p:spPr>
          <a:xfrm flipH="1">
            <a:off x="4901084" y="3015734"/>
            <a:ext cx="1183084" cy="194689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0" idx="1"/>
          </p:cNvCxnSpPr>
          <p:nvPr/>
        </p:nvCxnSpPr>
        <p:spPr>
          <a:xfrm flipH="1">
            <a:off x="4901084" y="3015734"/>
            <a:ext cx="1183084" cy="293342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364088" y="1417638"/>
            <a:ext cx="576064" cy="818584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/>
          <p:cNvSpPr txBox="1"/>
          <p:nvPr/>
        </p:nvSpPr>
        <p:spPr>
          <a:xfrm>
            <a:off x="107504" y="6419333"/>
            <a:ext cx="14145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metamorphichq.com</a:t>
            </a:r>
            <a:endParaRPr lang="en-GB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71723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 Cases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ETL performance/scale</a:t>
            </a:r>
          </a:p>
          <a:p>
            <a:r>
              <a:rPr lang="en-GB" dirty="0" smtClean="0"/>
              <a:t>Text processing, e.g. sentiment analysis</a:t>
            </a:r>
          </a:p>
          <a:p>
            <a:r>
              <a:rPr lang="en-GB" dirty="0" smtClean="0"/>
              <a:t>Running machine learning algorithms on large amounts of data: recommendations, clustering, anomaly detection</a:t>
            </a:r>
          </a:p>
          <a:p>
            <a:r>
              <a:rPr lang="en-GB" dirty="0" smtClean="0"/>
              <a:t>Running queries on archived data</a:t>
            </a:r>
          </a:p>
          <a:p>
            <a:r>
              <a:rPr lang="en-GB" dirty="0" smtClean="0"/>
              <a:t>Link/graph analysis of social networks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7504" y="6419333"/>
            <a:ext cx="14145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metamorphichq.com</a:t>
            </a:r>
            <a:endParaRPr lang="en-GB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30438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Other Potential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Industry standard compute mechanism allowing interoperability, cooperative multi-vendor components in analytics workflows</a:t>
            </a:r>
          </a:p>
          <a:p>
            <a:pPr lvl="1"/>
            <a:r>
              <a:rPr lang="en-GB" dirty="0" smtClean="0"/>
              <a:t>Will change vendor economics</a:t>
            </a:r>
          </a:p>
          <a:p>
            <a:r>
              <a:rPr lang="en-GB" dirty="0" smtClean="0"/>
              <a:t>Integration with cloud compute services</a:t>
            </a:r>
          </a:p>
          <a:p>
            <a:pPr lvl="1"/>
            <a:r>
              <a:rPr lang="en-GB" dirty="0" smtClean="0"/>
              <a:t>Peak, failover requirements</a:t>
            </a:r>
          </a:p>
          <a:p>
            <a:r>
              <a:rPr lang="en-GB" dirty="0" smtClean="0"/>
              <a:t>A solution to the competing goals of:</a:t>
            </a:r>
          </a:p>
          <a:p>
            <a:pPr lvl="1"/>
            <a:r>
              <a:rPr lang="en-GB" dirty="0" smtClean="0"/>
              <a:t>More data</a:t>
            </a:r>
          </a:p>
          <a:p>
            <a:pPr lvl="1"/>
            <a:r>
              <a:rPr lang="en-GB" dirty="0" smtClean="0"/>
              <a:t>More frequent/faster processing</a:t>
            </a:r>
          </a:p>
          <a:p>
            <a:pPr lvl="2"/>
            <a:r>
              <a:rPr lang="en-GB" dirty="0" smtClean="0"/>
              <a:t>Real-time analytics</a:t>
            </a:r>
          </a:p>
          <a:p>
            <a:pPr lvl="2"/>
            <a:r>
              <a:rPr lang="en-GB" dirty="0" smtClean="0"/>
              <a:t>“Continuous integration” for data quality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07504" y="6419333"/>
            <a:ext cx="14145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metamorphichq.com</a:t>
            </a:r>
            <a:endParaRPr lang="en-GB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00268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History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 smtClean="0"/>
              <a:t>Based on a paper that describes Google’s distributed file system and framework for processing web links (</a:t>
            </a:r>
            <a:r>
              <a:rPr lang="en-GB" sz="2400" dirty="0" smtClean="0"/>
              <a:t>2003-04</a:t>
            </a:r>
            <a:r>
              <a:rPr lang="en-GB" sz="2400" dirty="0" smtClean="0"/>
              <a:t>)</a:t>
            </a:r>
          </a:p>
          <a:p>
            <a:r>
              <a:rPr lang="en-GB" sz="2400" dirty="0" smtClean="0"/>
              <a:t>Open source implementation originally part of the Nutch Search Project to enable it to grow to web scale (2006)</a:t>
            </a:r>
          </a:p>
          <a:p>
            <a:r>
              <a:rPr lang="en-GB" sz="2400" dirty="0" smtClean="0"/>
              <a:t>Released as its own project (2007)</a:t>
            </a:r>
          </a:p>
          <a:p>
            <a:r>
              <a:rPr lang="en-GB" sz="2400" dirty="0" smtClean="0"/>
              <a:t>Adopted by Yahoo and Facebook</a:t>
            </a:r>
          </a:p>
          <a:p>
            <a:r>
              <a:rPr lang="en-GB" sz="2400" dirty="0" smtClean="0"/>
              <a:t>Widespread Vendor Support (2011)</a:t>
            </a:r>
            <a:endParaRPr lang="en-GB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07504" y="6419333"/>
            <a:ext cx="14145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metamorphichq.com</a:t>
            </a:r>
            <a:endParaRPr lang="en-GB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6018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Problem is it Solving?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 smtClean="0"/>
              <a:t>Typically, data for a distributed system is stored on a SAN</a:t>
            </a:r>
          </a:p>
          <a:p>
            <a:r>
              <a:rPr lang="en-GB" sz="2400" dirty="0" smtClean="0"/>
              <a:t>At compute time, data is copied to the compute nodes</a:t>
            </a:r>
          </a:p>
          <a:p>
            <a:r>
              <a:rPr lang="en-GB" sz="2400" dirty="0" smtClean="0"/>
              <a:t>Fine for relatively limited amounts of data, but</a:t>
            </a:r>
          </a:p>
          <a:p>
            <a:r>
              <a:rPr lang="en-GB" sz="2400" dirty="0" smtClean="0"/>
              <a:t>Quick calculation:</a:t>
            </a:r>
          </a:p>
          <a:p>
            <a:pPr lvl="1"/>
            <a:r>
              <a:rPr lang="en-GB" sz="2000" dirty="0" smtClean="0"/>
              <a:t>Typical disk data transfer rate: 75MB/sec</a:t>
            </a:r>
          </a:p>
          <a:p>
            <a:pPr lvl="1"/>
            <a:r>
              <a:rPr lang="en-GB" sz="2000" dirty="0" smtClean="0"/>
              <a:t>Time taken to transfer 100GB of data to the </a:t>
            </a:r>
            <a:r>
              <a:rPr lang="en-GB" sz="2000" dirty="0" smtClean="0"/>
              <a:t>processor:</a:t>
            </a:r>
            <a:br>
              <a:rPr lang="en-GB" sz="2000" dirty="0" smtClean="0"/>
            </a:br>
            <a:r>
              <a:rPr lang="en-GB" sz="2000" dirty="0" smtClean="0"/>
              <a:t>approx</a:t>
            </a:r>
            <a:r>
              <a:rPr lang="en-GB" sz="2000" dirty="0" smtClean="0"/>
              <a:t>. 22 minutes!</a:t>
            </a:r>
          </a:p>
          <a:p>
            <a:pPr lvl="2"/>
            <a:r>
              <a:rPr lang="en-GB" sz="2000" dirty="0" smtClean="0"/>
              <a:t>Assuming sustained reads</a:t>
            </a:r>
          </a:p>
          <a:p>
            <a:pPr lvl="2"/>
            <a:r>
              <a:rPr lang="en-GB" sz="2000" dirty="0" smtClean="0"/>
              <a:t>Actual time will be worse, since most servers have less than 100GB of RAM available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7504" y="6419333"/>
            <a:ext cx="14145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metamorphichq.com</a:t>
            </a:r>
            <a:endParaRPr lang="en-GB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67311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Components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Distributed File system (HDFS)</a:t>
            </a:r>
          </a:p>
          <a:p>
            <a:r>
              <a:rPr lang="en-GB" dirty="0" smtClean="0"/>
              <a:t>Map-Reduce Processing Framework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07504" y="6419333"/>
            <a:ext cx="14145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metamorphichq.com</a:t>
            </a:r>
            <a:endParaRPr lang="en-GB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16104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HDFS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3374571" y="3501571"/>
            <a:ext cx="1759858" cy="244770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91880" y="4149080"/>
            <a:ext cx="1512168" cy="3600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635896" y="4221088"/>
            <a:ext cx="360040" cy="2160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BLK001</a:t>
            </a:r>
            <a:endParaRPr lang="en-GB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067944" y="4221088"/>
            <a:ext cx="360040" cy="2160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BLK002</a:t>
            </a:r>
            <a:endParaRPr lang="en-GB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436096" y="3501571"/>
            <a:ext cx="1759858" cy="244770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553405" y="4149080"/>
            <a:ext cx="1512168" cy="3600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697421" y="4221088"/>
            <a:ext cx="360040" cy="2160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BLK001</a:t>
            </a:r>
            <a:endParaRPr lang="en-GB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129469" y="4221088"/>
            <a:ext cx="360040" cy="2160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BLK002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561517" y="4221088"/>
            <a:ext cx="360040" cy="2160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BLK787</a:t>
            </a:r>
            <a:endParaRPr lang="en-GB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487879" y="3511878"/>
            <a:ext cx="5574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RACK 1</a:t>
            </a:r>
            <a:endParaRPr lang="en-GB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553405" y="3511878"/>
            <a:ext cx="5574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RACK 2</a:t>
            </a:r>
            <a:endParaRPr lang="en-GB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475656" y="2873279"/>
            <a:ext cx="1296144" cy="95757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403648" y="3830851"/>
            <a:ext cx="8057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NameNode</a:t>
            </a:r>
            <a:endParaRPr lang="en-GB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547664" y="2945287"/>
            <a:ext cx="288032" cy="144016"/>
          </a:xfrm>
          <a:prstGeom prst="rect">
            <a:avLst/>
          </a:prstGeom>
          <a:ln w="9525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981729" y="3075544"/>
            <a:ext cx="288032" cy="144016"/>
          </a:xfrm>
          <a:prstGeom prst="rect">
            <a:avLst/>
          </a:prstGeom>
          <a:ln w="9525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415794" y="3205801"/>
            <a:ext cx="288032" cy="144016"/>
          </a:xfrm>
          <a:prstGeom prst="rect">
            <a:avLst/>
          </a:prstGeom>
          <a:ln w="9525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975418" y="3277809"/>
            <a:ext cx="288032" cy="144016"/>
          </a:xfrm>
          <a:prstGeom prst="rect">
            <a:avLst/>
          </a:prstGeom>
          <a:ln w="9525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415794" y="3399580"/>
            <a:ext cx="288032" cy="144016"/>
          </a:xfrm>
          <a:prstGeom prst="rect">
            <a:avLst/>
          </a:prstGeom>
          <a:ln w="9525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411737" y="3593359"/>
            <a:ext cx="288032" cy="144016"/>
          </a:xfrm>
          <a:prstGeom prst="rect">
            <a:avLst/>
          </a:prstGeom>
          <a:ln w="9525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1" name="Elbow Connector 40"/>
          <p:cNvCxnSpPr>
            <a:stCxn id="34" idx="3"/>
            <a:endCxn id="35" idx="1"/>
          </p:cNvCxnSpPr>
          <p:nvPr/>
        </p:nvCxnSpPr>
        <p:spPr>
          <a:xfrm>
            <a:off x="1835696" y="3017295"/>
            <a:ext cx="146033" cy="130257"/>
          </a:xfrm>
          <a:prstGeom prst="bentConnector3">
            <a:avLst/>
          </a:prstGeom>
          <a:ln w="63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34" idx="3"/>
            <a:endCxn id="37" idx="1"/>
          </p:cNvCxnSpPr>
          <p:nvPr/>
        </p:nvCxnSpPr>
        <p:spPr>
          <a:xfrm>
            <a:off x="1835696" y="3017295"/>
            <a:ext cx="139722" cy="332522"/>
          </a:xfrm>
          <a:prstGeom prst="bentConnector3">
            <a:avLst/>
          </a:prstGeom>
          <a:ln w="63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35" idx="3"/>
            <a:endCxn id="36" idx="1"/>
          </p:cNvCxnSpPr>
          <p:nvPr/>
        </p:nvCxnSpPr>
        <p:spPr>
          <a:xfrm>
            <a:off x="2269761" y="3147552"/>
            <a:ext cx="146033" cy="130257"/>
          </a:xfrm>
          <a:prstGeom prst="bentConnector3">
            <a:avLst/>
          </a:prstGeom>
          <a:ln w="63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35" idx="3"/>
            <a:endCxn id="38" idx="1"/>
          </p:cNvCxnSpPr>
          <p:nvPr/>
        </p:nvCxnSpPr>
        <p:spPr>
          <a:xfrm>
            <a:off x="2269761" y="3147552"/>
            <a:ext cx="146033" cy="324036"/>
          </a:xfrm>
          <a:prstGeom prst="bentConnector3">
            <a:avLst/>
          </a:prstGeom>
          <a:ln w="63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35" idx="3"/>
            <a:endCxn id="39" idx="1"/>
          </p:cNvCxnSpPr>
          <p:nvPr/>
        </p:nvCxnSpPr>
        <p:spPr>
          <a:xfrm>
            <a:off x="2269761" y="3147552"/>
            <a:ext cx="141976" cy="517815"/>
          </a:xfrm>
          <a:prstGeom prst="bentConnector3">
            <a:avLst/>
          </a:prstGeom>
          <a:ln w="63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32" idx="3"/>
            <a:endCxn id="5" idx="0"/>
          </p:cNvCxnSpPr>
          <p:nvPr/>
        </p:nvCxnSpPr>
        <p:spPr>
          <a:xfrm>
            <a:off x="2771800" y="3352065"/>
            <a:ext cx="1482700" cy="14950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32" idx="3"/>
            <a:endCxn id="18" idx="0"/>
          </p:cNvCxnSpPr>
          <p:nvPr/>
        </p:nvCxnSpPr>
        <p:spPr>
          <a:xfrm>
            <a:off x="2771800" y="3352065"/>
            <a:ext cx="3544225" cy="14950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3487879" y="4589512"/>
            <a:ext cx="1512168" cy="3600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631895" y="4661520"/>
            <a:ext cx="360040" cy="2160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BLK002</a:t>
            </a:r>
            <a:endParaRPr lang="en-GB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4063943" y="4661520"/>
            <a:ext cx="360040" cy="2160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BLK003</a:t>
            </a:r>
            <a:endParaRPr lang="en-GB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549404" y="4589512"/>
            <a:ext cx="1512168" cy="3600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5693420" y="4661520"/>
            <a:ext cx="360040" cy="2160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BLK003</a:t>
            </a:r>
            <a:endParaRPr lang="en-GB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6125468" y="4661520"/>
            <a:ext cx="360040" cy="2160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BLK001</a:t>
            </a:r>
            <a:endParaRPr lang="en-GB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483878" y="5029944"/>
            <a:ext cx="1512168" cy="3600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3627894" y="5101952"/>
            <a:ext cx="360040" cy="2160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BLK787</a:t>
            </a:r>
            <a:endParaRPr lang="en-GB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491990" y="5101952"/>
            <a:ext cx="360040" cy="2160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BLK787</a:t>
            </a:r>
            <a:endParaRPr lang="en-GB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5545403" y="5029944"/>
            <a:ext cx="1512168" cy="3600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6553515" y="5101952"/>
            <a:ext cx="360040" cy="2160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BLK003</a:t>
            </a:r>
            <a:endParaRPr lang="en-GB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479877" y="5470376"/>
            <a:ext cx="1512168" cy="3600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5541402" y="5470376"/>
            <a:ext cx="1512168" cy="3600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1434243" y="1556792"/>
            <a:ext cx="6482639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For example: hdfs://users/markmo/bigfile.txt</a:t>
            </a:r>
          </a:p>
          <a:p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split into 128MB blocks: BLK001, BLK002, … BLK787</a:t>
            </a:r>
          </a:p>
          <a:p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and replicated 3 times (default)</a:t>
            </a:r>
          </a:p>
          <a:p>
            <a:endParaRPr lang="en-GB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Data is just files with tools to move data from network shares, databases, log files, etc.</a:t>
            </a:r>
            <a:endParaRPr lang="en-GB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07504" y="6419333"/>
            <a:ext cx="14145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metamorphichq.com</a:t>
            </a:r>
            <a:endParaRPr lang="en-GB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30703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a Map </a:t>
            </a:r>
            <a:r>
              <a:rPr lang="en-GB" dirty="0" smtClean="0"/>
              <a:t>Operation?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function square(a) {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for (</a:t>
            </a:r>
            <a:r>
              <a:rPr lang="en-GB" dirty="0" err="1" smtClean="0"/>
              <a:t>i</a:t>
            </a:r>
            <a:r>
              <a:rPr lang="en-GB" dirty="0" smtClean="0"/>
              <a:t> = 0; </a:t>
            </a:r>
            <a:r>
              <a:rPr lang="en-GB" dirty="0" err="1" smtClean="0"/>
              <a:t>i</a:t>
            </a:r>
            <a:r>
              <a:rPr lang="en-GB" dirty="0" smtClean="0"/>
              <a:t> &lt; </a:t>
            </a:r>
            <a:r>
              <a:rPr lang="en-GB" dirty="0" err="1" smtClean="0"/>
              <a:t>a.length</a:t>
            </a:r>
            <a:r>
              <a:rPr lang="en-GB" dirty="0" smtClean="0"/>
              <a:t>; </a:t>
            </a:r>
            <a:r>
              <a:rPr lang="en-GB" dirty="0" err="1" smtClean="0"/>
              <a:t>i</a:t>
            </a:r>
            <a:r>
              <a:rPr lang="en-GB" dirty="0" smtClean="0"/>
              <a:t>++) {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	a[</a:t>
            </a:r>
            <a:r>
              <a:rPr lang="en-GB" dirty="0" err="1" smtClean="0"/>
              <a:t>i</a:t>
            </a:r>
            <a:r>
              <a:rPr lang="en-GB" dirty="0" smtClean="0"/>
              <a:t>] = a[</a:t>
            </a:r>
            <a:r>
              <a:rPr lang="en-GB" dirty="0" err="1" smtClean="0"/>
              <a:t>i</a:t>
            </a:r>
            <a:r>
              <a:rPr lang="en-GB" dirty="0" smtClean="0"/>
              <a:t>]^2;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}</a:t>
            </a:r>
          </a:p>
          <a:p>
            <a:pPr marL="0" indent="0">
              <a:buNone/>
            </a:pPr>
            <a:r>
              <a:rPr lang="en-GB" dirty="0" smtClean="0"/>
              <a:t>}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07504" y="6419333"/>
            <a:ext cx="14145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metamorphichq.com</a:t>
            </a:r>
            <a:endParaRPr lang="en-GB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282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Generalized Map Operation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 smtClean="0"/>
              <a:t>function map(</a:t>
            </a:r>
            <a:r>
              <a:rPr lang="en-GB" dirty="0" err="1" smtClean="0"/>
              <a:t>fn</a:t>
            </a:r>
            <a:r>
              <a:rPr lang="en-GB" dirty="0" smtClean="0"/>
              <a:t>, a) {</a:t>
            </a:r>
          </a:p>
          <a:p>
            <a:pPr marL="0" indent="0">
              <a:buNone/>
            </a:pPr>
            <a:r>
              <a:rPr lang="en-GB" dirty="0" smtClean="0"/>
              <a:t>	for (</a:t>
            </a:r>
            <a:r>
              <a:rPr lang="en-GB" dirty="0" err="1" smtClean="0"/>
              <a:t>i</a:t>
            </a:r>
            <a:r>
              <a:rPr lang="en-GB" dirty="0" smtClean="0"/>
              <a:t> = 0; </a:t>
            </a:r>
            <a:r>
              <a:rPr lang="en-GB" dirty="0" err="1" smtClean="0"/>
              <a:t>i</a:t>
            </a:r>
            <a:r>
              <a:rPr lang="en-GB" dirty="0" smtClean="0"/>
              <a:t> &lt; </a:t>
            </a:r>
            <a:r>
              <a:rPr lang="en-GB" dirty="0" err="1" smtClean="0"/>
              <a:t>a.length</a:t>
            </a:r>
            <a:r>
              <a:rPr lang="en-GB" dirty="0" smtClean="0"/>
              <a:t>; </a:t>
            </a:r>
            <a:r>
              <a:rPr lang="en-GB" dirty="0" err="1" smtClean="0"/>
              <a:t>i</a:t>
            </a:r>
            <a:r>
              <a:rPr lang="en-GB" dirty="0" smtClean="0"/>
              <a:t>++) {</a:t>
            </a:r>
          </a:p>
          <a:p>
            <a:pPr marL="0" indent="0">
              <a:buNone/>
            </a:pPr>
            <a:r>
              <a:rPr lang="en-GB" dirty="0" smtClean="0"/>
              <a:t>		a[</a:t>
            </a:r>
            <a:r>
              <a:rPr lang="en-GB" dirty="0" err="1" smtClean="0"/>
              <a:t>i</a:t>
            </a:r>
            <a:r>
              <a:rPr lang="en-GB" dirty="0" smtClean="0"/>
              <a:t>] = </a:t>
            </a:r>
            <a:r>
              <a:rPr lang="en-GB" dirty="0" err="1" smtClean="0"/>
              <a:t>fn</a:t>
            </a:r>
            <a:r>
              <a:rPr lang="en-GB" dirty="0" smtClean="0"/>
              <a:t>(a[</a:t>
            </a:r>
            <a:r>
              <a:rPr lang="en-GB" dirty="0" err="1" smtClean="0"/>
              <a:t>i</a:t>
            </a:r>
            <a:r>
              <a:rPr lang="en-GB" dirty="0" smtClean="0"/>
              <a:t>]);</a:t>
            </a:r>
          </a:p>
          <a:p>
            <a:pPr marL="0" indent="0">
              <a:buNone/>
            </a:pPr>
            <a:r>
              <a:rPr lang="en-GB" dirty="0" smtClean="0"/>
              <a:t>	}</a:t>
            </a:r>
          </a:p>
          <a:p>
            <a:pPr marL="0" indent="0">
              <a:buNone/>
            </a:pPr>
            <a:r>
              <a:rPr lang="en-GB" dirty="0" smtClean="0"/>
              <a:t>}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i="1" dirty="0" smtClean="0"/>
              <a:t>Invoked as: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map(function (x) { return x^2; }, a);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07504" y="6419333"/>
            <a:ext cx="14145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metamorphichq.com</a:t>
            </a:r>
            <a:endParaRPr lang="en-GB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3650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a Reduce </a:t>
            </a:r>
            <a:r>
              <a:rPr lang="en-GB" dirty="0" smtClean="0"/>
              <a:t>Operation?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function sum(a) {</a:t>
            </a:r>
          </a:p>
          <a:p>
            <a:pPr marL="0" indent="0">
              <a:buNone/>
            </a:pPr>
            <a:r>
              <a:rPr lang="en-GB" dirty="0" smtClean="0"/>
              <a:t>	</a:t>
            </a:r>
            <a:r>
              <a:rPr lang="en-GB" dirty="0" err="1" smtClean="0"/>
              <a:t>var</a:t>
            </a:r>
            <a:r>
              <a:rPr lang="en-GB" dirty="0" smtClean="0"/>
              <a:t> s = 0;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for (</a:t>
            </a:r>
            <a:r>
              <a:rPr lang="en-GB" dirty="0" err="1" smtClean="0"/>
              <a:t>i</a:t>
            </a:r>
            <a:r>
              <a:rPr lang="en-GB" dirty="0" smtClean="0"/>
              <a:t> = 0; </a:t>
            </a:r>
            <a:r>
              <a:rPr lang="en-GB" dirty="0" err="1" smtClean="0"/>
              <a:t>i</a:t>
            </a:r>
            <a:r>
              <a:rPr lang="en-GB" dirty="0" smtClean="0"/>
              <a:t> &lt; </a:t>
            </a:r>
            <a:r>
              <a:rPr lang="en-GB" dirty="0" err="1" smtClean="0"/>
              <a:t>a.length</a:t>
            </a:r>
            <a:r>
              <a:rPr lang="en-GB" dirty="0" smtClean="0"/>
              <a:t>; </a:t>
            </a:r>
            <a:r>
              <a:rPr lang="en-GB" dirty="0" err="1" smtClean="0"/>
              <a:t>i</a:t>
            </a:r>
            <a:r>
              <a:rPr lang="en-GB" dirty="0" smtClean="0"/>
              <a:t>++) {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	s += a[</a:t>
            </a:r>
            <a:r>
              <a:rPr lang="en-GB" dirty="0" err="1" smtClean="0"/>
              <a:t>i</a:t>
            </a:r>
            <a:r>
              <a:rPr lang="en-GB" dirty="0" smtClean="0"/>
              <a:t>];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}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return s;</a:t>
            </a:r>
          </a:p>
          <a:p>
            <a:pPr marL="0" indent="0">
              <a:buNone/>
            </a:pPr>
            <a:r>
              <a:rPr lang="en-GB" dirty="0"/>
              <a:t>}</a:t>
            </a:r>
            <a:endParaRPr lang="en-GB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7504" y="6419333"/>
            <a:ext cx="14145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metamorphichq.com</a:t>
            </a:r>
            <a:endParaRPr lang="en-GB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9967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Generalized Reduce Operation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 smtClean="0"/>
              <a:t>function reduce(</a:t>
            </a:r>
            <a:r>
              <a:rPr lang="en-GB" dirty="0" err="1" smtClean="0"/>
              <a:t>fn</a:t>
            </a:r>
            <a:r>
              <a:rPr lang="en-GB" dirty="0" smtClean="0"/>
              <a:t>, a, </a:t>
            </a:r>
            <a:r>
              <a:rPr lang="en-GB" dirty="0" err="1" smtClean="0"/>
              <a:t>init</a:t>
            </a:r>
            <a:r>
              <a:rPr lang="en-GB" dirty="0" smtClean="0"/>
              <a:t>) {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 smtClean="0"/>
              <a:t>var</a:t>
            </a:r>
            <a:r>
              <a:rPr lang="en-GB" dirty="0" smtClean="0"/>
              <a:t> s = </a:t>
            </a:r>
            <a:r>
              <a:rPr lang="en-GB" dirty="0" err="1" smtClean="0"/>
              <a:t>init</a:t>
            </a:r>
            <a:r>
              <a:rPr lang="en-GB" dirty="0" smtClean="0"/>
              <a:t>;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for (</a:t>
            </a:r>
            <a:r>
              <a:rPr lang="en-GB" dirty="0" err="1" smtClean="0"/>
              <a:t>i</a:t>
            </a:r>
            <a:r>
              <a:rPr lang="en-GB" dirty="0" smtClean="0"/>
              <a:t> = 0; </a:t>
            </a:r>
            <a:r>
              <a:rPr lang="en-GB" dirty="0" err="1" smtClean="0"/>
              <a:t>i</a:t>
            </a:r>
            <a:r>
              <a:rPr lang="en-GB" dirty="0" smtClean="0"/>
              <a:t> &lt; </a:t>
            </a:r>
            <a:r>
              <a:rPr lang="en-GB" dirty="0" err="1" smtClean="0"/>
              <a:t>a.length</a:t>
            </a:r>
            <a:r>
              <a:rPr lang="en-GB" dirty="0" smtClean="0"/>
              <a:t>; </a:t>
            </a:r>
            <a:r>
              <a:rPr lang="en-GB" dirty="0" err="1" smtClean="0"/>
              <a:t>i</a:t>
            </a:r>
            <a:r>
              <a:rPr lang="en-GB" dirty="0" smtClean="0"/>
              <a:t>++) {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	s = </a:t>
            </a:r>
            <a:r>
              <a:rPr lang="en-GB" dirty="0" err="1" smtClean="0"/>
              <a:t>fn</a:t>
            </a:r>
            <a:r>
              <a:rPr lang="en-GB" dirty="0" smtClean="0"/>
              <a:t>(s, a[</a:t>
            </a:r>
            <a:r>
              <a:rPr lang="en-GB" dirty="0" err="1" smtClean="0"/>
              <a:t>i</a:t>
            </a:r>
            <a:r>
              <a:rPr lang="en-GB" dirty="0" smtClean="0"/>
              <a:t>]);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}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return s;</a:t>
            </a:r>
          </a:p>
          <a:p>
            <a:pPr marL="0" indent="0">
              <a:buNone/>
            </a:pPr>
            <a:r>
              <a:rPr lang="en-GB" dirty="0" smtClean="0"/>
              <a:t>}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i="1" dirty="0" smtClean="0"/>
              <a:t>Invoked as: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reduce(function (a, b) { return a + b; }, a, 0);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07504" y="6419333"/>
            <a:ext cx="14145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metamorphichq.com</a:t>
            </a:r>
            <a:endParaRPr lang="en-GB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25404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华文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Inspiration.thmx</Template>
  <TotalTime>144</TotalTime>
  <Words>596</Words>
  <Application>Microsoft Macintosh PowerPoint</Application>
  <PresentationFormat>On-screen Show (4:3)</PresentationFormat>
  <Paragraphs>169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Hadoop Introduction</vt:lpstr>
      <vt:lpstr>History</vt:lpstr>
      <vt:lpstr>What Problem is it Solving?</vt:lpstr>
      <vt:lpstr>Components</vt:lpstr>
      <vt:lpstr>HDFS</vt:lpstr>
      <vt:lpstr>What is a Map Operation?</vt:lpstr>
      <vt:lpstr>Generalized Map Operation</vt:lpstr>
      <vt:lpstr>What is a Reduce Operation?</vt:lpstr>
      <vt:lpstr>Generalized Reduce Operation</vt:lpstr>
      <vt:lpstr>How to Scale?</vt:lpstr>
      <vt:lpstr>“Hello World” in Hadoop</vt:lpstr>
      <vt:lpstr>Machine Learning</vt:lpstr>
      <vt:lpstr>Use Cases</vt:lpstr>
      <vt:lpstr>Other Potential</vt:lpstr>
    </vt:vector>
  </TitlesOfParts>
  <Company>Data Science Limited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</dc:title>
  <dc:creator>Mark Moloney</dc:creator>
  <cp:lastModifiedBy>Mark Moloney</cp:lastModifiedBy>
  <cp:revision>16</cp:revision>
  <dcterms:created xsi:type="dcterms:W3CDTF">2012-08-09T11:53:27Z</dcterms:created>
  <dcterms:modified xsi:type="dcterms:W3CDTF">2013-04-22T07:16:38Z</dcterms:modified>
</cp:coreProperties>
</file>