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5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95E43"/>
    <a:srgbClr val="EE2619"/>
    <a:srgbClr val="C50017"/>
    <a:srgbClr val="F05F43"/>
    <a:srgbClr val="B8A987"/>
    <a:srgbClr val="8A6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848" y="-584"/>
      </p:cViewPr>
      <p:guideLst>
        <p:guide orient="horz" pos="2443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06F31-8605-FF4B-AB19-6101151459E3}" type="datetimeFigureOut">
              <a:rPr lang="en-US" smtClean="0"/>
              <a:t>23/04/13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D48E0-5DD8-6C4A-B396-AC903D6F9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1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55C7-E424-8F49-8D73-D382739DE655}" type="datetimeFigureOut">
              <a:rPr lang="en-US" smtClean="0"/>
              <a:t>23/04/13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2724-543B-6145-8216-9F9941C80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95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55C7-E424-8F49-8D73-D382739DE655}" type="datetimeFigureOut">
              <a:rPr lang="en-US" smtClean="0"/>
              <a:t>23/04/13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2724-543B-6145-8216-9F9941C80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55C7-E424-8F49-8D73-D382739DE655}" type="datetimeFigureOut">
              <a:rPr lang="en-US" smtClean="0"/>
              <a:t>23/04/13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2724-543B-6145-8216-9F9941C80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7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55C7-E424-8F49-8D73-D382739DE655}" type="datetimeFigureOut">
              <a:rPr lang="en-US" smtClean="0"/>
              <a:t>23/04/13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2724-543B-6145-8216-9F9941C80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65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55C7-E424-8F49-8D73-D382739DE655}" type="datetimeFigureOut">
              <a:rPr lang="en-US" smtClean="0"/>
              <a:t>23/04/13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2724-543B-6145-8216-9F9941C80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08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55C7-E424-8F49-8D73-D382739DE655}" type="datetimeFigureOut">
              <a:rPr lang="en-US" smtClean="0"/>
              <a:t>23/04/13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2724-543B-6145-8216-9F9941C80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30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55C7-E424-8F49-8D73-D382739DE655}" type="datetimeFigureOut">
              <a:rPr lang="en-US" smtClean="0"/>
              <a:t>23/04/13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2724-543B-6145-8216-9F9941C80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52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55C7-E424-8F49-8D73-D382739DE655}" type="datetimeFigureOut">
              <a:rPr lang="en-US" smtClean="0"/>
              <a:t>23/04/13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2724-543B-6145-8216-9F9941C80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68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55C7-E424-8F49-8D73-D382739DE655}" type="datetimeFigureOut">
              <a:rPr lang="en-US" smtClean="0"/>
              <a:t>23/04/13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2724-543B-6145-8216-9F9941C80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49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55C7-E424-8F49-8D73-D382739DE655}" type="datetimeFigureOut">
              <a:rPr lang="en-US" smtClean="0"/>
              <a:t>23/04/13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2724-543B-6145-8216-9F9941C80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57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55C7-E424-8F49-8D73-D382739DE655}" type="datetimeFigureOut">
              <a:rPr lang="en-US" smtClean="0"/>
              <a:t>23/04/13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2724-543B-6145-8216-9F9941C80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255C7-E424-8F49-8D73-D382739DE655}" type="datetimeFigureOut">
              <a:rPr lang="en-US" smtClean="0"/>
              <a:t>23/04/13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32724-543B-6145-8216-9F9941C80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82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kern="120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etada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988840"/>
            <a:ext cx="5422900" cy="3263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504" y="6419333"/>
            <a:ext cx="1414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metamorphichq.com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91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cked_fol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772816"/>
            <a:ext cx="5175504" cy="34472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Metadata is data about data.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It describes</a:t>
            </a:r>
          </a:p>
          <a:p>
            <a:pPr lvl="1">
              <a:buFont typeface="Arial"/>
              <a:buChar char="•"/>
            </a:pPr>
            <a:r>
              <a:rPr lang="en-GB" dirty="0" smtClean="0"/>
              <a:t>what data you Own</a:t>
            </a:r>
          </a:p>
          <a:p>
            <a:pPr lvl="1">
              <a:buFont typeface="Arial"/>
              <a:buChar char="•"/>
            </a:pPr>
            <a:r>
              <a:rPr lang="en-GB" dirty="0" smtClean="0"/>
              <a:t>its Contents</a:t>
            </a:r>
          </a:p>
          <a:p>
            <a:pPr lvl="1">
              <a:buFont typeface="Arial"/>
              <a:buChar char="•"/>
            </a:pPr>
            <a:r>
              <a:rPr lang="en-GB" dirty="0" smtClean="0"/>
              <a:t>its Structure and Format</a:t>
            </a:r>
          </a:p>
          <a:p>
            <a:pPr lvl="1">
              <a:buFont typeface="Arial"/>
              <a:buChar char="•"/>
            </a:pPr>
            <a:r>
              <a:rPr lang="en-GB" dirty="0" smtClean="0"/>
              <a:t>who should be Allowed Access</a:t>
            </a:r>
          </a:p>
          <a:p>
            <a:pPr lvl="1">
              <a:buFont typeface="Arial"/>
              <a:buChar char="•"/>
            </a:pPr>
            <a:r>
              <a:rPr lang="en-GB" dirty="0" smtClean="0"/>
              <a:t>expectations about Quality</a:t>
            </a:r>
          </a:p>
          <a:p>
            <a:pPr lvl="1">
              <a:buFont typeface="Arial"/>
              <a:buChar char="•"/>
            </a:pPr>
            <a:r>
              <a:rPr lang="en-GB" dirty="0" smtClean="0"/>
              <a:t>in fact anything required to convert data into Value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6419333"/>
            <a:ext cx="1414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metamorphichq.com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53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Metadata takes multiple forms and has many uses.</a:t>
            </a:r>
          </a:p>
          <a:p>
            <a:pPr marL="0" indent="0">
              <a:buNone/>
            </a:pPr>
            <a:endParaRPr lang="en-GB" dirty="0"/>
          </a:p>
          <a:p>
            <a:pPr lvl="1">
              <a:buFont typeface="Arial"/>
              <a:buChar char="•"/>
            </a:pPr>
            <a:r>
              <a:rPr lang="en-GB" dirty="0" smtClean="0"/>
              <a:t>Descriptive content about documents and records</a:t>
            </a:r>
          </a:p>
          <a:p>
            <a:pPr lvl="1">
              <a:buFont typeface="Arial"/>
              <a:buChar char="•"/>
            </a:pPr>
            <a:r>
              <a:rPr lang="en-GB" dirty="0" smtClean="0"/>
              <a:t>Schemas for document exchange</a:t>
            </a:r>
          </a:p>
          <a:p>
            <a:pPr lvl="1">
              <a:buFont typeface="Arial"/>
              <a:buChar char="•"/>
            </a:pPr>
            <a:r>
              <a:rPr lang="en-GB" dirty="0" smtClean="0"/>
              <a:t>Database schemas</a:t>
            </a:r>
          </a:p>
          <a:p>
            <a:pPr lvl="1">
              <a:buFont typeface="Arial"/>
              <a:buChar char="•"/>
            </a:pPr>
            <a:r>
              <a:rPr lang="en-GB" dirty="0" smtClean="0"/>
              <a:t>Results of data profiling</a:t>
            </a:r>
          </a:p>
          <a:p>
            <a:pPr lvl="1">
              <a:buFont typeface="Arial"/>
              <a:buChar char="•"/>
            </a:pPr>
            <a:r>
              <a:rPr lang="en-GB" dirty="0" smtClean="0"/>
              <a:t>Data lineage and ETL documentation</a:t>
            </a:r>
          </a:p>
          <a:p>
            <a:pPr lvl="1">
              <a:buFont typeface="Arial"/>
              <a:buChar char="•"/>
            </a:pPr>
            <a:r>
              <a:rPr lang="en-GB" dirty="0" smtClean="0"/>
              <a:t>Notes and comments</a:t>
            </a:r>
            <a:endParaRPr lang="en-GB" dirty="0"/>
          </a:p>
        </p:txBody>
      </p:sp>
      <p:pic>
        <p:nvPicPr>
          <p:cNvPr id="8" name="Picture 7" descr="Colorful-Fold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704" y="2996952"/>
            <a:ext cx="2664296" cy="26642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504" y="6419333"/>
            <a:ext cx="1414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metamorphichq.com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1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Metamorphic is focused 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M</a:t>
            </a:r>
            <a:r>
              <a:rPr lang="en-GB" b="1" dirty="0" smtClean="0"/>
              <a:t>etadata to enable business analytics</a:t>
            </a:r>
          </a:p>
          <a:p>
            <a:pPr marL="0" indent="0">
              <a:buNone/>
            </a:pPr>
            <a:r>
              <a:rPr lang="en-GB" b="1" dirty="0" smtClean="0"/>
              <a:t>					 and business intelligence</a:t>
            </a:r>
          </a:p>
          <a:p>
            <a:pPr marL="0" indent="0">
              <a:buNone/>
            </a:pPr>
            <a:endParaRPr lang="en-GB" dirty="0"/>
          </a:p>
          <a:p>
            <a:pPr lvl="1">
              <a:buFont typeface="Arial"/>
              <a:buChar char="•"/>
            </a:pPr>
            <a:endParaRPr lang="en-GB" dirty="0" smtClean="0"/>
          </a:p>
        </p:txBody>
      </p:sp>
      <p:pic>
        <p:nvPicPr>
          <p:cNvPr id="2" name="Picture 1" descr="businessanalytic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80" y="3776995"/>
            <a:ext cx="2464484" cy="237556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07504" y="6419333"/>
            <a:ext cx="1414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metamorphichq.com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22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edl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474" y="2892653"/>
            <a:ext cx="3368861" cy="22384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In the context of big data</a:t>
            </a:r>
            <a:endParaRPr lang="en-GB" sz="3200" dirty="0" smtClean="0"/>
          </a:p>
          <a:p>
            <a:pPr lvl="1">
              <a:buFont typeface="Arial"/>
              <a:buChar char="•"/>
            </a:pPr>
            <a:r>
              <a:rPr lang="en-GB" sz="2600" dirty="0" smtClean="0"/>
              <a:t>Metadata is becoming as voluminous as the data itself</a:t>
            </a:r>
          </a:p>
          <a:p>
            <a:pPr lvl="1">
              <a:buFont typeface="Arial"/>
              <a:buChar char="•"/>
            </a:pPr>
            <a:r>
              <a:rPr lang="en-GB" sz="2600" dirty="0" smtClean="0"/>
              <a:t>And data will become increasingly unwieldy as analysts</a:t>
            </a:r>
            <a:br>
              <a:rPr lang="en-GB" sz="2600" dirty="0" smtClean="0"/>
            </a:br>
            <a:r>
              <a:rPr lang="en-GB" sz="2600" dirty="0" smtClean="0"/>
              <a:t>become lost in</a:t>
            </a:r>
          </a:p>
          <a:p>
            <a:pPr lvl="2">
              <a:buFont typeface="Lucida Grande"/>
              <a:buChar char="-"/>
            </a:pPr>
            <a:r>
              <a:rPr lang="en-GB" sz="2600" dirty="0"/>
              <a:t>myriad versions</a:t>
            </a:r>
          </a:p>
          <a:p>
            <a:pPr lvl="2">
              <a:buFont typeface="Lucida Grande"/>
              <a:buChar char="-"/>
            </a:pPr>
            <a:r>
              <a:rPr lang="en-GB" sz="2600" dirty="0"/>
              <a:t>naming conventions</a:t>
            </a:r>
          </a:p>
          <a:p>
            <a:pPr lvl="2">
              <a:buFont typeface="Lucida Grande"/>
              <a:buChar char="-"/>
            </a:pPr>
            <a:r>
              <a:rPr lang="en-GB" sz="2600" dirty="0"/>
              <a:t>spread and file-</a:t>
            </a:r>
            <a:r>
              <a:rPr lang="en-GB" sz="2600" dirty="0" smtClean="0"/>
              <a:t>marts</a:t>
            </a:r>
          </a:p>
          <a:p>
            <a:pPr lvl="2">
              <a:buFont typeface="Lucida Grande"/>
              <a:buChar char="-"/>
            </a:pPr>
            <a:endParaRPr lang="en-GB" sz="2600" dirty="0"/>
          </a:p>
          <a:p>
            <a:pPr lvl="1">
              <a:buFont typeface="Arial"/>
              <a:buChar char="•"/>
            </a:pPr>
            <a:r>
              <a:rPr lang="en-GB" sz="2600" b="1" dirty="0" smtClean="0"/>
              <a:t>Getting control of metadata is the key to unlocking value with agility, confidence, and security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7504" y="6419333"/>
            <a:ext cx="1414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metamorphichq.com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1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7539722" y="297729"/>
            <a:ext cx="1008112" cy="1008112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1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4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  <a:alpha val="14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144669" y="5993904"/>
            <a:ext cx="1728192" cy="1728192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204970" y="1282750"/>
            <a:ext cx="1496887" cy="4909296"/>
          </a:xfrm>
          <a:prstGeom prst="line">
            <a:avLst/>
          </a:prstGeom>
          <a:ln w="28575" cmpd="sng">
            <a:solidFill>
              <a:schemeClr val="accent1">
                <a:alpha val="3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860032" y="6192046"/>
            <a:ext cx="4841826" cy="542802"/>
          </a:xfrm>
          <a:prstGeom prst="line">
            <a:avLst/>
          </a:prstGeom>
          <a:ln w="28575" cmpd="sng"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Metamorphic is a Metadata Management System.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It enables:</a:t>
            </a:r>
          </a:p>
          <a:p>
            <a:pPr lvl="1">
              <a:buFont typeface="Arial"/>
              <a:buChar char="•"/>
            </a:pPr>
            <a:r>
              <a:rPr lang="en-GB" dirty="0" smtClean="0"/>
              <a:t>Trust in the numbers</a:t>
            </a:r>
          </a:p>
          <a:p>
            <a:pPr lvl="1">
              <a:buFont typeface="Arial"/>
              <a:buChar char="•"/>
            </a:pPr>
            <a:r>
              <a:rPr lang="en-GB" dirty="0" smtClean="0"/>
              <a:t>Time spent on analysis, taking away pain in preparation</a:t>
            </a:r>
          </a:p>
          <a:p>
            <a:pPr lvl="1">
              <a:buFont typeface="Arial"/>
              <a:buChar char="•"/>
            </a:pPr>
            <a:r>
              <a:rPr lang="en-GB" dirty="0" smtClean="0"/>
              <a:t>Security Classification and Data Governance</a:t>
            </a:r>
          </a:p>
          <a:p>
            <a:pPr lvl="1">
              <a:buFont typeface="Arial"/>
              <a:buChar char="•"/>
            </a:pPr>
            <a:r>
              <a:rPr lang="en-GB" dirty="0" smtClean="0"/>
              <a:t>A Search Engine for Data</a:t>
            </a:r>
          </a:p>
          <a:p>
            <a:pPr lvl="1">
              <a:buFont typeface="Arial"/>
              <a:buChar char="•"/>
            </a:pPr>
            <a:r>
              <a:rPr lang="en-GB" dirty="0" smtClean="0"/>
              <a:t>A Data Quality Firewall</a:t>
            </a:r>
          </a:p>
          <a:p>
            <a:pPr lvl="1">
              <a:buFont typeface="Arial"/>
              <a:buChar char="•"/>
            </a:pPr>
            <a:r>
              <a:rPr lang="en-GB" dirty="0" smtClean="0"/>
              <a:t>Control over Enterprise Information Assets</a:t>
            </a:r>
          </a:p>
        </p:txBody>
      </p:sp>
      <p:sp>
        <p:nvSpPr>
          <p:cNvPr id="5" name="Oval 4"/>
          <p:cNvSpPr/>
          <p:nvPr/>
        </p:nvSpPr>
        <p:spPr>
          <a:xfrm>
            <a:off x="7524328" y="4049340"/>
            <a:ext cx="4348212" cy="43482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/>
          <p:cNvSpPr txBox="1"/>
          <p:nvPr/>
        </p:nvSpPr>
        <p:spPr>
          <a:xfrm>
            <a:off x="107504" y="6419333"/>
            <a:ext cx="1414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metamorphichq.com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1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05F43"/>
              </a:gs>
              <a:gs pos="100000">
                <a:srgbClr val="C50017"/>
              </a:gs>
              <a:gs pos="86000">
                <a:srgbClr val="EE261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600200"/>
            <a:ext cx="7571184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For more information, please contact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Mark Moloney</a:t>
            </a:r>
          </a:p>
          <a:p>
            <a:pPr marL="0" indent="0">
              <a:buNone/>
            </a:pPr>
            <a:r>
              <a:rPr lang="en-GB" sz="2000" dirty="0" err="1" smtClean="0"/>
              <a:t>markmo@metamorphichq.com</a:t>
            </a:r>
            <a:endParaRPr lang="en-GB" sz="2000" dirty="0"/>
          </a:p>
        </p:txBody>
      </p:sp>
      <p:pic>
        <p:nvPicPr>
          <p:cNvPr id="8" name="Picture 7" descr="c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488" y="3603140"/>
            <a:ext cx="3442871" cy="30570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504" y="6419333"/>
            <a:ext cx="1414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chemeClr val="bg1">
                    <a:lumMod val="95000"/>
                  </a:schemeClr>
                </a:solidFill>
              </a:rPr>
              <a:t>metamorphichq.com</a:t>
            </a:r>
            <a:endParaRPr lang="en-GB" sz="11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98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348</TotalTime>
  <Words>161</Words>
  <Application>Microsoft Macintosh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Data Science Limited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</dc:title>
  <dc:subject/>
  <dc:creator>Mark Moloney</dc:creator>
  <cp:keywords/>
  <dc:description/>
  <cp:lastModifiedBy>Mark Moloney</cp:lastModifiedBy>
  <cp:revision>38</cp:revision>
  <dcterms:created xsi:type="dcterms:W3CDTF">2012-08-09T11:53:27Z</dcterms:created>
  <dcterms:modified xsi:type="dcterms:W3CDTF">2013-04-23T08:49:12Z</dcterms:modified>
  <cp:category/>
</cp:coreProperties>
</file>