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85" r:id="rId2"/>
    <p:sldId id="286" r:id="rId3"/>
    <p:sldId id="287" r:id="rId4"/>
    <p:sldId id="288" r:id="rId5"/>
    <p:sldId id="289" r:id="rId6"/>
    <p:sldId id="290" r:id="rId7"/>
    <p:sldId id="294" r:id="rId8"/>
    <p:sldId id="292" r:id="rId9"/>
    <p:sldId id="291" r:id="rId10"/>
    <p:sldId id="29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366"/>
    <a:srgbClr val="8EB4E3"/>
    <a:srgbClr val="9AC4FC"/>
    <a:srgbClr val="C3F075"/>
    <a:srgbClr val="A9CBF6"/>
    <a:srgbClr val="697E99"/>
    <a:srgbClr val="95B2D8"/>
    <a:srgbClr val="788FAC"/>
    <a:srgbClr val="AED366"/>
    <a:srgbClr val="FF35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4660"/>
  </p:normalViewPr>
  <p:slideViewPr>
    <p:cSldViewPr snapToGrid="0" snapToObjects="1">
      <p:cViewPr>
        <p:scale>
          <a:sx n="147" d="100"/>
          <a:sy n="147" d="100"/>
        </p:scale>
        <p:origin x="-112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3BC4-C84F-D14F-A3F5-3765DCD7F595}" type="datetimeFigureOut">
              <a:t>13/04/15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635B-EF9A-064A-84B7-2A259491ED18}" type="slidenum"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61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Mixed National Institute of Standards and Technology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CC635B-EF9A-064A-84B7-2A259491ED1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A2B76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2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5C62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4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92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40070"/>
            <a:ext cx="8229600" cy="518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1236D-F083-C643-B45F-1C23B92C0881}" type="datetimeFigureOut">
              <a:t>13/04/15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0C6A-66F8-9244-B867-573EDDA1EFF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4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rgbClr val="85C62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57575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57575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rgbClr val="57575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rgbClr val="57575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rgbClr val="57575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iendang/sparkr-naivebayes-example" TargetMode="External"/><Relationship Id="rId3" Type="http://schemas.openxmlformats.org/officeDocument/2006/relationships/hyperlink" Target="https://github.com/cafreeman/Demo_Spark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70000"/>
            </a:schemeClr>
          </a:solidFill>
        </p:spPr>
        <p:txBody>
          <a:bodyPr lIns="108000" rIns="108000">
            <a:normAutofit/>
          </a:bodyPr>
          <a:lstStyle/>
          <a:p>
            <a:r>
              <a:rPr lang="en-US" sz="4000" dirty="0" smtClean="0"/>
              <a:t>Introduction to SparkR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/>
          <a:p>
            <a:pPr algn="l"/>
            <a:r>
              <a:rPr lang="en-US" sz="2100" dirty="0"/>
              <a:t>Mark Moloney</a:t>
            </a:r>
          </a:p>
          <a:p>
            <a:pPr algn="l"/>
            <a:r>
              <a:rPr lang="en-US" sz="2100" dirty="0"/>
              <a:t>April 2015</a:t>
            </a:r>
          </a:p>
          <a:p>
            <a:pPr algn="l"/>
            <a:endParaRPr lang="en-US" sz="2100" dirty="0"/>
          </a:p>
          <a:p>
            <a:pPr algn="l"/>
            <a:r>
              <a:rPr lang="en-US" sz="2100" dirty="0"/>
              <a:t>https://github.com/markmo/sparkr-meetup-sparkr-demo</a:t>
            </a:r>
          </a:p>
        </p:txBody>
      </p:sp>
    </p:spTree>
    <p:extLst>
      <p:ext uri="{BB962C8B-B14F-4D97-AF65-F5344CB8AC3E}">
        <p14:creationId xmlns:p14="http://schemas.microsoft.com/office/powerpoint/2010/main" val="348386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200">
                <a:hlinkClick r:id="rId2"/>
              </a:rPr>
              <a:t>http://amplab-extras.github.io/SparkR-pkg</a:t>
            </a:r>
            <a:r>
              <a:rPr lang="en-AU" sz="1200">
                <a:hlinkClick r:id="rId2"/>
              </a:rPr>
              <a:t>/</a:t>
            </a:r>
            <a:r>
              <a:rPr lang="en-AU" sz="1200"/>
              <a:t> - main site</a:t>
            </a:r>
            <a:endParaRPr lang="en-AU" sz="1200">
              <a:hlinkClick r:id="rId2"/>
            </a:endParaRPr>
          </a:p>
          <a:p>
            <a:r>
              <a:rPr lang="en-AU" sz="1200">
                <a:hlinkClick r:id="rId2"/>
              </a:rPr>
              <a:t>http://ampcamp.berkeley.edu/5/exercises/sparkr.html</a:t>
            </a:r>
            <a:r>
              <a:rPr lang="en-AU" sz="1200"/>
              <a:t> - hands-on exercises</a:t>
            </a:r>
          </a:p>
          <a:p>
            <a:r>
              <a:rPr lang="en-AU" sz="1200">
                <a:hlinkClick r:id="rId2"/>
              </a:rPr>
              <a:t>http://spark-summit.org/2014/talk/sparkr-interactive-r-programs-at-scale-2</a:t>
            </a:r>
            <a:r>
              <a:rPr lang="en-AU" sz="1200"/>
              <a:t> - MNIST example</a:t>
            </a:r>
            <a:endParaRPr lang="en-AU" sz="1200">
              <a:hlinkClick r:id="rId2"/>
            </a:endParaRPr>
          </a:p>
          <a:p>
            <a:r>
              <a:rPr lang="en-AU" sz="1200">
                <a:hlinkClick r:id="rId2"/>
              </a:rPr>
              <a:t>https://github.com/kiendang/sparkr-naivebayes-example</a:t>
            </a:r>
            <a:r>
              <a:rPr lang="en-AU" sz="1200"/>
              <a:t> - how to integrate with MLLib now</a:t>
            </a:r>
          </a:p>
          <a:p>
            <a:r>
              <a:rPr lang="en-AU" sz="1200">
                <a:hlinkClick r:id="rId3"/>
              </a:rPr>
              <a:t>https://github.com/cafreeman/Demo_SparkR</a:t>
            </a:r>
            <a:r>
              <a:rPr lang="en-AU" sz="1200"/>
              <a:t> - New API</a:t>
            </a:r>
          </a:p>
          <a:p>
            <a:endParaRPr lang="en-AU" sz="1200"/>
          </a:p>
        </p:txBody>
      </p:sp>
    </p:spTree>
    <p:extLst>
      <p:ext uri="{BB962C8B-B14F-4D97-AF65-F5344CB8AC3E}">
        <p14:creationId xmlns:p14="http://schemas.microsoft.com/office/powerpoint/2010/main" val="2954855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A language that targets statistical and general data analysis</a:t>
            </a:r>
          </a:p>
          <a:p>
            <a:r>
              <a:rPr lang="en-AU"/>
              <a:t>A package for nearly everything in this space</a:t>
            </a:r>
          </a:p>
          <a:p>
            <a:r>
              <a:rPr lang="en-AU"/>
              <a:t>Great for exploratory analysis – rapid statistics and plots</a:t>
            </a:r>
          </a:p>
          <a:p>
            <a:r>
              <a:rPr lang="en-AU"/>
              <a:t>Single threaded</a:t>
            </a:r>
          </a:p>
          <a:p>
            <a:r>
              <a:rPr lang="en-AU"/>
              <a:t>Datasets limited to memory</a:t>
            </a:r>
          </a:p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90" y="2186082"/>
            <a:ext cx="4483100" cy="314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2584" y="5525579"/>
            <a:ext cx="38537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900"/>
              <a:t>2013 Rexer Analytics Survey of 1,259 analytics professionals from 75 countries.</a:t>
            </a:r>
          </a:p>
        </p:txBody>
      </p:sp>
    </p:spTree>
    <p:extLst>
      <p:ext uri="{BB962C8B-B14F-4D97-AF65-F5344CB8AC3E}">
        <p14:creationId xmlns:p14="http://schemas.microsoft.com/office/powerpoint/2010/main" val="362314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An evolutionary step up from Map-Reduce programming on Hadoop</a:t>
            </a:r>
          </a:p>
          <a:p>
            <a:r>
              <a:rPr lang="en-AU"/>
              <a:t>Do more with less work</a:t>
            </a:r>
          </a:p>
          <a:p>
            <a:r>
              <a:rPr lang="en-AU"/>
              <a:t>Simpler API than Map-Reduce. Apply functional transforms to datasets. The framework takes care of distribution of work across multiple machines.</a:t>
            </a:r>
          </a:p>
          <a:p>
            <a:r>
              <a:rPr lang="en-AU"/>
              <a:t>Can cache interim results in memory, which speeds up iterative procedures</a:t>
            </a:r>
          </a:p>
        </p:txBody>
      </p:sp>
    </p:spTree>
    <p:extLst>
      <p:ext uri="{BB962C8B-B14F-4D97-AF65-F5344CB8AC3E}">
        <p14:creationId xmlns:p14="http://schemas.microsoft.com/office/powerpoint/2010/main" val="315878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SparkR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40070"/>
            <a:ext cx="5758153" cy="5186094"/>
          </a:xfrm>
        </p:spPr>
        <p:txBody>
          <a:bodyPr/>
          <a:lstStyle/>
          <a:p>
            <a:r>
              <a:rPr lang="en-AU"/>
              <a:t>An R API to Spark’s RDDs (Resilient Distributed Datasets)</a:t>
            </a:r>
          </a:p>
          <a:p>
            <a:r>
              <a:rPr lang="en-AU"/>
              <a:t>Work with massive datasets in R</a:t>
            </a:r>
          </a:p>
          <a:p>
            <a:r>
              <a:rPr lang="en-AU"/>
              <a:t>Works on top of YARN or Mesos</a:t>
            </a:r>
          </a:p>
          <a:p>
            <a:r>
              <a:rPr lang="en-AU"/>
              <a:t>Interactively run jobs on a cluster from the R shell</a:t>
            </a:r>
          </a:p>
          <a:p>
            <a:r>
              <a:rPr lang="en-AU"/>
              <a:t>Exposes the RDD API of Spark as distributed lists in R</a:t>
            </a:r>
          </a:p>
          <a:p>
            <a:r>
              <a:rPr lang="en-AU"/>
              <a:t>Packages and ships variables in the closure to each node</a:t>
            </a:r>
          </a:p>
          <a:p>
            <a:r>
              <a:rPr lang="en-AU"/>
              <a:t>Use includePackage to include third-party packages on other nodes</a:t>
            </a:r>
          </a:p>
          <a:p>
            <a:r>
              <a:rPr lang="en-AU"/>
              <a:t>Currently only suports R lists and vectors. Data frame support is in the works.</a:t>
            </a:r>
          </a:p>
          <a:p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6395231" y="3309943"/>
            <a:ext cx="2748769" cy="3077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map / lapply</a:t>
            </a:r>
          </a:p>
          <a:p>
            <a:r>
              <a:rPr lang="en-AU" sz="1600"/>
              <a:t>mapPartitions / lapplyPartition</a:t>
            </a:r>
          </a:p>
          <a:p>
            <a:r>
              <a:rPr lang="en-AU" sz="1600"/>
              <a:t>groupByKey</a:t>
            </a:r>
          </a:p>
          <a:p>
            <a:r>
              <a:rPr lang="en-AU" sz="1600"/>
              <a:t>reduceByKey</a:t>
            </a:r>
          </a:p>
          <a:p>
            <a:r>
              <a:rPr lang="en-AU" sz="1600"/>
              <a:t>sampleRDD</a:t>
            </a:r>
          </a:p>
          <a:p>
            <a:r>
              <a:rPr lang="en-AU" sz="1600"/>
              <a:t>collect</a:t>
            </a:r>
          </a:p>
          <a:p>
            <a:r>
              <a:rPr lang="en-AU" sz="1600"/>
              <a:t>cache</a:t>
            </a:r>
          </a:p>
          <a:p>
            <a:r>
              <a:rPr lang="en-AU" sz="1600"/>
              <a:t>textFile</a:t>
            </a:r>
          </a:p>
          <a:p>
            <a:r>
              <a:rPr lang="en-AU" sz="1600"/>
              <a:t>parallelize</a:t>
            </a:r>
          </a:p>
          <a:p>
            <a:r>
              <a:rPr lang="en-AU" sz="1600"/>
              <a:t>broadcast</a:t>
            </a:r>
          </a:p>
          <a:p>
            <a:r>
              <a:rPr lang="en-AU" sz="1600"/>
              <a:t>includePackage</a:t>
            </a:r>
          </a:p>
          <a:p>
            <a:endParaRPr lang="en-AU" sz="1600"/>
          </a:p>
        </p:txBody>
      </p:sp>
    </p:spTree>
    <p:extLst>
      <p:ext uri="{BB962C8B-B14F-4D97-AF65-F5344CB8AC3E}">
        <p14:creationId xmlns:p14="http://schemas.microsoft.com/office/powerpoint/2010/main" val="229903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How does it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070"/>
            <a:ext cx="8229600" cy="870266"/>
          </a:xfrm>
        </p:spPr>
        <p:txBody>
          <a:bodyPr>
            <a:normAutofit fontScale="92500" lnSpcReduction="20000"/>
          </a:bodyPr>
          <a:lstStyle/>
          <a:p>
            <a:r>
              <a:rPr lang="en-AU"/>
              <a:t>The R executable must be installed on each node</a:t>
            </a:r>
          </a:p>
          <a:p>
            <a:r>
              <a:rPr lang="en-AU"/>
              <a:t>Work is sent to a Spark Executor (Java) on each node</a:t>
            </a:r>
          </a:p>
          <a:p>
            <a:r>
              <a:rPr lang="en-AU"/>
              <a:t>Some overhead in starting R interpreter – looking at background process as in PySpark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80405"/>
            <a:ext cx="824210" cy="13915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/>
              <a:t>R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9577" y="2580405"/>
            <a:ext cx="824210" cy="13915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Java Spark Context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1281410" y="3276169"/>
            <a:ext cx="1688167" cy="0"/>
          </a:xfrm>
          <a:prstGeom prst="straightConnector1">
            <a:avLst/>
          </a:prstGeom>
          <a:ln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81410" y="3276169"/>
            <a:ext cx="1534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Java Native Interface (JNI)</a:t>
            </a:r>
          </a:p>
          <a:p>
            <a:r>
              <a:rPr lang="en-AU" sz="1000"/>
              <a:t>using rJava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69577" y="3971932"/>
            <a:ext cx="799177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AU" sz="1400"/>
              <a:t>Local JVM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3744" y="1985966"/>
            <a:ext cx="3688677" cy="26749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283744" y="2000314"/>
            <a:ext cx="1124273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AU" sz="1400"/>
              <a:t>Local Machine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8123" y="1985967"/>
            <a:ext cx="3688677" cy="1121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4998123" y="2000314"/>
            <a:ext cx="1322269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AU" sz="1400"/>
              <a:t>Remote Machine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98123" y="3539613"/>
            <a:ext cx="3688677" cy="1121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4998123" y="3553960"/>
            <a:ext cx="1322269" cy="307777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AU" sz="1400"/>
              <a:t>Remote Machine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89257" y="2308091"/>
            <a:ext cx="824210" cy="6505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Spark Executor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89257" y="3861737"/>
            <a:ext cx="824210" cy="6505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Spark Executor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5123" y="2308091"/>
            <a:ext cx="824210" cy="650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dk1"/>
                </a:solidFill>
              </a:rPr>
              <a:t>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5123" y="3861737"/>
            <a:ext cx="824210" cy="650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dk1"/>
                </a:solidFill>
              </a:rPr>
              <a:t>R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6424114" y="2458815"/>
            <a:ext cx="837722" cy="24317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Left-Right Arrow 21"/>
          <p:cNvSpPr/>
          <p:nvPr/>
        </p:nvSpPr>
        <p:spPr>
          <a:xfrm>
            <a:off x="6424114" y="4036530"/>
            <a:ext cx="837722" cy="24317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6619146" y="2266712"/>
            <a:ext cx="447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tasks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19146" y="3835311"/>
            <a:ext cx="447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tasks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01363" y="2701994"/>
            <a:ext cx="1483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broadcast vars, packages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01363" y="4266109"/>
            <a:ext cx="14832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/>
              <a:t>broadcast vars, packages</a:t>
            </a:r>
          </a:p>
        </p:txBody>
      </p:sp>
      <p:cxnSp>
        <p:nvCxnSpPr>
          <p:cNvPr id="27" name="Straight Arrow Connector 26"/>
          <p:cNvCxnSpPr>
            <a:stCxn id="5" idx="3"/>
            <a:endCxn id="17" idx="1"/>
          </p:cNvCxnSpPr>
          <p:nvPr/>
        </p:nvCxnSpPr>
        <p:spPr>
          <a:xfrm flipV="1">
            <a:off x="3793787" y="2633388"/>
            <a:ext cx="1395470" cy="642781"/>
          </a:xfrm>
          <a:prstGeom prst="straightConnector1">
            <a:avLst/>
          </a:prstGeom>
          <a:ln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8" idx="1"/>
          </p:cNvCxnSpPr>
          <p:nvPr/>
        </p:nvCxnSpPr>
        <p:spPr>
          <a:xfrm>
            <a:off x="3793787" y="3276169"/>
            <a:ext cx="1395470" cy="910865"/>
          </a:xfrm>
          <a:prstGeom prst="straightConnector1">
            <a:avLst/>
          </a:prstGeom>
          <a:ln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30795" y="4829815"/>
            <a:ext cx="1675918" cy="0"/>
          </a:xfrm>
          <a:prstGeom prst="straightConnector1">
            <a:avLst/>
          </a:prstGeom>
          <a:ln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30795" y="4830653"/>
            <a:ext cx="3077657" cy="523220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AU" sz="1400"/>
              <a:t>Send R environment of vars used</a:t>
            </a:r>
          </a:p>
          <a:p>
            <a:r>
              <a:rPr lang="en-AU" sz="1400"/>
              <a:t>Uses R save() function to serialize closure</a:t>
            </a:r>
          </a:p>
        </p:txBody>
      </p:sp>
    </p:spTree>
    <p:extLst>
      <p:ext uri="{BB962C8B-B14F-4D97-AF65-F5344CB8AC3E}">
        <p14:creationId xmlns:p14="http://schemas.microsoft.com/office/powerpoint/2010/main" val="8327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40070"/>
            <a:ext cx="3784873" cy="1496410"/>
          </a:xfrm>
        </p:spPr>
        <p:txBody>
          <a:bodyPr/>
          <a:lstStyle/>
          <a:p>
            <a:r>
              <a:rPr lang="en-AU"/>
              <a:t>Feature-complete DataFrame API</a:t>
            </a:r>
          </a:p>
          <a:p>
            <a:r>
              <a:rPr lang="en-AU"/>
              <a:t>MLLib integration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85646" y="1662710"/>
            <a:ext cx="5978645" cy="447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/>
              <a:t>DataFrame Methods	</a:t>
            </a:r>
          </a:p>
          <a:p>
            <a:r>
              <a:rPr lang="en-AU"/>
              <a:t>Filter</a:t>
            </a:r>
          </a:p>
          <a:p>
            <a:pPr lvl="1"/>
            <a:r>
              <a:rPr lang="en-AU" sz="1400">
                <a:latin typeface="Consolas"/>
                <a:cs typeface="Consolas"/>
              </a:rPr>
              <a:t>filter(df, df$col1 &gt; 0)</a:t>
            </a:r>
          </a:p>
          <a:p>
            <a:r>
              <a:rPr lang="en-AU"/>
              <a:t>Sort</a:t>
            </a:r>
          </a:p>
          <a:p>
            <a:pPr lvl="1"/>
            <a:r>
              <a:rPr lang="en-AU" sz="1400">
                <a:latin typeface="Consolas"/>
                <a:cs typeface="Consolas"/>
              </a:rPr>
              <a:t>sortDF(df, asc(df$col1), desc(df$col2))</a:t>
            </a:r>
          </a:p>
          <a:p>
            <a:r>
              <a:rPr lang="en-AU"/>
              <a:t>Join</a:t>
            </a:r>
          </a:p>
          <a:p>
            <a:pPr lvl="1"/>
            <a:r>
              <a:rPr lang="en-AU" sz="1400">
                <a:latin typeface="Consolas"/>
                <a:cs typeface="Consolas"/>
              </a:rPr>
              <a:t>join(df1, df2, df1$col1 == df2$col2, "right_outer")</a:t>
            </a:r>
          </a:p>
          <a:p>
            <a:r>
              <a:rPr lang="en-AU"/>
              <a:t>GroupBy</a:t>
            </a:r>
          </a:p>
          <a:p>
            <a:pPr lvl="1"/>
            <a:r>
              <a:rPr lang="en-AU" sz="1400">
                <a:latin typeface="Consolas"/>
                <a:cs typeface="Consolas"/>
              </a:rPr>
              <a:t>groupBy(df, df$col1)</a:t>
            </a:r>
          </a:p>
          <a:p>
            <a:r>
              <a:rPr lang="en-AU"/>
              <a:t>Agg</a:t>
            </a:r>
          </a:p>
          <a:p>
            <a:pPr lvl="1"/>
            <a:r>
              <a:rPr lang="en-AU" sz="1400">
                <a:latin typeface="Consolas"/>
                <a:cs typeface="Consolas"/>
              </a:rPr>
              <a:t>agg(groupDF, sum(groupDF$col2), max(groupDF$col3))</a:t>
            </a:r>
          </a:p>
        </p:txBody>
      </p:sp>
    </p:spTree>
    <p:extLst>
      <p:ext uri="{BB962C8B-B14F-4D97-AF65-F5344CB8AC3E}">
        <p14:creationId xmlns:p14="http://schemas.microsoft.com/office/powerpoint/2010/main" val="380057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70000"/>
            </a:schemeClr>
          </a:solidFill>
        </p:spPr>
        <p:txBody>
          <a:bodyPr lIns="108000" rIns="108000">
            <a:normAutofit/>
          </a:bodyPr>
          <a:lstStyle/>
          <a:p>
            <a:r>
              <a:rPr lang="en-US" sz="4000" dirty="0" smtClean="0"/>
              <a:t>Demos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31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Document Similarity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070"/>
            <a:ext cx="8229600" cy="2748153"/>
          </a:xfrm>
        </p:spPr>
        <p:txBody>
          <a:bodyPr/>
          <a:lstStyle/>
          <a:p>
            <a:r>
              <a:rPr lang="en-AU"/>
              <a:t>Collection of inaugural speeches of US presidents</a:t>
            </a:r>
          </a:p>
          <a:p>
            <a:r>
              <a:rPr lang="en-AU"/>
              <a:t>Using Shingles and Jaccard similarity</a:t>
            </a:r>
          </a:p>
          <a:p>
            <a:pPr lvl="1"/>
            <a:r>
              <a:rPr lang="en-AU"/>
              <a:t>A k-shingle for a document is a sequence of k characters that appear in the document</a:t>
            </a:r>
          </a:p>
          <a:p>
            <a:pPr lvl="1"/>
            <a:r>
              <a:rPr lang="en-AU"/>
              <a:t>Example: k = 2; doc = abcab. Set of 2-shingles = {ab, bc, ca}</a:t>
            </a:r>
          </a:p>
          <a:p>
            <a:pPr lvl="1"/>
            <a:r>
              <a:rPr lang="en-AU"/>
              <a:t>Intuitively, documents that are similar will have many shingles in common</a:t>
            </a:r>
          </a:p>
          <a:p>
            <a:pPr lvl="1"/>
            <a:r>
              <a:rPr lang="en-AU"/>
              <a:t>Robust to small changes, e.g. reordering a paragraph only affects the 2k chingles that cross paragraph boundaries</a:t>
            </a:r>
          </a:p>
          <a:p>
            <a:pPr lvl="1"/>
            <a:r>
              <a:rPr lang="en-AU"/>
              <a:t>Jaccard similarity is intersection / union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453990"/>
            <a:ext cx="1589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/>
              <a:t>k = 6</a:t>
            </a:r>
          </a:p>
          <a:p>
            <a:r>
              <a:rPr lang="en-AU" sz="1400"/>
              <a:t>doc1: “The cat sat”</a:t>
            </a:r>
          </a:p>
          <a:p>
            <a:r>
              <a:rPr lang="en-AU" sz="1400"/>
              <a:t>doc2: “The cat ate”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1532" y="4619638"/>
            <a:ext cx="742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/>
              <a:t>‘The ca’</a:t>
            </a:r>
          </a:p>
          <a:p>
            <a:r>
              <a:rPr lang="en-AU" sz="1400"/>
              <a:t>‘he cat’</a:t>
            </a:r>
          </a:p>
          <a:p>
            <a:r>
              <a:rPr lang="en-AU" sz="1400"/>
              <a:t>‘e cat ‘</a:t>
            </a:r>
          </a:p>
          <a:p>
            <a:r>
              <a:rPr lang="en-AU" sz="1400"/>
              <a:t>‘ cat s’</a:t>
            </a:r>
          </a:p>
          <a:p>
            <a:r>
              <a:rPr lang="en-AU" sz="1400"/>
              <a:t>‘cat sa’</a:t>
            </a:r>
          </a:p>
          <a:p>
            <a:r>
              <a:rPr lang="en-AU" sz="1400"/>
              <a:t>‘at sat’</a:t>
            </a:r>
          </a:p>
          <a:p>
            <a:r>
              <a:rPr lang="en-AU" sz="1400"/>
              <a:t>‘ cat a’</a:t>
            </a:r>
          </a:p>
          <a:p>
            <a:r>
              <a:rPr lang="en-AU" sz="1400"/>
              <a:t>‘cat at’</a:t>
            </a:r>
          </a:p>
          <a:p>
            <a:r>
              <a:rPr lang="en-AU" sz="1400"/>
              <a:t>‘at ate’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4701" y="4398916"/>
            <a:ext cx="5405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/>
              <a:t>doc1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0</a:t>
            </a:r>
          </a:p>
          <a:p>
            <a:pPr algn="ctr"/>
            <a:r>
              <a:rPr lang="en-AU" sz="1400"/>
              <a:t>0</a:t>
            </a:r>
          </a:p>
          <a:p>
            <a:pPr algn="ctr"/>
            <a:r>
              <a:rPr lang="en-AU" sz="140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3706" y="4404194"/>
            <a:ext cx="5437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/>
              <a:t>doc2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0</a:t>
            </a:r>
          </a:p>
          <a:p>
            <a:pPr algn="ctr"/>
            <a:r>
              <a:rPr lang="en-AU" sz="1400"/>
              <a:t>0</a:t>
            </a:r>
          </a:p>
          <a:p>
            <a:pPr algn="ctr"/>
            <a:r>
              <a:rPr lang="en-AU" sz="1400"/>
              <a:t>0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  <a:p>
            <a:pPr algn="ctr"/>
            <a:r>
              <a:rPr lang="en-AU" sz="140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71532" y="485008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71532" y="506031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71532" y="527054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71532" y="549428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71532" y="570451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71532" y="591474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71532" y="612497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71532" y="634871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71532" y="6558940"/>
            <a:ext cx="1765913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71532" y="4112688"/>
            <a:ext cx="1724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/>
              <a:t>characteristic matrix: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90098" y="5298765"/>
            <a:ext cx="2540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/>
              <a:t>too large in real-world problems</a:t>
            </a:r>
          </a:p>
          <a:p>
            <a:r>
              <a:rPr lang="en-AU" sz="1400"/>
              <a:t>therefore use minhashing</a:t>
            </a:r>
          </a:p>
        </p:txBody>
      </p:sp>
    </p:spTree>
    <p:extLst>
      <p:ext uri="{BB962C8B-B14F-4D97-AF65-F5344CB8AC3E}">
        <p14:creationId xmlns:p14="http://schemas.microsoft.com/office/powerpoint/2010/main" val="386250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Machine Learning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/>
              <a:t>Digit Classification (MNIST database)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587500"/>
            <a:ext cx="5562600" cy="368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582" y="5971408"/>
            <a:ext cx="3429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/>
              <a:t>Digits consist of 784 pixel values</a:t>
            </a:r>
          </a:p>
          <a:p>
            <a:r>
              <a:rPr lang="en-AU" sz="1400"/>
              <a:t>Training set: 60,000 images; Test set: 10,000</a:t>
            </a:r>
          </a:p>
        </p:txBody>
      </p:sp>
    </p:spTree>
    <p:extLst>
      <p:ext uri="{BB962C8B-B14F-4D97-AF65-F5344CB8AC3E}">
        <p14:creationId xmlns:p14="http://schemas.microsoft.com/office/powerpoint/2010/main" val="346891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er Journey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Customer Journey2.pptx</Template>
  <TotalTime>8304</TotalTime>
  <Words>626</Words>
  <Application>Microsoft Macintosh PowerPoint</Application>
  <PresentationFormat>On-screen Show (4:3)</PresentationFormat>
  <Paragraphs>129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Customer Journey2</vt:lpstr>
      <vt:lpstr>Introduction to SparkR</vt:lpstr>
      <vt:lpstr>R</vt:lpstr>
      <vt:lpstr>Spark</vt:lpstr>
      <vt:lpstr>SparkR</vt:lpstr>
      <vt:lpstr>How does it work</vt:lpstr>
      <vt:lpstr>Roadmap</vt:lpstr>
      <vt:lpstr>Demos</vt:lpstr>
      <vt:lpstr>Document Similarity Example</vt:lpstr>
      <vt:lpstr>Machine Learning Example</vt:lpstr>
      <vt:lpstr>Citations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Moloney</dc:creator>
  <cp:lastModifiedBy>Mark Moloney</cp:lastModifiedBy>
  <cp:revision>214</cp:revision>
  <dcterms:created xsi:type="dcterms:W3CDTF">2015-02-16T07:53:02Z</dcterms:created>
  <dcterms:modified xsi:type="dcterms:W3CDTF">2015-04-12T22:42:46Z</dcterms:modified>
</cp:coreProperties>
</file>