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3" r:id="rId3"/>
    <p:sldId id="265" r:id="rId4"/>
    <p:sldId id="271" r:id="rId5"/>
    <p:sldId id="270" r:id="rId6"/>
    <p:sldId id="269" r:id="rId7"/>
    <p:sldId id="272" r:id="rId8"/>
    <p:sldId id="260" r:id="rId9"/>
  </p:sldIdLst>
  <p:sldSz cx="9144000" cy="6858000" type="letter"/>
  <p:notesSz cx="7315200" cy="96012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808080"/>
    <a:srgbClr val="969696"/>
    <a:srgbClr val="292929"/>
    <a:srgbClr val="B2B2B2"/>
    <a:srgbClr val="4D4D4D"/>
    <a:srgbClr val="5F5F5F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98" d="100"/>
          <a:sy n="98" d="100"/>
        </p:scale>
        <p:origin x="14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lnSpc>
                <a:spcPct val="100000"/>
              </a:lnSpc>
              <a:buClrTx/>
              <a:defRPr sz="1300"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/>
              <a:t>Introduction to Algorithms, Lecture 18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lnSpc>
                <a:spcPct val="100000"/>
              </a:lnSpc>
              <a:buClrTx/>
              <a:defRPr sz="1300"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/>
              <a:t>November 19, 2001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lnSpc>
                <a:spcPct val="100000"/>
              </a:lnSpc>
              <a:buClrTx/>
              <a:defRPr sz="1300"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/>
              <a:t>© 2001 by Charles E. Leiserson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lnSpc>
                <a:spcPct val="100000"/>
              </a:lnSpc>
              <a:buClrTx/>
              <a:defRPr sz="1300"/>
            </a:lvl1pPr>
          </a:lstStyle>
          <a:p>
            <a:pPr>
              <a:defRPr/>
            </a:pPr>
            <a:fld id="{5AC86F51-CBB6-49A8-AC34-3EF68038B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3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lnSpc>
                <a:spcPct val="100000"/>
              </a:lnSpc>
              <a:buClrTx/>
              <a:defRPr sz="1300"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/>
              <a:t>Introduction to Algorithms, Lecture 18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lnSpc>
                <a:spcPct val="100000"/>
              </a:lnSpc>
              <a:buClrTx/>
              <a:defRPr sz="1300"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/>
              <a:t>November 19, 2001</a:t>
            </a: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lnSpc>
                <a:spcPct val="100000"/>
              </a:lnSpc>
              <a:buClrTx/>
              <a:defRPr sz="1300"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/>
              <a:t>© 2001 by Charles E. Leiserson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lnSpc>
                <a:spcPct val="100000"/>
              </a:lnSpc>
              <a:buClrTx/>
              <a:defRPr sz="1300"/>
            </a:lvl1pPr>
          </a:lstStyle>
          <a:p>
            <a:pPr>
              <a:defRPr/>
            </a:pPr>
            <a:fld id="{EECD0ADE-A244-47C3-A8EE-ABEDE2E7A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56803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Algorithms, Lecture 18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2001 by Charles E. Leiserson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ECD0ADE-A244-47C3-A8EE-ABEDE2E7A410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85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Algorithms, Lecture 18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2001 by Charles E. Leiserson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ECD0ADE-A244-47C3-A8EE-ABEDE2E7A41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18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Algorithms, Lecture 18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2001 by Charles E. Leiserson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ECD0ADE-A244-47C3-A8EE-ABEDE2E7A41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51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Algorithms, Lecture 18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2001 by Charles E. Leiserson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ECD0ADE-A244-47C3-A8EE-ABEDE2E7A41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96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Vision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5187" y="6477000"/>
            <a:ext cx="20778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100000"/>
              </a:lnSpc>
              <a:buClrTx/>
              <a:defRPr sz="1400"/>
            </a:lvl1pPr>
          </a:lstStyle>
          <a:p>
            <a:pPr>
              <a:defRPr/>
            </a:pPr>
            <a:r>
              <a:rPr lang="en-US" altLang="en-US" dirty="0" smtClean="0"/>
              <a:t>September 2015      L1.</a:t>
            </a:r>
            <a:fld id="{80CBE538-5260-45FB-81AD-444F153E90F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531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6865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477000"/>
            <a:ext cx="1550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lnSpc>
                <a:spcPct val="100000"/>
              </a:lnSpc>
              <a:buClrTx/>
              <a:defRPr sz="1400" i="1"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/>
              <a:t>Computer Vision</a:t>
            </a:r>
          </a:p>
        </p:txBody>
      </p:sp>
      <p:sp>
        <p:nvSpPr>
          <p:cNvPr id="36865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5187" y="6477000"/>
            <a:ext cx="20778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100000"/>
              </a:lnSpc>
              <a:buClrTx/>
              <a:defRPr sz="1400"/>
            </a:lvl1pPr>
          </a:lstStyle>
          <a:p>
            <a:pPr>
              <a:defRPr/>
            </a:pPr>
            <a:r>
              <a:rPr lang="en-US" altLang="en-US" dirty="0" smtClean="0"/>
              <a:t>September 2015      L1.</a:t>
            </a:r>
            <a:fld id="{80CBE538-5260-45FB-81AD-444F153E90F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10"/>
          <p:cNvSpPr txBox="1">
            <a:spLocks noChangeArrowheads="1"/>
          </p:cNvSpPr>
          <p:nvPr userDrawn="1"/>
        </p:nvSpPr>
        <p:spPr bwMode="auto">
          <a:xfrm>
            <a:off x="192087" y="6474023"/>
            <a:ext cx="15509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 sz="1400" i="1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50" charset="-128"/>
                <a:cs typeface="Arial Unicode MS" pitchFamily="50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defRPr/>
            </a:pPr>
            <a:r>
              <a:rPr lang="en-US" dirty="0" smtClean="0"/>
              <a:t>Davi Geiger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0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Vision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3809" y="6477000"/>
            <a:ext cx="1959191" cy="30777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September 2015      L1.</a:t>
            </a:r>
            <a:fld id="{4B3FCA04-B0D8-477F-B689-7CCAF6546A1E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456089" y="1926963"/>
            <a:ext cx="3954009" cy="2398713"/>
            <a:chOff x="732640" y="76200"/>
            <a:chExt cx="3953660" cy="2399560"/>
          </a:xfrm>
        </p:grpSpPr>
        <p:cxnSp>
          <p:nvCxnSpPr>
            <p:cNvPr id="5" name="Straight Connector 4"/>
            <p:cNvCxnSpPr>
              <a:cxnSpLocks noChangeShapeType="1"/>
            </p:cNvCxnSpPr>
            <p:nvPr/>
          </p:nvCxnSpPr>
          <p:spPr bwMode="auto">
            <a:xfrm flipV="1">
              <a:off x="990600" y="1600200"/>
              <a:ext cx="457200" cy="8382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8"/>
            <p:cNvCxnSpPr>
              <a:cxnSpLocks noChangeShapeType="1"/>
            </p:cNvCxnSpPr>
            <p:nvPr/>
          </p:nvCxnSpPr>
          <p:spPr bwMode="auto">
            <a:xfrm>
              <a:off x="2971800" y="1600200"/>
              <a:ext cx="16002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Pie 6"/>
            <p:cNvSpPr/>
            <p:nvPr/>
          </p:nvSpPr>
          <p:spPr bwMode="auto">
            <a:xfrm>
              <a:off x="2362858" y="1143377"/>
              <a:ext cx="1066706" cy="908371"/>
            </a:xfrm>
            <a:prstGeom prst="pie">
              <a:avLst>
                <a:gd name="adj1" fmla="val 15275810"/>
                <a:gd name="adj2" fmla="val 21588772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8" name="Pie 7"/>
            <p:cNvSpPr/>
            <p:nvPr/>
          </p:nvSpPr>
          <p:spPr bwMode="auto">
            <a:xfrm>
              <a:off x="732640" y="1676965"/>
              <a:ext cx="944479" cy="798795"/>
            </a:xfrm>
            <a:prstGeom prst="pie">
              <a:avLst>
                <a:gd name="adj1" fmla="val 17903141"/>
                <a:gd name="adj2" fmla="val 21545206"/>
              </a:avLst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cxnSp>
          <p:nvCxnSpPr>
            <p:cNvPr id="9" name="Straight Connector 11"/>
            <p:cNvCxnSpPr>
              <a:cxnSpLocks noChangeShapeType="1"/>
            </p:cNvCxnSpPr>
            <p:nvPr/>
          </p:nvCxnSpPr>
          <p:spPr bwMode="auto">
            <a:xfrm flipV="1">
              <a:off x="1219200" y="1066800"/>
              <a:ext cx="3429000" cy="99060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2919040" y="756787"/>
              <a:ext cx="317688" cy="369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smtClean="0">
                  <a:latin typeface="Symbol" panose="05050102010706020507" pitchFamily="18" charset="2"/>
                </a:rPr>
                <a:t>f</a:t>
              </a:r>
              <a:endParaRPr lang="en-US" altLang="en-US" sz="2000" dirty="0">
                <a:latin typeface="Symbol" panose="05050102010706020507" pitchFamily="18" charset="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2882211" y="1524000"/>
              <a:ext cx="76200" cy="85160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1166104" y="1981200"/>
              <a:ext cx="76200" cy="85160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cxnSp>
          <p:nvCxnSpPr>
            <p:cNvPr id="17" name="Straight Connector 20"/>
            <p:cNvCxnSpPr>
              <a:cxnSpLocks noChangeShapeType="1"/>
            </p:cNvCxnSpPr>
            <p:nvPr/>
          </p:nvCxnSpPr>
          <p:spPr bwMode="auto">
            <a:xfrm flipH="1" flipV="1">
              <a:off x="2425011" y="76200"/>
              <a:ext cx="490709" cy="150146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Oval 27"/>
            <p:cNvSpPr>
              <a:spLocks noChangeArrowheads="1"/>
            </p:cNvSpPr>
            <p:nvPr/>
          </p:nvSpPr>
          <p:spPr bwMode="auto">
            <a:xfrm>
              <a:off x="4610100" y="1032545"/>
              <a:ext cx="76200" cy="85160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cxnSp>
          <p:nvCxnSpPr>
            <p:cNvPr id="22" name="Straight Connector 34"/>
            <p:cNvCxnSpPr>
              <a:cxnSpLocks noChangeShapeType="1"/>
            </p:cNvCxnSpPr>
            <p:nvPr/>
          </p:nvCxnSpPr>
          <p:spPr bwMode="auto">
            <a:xfrm>
              <a:off x="1221169" y="2090433"/>
              <a:ext cx="16002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Box 22"/>
          <p:cNvSpPr txBox="1"/>
          <p:nvPr/>
        </p:nvSpPr>
        <p:spPr>
          <a:xfrm>
            <a:off x="2334865" y="228600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Mirror Symmetry Concepts</a:t>
            </a:r>
            <a:endParaRPr lang="en-US" dirty="0"/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236642" y="3389468"/>
            <a:ext cx="317744" cy="36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7334" y="2560047"/>
            <a:ext cx="3225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u</a:t>
            </a:r>
            <a:r>
              <a:rPr lang="en-US" sz="2400" dirty="0" smtClean="0"/>
              <a:t> - vector input response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582634" y="4814189"/>
            <a:ext cx="4128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v</a:t>
            </a:r>
            <a:r>
              <a:rPr lang="en-US" sz="2400" dirty="0" smtClean="0"/>
              <a:t> </a:t>
            </a:r>
            <a:r>
              <a:rPr lang="en-US" sz="2400" dirty="0"/>
              <a:t>- vector </a:t>
            </a:r>
            <a:r>
              <a:rPr lang="en-US" sz="2400" dirty="0" smtClean="0"/>
              <a:t>mirror symmetric to </a:t>
            </a:r>
            <a:r>
              <a:rPr lang="en-US" sz="2400" i="1" dirty="0" smtClean="0"/>
              <a:t>u</a:t>
            </a:r>
            <a:endParaRPr lang="en-US" sz="2400" i="1" dirty="0"/>
          </a:p>
        </p:txBody>
      </p:sp>
      <p:cxnSp>
        <p:nvCxnSpPr>
          <p:cNvPr id="31" name="Straight Connector 30"/>
          <p:cNvCxnSpPr>
            <a:cxnSpLocks noChangeShapeType="1"/>
          </p:cNvCxnSpPr>
          <p:nvPr/>
        </p:nvCxnSpPr>
        <p:spPr bwMode="auto">
          <a:xfrm flipH="1" flipV="1">
            <a:off x="5943600" y="2514601"/>
            <a:ext cx="728767" cy="69868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4"/>
          <p:cNvCxnSpPr>
            <a:cxnSpLocks noChangeShapeType="1"/>
          </p:cNvCxnSpPr>
          <p:nvPr/>
        </p:nvCxnSpPr>
        <p:spPr bwMode="auto">
          <a:xfrm>
            <a:off x="6021772" y="2925535"/>
            <a:ext cx="1600341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6793929" y="2556203"/>
            <a:ext cx="402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q</a:t>
            </a:r>
            <a:r>
              <a:rPr lang="en-US" altLang="en-US" sz="2000" dirty="0" smtClean="0">
                <a:latin typeface="+mn-lt"/>
              </a:rPr>
              <a:t>’</a:t>
            </a:r>
            <a:endParaRPr lang="en-US" altLang="en-US" sz="2000" dirty="0">
              <a:latin typeface="+mn-lt"/>
            </a:endParaRPr>
          </a:p>
        </p:txBody>
      </p:sp>
      <p:sp>
        <p:nvSpPr>
          <p:cNvPr id="36" name="Pie 35"/>
          <p:cNvSpPr/>
          <p:nvPr/>
        </p:nvSpPr>
        <p:spPr bwMode="auto">
          <a:xfrm>
            <a:off x="5918766" y="2512330"/>
            <a:ext cx="944562" cy="798513"/>
          </a:xfrm>
          <a:prstGeom prst="pie">
            <a:avLst>
              <a:gd name="adj1" fmla="val 13245675"/>
              <a:gd name="adj2" fmla="val 21545206"/>
            </a:avLst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endParaRPr lang="en-US">
              <a:ea typeface="Arial Unicode MS" pitchFamily="50" charset="-128"/>
              <a:cs typeface="Arial Unicode MS" pitchFamily="50" charset="-128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600200" y="3021712"/>
            <a:ext cx="4695588" cy="193128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00B0F0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67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Vision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3809" y="6477000"/>
            <a:ext cx="1959191" cy="30777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September 2015      L1.</a:t>
            </a:r>
            <a:fld id="{4B3FCA04-B0D8-477F-B689-7CCAF6546A1E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 bwMode="auto">
          <a:xfrm>
            <a:off x="7571648" y="6477000"/>
            <a:ext cx="1191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defRPr/>
            </a:pPr>
            <a:r>
              <a:rPr lang="en-US" altLang="en-US" dirty="0" smtClean="0"/>
              <a:t> 2015      L1.</a:t>
            </a:r>
            <a:fld id="{4B3FCA04-B0D8-477F-B689-7CCAF6546A1E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456089" y="1926963"/>
            <a:ext cx="3954009" cy="2398713"/>
            <a:chOff x="732640" y="76200"/>
            <a:chExt cx="3953660" cy="2399560"/>
          </a:xfrm>
        </p:grpSpPr>
        <p:cxnSp>
          <p:nvCxnSpPr>
            <p:cNvPr id="7" name="Straight Connector 6"/>
            <p:cNvCxnSpPr>
              <a:cxnSpLocks noChangeShapeType="1"/>
            </p:cNvCxnSpPr>
            <p:nvPr/>
          </p:nvCxnSpPr>
          <p:spPr bwMode="auto">
            <a:xfrm flipV="1">
              <a:off x="990600" y="1600200"/>
              <a:ext cx="457200" cy="8382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8"/>
            <p:cNvCxnSpPr>
              <a:cxnSpLocks noChangeShapeType="1"/>
            </p:cNvCxnSpPr>
            <p:nvPr/>
          </p:nvCxnSpPr>
          <p:spPr bwMode="auto">
            <a:xfrm>
              <a:off x="2971800" y="1600200"/>
              <a:ext cx="16002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Pie 8"/>
            <p:cNvSpPr/>
            <p:nvPr/>
          </p:nvSpPr>
          <p:spPr bwMode="auto">
            <a:xfrm>
              <a:off x="2362858" y="1143377"/>
              <a:ext cx="1066706" cy="908371"/>
            </a:xfrm>
            <a:prstGeom prst="pie">
              <a:avLst>
                <a:gd name="adj1" fmla="val 15275810"/>
                <a:gd name="adj2" fmla="val 21588772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10" name="Pie 9"/>
            <p:cNvSpPr/>
            <p:nvPr/>
          </p:nvSpPr>
          <p:spPr bwMode="auto">
            <a:xfrm>
              <a:off x="732640" y="1676965"/>
              <a:ext cx="944479" cy="798795"/>
            </a:xfrm>
            <a:prstGeom prst="pie">
              <a:avLst>
                <a:gd name="adj1" fmla="val 17903141"/>
                <a:gd name="adj2" fmla="val 21545206"/>
              </a:avLst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cxnSp>
          <p:nvCxnSpPr>
            <p:cNvPr id="11" name="Straight Connector 11"/>
            <p:cNvCxnSpPr>
              <a:cxnSpLocks noChangeShapeType="1"/>
            </p:cNvCxnSpPr>
            <p:nvPr/>
          </p:nvCxnSpPr>
          <p:spPr bwMode="auto">
            <a:xfrm flipV="1">
              <a:off x="1219200" y="1066800"/>
              <a:ext cx="3429000" cy="99060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2919040" y="756787"/>
              <a:ext cx="317688" cy="369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smtClean="0">
                  <a:latin typeface="Symbol" panose="05050102010706020507" pitchFamily="18" charset="2"/>
                </a:rPr>
                <a:t>f</a:t>
              </a:r>
              <a:endParaRPr lang="en-US" altLang="en-US" sz="2000" dirty="0">
                <a:latin typeface="Symbol" panose="05050102010706020507" pitchFamily="18" charset="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2882211" y="1524000"/>
              <a:ext cx="76200" cy="85160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1166104" y="1981200"/>
              <a:ext cx="76200" cy="85160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cxnSp>
          <p:nvCxnSpPr>
            <p:cNvPr id="15" name="Straight Connector 20"/>
            <p:cNvCxnSpPr>
              <a:cxnSpLocks noChangeShapeType="1"/>
            </p:cNvCxnSpPr>
            <p:nvPr/>
          </p:nvCxnSpPr>
          <p:spPr bwMode="auto">
            <a:xfrm flipH="1" flipV="1">
              <a:off x="2425011" y="76200"/>
              <a:ext cx="490709" cy="150146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27"/>
            <p:cNvSpPr>
              <a:spLocks noChangeArrowheads="1"/>
            </p:cNvSpPr>
            <p:nvPr/>
          </p:nvSpPr>
          <p:spPr bwMode="auto">
            <a:xfrm>
              <a:off x="4610100" y="1032545"/>
              <a:ext cx="76200" cy="85160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cxnSp>
          <p:nvCxnSpPr>
            <p:cNvPr id="17" name="Straight Connector 34"/>
            <p:cNvCxnSpPr>
              <a:cxnSpLocks noChangeShapeType="1"/>
            </p:cNvCxnSpPr>
            <p:nvPr/>
          </p:nvCxnSpPr>
          <p:spPr bwMode="auto">
            <a:xfrm>
              <a:off x="1221169" y="2090433"/>
              <a:ext cx="16002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2334865" y="228600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Mirror Symmetry Concepts</a:t>
            </a:r>
            <a:endParaRPr lang="en-US" dirty="0"/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3236642" y="3389468"/>
            <a:ext cx="317744" cy="36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Symbol" panose="05050102010706020507" pitchFamily="18" charset="2"/>
              </a:rPr>
              <a:t>q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77737"/>
              </p:ext>
            </p:extLst>
          </p:nvPr>
        </p:nvGraphicFramePr>
        <p:xfrm>
          <a:off x="3692525" y="1385888"/>
          <a:ext cx="24082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" name="Equation" r:id="rId4" imgW="1549080" imgH="457200" progId="Equation.3">
                  <p:embed/>
                </p:oleObj>
              </mc:Choice>
              <mc:Fallback>
                <p:oleObj name="Equation" r:id="rId4" imgW="15490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2525" y="1385888"/>
                        <a:ext cx="2408238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12676"/>
              </p:ext>
            </p:extLst>
          </p:nvPr>
        </p:nvGraphicFramePr>
        <p:xfrm>
          <a:off x="1737358" y="2993763"/>
          <a:ext cx="10985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7358" y="2993763"/>
                        <a:ext cx="109855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619016" y="928947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 </a:t>
            </a:r>
            <a:r>
              <a:rPr lang="en-US" sz="2400" dirty="0" smtClean="0"/>
              <a:t>- reflection matrix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67334" y="2560047"/>
            <a:ext cx="3225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u</a:t>
            </a:r>
            <a:r>
              <a:rPr lang="en-US" sz="2400" dirty="0" smtClean="0"/>
              <a:t> - vector input response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582634" y="4814189"/>
            <a:ext cx="4392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v</a:t>
            </a:r>
            <a:r>
              <a:rPr lang="en-US" sz="2400" dirty="0" smtClean="0"/>
              <a:t> </a:t>
            </a:r>
            <a:r>
              <a:rPr lang="en-US" sz="2400" dirty="0"/>
              <a:t>- vector </a:t>
            </a:r>
            <a:r>
              <a:rPr lang="en-US" sz="2400" dirty="0" smtClean="0"/>
              <a:t>mirror symmetric to </a:t>
            </a:r>
            <a:r>
              <a:rPr lang="en-US" sz="2400" i="1" dirty="0" smtClean="0"/>
              <a:t>u </a:t>
            </a:r>
            <a:r>
              <a:rPr lang="en-US" sz="2400" dirty="0" smtClean="0"/>
              <a:t>if</a:t>
            </a:r>
            <a:endParaRPr lang="en-US" sz="2400" i="1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676289"/>
              </p:ext>
            </p:extLst>
          </p:nvPr>
        </p:nvGraphicFramePr>
        <p:xfrm>
          <a:off x="1717901" y="5232400"/>
          <a:ext cx="6870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" name="Equation" r:id="rId8" imgW="4419360" imgH="457200" progId="Equation.3">
                  <p:embed/>
                </p:oleObj>
              </mc:Choice>
              <mc:Fallback>
                <p:oleObj name="Equation" r:id="rId8" imgW="44193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17901" y="5232400"/>
                        <a:ext cx="6870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 flipH="1" flipV="1">
            <a:off x="5943600" y="2514601"/>
            <a:ext cx="728767" cy="69868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396520"/>
              </p:ext>
            </p:extLst>
          </p:nvPr>
        </p:nvGraphicFramePr>
        <p:xfrm>
          <a:off x="5917128" y="2200013"/>
          <a:ext cx="2576512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" name="Equation" r:id="rId10" imgW="1815840" imgH="914400" progId="Equation.3">
                  <p:embed/>
                </p:oleObj>
              </mc:Choice>
              <mc:Fallback>
                <p:oleObj name="Equation" r:id="rId10" imgW="181584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17128" y="2200013"/>
                        <a:ext cx="2576512" cy="129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34"/>
          <p:cNvCxnSpPr>
            <a:cxnSpLocks noChangeShapeType="1"/>
          </p:cNvCxnSpPr>
          <p:nvPr/>
        </p:nvCxnSpPr>
        <p:spPr bwMode="auto">
          <a:xfrm>
            <a:off x="6021772" y="2925535"/>
            <a:ext cx="1600341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6793929" y="2556203"/>
            <a:ext cx="402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q</a:t>
            </a:r>
            <a:r>
              <a:rPr lang="en-US" altLang="en-US" sz="2000" dirty="0" smtClean="0">
                <a:latin typeface="+mn-lt"/>
              </a:rPr>
              <a:t>’</a:t>
            </a:r>
            <a:endParaRPr lang="en-US" altLang="en-US" sz="2000" dirty="0">
              <a:latin typeface="+mn-lt"/>
            </a:endParaRPr>
          </a:p>
        </p:txBody>
      </p:sp>
      <p:sp>
        <p:nvSpPr>
          <p:cNvPr id="30" name="Pie 29"/>
          <p:cNvSpPr/>
          <p:nvPr/>
        </p:nvSpPr>
        <p:spPr bwMode="auto">
          <a:xfrm>
            <a:off x="5918766" y="2512330"/>
            <a:ext cx="944562" cy="798513"/>
          </a:xfrm>
          <a:prstGeom prst="pie">
            <a:avLst>
              <a:gd name="adj1" fmla="val 13245675"/>
              <a:gd name="adj2" fmla="val 21545206"/>
            </a:avLst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endParaRPr lang="en-US"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6644" y="3729054"/>
            <a:ext cx="1119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stencil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1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688161" y="6620675"/>
            <a:ext cx="1550988" cy="30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Computer Vision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3809" y="6477000"/>
            <a:ext cx="1959191" cy="30777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September 2015      L1.</a:t>
            </a:r>
            <a:fld id="{4B3FCA04-B0D8-477F-B689-7CCAF6546A1E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8600"/>
            <a:ext cx="64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Image-Measure of Mirror Symmetry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8400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image coordinates (</a:t>
            </a:r>
            <a:r>
              <a:rPr lang="en-US" sz="2400" dirty="0" err="1" smtClean="0"/>
              <a:t>x,y</a:t>
            </a:r>
            <a:r>
              <a:rPr lang="en-US" sz="2400" dirty="0" smtClean="0"/>
              <a:t>) with wavelet convolution responses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1600200"/>
                <a:ext cx="5699381" cy="926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 err="1"/>
                            <m:t>x</m:t>
                          </m:r>
                          <m:r>
                            <m:rPr>
                              <m:nor/>
                            </m:rPr>
                            <a:rPr lang="en-US" sz="2400" dirty="0" err="1"/>
                            <m:t>,</m:t>
                          </m:r>
                          <m:r>
                            <m:rPr>
                              <m:nor/>
                            </m:rPr>
                            <a:rPr lang="en-US" sz="2400" dirty="0" err="1"/>
                            <m:t>y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Symbol" panose="05050102010706020507" pitchFamily="18" charset="2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latin typeface="Symbol" panose="05050102010706020507" pitchFamily="18" charset="2"/>
                            </a:rPr>
                            <m:t>q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∈[0,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00200"/>
                <a:ext cx="5699381" cy="9268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9204" y="2173943"/>
                <a:ext cx="90678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For each pair (</a:t>
                </a:r>
                <a:r>
                  <a:rPr lang="en-US" sz="2400" dirty="0" err="1" smtClean="0"/>
                  <a:t>x,y</a:t>
                </a:r>
                <a:r>
                  <a:rPr lang="en-US" sz="2400" dirty="0" smtClean="0"/>
                  <a:t>) and (</a:t>
                </a:r>
                <a:r>
                  <a:rPr lang="en-US" sz="2400" dirty="0" err="1" smtClean="0"/>
                  <a:t>x’,y</a:t>
                </a:r>
                <a:r>
                  <a:rPr lang="en-US" sz="2400" dirty="0" smtClean="0"/>
                  <a:t>’) in the image, 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Extract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en-US" sz="2400" dirty="0" smtClean="0"/>
                  <a:t>, d, </a:t>
                </a:r>
                <a:r>
                  <a:rPr lang="en-US" altLang="en-US" sz="2400" dirty="0"/>
                  <a:t>c</a:t>
                </a:r>
                <a:endParaRPr lang="en-US" sz="2400" dirty="0" smtClean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4" y="2173943"/>
                <a:ext cx="906780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008" t="-3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4624804" y="2133262"/>
            <a:ext cx="4181475" cy="1984693"/>
            <a:chOff x="467303" y="76200"/>
            <a:chExt cx="4971858" cy="2399560"/>
          </a:xfrm>
        </p:grpSpPr>
        <p:cxnSp>
          <p:nvCxnSpPr>
            <p:cNvPr id="11" name="Straight Connector 10"/>
            <p:cNvCxnSpPr>
              <a:cxnSpLocks noChangeShapeType="1"/>
            </p:cNvCxnSpPr>
            <p:nvPr/>
          </p:nvCxnSpPr>
          <p:spPr bwMode="auto">
            <a:xfrm flipV="1">
              <a:off x="990600" y="1600200"/>
              <a:ext cx="457200" cy="8382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8"/>
            <p:cNvCxnSpPr>
              <a:cxnSpLocks noChangeShapeType="1"/>
            </p:cNvCxnSpPr>
            <p:nvPr/>
          </p:nvCxnSpPr>
          <p:spPr bwMode="auto">
            <a:xfrm>
              <a:off x="2971800" y="1600200"/>
              <a:ext cx="16002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Pie 12"/>
            <p:cNvSpPr/>
            <p:nvPr/>
          </p:nvSpPr>
          <p:spPr bwMode="auto">
            <a:xfrm>
              <a:off x="2362858" y="1143377"/>
              <a:ext cx="1066706" cy="908371"/>
            </a:xfrm>
            <a:prstGeom prst="pie">
              <a:avLst>
                <a:gd name="adj1" fmla="val 15275810"/>
                <a:gd name="adj2" fmla="val 21588772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14" name="Pie 13"/>
            <p:cNvSpPr/>
            <p:nvPr/>
          </p:nvSpPr>
          <p:spPr bwMode="auto">
            <a:xfrm>
              <a:off x="732640" y="1676965"/>
              <a:ext cx="944479" cy="798795"/>
            </a:xfrm>
            <a:prstGeom prst="pie">
              <a:avLst>
                <a:gd name="adj1" fmla="val 17903141"/>
                <a:gd name="adj2" fmla="val 21545206"/>
              </a:avLst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cxnSp>
          <p:nvCxnSpPr>
            <p:cNvPr id="15" name="Straight Connector 11"/>
            <p:cNvCxnSpPr>
              <a:cxnSpLocks noChangeShapeType="1"/>
            </p:cNvCxnSpPr>
            <p:nvPr/>
          </p:nvCxnSpPr>
          <p:spPr bwMode="auto">
            <a:xfrm flipV="1">
              <a:off x="1219200" y="1066800"/>
              <a:ext cx="3429000" cy="99060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2907870" y="846721"/>
              <a:ext cx="377771" cy="446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smtClean="0">
                  <a:latin typeface="Symbol" panose="05050102010706020507" pitchFamily="18" charset="2"/>
                </a:rPr>
                <a:t>f</a:t>
              </a:r>
              <a:endParaRPr lang="en-US" altLang="en-US" sz="2000" dirty="0">
                <a:latin typeface="Symbol" panose="05050102010706020507" pitchFamily="18" charset="2"/>
              </a:endParaRP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467303" y="1829728"/>
              <a:ext cx="6751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(</a:t>
              </a:r>
              <a:r>
                <a:rPr lang="en-US" altLang="en-US" sz="2000" dirty="0" err="1"/>
                <a:t>x,y</a:t>
              </a:r>
              <a:r>
                <a:rPr lang="en-US" altLang="en-US" sz="2000" dirty="0"/>
                <a:t>)</a:t>
              </a:r>
            </a:p>
          </p:txBody>
        </p:sp>
        <p:sp>
          <p:nvSpPr>
            <p:cNvPr id="18" name="TextBox 15"/>
            <p:cNvSpPr txBox="1">
              <a:spLocks noChangeArrowheads="1"/>
            </p:cNvSpPr>
            <p:nvPr/>
          </p:nvSpPr>
          <p:spPr bwMode="auto">
            <a:xfrm>
              <a:off x="2642774" y="1540750"/>
              <a:ext cx="1083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c=(</a:t>
              </a:r>
              <a:r>
                <a:rPr lang="en-US" altLang="en-US" sz="2000" dirty="0" err="1"/>
                <a:t>c</a:t>
              </a:r>
              <a:r>
                <a:rPr lang="en-US" altLang="en-US" sz="1400" dirty="0" err="1"/>
                <a:t>x</a:t>
              </a:r>
              <a:r>
                <a:rPr lang="en-US" altLang="en-US" sz="2000" dirty="0" err="1"/>
                <a:t>,c</a:t>
              </a:r>
              <a:r>
                <a:rPr lang="en-US" altLang="en-US" sz="1400" dirty="0" err="1"/>
                <a:t>y</a:t>
              </a:r>
              <a:r>
                <a:rPr lang="en-US" altLang="en-US" sz="2000" dirty="0"/>
                <a:t>)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882211" y="1524000"/>
              <a:ext cx="76200" cy="85160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1166104" y="1981200"/>
              <a:ext cx="76200" cy="85160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1" name="Left Brace 20"/>
            <p:cNvSpPr/>
            <p:nvPr/>
          </p:nvSpPr>
          <p:spPr bwMode="auto">
            <a:xfrm rot="15255657" flipH="1">
              <a:off x="1827613" y="699672"/>
              <a:ext cx="279589" cy="1757208"/>
            </a:xfrm>
            <a:prstGeom prst="leftBrace">
              <a:avLst>
                <a:gd name="adj1" fmla="val 0"/>
                <a:gd name="adj2" fmla="val 53698"/>
              </a:avLst>
            </a:prstGeom>
            <a:noFill/>
            <a:ln w="28575" cap="flat" cmpd="sng" algn="ctr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22" name="TextBox 19"/>
            <p:cNvSpPr txBox="1">
              <a:spLocks noChangeArrowheads="1"/>
            </p:cNvSpPr>
            <p:nvPr/>
          </p:nvSpPr>
          <p:spPr bwMode="auto">
            <a:xfrm>
              <a:off x="1808298" y="1143377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d</a:t>
              </a:r>
            </a:p>
          </p:txBody>
        </p:sp>
        <p:cxnSp>
          <p:nvCxnSpPr>
            <p:cNvPr id="23" name="Straight Connector 20"/>
            <p:cNvCxnSpPr>
              <a:cxnSpLocks noChangeShapeType="1"/>
            </p:cNvCxnSpPr>
            <p:nvPr/>
          </p:nvCxnSpPr>
          <p:spPr bwMode="auto">
            <a:xfrm flipH="1" flipV="1">
              <a:off x="2425011" y="76200"/>
              <a:ext cx="490709" cy="150146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Left Brace 23"/>
            <p:cNvSpPr/>
            <p:nvPr/>
          </p:nvSpPr>
          <p:spPr bwMode="auto">
            <a:xfrm rot="15185460" flipH="1">
              <a:off x="3398736" y="240398"/>
              <a:ext cx="314436" cy="1757208"/>
            </a:xfrm>
            <a:prstGeom prst="leftBrace">
              <a:avLst>
                <a:gd name="adj1" fmla="val 0"/>
                <a:gd name="adj2" fmla="val 51812"/>
              </a:avLst>
            </a:prstGeom>
            <a:noFill/>
            <a:ln w="28575" cap="flat" cmpd="sng" algn="ctr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4610100" y="1032545"/>
              <a:ext cx="76200" cy="85160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6" name="TextBox 28"/>
            <p:cNvSpPr txBox="1">
              <a:spLocks noChangeArrowheads="1"/>
            </p:cNvSpPr>
            <p:nvPr/>
          </p:nvSpPr>
          <p:spPr bwMode="auto">
            <a:xfrm>
              <a:off x="4594058" y="948388"/>
              <a:ext cx="8451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(x’,y’)</a:t>
              </a:r>
            </a:p>
          </p:txBody>
        </p:sp>
        <p:sp>
          <p:nvSpPr>
            <p:cNvPr id="27" name="TextBox 29"/>
            <p:cNvSpPr txBox="1">
              <a:spLocks noChangeArrowheads="1"/>
            </p:cNvSpPr>
            <p:nvPr/>
          </p:nvSpPr>
          <p:spPr bwMode="auto">
            <a:xfrm>
              <a:off x="3501147" y="624709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d</a:t>
              </a:r>
            </a:p>
          </p:txBody>
        </p:sp>
        <p:cxnSp>
          <p:nvCxnSpPr>
            <p:cNvPr id="28" name="Straight Connector 34"/>
            <p:cNvCxnSpPr>
              <a:cxnSpLocks noChangeShapeType="1"/>
            </p:cNvCxnSpPr>
            <p:nvPr/>
          </p:nvCxnSpPr>
          <p:spPr bwMode="auto">
            <a:xfrm>
              <a:off x="1221169" y="2090433"/>
              <a:ext cx="16002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Rectangle 28"/>
          <p:cNvSpPr/>
          <p:nvPr/>
        </p:nvSpPr>
        <p:spPr>
          <a:xfrm>
            <a:off x="5567243" y="3210611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latin typeface="Symbol" panose="05050102010706020507" pitchFamily="18" charset="2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81879" y="3767252"/>
                <a:ext cx="3280578" cy="526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 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′−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′−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9" y="3767252"/>
                <a:ext cx="3280578" cy="526939"/>
              </a:xfrm>
              <a:prstGeom prst="rect">
                <a:avLst/>
              </a:prstGeom>
              <a:blipFill rotWithShape="0">
                <a:blip r:embed="rId5"/>
                <a:stretch>
                  <a:fillRect l="-186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5"/>
              <p:cNvSpPr txBox="1">
                <a:spLocks noChangeArrowheads="1"/>
              </p:cNvSpPr>
              <p:nvPr/>
            </p:nvSpPr>
            <p:spPr bwMode="auto">
              <a:xfrm>
                <a:off x="435381" y="5186770"/>
                <a:ext cx="3062505" cy="483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 smtClean="0"/>
                  <a:t>c=(</a:t>
                </a:r>
                <a:r>
                  <a:rPr lang="en-US" altLang="en-US" sz="2000" dirty="0" err="1"/>
                  <a:t>c</a:t>
                </a:r>
                <a:r>
                  <a:rPr lang="en-US" altLang="en-US" sz="1400" dirty="0" err="1"/>
                  <a:t>x</a:t>
                </a:r>
                <a:r>
                  <a:rPr lang="en-US" altLang="en-US" sz="2000" dirty="0" err="1"/>
                  <a:t>,c</a:t>
                </a:r>
                <a:r>
                  <a:rPr lang="en-US" altLang="en-US" sz="1400" dirty="0" err="1"/>
                  <a:t>y</a:t>
                </a:r>
                <a:r>
                  <a:rPr lang="en-US" altLang="en-US" sz="2000" dirty="0" smtClean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33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381" y="5186770"/>
                <a:ext cx="3062505" cy="483466"/>
              </a:xfrm>
              <a:prstGeom prst="rect">
                <a:avLst/>
              </a:prstGeom>
              <a:blipFill rotWithShape="0">
                <a:blip r:embed="rId6"/>
                <a:stretch>
                  <a:fillRect l="-1988" t="-2532" b="-101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835602" y="4472090"/>
                <a:ext cx="2681503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dirty="0"/>
                                <m:t>cx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– 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cos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dirty="0" smtClean="0">
                                      <a:latin typeface="Symbol" panose="05050102010706020507" pitchFamily="18" charset="2"/>
                                    </a:rPr>
                                    <m:t>f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Symbol" panose="05050102010706020507" pitchFamily="18" charset="2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Symbol" panose="05050102010706020507" pitchFamily="18" charset="2"/>
                                    </a:rPr>
                                    <m:t>/2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dirty="0"/>
                                <m:t>cy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– 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sin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Symbol" panose="05050102010706020507" pitchFamily="18" charset="2"/>
                                    </a:rPr>
                                    <m:t>f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Symbol" panose="05050102010706020507" pitchFamily="18" charset="2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Symbol" panose="05050102010706020507" pitchFamily="18" charset="2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602" y="4472090"/>
                <a:ext cx="2681503" cy="7788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792152" y="5355713"/>
                <a:ext cx="2860591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dirty="0"/>
                                <m:t>cx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b="0" i="0" dirty="0" smtClean="0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d>
                                <m:d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Symbol" panose="05050102010706020507" pitchFamily="18" charset="2"/>
                                    </a:rPr>
                                    <m:t>f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Symbol" panose="05050102010706020507" pitchFamily="18" charset="2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Symbol" panose="05050102010706020507" pitchFamily="18" charset="2"/>
                                    </a:rPr>
                                    <m:t>/2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dirty="0"/>
                                <m:t>cy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b="0" i="0" dirty="0" smtClean="0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sin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Symbol" panose="05050102010706020507" pitchFamily="18" charset="2"/>
                                    </a:rPr>
                                    <m:t>f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Symbol" panose="05050102010706020507" pitchFamily="18" charset="2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Symbol" panose="05050102010706020507" pitchFamily="18" charset="2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2" y="5355713"/>
                <a:ext cx="2860591" cy="7788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2683" y="4331356"/>
                <a:ext cx="2502545" cy="694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Symbol" panose="05050102010706020507" pitchFamily="18" charset="2"/>
                            </a:rPr>
                            <m:t>f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Symbol" panose="05050102010706020507" pitchFamily="18" charset="2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Symbol" panose="05050102010706020507" pitchFamily="18" charset="2"/>
                            </a:rPr>
                            <m:t>/2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dirty="0">
                          <a:latin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′−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83" y="4331356"/>
                <a:ext cx="2502545" cy="69403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011449" y="4922318"/>
            <a:ext cx="1673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We can recover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the 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Vision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September 2015      L1.</a:t>
            </a:r>
            <a:fld id="{80CBE538-5260-45FB-81AD-444F153E90F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4320600"/>
                <a:ext cx="8142550" cy="930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000" dirty="0">
                          <a:latin typeface="Symbol" panose="05050102010706020507" pitchFamily="18" charset="2"/>
                        </a:rPr>
                        <m:t>f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000" dirty="0">
                                          <a:latin typeface="Symbol" panose="05050102010706020507" pitchFamily="18" charset="2"/>
                                        </a:rPr>
                                        <m:t>f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Symbol" panose="05050102010706020507" pitchFamily="18" charset="2"/>
                                    </a:rPr>
                                    <m:t>f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2000" dirty="0"/>
                                <m:t>|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sz="2000" dirty="0">
                                              <a:latin typeface="Symbol" panose="05050102010706020507" pitchFamily="18" charset="2"/>
                                            </a:rPr>
                                            <m:t>f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20600"/>
                <a:ext cx="8142550" cy="930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87485" y="3788247"/>
            <a:ext cx="6712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We work with a </a:t>
            </a:r>
            <a:r>
              <a:rPr lang="en-US" sz="2400" dirty="0" smtClean="0"/>
              <a:t>MS (the larger the more symmetric)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3970" y="1716080"/>
                <a:ext cx="8320932" cy="21604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Symbol" panose="05050102010706020507" pitchFamily="18" charset="2"/>
                            </a:rPr>
                            <m:t>f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sz="2000" dirty="0">
                                              <a:latin typeface="Symbol" panose="05050102010706020507" pitchFamily="18" charset="2"/>
                                            </a:rPr>
                                            <m:t>f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2000" dirty="0"/>
                                <m:t>|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sz="2000" dirty="0">
                                              <a:latin typeface="Symbol" panose="05050102010706020507" pitchFamily="18" charset="2"/>
                                            </a:rPr>
                                            <m:t>f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                           = 1 -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dirty="0">
                                        <a:latin typeface="Symbol" panose="05050102010706020507" pitchFamily="18" charset="2"/>
                                      </a:rPr>
                                      <m:t>f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latin typeface="Symbol" panose="05050102010706020507" pitchFamily="18" charset="2"/>
                                  </a:rPr>
                                  <m:t>f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dirty="0"/>
                              <m:t>|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000" dirty="0">
                                            <a:latin typeface="Symbol" panose="05050102010706020507" pitchFamily="18" charset="2"/>
                                          </a:rPr>
                                          <m:t>f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= 1 -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latin typeface="Symbol" panose="05050102010706020507" pitchFamily="18" charset="2"/>
                      </a:rPr>
                      <m:t>f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70" y="1716080"/>
                <a:ext cx="8320932" cy="21604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85800" y="228600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Image-Measure of Mirror Symmetry (cont.)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1130915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MS1 </a:t>
            </a:r>
            <a:r>
              <a:rPr lang="en-US" sz="2400" dirty="0"/>
              <a:t>(the </a:t>
            </a:r>
            <a:r>
              <a:rPr lang="en-US" sz="2400" dirty="0" smtClean="0"/>
              <a:t>smaller </a:t>
            </a:r>
            <a:r>
              <a:rPr lang="en-US" sz="2400" dirty="0"/>
              <a:t>the more symmetric)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0366" y="5476197"/>
            <a:ext cx="2532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Invariant by scaling: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28026" y="5506975"/>
                <a:ext cx="22445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026" y="5506975"/>
                <a:ext cx="2244589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029200" y="5490287"/>
            <a:ext cx="1508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does not change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400800" y="5498631"/>
                <a:ext cx="9780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600" dirty="0">
                          <a:latin typeface="Symbol" panose="05050102010706020507" pitchFamily="18" charset="2"/>
                        </a:rPr>
                        <m:t>f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498631"/>
                <a:ext cx="978024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30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31767" y="6413987"/>
            <a:ext cx="1550988" cy="30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Computer Vision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43496" y="6400800"/>
            <a:ext cx="1959191" cy="30777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September 2015      L1.</a:t>
            </a:r>
            <a:fld id="{4B3FCA04-B0D8-477F-B689-7CCAF6546A1E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69860" y="166601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Hough Space for Lines and Symmetry Accumulator  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000" y="685800"/>
            <a:ext cx="3917170" cy="3008313"/>
            <a:chOff x="839009" y="1219200"/>
            <a:chExt cx="3917170" cy="3008313"/>
          </a:xfrm>
        </p:grpSpPr>
        <p:sp>
          <p:nvSpPr>
            <p:cNvPr id="13" name="TextBox 12"/>
            <p:cNvSpPr txBox="1"/>
            <p:nvPr/>
          </p:nvSpPr>
          <p:spPr>
            <a:xfrm>
              <a:off x="1114381" y="1219200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y</a:t>
              </a:r>
              <a:endParaRPr lang="en-US" sz="2000" i="1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264430" y="1676400"/>
              <a:ext cx="3491749" cy="2335178"/>
              <a:chOff x="1308851" y="1647093"/>
              <a:chExt cx="3491749" cy="2335178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1340630" y="1828800"/>
                <a:ext cx="2971800" cy="1981200"/>
              </a:xfrm>
              <a:prstGeom prst="rect">
                <a:avLst/>
              </a:prstGeom>
              <a:solidFill>
                <a:schemeClr val="accent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stealth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50" charset="-128"/>
                  <a:cs typeface="Arial Unicode MS" pitchFamily="50" charset="-128"/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 bwMode="auto">
              <a:xfrm flipV="1">
                <a:off x="1340630" y="3787559"/>
                <a:ext cx="3238499" cy="2244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H="1" flipV="1">
                <a:off x="1308851" y="1647093"/>
                <a:ext cx="31779" cy="216290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4502120" y="358216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/>
                  <a:t>x</a:t>
                </a:r>
                <a:endParaRPr lang="en-US" sz="2000" i="1" dirty="0"/>
              </a:p>
            </p:txBody>
          </p:sp>
          <p:cxnSp>
            <p:nvCxnSpPr>
              <p:cNvPr id="15" name="Straight Connector 14"/>
              <p:cNvCxnSpPr>
                <a:endCxn id="5" idx="2"/>
              </p:cNvCxnSpPr>
              <p:nvPr/>
            </p:nvCxnSpPr>
            <p:spPr bwMode="auto">
              <a:xfrm>
                <a:off x="1721630" y="2286000"/>
                <a:ext cx="1104900" cy="1524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" name="TextBox 13"/>
              <p:cNvSpPr txBox="1">
                <a:spLocks noChangeArrowheads="1"/>
              </p:cNvSpPr>
              <p:nvPr/>
            </p:nvSpPr>
            <p:spPr bwMode="auto">
              <a:xfrm>
                <a:off x="2914649" y="3095181"/>
                <a:ext cx="31771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 smtClean="0">
                    <a:latin typeface="Symbol" panose="05050102010706020507" pitchFamily="18" charset="2"/>
                  </a:rPr>
                  <a:t>f</a:t>
                </a:r>
                <a:endParaRPr lang="en-US" altLang="en-US" sz="20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24" name="TextBox 13"/>
              <p:cNvSpPr txBox="1">
                <a:spLocks noChangeArrowheads="1"/>
              </p:cNvSpPr>
              <p:nvPr/>
            </p:nvSpPr>
            <p:spPr bwMode="auto">
              <a:xfrm>
                <a:off x="1765262" y="3439082"/>
                <a:ext cx="79861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 smtClean="0">
                    <a:latin typeface="Symbol" panose="05050102010706020507" pitchFamily="18" charset="2"/>
                  </a:rPr>
                  <a:t>f-p/2</a:t>
                </a:r>
                <a:endParaRPr lang="en-US" altLang="en-US" sz="20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585601" y="2959966"/>
                <a:ext cx="3257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latin typeface="Symbol" panose="05050102010706020507" pitchFamily="18" charset="2"/>
                  </a:rPr>
                  <a:t>r</a:t>
                </a:r>
                <a:endParaRPr 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57314" y="2379853"/>
                    <a:ext cx="19636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7314" y="2379853"/>
                    <a:ext cx="196361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8182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Left Brace 31"/>
              <p:cNvSpPr/>
              <p:nvPr/>
            </p:nvSpPr>
            <p:spPr bwMode="auto">
              <a:xfrm rot="8698021">
                <a:off x="2028225" y="2410748"/>
                <a:ext cx="249272" cy="620312"/>
              </a:xfrm>
              <a:prstGeom prst="leftBrac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50" charset="-128"/>
                  <a:cs typeface="Arial Unicode MS" pitchFamily="50" charset="-128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189888" y="2408070"/>
                <a:ext cx="2551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t</a:t>
                </a:r>
                <a:endParaRPr lang="en-US" sz="2000" dirty="0"/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1828800" y="2514600"/>
                <a:ext cx="76200" cy="76200"/>
              </a:xfrm>
              <a:prstGeom prst="ellipse">
                <a:avLst/>
              </a:prstGeom>
              <a:solidFill>
                <a:srgbClr val="080808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p:grpSp>
        <p:sp>
          <p:nvSpPr>
            <p:cNvPr id="39" name="Pie 38"/>
            <p:cNvSpPr/>
            <p:nvPr/>
          </p:nvSpPr>
          <p:spPr bwMode="auto">
            <a:xfrm>
              <a:off x="2286809" y="3417270"/>
              <a:ext cx="944562" cy="798513"/>
            </a:xfrm>
            <a:prstGeom prst="pie">
              <a:avLst>
                <a:gd name="adj1" fmla="val 14167861"/>
                <a:gd name="adj2" fmla="val 21545206"/>
              </a:avLst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40" name="Pie 39"/>
            <p:cNvSpPr/>
            <p:nvPr/>
          </p:nvSpPr>
          <p:spPr bwMode="auto">
            <a:xfrm>
              <a:off x="839009" y="3429000"/>
              <a:ext cx="944562" cy="798513"/>
            </a:xfrm>
            <a:prstGeom prst="pie">
              <a:avLst>
                <a:gd name="adj1" fmla="val 19253925"/>
                <a:gd name="adj2" fmla="val 21545206"/>
              </a:avLst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>
            <a:off x="824749" y="2543907"/>
            <a:ext cx="901672" cy="76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06809" y="965093"/>
                <a:ext cx="6360867" cy="930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1800" dirty="0"/>
                              <m:t>cos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latin typeface="Symbol" panose="05050102010706020507" pitchFamily="18" charset="2"/>
                                  </a:rPr>
                                  <m:t>f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latin typeface="Symbol" panose="05050102010706020507" pitchFamily="18" charset="2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latin typeface="Symbol" panose="05050102010706020507" pitchFamily="18" charset="2"/>
                                  </a:rPr>
                                  <m:t>/2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dirty="0"/>
                              <m:t>sin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latin typeface="Symbol" panose="05050102010706020507" pitchFamily="18" charset="2"/>
                                  </a:rPr>
                                  <m:t>f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latin typeface="Symbol" panose="05050102010706020507" pitchFamily="18" charset="2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latin typeface="Symbol" panose="05050102010706020507" pitchFamily="18" charset="2"/>
                                  </a:rPr>
                                  <m:t>/2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en-US" sz="1800" dirty="0">
                                <a:latin typeface="Symbol" panose="05050102010706020507" pitchFamily="18" charset="2"/>
                              </a:rPr>
                              <m:t>f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alt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sz="1800" dirty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m:rPr>
                                    <m:nor/>
                                  </m:rPr>
                                  <a:rPr lang="en-US" altLang="en-US" sz="1800" dirty="0">
                                    <a:latin typeface="Symbol" panose="05050102010706020507" pitchFamily="18" charset="2"/>
                                  </a:rPr>
                                  <m:t>f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      </a:t>
                </a:r>
                <a:r>
                  <a:rPr lang="en-US" sz="2000" dirty="0" smtClean="0"/>
                  <a:t>Thus</a:t>
                </a:r>
                <a:r>
                  <a:rPr lang="en-US" sz="2000" dirty="0"/>
                  <a:t>,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809" y="965093"/>
                <a:ext cx="6360867" cy="9301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054971" y="2612546"/>
                <a:ext cx="5071676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𝑆𝑦𝑚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dirty="0">
                          <a:latin typeface="Symbol" panose="05050102010706020507" pitchFamily="18" charset="2"/>
                        </a:rPr>
                        <m:t>f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000" dirty="0">
                          <a:latin typeface="Symbol" panose="05050102010706020507" pitchFamily="18" charset="2"/>
                        </a:rPr>
                        <m:t>f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971" y="2612546"/>
                <a:ext cx="5071676" cy="7936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87128" y="3657600"/>
            <a:ext cx="5743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The parameter </a:t>
            </a:r>
            <a:r>
              <a:rPr lang="en-US" sz="2000" dirty="0" smtClean="0">
                <a:latin typeface="Symbol" panose="05050102010706020507" pitchFamily="18" charset="2"/>
              </a:rPr>
              <a:t>r </a:t>
            </a:r>
            <a:r>
              <a:rPr lang="en-US" sz="2000" dirty="0" smtClean="0"/>
              <a:t>can take positive and negative values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29006" y="3224567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y</a:t>
            </a:r>
            <a:endParaRPr lang="en-US" sz="2000" i="1" dirty="0"/>
          </a:p>
        </p:txBody>
      </p:sp>
      <p:sp>
        <p:nvSpPr>
          <p:cNvPr id="37" name="Pie 36"/>
          <p:cNvSpPr/>
          <p:nvPr/>
        </p:nvSpPr>
        <p:spPr bwMode="auto">
          <a:xfrm>
            <a:off x="1092735" y="4300053"/>
            <a:ext cx="944562" cy="798513"/>
          </a:xfrm>
          <a:prstGeom prst="pie">
            <a:avLst>
              <a:gd name="adj1" fmla="val 21457526"/>
              <a:gd name="adj2" fmla="val 3565324"/>
            </a:avLst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endParaRPr lang="en-US">
              <a:ea typeface="Arial Unicode MS" pitchFamily="50" charset="-128"/>
              <a:cs typeface="Arial Unicode MS" pitchFamily="50" charset="-128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1162614" y="4934371"/>
            <a:ext cx="263299" cy="51738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13"/>
          <p:cNvSpPr txBox="1">
            <a:spLocks noChangeArrowheads="1"/>
          </p:cNvSpPr>
          <p:nvPr/>
        </p:nvSpPr>
        <p:spPr bwMode="auto">
          <a:xfrm>
            <a:off x="1658828" y="4616143"/>
            <a:ext cx="798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f-p/2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1460102" y="5496608"/>
            <a:ext cx="195880" cy="42271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Pie 64"/>
          <p:cNvSpPr/>
          <p:nvPr/>
        </p:nvSpPr>
        <p:spPr bwMode="auto">
          <a:xfrm>
            <a:off x="1582659" y="5337330"/>
            <a:ext cx="944562" cy="798513"/>
          </a:xfrm>
          <a:prstGeom prst="pie">
            <a:avLst>
              <a:gd name="adj1" fmla="val 14202290"/>
              <a:gd name="adj2" fmla="val 21545206"/>
            </a:avLst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endParaRPr lang="en-US">
              <a:ea typeface="Arial Unicode MS" pitchFamily="50" charset="-128"/>
              <a:cs typeface="Arial Unicode MS" pitchFamily="50" charset="-128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 flipV="1">
            <a:off x="1391589" y="3933752"/>
            <a:ext cx="31779" cy="216290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V="1">
            <a:off x="406537" y="5464166"/>
            <a:ext cx="3238499" cy="2244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H="1">
            <a:off x="1281521" y="5341566"/>
            <a:ext cx="1411016" cy="85663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3" name="Group 72"/>
          <p:cNvGrpSpPr/>
          <p:nvPr/>
        </p:nvGrpSpPr>
        <p:grpSpPr>
          <a:xfrm>
            <a:off x="626490" y="4364101"/>
            <a:ext cx="3355127" cy="1301597"/>
            <a:chOff x="600953" y="2680674"/>
            <a:chExt cx="3355127" cy="1301597"/>
          </a:xfrm>
        </p:grpSpPr>
        <p:sp>
          <p:nvSpPr>
            <p:cNvPr id="74" name="TextBox 73"/>
            <p:cNvSpPr txBox="1"/>
            <p:nvPr/>
          </p:nvSpPr>
          <p:spPr>
            <a:xfrm>
              <a:off x="3657600" y="3582161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x</a:t>
              </a:r>
              <a:endParaRPr lang="en-US" sz="2000" i="1" dirty="0"/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flipH="1">
              <a:off x="642568" y="2680674"/>
              <a:ext cx="1411016" cy="85663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13"/>
            <p:cNvSpPr txBox="1">
              <a:spLocks noChangeArrowheads="1"/>
            </p:cNvSpPr>
            <p:nvPr/>
          </p:nvSpPr>
          <p:spPr bwMode="auto">
            <a:xfrm>
              <a:off x="2667000" y="2890765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smtClean="0">
                  <a:latin typeface="Symbol" panose="05050102010706020507" pitchFamily="18" charset="2"/>
                </a:rPr>
                <a:t>f</a:t>
              </a:r>
              <a:endParaRPr lang="en-US" altLang="en-US" sz="2000" dirty="0">
                <a:latin typeface="Symbol" panose="05050102010706020507" pitchFamily="18" charset="2"/>
              </a:endParaRPr>
            </a:p>
          </p:txBody>
        </p:sp>
        <p:sp>
          <p:nvSpPr>
            <p:cNvPr id="77" name="TextBox 13"/>
            <p:cNvSpPr txBox="1">
              <a:spLocks noChangeArrowheads="1"/>
            </p:cNvSpPr>
            <p:nvPr/>
          </p:nvSpPr>
          <p:spPr bwMode="auto">
            <a:xfrm>
              <a:off x="2097358" y="3383260"/>
              <a:ext cx="7986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 smtClean="0">
                  <a:latin typeface="Symbol" panose="05050102010706020507" pitchFamily="18" charset="2"/>
                </a:rPr>
                <a:t>f+p</a:t>
              </a:r>
              <a:r>
                <a:rPr lang="en-US" altLang="en-US" sz="2000" dirty="0" smtClean="0">
                  <a:latin typeface="Symbol" panose="05050102010706020507" pitchFamily="18" charset="2"/>
                </a:rPr>
                <a:t>/2</a:t>
              </a:r>
              <a:endParaRPr lang="en-US" altLang="en-US" sz="2000" dirty="0">
                <a:latin typeface="Symbol" panose="05050102010706020507" pitchFamily="18" charset="2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0953" y="3363176"/>
              <a:ext cx="7232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Symbol" panose="05050102010706020507" pitchFamily="18" charset="2"/>
                </a:rPr>
                <a:t>r &lt; 0</a:t>
              </a:r>
              <a:endParaRPr lang="en-US" sz="2000" dirty="0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1466433" y="2989250"/>
              <a:ext cx="76200" cy="76200"/>
            </a:xfrm>
            <a:prstGeom prst="ellipse">
              <a:avLst/>
            </a:prstGeom>
            <a:solidFill>
              <a:srgbClr val="080808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50" charset="-128"/>
                <a:cs typeface="Arial Unicode MS" pitchFamily="50" charset="-128"/>
              </a:endParaRPr>
            </a:p>
          </p:txBody>
        </p:sp>
      </p:grpSp>
      <p:sp>
        <p:nvSpPr>
          <p:cNvPr id="82" name="Oval 81"/>
          <p:cNvSpPr/>
          <p:nvPr/>
        </p:nvSpPr>
        <p:spPr bwMode="auto">
          <a:xfrm>
            <a:off x="2018428" y="5689724"/>
            <a:ext cx="76200" cy="76200"/>
          </a:xfrm>
          <a:prstGeom prst="ellipse">
            <a:avLst/>
          </a:prstGeom>
          <a:solidFill>
            <a:srgbClr val="08080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11210" y="5598894"/>
            <a:ext cx="723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Symbol" panose="05050102010706020507" pitchFamily="18" charset="2"/>
              </a:rPr>
              <a:t>r &gt; 0</a:t>
            </a:r>
            <a:endParaRPr lang="en-US" sz="2000" dirty="0"/>
          </a:p>
        </p:txBody>
      </p:sp>
      <p:sp>
        <p:nvSpPr>
          <p:cNvPr id="111" name="Pie 110"/>
          <p:cNvSpPr/>
          <p:nvPr/>
        </p:nvSpPr>
        <p:spPr bwMode="auto">
          <a:xfrm>
            <a:off x="1811241" y="4610521"/>
            <a:ext cx="944562" cy="798513"/>
          </a:xfrm>
          <a:prstGeom prst="pie">
            <a:avLst>
              <a:gd name="adj1" fmla="val 19679381"/>
              <a:gd name="adj2" fmla="val 21545206"/>
            </a:avLst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endParaRPr lang="en-US">
              <a:ea typeface="Arial Unicode MS" pitchFamily="50" charset="-128"/>
              <a:cs typeface="Arial Unicode MS" pitchFamily="50" charset="-128"/>
            </a:endParaRPr>
          </a:p>
        </p:txBody>
      </p:sp>
      <p:cxnSp>
        <p:nvCxnSpPr>
          <p:cNvPr id="112" name="Straight Arrow Connector 111"/>
          <p:cNvCxnSpPr/>
          <p:nvPr/>
        </p:nvCxnSpPr>
        <p:spPr bwMode="auto">
          <a:xfrm flipV="1">
            <a:off x="498934" y="4591690"/>
            <a:ext cx="2454974" cy="1440672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89082" y="5966997"/>
                <a:ext cx="21184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en-US" sz="1400" dirty="0">
                              <a:latin typeface="Symbol" panose="05050102010706020507" pitchFamily="18" charset="2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en-US" sz="1400" b="0" i="0" dirty="0" smtClean="0">
                              <a:latin typeface="Symbol" panose="05050102010706020507" pitchFamily="18" charset="2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en-US" sz="1400" dirty="0">
                              <a:latin typeface="Symbol" panose="05050102010706020507" pitchFamily="18" charset="2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en-US" sz="1400" dirty="0">
                              <a:latin typeface="Symbol" panose="05050102010706020507" pitchFamily="18" charset="2"/>
                            </a:rPr>
                            <m:t>/2)</m:t>
                          </m:r>
                          <m:func>
                            <m:funcPr>
                              <m:ctrlPr>
                                <a:rPr lang="en-US" alt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en-US" sz="1400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14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en-US" sz="1400" dirty="0">
                                  <a:latin typeface="Symbol" panose="05050102010706020507" pitchFamily="18" charset="2"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en-US" sz="1400" b="0" i="0" dirty="0" smtClean="0">
                                  <a:latin typeface="Symbol" panose="05050102010706020507" pitchFamily="18" charset="2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en-US" sz="1400" dirty="0">
                                  <a:latin typeface="Symbol" panose="05050102010706020507" pitchFamily="18" charset="2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en-US" sz="1400" dirty="0">
                                  <a:latin typeface="Symbol" panose="05050102010706020507" pitchFamily="18" charset="2"/>
                                </a:rPr>
                                <m:t>/2)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82" y="5966997"/>
                <a:ext cx="2118400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Pie 60"/>
          <p:cNvSpPr/>
          <p:nvPr/>
        </p:nvSpPr>
        <p:spPr bwMode="auto">
          <a:xfrm>
            <a:off x="4654549" y="5325697"/>
            <a:ext cx="944562" cy="798513"/>
          </a:xfrm>
          <a:prstGeom prst="pie">
            <a:avLst>
              <a:gd name="adj1" fmla="val 18951998"/>
              <a:gd name="adj2" fmla="val 21545206"/>
            </a:avLst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endParaRPr lang="en-US">
              <a:ea typeface="Arial Unicode MS" pitchFamily="50" charset="-128"/>
              <a:cs typeface="Arial Unicode MS" pitchFamily="50" charset="-128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5105400" y="5410200"/>
            <a:ext cx="304800" cy="3176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5092255" y="5707966"/>
            <a:ext cx="381000" cy="3111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13"/>
          <p:cNvSpPr txBox="1">
            <a:spLocks noChangeArrowheads="1"/>
          </p:cNvSpPr>
          <p:nvPr/>
        </p:nvSpPr>
        <p:spPr bwMode="auto">
          <a:xfrm>
            <a:off x="5485383" y="5286681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Symbol" panose="05050102010706020507" pitchFamily="18" charset="2"/>
              </a:rPr>
              <a:t>f</a:t>
            </a:r>
            <a:endParaRPr lang="en-US" altLang="en-US" sz="2000" dirty="0">
              <a:latin typeface="Symbol" panose="05050102010706020507" pitchFamily="18" charset="2"/>
            </a:endParaRPr>
          </a:p>
        </p:txBody>
      </p:sp>
      <p:cxnSp>
        <p:nvCxnSpPr>
          <p:cNvPr id="101" name="Straight Arrow Connector 100"/>
          <p:cNvCxnSpPr/>
          <p:nvPr/>
        </p:nvCxnSpPr>
        <p:spPr bwMode="auto">
          <a:xfrm flipH="1" flipV="1">
            <a:off x="5080017" y="3585736"/>
            <a:ext cx="31779" cy="216290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 flipV="1">
            <a:off x="4183849" y="5724363"/>
            <a:ext cx="3238499" cy="2244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3" name="Oval 102"/>
          <p:cNvSpPr/>
          <p:nvPr/>
        </p:nvSpPr>
        <p:spPr bwMode="auto">
          <a:xfrm>
            <a:off x="6302301" y="5486607"/>
            <a:ext cx="76200" cy="762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5217676" y="5045521"/>
            <a:ext cx="76200" cy="76200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349186" y="5240009"/>
                <a:ext cx="1003223" cy="476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n>
                              <a:solidFill>
                                <a:srgbClr val="0070C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n>
                                  <a:solidFill>
                                    <a:srgbClr val="0070C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400" i="1">
                                    <a:ln>
                                      <a:solidFill>
                                        <a:srgbClr val="0070C0"/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n>
                                      <a:solidFill>
                                        <a:srgbClr val="0070C0"/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400" i="1">
                                    <a:ln>
                                      <a:solidFill>
                                        <a:srgbClr val="0070C0"/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ln>
                                      <a:solidFill>
                                        <a:srgbClr val="0070C0"/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n>
                                      <a:solidFill>
                                        <a:srgbClr val="0070C0"/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400" i="1">
                                    <a:ln>
                                      <a:solidFill>
                                        <a:srgbClr val="0070C0"/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1400" dirty="0" smtClean="0"/>
                  <a:t>, </a:t>
                </a:r>
                <a:r>
                  <a:rPr lang="en-US" sz="1400" b="1" dirty="0" smtClean="0">
                    <a:solidFill>
                      <a:srgbClr val="0070C0"/>
                    </a:solidFill>
                    <a:latin typeface="Symbol" panose="05050102010706020507" pitchFamily="18" charset="2"/>
                  </a:rPr>
                  <a:t>r </a:t>
                </a:r>
                <a:r>
                  <a:rPr lang="en-US" sz="1400" b="1" dirty="0" smtClean="0">
                    <a:solidFill>
                      <a:srgbClr val="0070C0"/>
                    </a:solidFill>
                  </a:rPr>
                  <a:t>&gt; 0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186" y="5240009"/>
                <a:ext cx="1003223" cy="476156"/>
              </a:xfrm>
              <a:prstGeom prst="rect">
                <a:avLst/>
              </a:prstGeom>
              <a:blipFill rotWithShape="0">
                <a:blip r:embed="rId8"/>
                <a:stretch>
                  <a:fillRect r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5247248" y="4814334"/>
                <a:ext cx="1006429" cy="691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n>
                                  <a:solidFill>
                                    <a:srgbClr val="FF000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400" i="1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400" i="1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400" i="1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, r </a:t>
                </a:r>
                <a:r>
                  <a:rPr lang="en-US" sz="1400" b="1" dirty="0" smtClean="0">
                    <a:solidFill>
                      <a:srgbClr val="FF0000"/>
                    </a:solidFill>
                  </a:rPr>
                  <a:t>&lt;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0</a:t>
                </a:r>
              </a:p>
              <a:p>
                <a:endParaRPr lang="en-US" sz="1400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248" y="4814334"/>
                <a:ext cx="1006429" cy="691600"/>
              </a:xfrm>
              <a:prstGeom prst="rect">
                <a:avLst/>
              </a:prstGeom>
              <a:blipFill rotWithShape="0">
                <a:blip r:embed="rId9"/>
                <a:stretch>
                  <a:fillRect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62174" y="1780498"/>
                <a:ext cx="3889976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800" dirty="0"/>
                          <m:t>cos</m:t>
                        </m:r>
                        <m:d>
                          <m:d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800" dirty="0">
                                <a:latin typeface="Symbol" panose="05050102010706020507" pitchFamily="18" charset="2"/>
                              </a:rPr>
                              <m:t>f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latin typeface="Symbol" panose="05050102010706020507" pitchFamily="18" charset="2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latin typeface="Symbol" panose="05050102010706020507" pitchFamily="18" charset="2"/>
                              </a:rPr>
                              <m:t>/2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800" dirty="0"/>
                          <m:t>, </m:t>
                        </m:r>
                        <m:r>
                          <m:rPr>
                            <m:nor/>
                          </m:rPr>
                          <a:rPr lang="en-US" sz="1800" dirty="0"/>
                          <m:t>sin</m:t>
                        </m:r>
                        <m:d>
                          <m:d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800" dirty="0">
                                <a:latin typeface="Symbol" panose="05050102010706020507" pitchFamily="18" charset="2"/>
                              </a:rPr>
                              <m:t>f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latin typeface="Symbol" panose="05050102010706020507" pitchFamily="18" charset="2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latin typeface="Symbol" panose="05050102010706020507" pitchFamily="18" charset="2"/>
                              </a:rPr>
                              <m:t>/2</m:t>
                            </m:r>
                          </m:e>
                        </m:d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174" y="1780498"/>
                <a:ext cx="3889976" cy="58593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8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657600" y="5635644"/>
            <a:ext cx="1550988" cy="30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Computer Vision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24222" y="5701940"/>
            <a:ext cx="1959191" cy="30777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September 2015      L1.</a:t>
            </a:r>
            <a:fld id="{4B3FCA04-B0D8-477F-B689-7CCAF6546A1E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15537" y="108645"/>
            <a:ext cx="6923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 smtClean="0"/>
              <a:t> Visualization of Symmetry Accumulator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54" y="2663844"/>
            <a:ext cx="3691890" cy="1447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615537" y="4264044"/>
            <a:ext cx="4337463" cy="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V="1">
            <a:off x="2895600" y="2527440"/>
            <a:ext cx="0" cy="19050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4678" y="2002869"/>
            <a:ext cx="397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7760" y="3883044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63" y="1616094"/>
            <a:ext cx="2695575" cy="28003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>
            <a:off x="3276600" y="3387744"/>
            <a:ext cx="3730831" cy="4771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5715000" y="2562819"/>
            <a:ext cx="0" cy="19050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5715000" y="4467819"/>
            <a:ext cx="2584863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5724029" y="4467820"/>
            <a:ext cx="1210171" cy="3296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6477000" y="990600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2">
                      <a:lumMod val="60000"/>
                      <a:lumOff val="40000"/>
                    </a:schemeClr>
                  </a:solidFill>
                </a:ln>
                <a:solidFill>
                  <a:srgbClr val="969696"/>
                </a:solidFill>
                <a:latin typeface="Symbol" panose="05050102010706020507" pitchFamily="18" charset="2"/>
              </a:rPr>
              <a:t>r</a:t>
            </a:r>
            <a:endParaRPr lang="en-US" sz="2400" dirty="0"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solidFill>
                <a:srgbClr val="96969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49079" y="3740673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969696"/>
                </a:solidFill>
                <a:latin typeface="Symbol" panose="05050102010706020507" pitchFamily="18" charset="2"/>
              </a:rPr>
              <a:t>f</a:t>
            </a:r>
            <a:endParaRPr lang="en-US" sz="2400" dirty="0">
              <a:solidFill>
                <a:srgbClr val="969696"/>
              </a:solidFill>
            </a:endParaRPr>
          </a:p>
        </p:txBody>
      </p:sp>
      <p:sp>
        <p:nvSpPr>
          <p:cNvPr id="28" name="Pie 27"/>
          <p:cNvSpPr/>
          <p:nvPr/>
        </p:nvSpPr>
        <p:spPr bwMode="auto">
          <a:xfrm>
            <a:off x="6477000" y="4068562"/>
            <a:ext cx="944562" cy="798513"/>
          </a:xfrm>
          <a:prstGeom prst="pie">
            <a:avLst>
              <a:gd name="adj1" fmla="val 16521681"/>
              <a:gd name="adj2" fmla="val 21596897"/>
            </a:avLst>
          </a:prstGeom>
          <a:solidFill>
            <a:schemeClr val="bg2">
              <a:lumMod val="60000"/>
              <a:lumOff val="40000"/>
            </a:schemeClr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endParaRPr lang="en-US"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34672" y="4234866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/>
              <a:t>x</a:t>
            </a:r>
            <a:endParaRPr lang="en-US" sz="2400" i="1" dirty="0"/>
          </a:p>
        </p:txBody>
      </p:sp>
      <p:sp>
        <p:nvSpPr>
          <p:cNvPr id="31" name="Rectangle 30"/>
          <p:cNvSpPr/>
          <p:nvPr/>
        </p:nvSpPr>
        <p:spPr>
          <a:xfrm>
            <a:off x="1982449" y="1481882"/>
            <a:ext cx="1955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Sym</a:t>
            </a:r>
            <a:r>
              <a:rPr lang="en-US" dirty="0"/>
              <a:t> (</a:t>
            </a:r>
            <a:r>
              <a:rPr lang="en-US" dirty="0">
                <a:latin typeface="Symbol" panose="05050102010706020507" pitchFamily="18" charset="2"/>
              </a:rPr>
              <a:t>r, f</a:t>
            </a:r>
            <a:r>
              <a:rPr lang="en-US" dirty="0"/>
              <a:t>)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 bwMode="auto">
          <a:xfrm flipH="1">
            <a:off x="6829983" y="4398522"/>
            <a:ext cx="104217" cy="1313322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449397" y="223319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 smtClean="0"/>
              <a:t>y</a:t>
            </a:r>
            <a:endParaRPr lang="en-US" sz="2400" i="1" dirty="0"/>
          </a:p>
        </p:txBody>
      </p:sp>
      <p:sp>
        <p:nvSpPr>
          <p:cNvPr id="34" name="Rectangle 33"/>
          <p:cNvSpPr/>
          <p:nvPr/>
        </p:nvSpPr>
        <p:spPr>
          <a:xfrm>
            <a:off x="6057398" y="4457547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969696"/>
                </a:solidFill>
                <a:latin typeface="Symbol" panose="05050102010706020507" pitchFamily="18" charset="2"/>
              </a:rPr>
              <a:t>r</a:t>
            </a:r>
            <a:endParaRPr lang="en-US" sz="24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Vision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September 2015      L1.</a:t>
            </a:r>
            <a:fld id="{80CBE538-5260-45FB-81AD-444F153E90F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 bwMode="auto">
          <a:xfrm>
            <a:off x="3657600" y="6477000"/>
            <a:ext cx="1550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 i="1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50" charset="-128"/>
                <a:cs typeface="Arial Unicode MS" pitchFamily="50" charset="-128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Computer Vision</a:t>
            </a:r>
            <a:endParaRPr lang="en-US" altLang="en-US" sz="140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 bwMode="auto">
          <a:xfrm>
            <a:off x="6803809" y="6477000"/>
            <a:ext cx="19591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/>
              <a:t>September 2015      L1.</a:t>
            </a:r>
            <a:fld id="{F0C208E1-F55F-4C7C-9364-FCB5708BB5F4}" type="slidenum">
              <a:rPr lang="en-US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 dirty="0" smtClean="0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038631" y="76200"/>
            <a:ext cx="3530356" cy="1326431"/>
            <a:chOff x="452973" y="76200"/>
            <a:chExt cx="4986188" cy="2399560"/>
          </a:xfrm>
        </p:grpSpPr>
        <p:cxnSp>
          <p:nvCxnSpPr>
            <p:cNvPr id="7" name="Straight Connector 4"/>
            <p:cNvCxnSpPr>
              <a:cxnSpLocks noChangeShapeType="1"/>
            </p:cNvCxnSpPr>
            <p:nvPr/>
          </p:nvCxnSpPr>
          <p:spPr bwMode="auto">
            <a:xfrm flipV="1">
              <a:off x="990600" y="1600200"/>
              <a:ext cx="457200" cy="8382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8"/>
            <p:cNvCxnSpPr>
              <a:cxnSpLocks noChangeShapeType="1"/>
            </p:cNvCxnSpPr>
            <p:nvPr/>
          </p:nvCxnSpPr>
          <p:spPr bwMode="auto">
            <a:xfrm>
              <a:off x="2971800" y="1600200"/>
              <a:ext cx="16002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Pie 8"/>
            <p:cNvSpPr/>
            <p:nvPr/>
          </p:nvSpPr>
          <p:spPr bwMode="auto">
            <a:xfrm>
              <a:off x="2362858" y="1143377"/>
              <a:ext cx="1066706" cy="908371"/>
            </a:xfrm>
            <a:prstGeom prst="pie">
              <a:avLst>
                <a:gd name="adj1" fmla="val 15275810"/>
                <a:gd name="adj2" fmla="val 21588772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10" name="Pie 9"/>
            <p:cNvSpPr/>
            <p:nvPr/>
          </p:nvSpPr>
          <p:spPr bwMode="auto">
            <a:xfrm>
              <a:off x="732640" y="1676965"/>
              <a:ext cx="944479" cy="798795"/>
            </a:xfrm>
            <a:prstGeom prst="pie">
              <a:avLst>
                <a:gd name="adj1" fmla="val 17903141"/>
                <a:gd name="adj2" fmla="val 21545206"/>
              </a:avLst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cxnSp>
          <p:nvCxnSpPr>
            <p:cNvPr id="11" name="Straight Connector 11"/>
            <p:cNvCxnSpPr>
              <a:cxnSpLocks noChangeShapeType="1"/>
            </p:cNvCxnSpPr>
            <p:nvPr/>
          </p:nvCxnSpPr>
          <p:spPr bwMode="auto">
            <a:xfrm flipV="1">
              <a:off x="1219200" y="1066800"/>
              <a:ext cx="3429000" cy="99060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1528705" y="1515047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Symbol" panose="05050102010706020507" pitchFamily="18" charset="2"/>
                </a:rPr>
                <a:t>q</a:t>
              </a: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452973" y="1728539"/>
              <a:ext cx="675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(</a:t>
              </a:r>
              <a:r>
                <a:rPr lang="en-US" altLang="en-US" sz="2000" dirty="0" err="1"/>
                <a:t>x,y</a:t>
              </a:r>
              <a:r>
                <a:rPr lang="en-US" altLang="en-US" sz="2000" dirty="0"/>
                <a:t>)</a:t>
              </a:r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2642774" y="1540750"/>
              <a:ext cx="1083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c=(</a:t>
              </a:r>
              <a:r>
                <a:rPr lang="en-US" altLang="en-US" sz="2000" dirty="0" err="1"/>
                <a:t>c</a:t>
              </a:r>
              <a:r>
                <a:rPr lang="en-US" altLang="en-US" sz="1400" dirty="0" err="1"/>
                <a:t>x</a:t>
              </a:r>
              <a:r>
                <a:rPr lang="en-US" altLang="en-US" sz="2000" dirty="0" err="1"/>
                <a:t>,c</a:t>
              </a:r>
              <a:r>
                <a:rPr lang="en-US" altLang="en-US" sz="1400" dirty="0" err="1"/>
                <a:t>y</a:t>
              </a:r>
              <a:r>
                <a:rPr lang="en-US" altLang="en-US" sz="2000" dirty="0"/>
                <a:t>)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2882211" y="1524000"/>
              <a:ext cx="76200" cy="85160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166104" y="1981200"/>
              <a:ext cx="76200" cy="85160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" name="Left Brace 16"/>
            <p:cNvSpPr/>
            <p:nvPr/>
          </p:nvSpPr>
          <p:spPr bwMode="auto">
            <a:xfrm rot="15255657" flipH="1">
              <a:off x="1827613" y="699672"/>
              <a:ext cx="279589" cy="1757208"/>
            </a:xfrm>
            <a:prstGeom prst="leftBrace">
              <a:avLst>
                <a:gd name="adj1" fmla="val 0"/>
                <a:gd name="adj2" fmla="val 53698"/>
              </a:avLst>
            </a:prstGeom>
            <a:noFill/>
            <a:ln w="28575" cap="flat" cmpd="sng" algn="ctr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18" name="TextBox 19"/>
            <p:cNvSpPr txBox="1">
              <a:spLocks noChangeArrowheads="1"/>
            </p:cNvSpPr>
            <p:nvPr/>
          </p:nvSpPr>
          <p:spPr bwMode="auto">
            <a:xfrm>
              <a:off x="1808298" y="1143377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d</a:t>
              </a:r>
            </a:p>
          </p:txBody>
        </p:sp>
        <p:cxnSp>
          <p:nvCxnSpPr>
            <p:cNvPr id="19" name="Straight Connector 20"/>
            <p:cNvCxnSpPr>
              <a:cxnSpLocks noChangeShapeType="1"/>
            </p:cNvCxnSpPr>
            <p:nvPr/>
          </p:nvCxnSpPr>
          <p:spPr bwMode="auto">
            <a:xfrm flipH="1" flipV="1">
              <a:off x="2425011" y="76200"/>
              <a:ext cx="490709" cy="150146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Left Brace 19"/>
            <p:cNvSpPr/>
            <p:nvPr/>
          </p:nvSpPr>
          <p:spPr bwMode="auto">
            <a:xfrm rot="15185460" flipH="1">
              <a:off x="3550927" y="196486"/>
              <a:ext cx="314436" cy="1757208"/>
            </a:xfrm>
            <a:prstGeom prst="leftBrace">
              <a:avLst>
                <a:gd name="adj1" fmla="val 0"/>
                <a:gd name="adj2" fmla="val 51812"/>
              </a:avLst>
            </a:prstGeom>
            <a:noFill/>
            <a:ln w="28575" cap="flat" cmpd="sng" algn="ctr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4610100" y="1032545"/>
              <a:ext cx="76200" cy="85160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2" name="TextBox 28"/>
            <p:cNvSpPr txBox="1">
              <a:spLocks noChangeArrowheads="1"/>
            </p:cNvSpPr>
            <p:nvPr/>
          </p:nvSpPr>
          <p:spPr bwMode="auto">
            <a:xfrm>
              <a:off x="4594058" y="948388"/>
              <a:ext cx="8451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(x’,y’)</a:t>
              </a:r>
            </a:p>
          </p:txBody>
        </p:sp>
        <p:sp>
          <p:nvSpPr>
            <p:cNvPr id="23" name="TextBox 29"/>
            <p:cNvSpPr txBox="1">
              <a:spLocks noChangeArrowheads="1"/>
            </p:cNvSpPr>
            <p:nvPr/>
          </p:nvSpPr>
          <p:spPr bwMode="auto">
            <a:xfrm>
              <a:off x="3501147" y="624709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d</a:t>
              </a:r>
            </a:p>
          </p:txBody>
        </p:sp>
        <p:cxnSp>
          <p:nvCxnSpPr>
            <p:cNvPr id="24" name="Straight Connector 34"/>
            <p:cNvCxnSpPr>
              <a:cxnSpLocks noChangeShapeType="1"/>
            </p:cNvCxnSpPr>
            <p:nvPr/>
          </p:nvCxnSpPr>
          <p:spPr bwMode="auto">
            <a:xfrm>
              <a:off x="1221169" y="2090433"/>
              <a:ext cx="16002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TextBox 36"/>
          <p:cNvSpPr txBox="1">
            <a:spLocks noChangeArrowheads="1"/>
          </p:cNvSpPr>
          <p:nvPr/>
        </p:nvSpPr>
        <p:spPr bwMode="auto">
          <a:xfrm>
            <a:off x="582613" y="255588"/>
            <a:ext cx="404653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Symmetry computation</a:t>
            </a:r>
          </a:p>
        </p:txBody>
      </p:sp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6771889" y="373771"/>
            <a:ext cx="294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Symbol" panose="05050102010706020507" pitchFamily="18" charset="2"/>
              </a:rPr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192458" y="914400"/>
                <a:ext cx="8873383" cy="6017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indent="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Basic algorithm to construct the Space of all votes. </a:t>
                </a:r>
                <a:endParaRPr lang="en-US" sz="1600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342900" lvl="0" indent="-342900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Compute Wavelet responses, J(</a:t>
                </a:r>
                <a:r>
                  <a:rPr lang="en-US" sz="1600" dirty="0" err="1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for 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directions from 0 to 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q=0,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p/6</a:t>
                </a:r>
                <a:r>
                  <a:rPr lang="en-US" sz="16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2p/6, </a:t>
                </a:r>
                <a:r>
                  <a:rPr lang="en-US" sz="16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3p/6,</a:t>
                </a:r>
                <a:r>
                  <a:rPr lang="en-US" sz="16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4p/6,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5p/6.</a:t>
                </a:r>
              </a:p>
              <a:p>
                <a:pPr marL="342900" lvl="0" indent="-342900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Create a list list={(x</a:t>
                </a:r>
                <a:r>
                  <a:rPr lang="en-US" sz="12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,y</a:t>
                </a:r>
                <a:r>
                  <a:rPr lang="en-US" sz="12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1),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(x</a:t>
                </a:r>
                <a:r>
                  <a:rPr lang="en-US" sz="12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,y</a:t>
                </a:r>
                <a:r>
                  <a:rPr lang="en-US" sz="1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en-US" sz="20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…,</a:t>
                </a:r>
                <a:r>
                  <a:rPr lang="en-US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0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6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)} with all locations with wavelet responses above threshold T. Say it has size L. </a:t>
                </a:r>
                <a:endParaRPr lang="en-US" sz="16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 err="1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Sym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=0;  % initialize, this is the Symmetry 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Accumulator</a:t>
                </a: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US" sz="14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r-</a:t>
                </a:r>
                <a:r>
                  <a:rPr lang="en-US" sz="14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4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r-</a:t>
                </a:r>
                <a:r>
                  <a:rPr lang="en-US" sz="14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 (see next page). </a:t>
                </a:r>
                <a:endParaRPr lang="en-US" sz="1400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=1:L </a:t>
                </a: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,y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 list (</a:t>
                </a:r>
                <a:r>
                  <a:rPr lang="en-US" sz="16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); </a:t>
                </a: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b="1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j=i+1: L </a:t>
                </a:r>
              </a:p>
              <a:p>
                <a:pPr marL="34290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(</a:t>
                </a:r>
                <a:r>
                  <a:rPr lang="en-US" sz="16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,y</a:t>
                </a:r>
                <a:r>
                  <a:rPr lang="en-US" sz="12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 list(j); </a:t>
                </a:r>
              </a:p>
              <a:p>
                <a:pPr marL="34290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Extract</a:t>
                </a:r>
              </a:p>
              <a:p>
                <a:pPr marL="34290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(approximate to 6 directions: 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f=0,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p/6</a:t>
                </a:r>
                <a:r>
                  <a:rPr lang="en-US" sz="16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2p/6,...,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5p/16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en-US" sz="1600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𝑖𝑛𝑑𝑒𝑥</m:t>
                        </m:r>
                      </m:sub>
                    </m:sSub>
                  </m:oMath>
                </a14:m>
                <a:r>
                  <a:rPr lang="en-US" sz="1600" b="1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l-G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l-G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6/p</a:t>
                </a: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0,1,..,6;</a:t>
                </a:r>
                <a:endParaRPr lang="en-US" sz="1600" dirty="0" smtClean="0"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c</a:t>
                </a:r>
                <a:r>
                  <a:rPr lang="en-US" sz="16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sz="1600" dirty="0" err="1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cx,cy</a:t>
                </a: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 0.5*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 smtClean="0">
                  <a:latin typeface="Times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600" dirty="0" smtClean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cx cos (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/2) + cy sin (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/2) ;  %Hough Space of 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lines</a:t>
                </a: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endParaRPr lang="en-US" sz="1600" dirty="0" smtClean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600" dirty="0" smtClean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lang="en-US" sz="1600" b="1" dirty="0" smtClean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1600" b="1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Dq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=-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/3, 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0,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p/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  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% 3 angle responses only</a:t>
                </a: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q(</a:t>
                </a:r>
                <a:r>
                  <a:rPr lang="en-US" sz="1600" dirty="0" err="1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/2+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Dq;    % </a:t>
                </a:r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Notice that 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[0,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p/6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2p/6,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..., 5p/6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]. I</a:t>
                </a:r>
                <a:r>
                  <a:rPr lang="en-US" sz="16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needed, add or subtract 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p. </a:t>
                </a:r>
                <a:endParaRPr lang="en-US" sz="1600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(j)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6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q(</a:t>
                </a:r>
                <a:r>
                  <a:rPr lang="en-US" sz="1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);        </a:t>
                </a:r>
                <a:r>
                  <a:rPr lang="en-US" sz="16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% </a:t>
                </a:r>
                <a:r>
                  <a:rPr lang="en-US" sz="16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needed </a:t>
                </a:r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add or subtract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p.</a:t>
                </a:r>
                <a:endParaRPr lang="en-US" sz="1600" dirty="0"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MS (</a:t>
                </a:r>
                <a:r>
                  <a:rPr lang="en-US" sz="1600" b="1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12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[ J(</a:t>
                </a:r>
                <a:r>
                  <a:rPr lang="en-US" sz="12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xi</a:t>
                </a:r>
                <a:r>
                  <a:rPr lang="en-US" sz="12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2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yi</a:t>
                </a:r>
                <a:r>
                  <a:rPr lang="en-US" sz="12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2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q(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2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J*(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xj</a:t>
                </a:r>
                <a:r>
                  <a:rPr lang="en-US" sz="12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yj</a:t>
                </a:r>
                <a:r>
                  <a:rPr lang="en-US" sz="12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2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2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(j))+ J* (</a:t>
                </a:r>
                <a:r>
                  <a:rPr lang="en-US" sz="12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xi</a:t>
                </a:r>
                <a:r>
                  <a:rPr lang="en-US" sz="12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2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yi</a:t>
                </a:r>
                <a:r>
                  <a:rPr lang="en-US" sz="12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2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q(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2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J(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xj</a:t>
                </a:r>
                <a:r>
                  <a:rPr lang="en-US" sz="12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yj</a:t>
                </a:r>
                <a:r>
                  <a:rPr lang="en-US" sz="12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2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2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(j</a:t>
                </a:r>
                <a:r>
                  <a:rPr lang="en-US" sz="12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))] /[ | J(</a:t>
                </a:r>
                <a:r>
                  <a:rPr lang="en-US" sz="1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xi</a:t>
                </a:r>
                <a:r>
                  <a:rPr lang="en-US" sz="12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yi</a:t>
                </a:r>
                <a:r>
                  <a:rPr lang="en-US" sz="12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2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q(</a:t>
                </a:r>
                <a:r>
                  <a:rPr lang="en-US" sz="12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2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)|^2 + | J(</a:t>
                </a:r>
                <a:r>
                  <a:rPr lang="en-US" sz="12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xj</a:t>
                </a:r>
                <a:r>
                  <a:rPr lang="en-US" sz="1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yj</a:t>
                </a:r>
                <a:r>
                  <a:rPr lang="en-US" sz="12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2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2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(j))/|^2 </a:t>
                </a:r>
                <a:r>
                  <a:rPr lang="en-US" sz="12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];</a:t>
                </a:r>
              </a:p>
              <a:p>
                <a:pPr marL="34290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Sym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𝑖𝑛𝑑𝑒𝑥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𝑖𝑛𝑑𝑒𝑥</m:t>
                        </m:r>
                      </m:sub>
                    </m:sSub>
                  </m:oMath>
                </a14:m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 err="1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Sym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𝑖𝑛𝑑𝑒𝑥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𝑖𝑛𝑑𝑒𝑥</m:t>
                        </m:r>
                      </m:sub>
                    </m:sSub>
                  </m:oMath>
                </a14:m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MS (</a:t>
                </a:r>
                <a:r>
                  <a:rPr lang="en-US" sz="1600" b="1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);      </a:t>
                </a: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1600" b="1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endParaRPr lang="en-US" sz="1600" b="1" dirty="0"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endParaRPr lang="en-US" sz="1600" b="1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err="1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Sym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𝑖𝑛𝑑𝑒𝑥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𝑖𝑛𝑑𝑒𝑥</m:t>
                        </m:r>
                      </m:sub>
                    </m:sSub>
                  </m:oMath>
                </a14:m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)); 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57200" marR="0" indent="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57200" marR="0" indent="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57200" marR="0" indent="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8" y="914400"/>
                <a:ext cx="8873383" cy="6017032"/>
              </a:xfrm>
              <a:prstGeom prst="rect">
                <a:avLst/>
              </a:prstGeom>
              <a:blipFill rotWithShape="0">
                <a:blip r:embed="rId2"/>
                <a:stretch>
                  <a:fillRect l="-412" t="-1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1131587" y="4120427"/>
                <a:ext cx="5105372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l-GR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𝑖𝑛𝑑𝑒𝑥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600" dirty="0">
                          <a:latin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dirty="0"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floor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Symbol" panose="05050102010706020507" pitchFamily="18" charset="2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l-GR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l-GR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l-GR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en-US" sz="1600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99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l-GR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l-GR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𝑖𝑛𝑑𝑒𝑥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0,1,2,…,99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587" y="4120427"/>
                <a:ext cx="5105372" cy="6455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1066800" y="2895600"/>
                <a:ext cx="2797561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n-US" sz="1600" dirty="0">
                          <a:latin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dirty="0">
                          <a:latin typeface="Symbol" panose="05050102010706020507" pitchFamily="18" charset="2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600" dirty="0">
                          <a:latin typeface="Symbol" panose="05050102010706020507" pitchFamily="18" charset="2"/>
                        </a:rPr>
                        <m:t>/2+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cs typeface="Times New Roman" panose="02020603050405020304" pitchFamily="18" charset="0"/>
                        </a:rPr>
                        <m:t>ArcT</m:t>
                      </m:r>
                      <m:r>
                        <m:rPr>
                          <m:nor/>
                        </m:rPr>
                        <a:rPr lang="en-US" sz="1600" dirty="0">
                          <a:cs typeface="Times New Roman" panose="02020603050405020304" pitchFamily="18" charset="0"/>
                        </a:rPr>
                        <m:t>an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95600"/>
                <a:ext cx="2797561" cy="6455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6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Computer Vision</a:t>
            </a:r>
          </a:p>
        </p:txBody>
      </p:sp>
      <p:sp>
        <p:nvSpPr>
          <p:cNvPr id="409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3809" y="6477000"/>
            <a:ext cx="1959191" cy="3077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dirty="0" smtClean="0"/>
              <a:t>September 2015      L1.</a:t>
            </a:r>
            <a:fld id="{F0C208E1-F55F-4C7C-9364-FCB5708BB5F4}" type="slidenum">
              <a:rPr lang="en-US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 dirty="0" smtClean="0"/>
          </a:p>
        </p:txBody>
      </p:sp>
      <p:grpSp>
        <p:nvGrpSpPr>
          <p:cNvPr id="4103" name="Group 35"/>
          <p:cNvGrpSpPr>
            <a:grpSpLocks/>
          </p:cNvGrpSpPr>
          <p:nvPr/>
        </p:nvGrpSpPr>
        <p:grpSpPr bwMode="auto">
          <a:xfrm>
            <a:off x="5486400" y="76200"/>
            <a:ext cx="3530356" cy="1326431"/>
            <a:chOff x="452973" y="76200"/>
            <a:chExt cx="4986188" cy="2399560"/>
          </a:xfrm>
        </p:grpSpPr>
        <p:cxnSp>
          <p:nvCxnSpPr>
            <p:cNvPr id="4105" name="Straight Connector 4"/>
            <p:cNvCxnSpPr>
              <a:cxnSpLocks noChangeShapeType="1"/>
            </p:cNvCxnSpPr>
            <p:nvPr/>
          </p:nvCxnSpPr>
          <p:spPr bwMode="auto">
            <a:xfrm flipV="1">
              <a:off x="990600" y="1600200"/>
              <a:ext cx="457200" cy="8382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6" name="Straight Connector 8"/>
            <p:cNvCxnSpPr>
              <a:cxnSpLocks noChangeShapeType="1"/>
            </p:cNvCxnSpPr>
            <p:nvPr/>
          </p:nvCxnSpPr>
          <p:spPr bwMode="auto">
            <a:xfrm>
              <a:off x="2971800" y="1600200"/>
              <a:ext cx="16002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Pie 9"/>
            <p:cNvSpPr/>
            <p:nvPr/>
          </p:nvSpPr>
          <p:spPr bwMode="auto">
            <a:xfrm>
              <a:off x="2362858" y="1143377"/>
              <a:ext cx="1066706" cy="908371"/>
            </a:xfrm>
            <a:prstGeom prst="pie">
              <a:avLst>
                <a:gd name="adj1" fmla="val 15275810"/>
                <a:gd name="adj2" fmla="val 21588772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11" name="Pie 10"/>
            <p:cNvSpPr/>
            <p:nvPr/>
          </p:nvSpPr>
          <p:spPr bwMode="auto">
            <a:xfrm>
              <a:off x="732640" y="1676965"/>
              <a:ext cx="944479" cy="798795"/>
            </a:xfrm>
            <a:prstGeom prst="pie">
              <a:avLst>
                <a:gd name="adj1" fmla="val 17903141"/>
                <a:gd name="adj2" fmla="val 21545206"/>
              </a:avLst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cxnSp>
          <p:nvCxnSpPr>
            <p:cNvPr id="4109" name="Straight Connector 11"/>
            <p:cNvCxnSpPr>
              <a:cxnSpLocks noChangeShapeType="1"/>
            </p:cNvCxnSpPr>
            <p:nvPr/>
          </p:nvCxnSpPr>
          <p:spPr bwMode="auto">
            <a:xfrm flipV="1">
              <a:off x="1219200" y="1066800"/>
              <a:ext cx="3429000" cy="99060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1" name="TextBox 13"/>
            <p:cNvSpPr txBox="1">
              <a:spLocks noChangeArrowheads="1"/>
            </p:cNvSpPr>
            <p:nvPr/>
          </p:nvSpPr>
          <p:spPr bwMode="auto">
            <a:xfrm>
              <a:off x="1528705" y="1515047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Symbol" panose="05050102010706020507" pitchFamily="18" charset="2"/>
                </a:rPr>
                <a:t>q</a:t>
              </a:r>
            </a:p>
          </p:txBody>
        </p:sp>
        <p:sp>
          <p:nvSpPr>
            <p:cNvPr id="4112" name="TextBox 14"/>
            <p:cNvSpPr txBox="1">
              <a:spLocks noChangeArrowheads="1"/>
            </p:cNvSpPr>
            <p:nvPr/>
          </p:nvSpPr>
          <p:spPr bwMode="auto">
            <a:xfrm>
              <a:off x="452973" y="1728539"/>
              <a:ext cx="675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(</a:t>
              </a:r>
              <a:r>
                <a:rPr lang="en-US" altLang="en-US" sz="2000" dirty="0" err="1"/>
                <a:t>x,y</a:t>
              </a:r>
              <a:r>
                <a:rPr lang="en-US" altLang="en-US" sz="2000" dirty="0"/>
                <a:t>)</a:t>
              </a:r>
            </a:p>
          </p:txBody>
        </p:sp>
        <p:sp>
          <p:nvSpPr>
            <p:cNvPr id="4113" name="TextBox 15"/>
            <p:cNvSpPr txBox="1">
              <a:spLocks noChangeArrowheads="1"/>
            </p:cNvSpPr>
            <p:nvPr/>
          </p:nvSpPr>
          <p:spPr bwMode="auto">
            <a:xfrm>
              <a:off x="2642774" y="1540750"/>
              <a:ext cx="1083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c=(</a:t>
              </a:r>
              <a:r>
                <a:rPr lang="en-US" altLang="en-US" sz="2000" dirty="0" err="1"/>
                <a:t>c</a:t>
              </a:r>
              <a:r>
                <a:rPr lang="en-US" altLang="en-US" sz="1400" dirty="0" err="1"/>
                <a:t>x</a:t>
              </a:r>
              <a:r>
                <a:rPr lang="en-US" altLang="en-US" sz="2000" dirty="0" err="1"/>
                <a:t>,c</a:t>
              </a:r>
              <a:r>
                <a:rPr lang="en-US" altLang="en-US" sz="1400" dirty="0" err="1"/>
                <a:t>y</a:t>
              </a:r>
              <a:r>
                <a:rPr lang="en-US" altLang="en-US" sz="2000" dirty="0"/>
                <a:t>)</a:t>
              </a:r>
            </a:p>
          </p:txBody>
        </p:sp>
        <p:sp>
          <p:nvSpPr>
            <p:cNvPr id="4114" name="Oval 16"/>
            <p:cNvSpPr>
              <a:spLocks noChangeArrowheads="1"/>
            </p:cNvSpPr>
            <p:nvPr/>
          </p:nvSpPr>
          <p:spPr bwMode="auto">
            <a:xfrm>
              <a:off x="2882211" y="1524000"/>
              <a:ext cx="76200" cy="85160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115" name="Oval 17"/>
            <p:cNvSpPr>
              <a:spLocks noChangeArrowheads="1"/>
            </p:cNvSpPr>
            <p:nvPr/>
          </p:nvSpPr>
          <p:spPr bwMode="auto">
            <a:xfrm>
              <a:off x="1166104" y="1981200"/>
              <a:ext cx="76200" cy="85160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9" name="Left Brace 18"/>
            <p:cNvSpPr/>
            <p:nvPr/>
          </p:nvSpPr>
          <p:spPr bwMode="auto">
            <a:xfrm rot="15255657" flipH="1">
              <a:off x="1827613" y="699672"/>
              <a:ext cx="279589" cy="1757208"/>
            </a:xfrm>
            <a:prstGeom prst="leftBrace">
              <a:avLst>
                <a:gd name="adj1" fmla="val 0"/>
                <a:gd name="adj2" fmla="val 53698"/>
              </a:avLst>
            </a:prstGeom>
            <a:noFill/>
            <a:ln w="28575" cap="flat" cmpd="sng" algn="ctr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4117" name="TextBox 19"/>
            <p:cNvSpPr txBox="1">
              <a:spLocks noChangeArrowheads="1"/>
            </p:cNvSpPr>
            <p:nvPr/>
          </p:nvSpPr>
          <p:spPr bwMode="auto">
            <a:xfrm>
              <a:off x="1808298" y="1143377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d</a:t>
              </a:r>
            </a:p>
          </p:txBody>
        </p:sp>
        <p:cxnSp>
          <p:nvCxnSpPr>
            <p:cNvPr id="4118" name="Straight Connector 20"/>
            <p:cNvCxnSpPr>
              <a:cxnSpLocks noChangeShapeType="1"/>
            </p:cNvCxnSpPr>
            <p:nvPr/>
          </p:nvCxnSpPr>
          <p:spPr bwMode="auto">
            <a:xfrm flipH="1" flipV="1">
              <a:off x="2425011" y="76200"/>
              <a:ext cx="490709" cy="150146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Left Brace 24"/>
            <p:cNvSpPr/>
            <p:nvPr/>
          </p:nvSpPr>
          <p:spPr bwMode="auto">
            <a:xfrm rot="15185460" flipH="1">
              <a:off x="3550927" y="196486"/>
              <a:ext cx="314436" cy="1757208"/>
            </a:xfrm>
            <a:prstGeom prst="leftBrace">
              <a:avLst>
                <a:gd name="adj1" fmla="val 0"/>
                <a:gd name="adj2" fmla="val 51812"/>
              </a:avLst>
            </a:prstGeom>
            <a:noFill/>
            <a:ln w="28575" cap="flat" cmpd="sng" algn="ctr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defRPr/>
              </a:pPr>
              <a:endParaRPr lang="en-US"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4120" name="Oval 27"/>
            <p:cNvSpPr>
              <a:spLocks noChangeArrowheads="1"/>
            </p:cNvSpPr>
            <p:nvPr/>
          </p:nvSpPr>
          <p:spPr bwMode="auto">
            <a:xfrm>
              <a:off x="4610100" y="1032545"/>
              <a:ext cx="76200" cy="85160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4121" name="TextBox 28"/>
            <p:cNvSpPr txBox="1">
              <a:spLocks noChangeArrowheads="1"/>
            </p:cNvSpPr>
            <p:nvPr/>
          </p:nvSpPr>
          <p:spPr bwMode="auto">
            <a:xfrm>
              <a:off x="4594058" y="948388"/>
              <a:ext cx="8451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(x’,y’)</a:t>
              </a:r>
            </a:p>
          </p:txBody>
        </p:sp>
        <p:sp>
          <p:nvSpPr>
            <p:cNvPr id="4122" name="TextBox 29"/>
            <p:cNvSpPr txBox="1">
              <a:spLocks noChangeArrowheads="1"/>
            </p:cNvSpPr>
            <p:nvPr/>
          </p:nvSpPr>
          <p:spPr bwMode="auto">
            <a:xfrm>
              <a:off x="3501147" y="624709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d</a:t>
              </a:r>
            </a:p>
          </p:txBody>
        </p:sp>
        <p:cxnSp>
          <p:nvCxnSpPr>
            <p:cNvPr id="4123" name="Straight Connector 34"/>
            <p:cNvCxnSpPr>
              <a:cxnSpLocks noChangeShapeType="1"/>
            </p:cNvCxnSpPr>
            <p:nvPr/>
          </p:nvCxnSpPr>
          <p:spPr bwMode="auto">
            <a:xfrm>
              <a:off x="1221169" y="2090433"/>
              <a:ext cx="16002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4" name="TextBox 36"/>
          <p:cNvSpPr txBox="1">
            <a:spLocks noChangeArrowheads="1"/>
          </p:cNvSpPr>
          <p:nvPr/>
        </p:nvSpPr>
        <p:spPr bwMode="auto">
          <a:xfrm>
            <a:off x="582613" y="255588"/>
            <a:ext cx="404653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Symmetry computation</a:t>
            </a:r>
          </a:p>
        </p:txBody>
      </p: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7096836" y="523272"/>
            <a:ext cx="294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Symbol" panose="05050102010706020507" pitchFamily="18" charset="2"/>
              </a:rPr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92458" y="1066800"/>
                <a:ext cx="8873383" cy="6017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Algorithm </a:t>
                </a: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sz="18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US" sz="16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r-</a:t>
                </a:r>
                <a:r>
                  <a:rPr lang="en-US" sz="16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18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6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r-</a:t>
                </a:r>
                <a:r>
                  <a:rPr lang="en-US" sz="16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 </a:t>
                </a: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342900" lvl="0" indent="-342900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Wavelet responses, J(</a:t>
                </a:r>
                <a:r>
                  <a:rPr lang="en-US" sz="1600" dirty="0" err="1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for 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directions from 0 to 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q=0,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p/6</a:t>
                </a:r>
                <a:r>
                  <a:rPr lang="en-US" sz="16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2p/6, </a:t>
                </a:r>
                <a:r>
                  <a:rPr lang="en-US" sz="16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3p/6,</a:t>
                </a:r>
                <a:r>
                  <a:rPr lang="en-US" sz="16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4p/6,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5p/6.</a:t>
                </a:r>
              </a:p>
              <a:p>
                <a:pPr marL="342900" lvl="0" indent="-342900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list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={(x</a:t>
                </a:r>
                <a:r>
                  <a:rPr lang="en-US" sz="12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,y</a:t>
                </a:r>
                <a:r>
                  <a:rPr lang="en-US" sz="12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1),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(x</a:t>
                </a:r>
                <a:r>
                  <a:rPr lang="en-US" sz="12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,y</a:t>
                </a:r>
                <a:r>
                  <a:rPr lang="en-US" sz="1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en-US" sz="20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…,</a:t>
                </a:r>
                <a:r>
                  <a:rPr lang="en-US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0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6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)} with all locations with wavelet responses above threshold T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lvl="0" indent="-342900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lvl="0" indent="-342900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=10000000000000000000;</a:t>
                </a:r>
              </a:p>
              <a:p>
                <a:pPr marL="342900" lvl="0" indent="-342900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b="1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6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1000000000000000000;</a:t>
                </a:r>
              </a:p>
              <a:p>
                <a:pPr marL="342900" lvl="0" indent="-342900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6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=1:L </a:t>
                </a: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,y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 list (</a:t>
                </a:r>
                <a:r>
                  <a:rPr lang="en-US" sz="16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); </a:t>
                </a: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b="1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j=i+1: L </a:t>
                </a:r>
              </a:p>
              <a:p>
                <a:pPr marL="34290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6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2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dirty="0" err="1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,y</a:t>
                </a:r>
                <a:r>
                  <a:rPr lang="en-US" sz="12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 list(j); </a:t>
                </a:r>
              </a:p>
              <a:p>
                <a:pPr marL="34290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Extract</a:t>
                </a:r>
              </a:p>
              <a:p>
                <a:pPr marL="34290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(among 6 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directions: </a:t>
                </a: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f=0,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p/6</a:t>
                </a:r>
                <a:r>
                  <a:rPr lang="en-US" sz="16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2p/6,...,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5p/16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en-US" sz="1600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c</a:t>
                </a:r>
                <a:r>
                  <a:rPr lang="en-US" sz="16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sz="1600" dirty="0" err="1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cx,cy</a:t>
                </a: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 0.5*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 smtClean="0">
                  <a:latin typeface="Times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600" dirty="0" smtClean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r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cx cos (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/2) + cy sin (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/2) ;  %Hough Space of lines</a:t>
                </a: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600" dirty="0" smtClean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sz="1600" b="1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US" sz="16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r;</a:t>
                </a: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600" b="1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endParaRPr lang="en-US" sz="1600" dirty="0" smtClean="0">
                  <a:latin typeface="Symbol" panose="05050102010706020507" pitchFamily="18" charset="2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600" b="1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6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16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&gt; r-</a:t>
                </a: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max) </a:t>
                </a:r>
                <a:endParaRPr lang="en-US" sz="1600" dirty="0"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dirty="0" smtClean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lang="en-US" sz="1600" dirty="0" smtClean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600" b="1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endParaRPr lang="en-US" sz="1600" b="1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1600" b="1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end</a:t>
                </a:r>
                <a:endParaRPr lang="en-US" sz="1600" b="1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600" b="1" dirty="0" smtClean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end</a:t>
                </a: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600" dirty="0" smtClean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b="1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); </a:t>
                </a:r>
                <a:r>
                  <a:rPr lang="en-US" sz="16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342900" marR="0" lvl="0" indent="-34290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600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indent="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57200" marR="0" indent="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57200" marR="0" indent="0" algn="just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8" y="1066800"/>
                <a:ext cx="8873383" cy="6017032"/>
              </a:xfrm>
              <a:prstGeom prst="rect">
                <a:avLst/>
              </a:prstGeom>
              <a:blipFill rotWithShape="0">
                <a:blip r:embed="rId3"/>
                <a:stretch>
                  <a:fillRect l="-412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1066800" y="3240639"/>
                <a:ext cx="2797561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n-US" sz="1600" dirty="0">
                          <a:latin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dirty="0">
                          <a:latin typeface="Symbol" panose="05050102010706020507" pitchFamily="18" charset="2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600" dirty="0">
                          <a:latin typeface="Symbol" panose="05050102010706020507" pitchFamily="18" charset="2"/>
                        </a:rPr>
                        <m:t>/2+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cs typeface="Times New Roman" panose="02020603050405020304" pitchFamily="18" charset="0"/>
                        </a:rPr>
                        <m:t>ArcT</m:t>
                      </m:r>
                      <m:r>
                        <m:rPr>
                          <m:nor/>
                        </m:rPr>
                        <a:rPr lang="en-US" sz="1600" dirty="0">
                          <a:cs typeface="Times New Roman" panose="02020603050405020304" pitchFamily="18" charset="0"/>
                        </a:rPr>
                        <m:t>an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40639"/>
                <a:ext cx="2797561" cy="6455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type}{3}{#1 \vdash #2 : #3}&#10;"/>
  <p:tag name="USEAMSFONTS" val="False"/>
  <p:tag name="EMBEDFONTS" val="False"/>
  <p:tag name="USEBOLDAMS" val="False"/>
  <p:tag name="DEFAULTDISPLAYSOURCE" val="\documentclass{slides}\pagestyle{empty}&#10;% Add your setup code here&#10;\begin{document}&#10;% Add your code here. Keep everything on a single page.&#10;\end{document}&#10;"/>
  <p:tag name="TEX2PS" val="latex %.tex; dvips -D 300 -o %.ps %.dvi"/>
  <p:tag name="TEX2PSBATCH" val="latex --interaction=nonstopmode %.tex; dvips -D 300 -o %.ps %.dvi"/>
  <p:tag name="DEFAULTMAGNIFICATION" val="2"/>
</p:tagLst>
</file>

<file path=ppt/theme/theme1.xml><?xml version="1.0" encoding="utf-8"?>
<a:theme xmlns:a="http://schemas.openxmlformats.org/drawingml/2006/main" name="Lecture-07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Lecture-07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Arial Unicode MS" pitchFamily="50" charset="-128"/>
            <a:cs typeface="Arial Unicode MS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Arial Unicode MS" pitchFamily="50" charset="-128"/>
            <a:cs typeface="Arial Unicode MS" pitchFamily="50" charset="-128"/>
          </a:defRPr>
        </a:defPPr>
      </a:lstStyle>
    </a:lnDef>
  </a:objectDefaults>
  <a:extraClrSchemeLst>
    <a:extraClrScheme>
      <a:clrScheme name="Lecture-07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07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07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07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07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Settings\cel\6046\lecture-notes\Lecture-07.ppt</Template>
  <TotalTime>35285</TotalTime>
  <Words>414</Words>
  <Application>Microsoft Office PowerPoint</Application>
  <PresentationFormat>Letter Paper (8.5x11 in)</PresentationFormat>
  <Paragraphs>198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Cambria Math</vt:lpstr>
      <vt:lpstr>Symbol</vt:lpstr>
      <vt:lpstr>Times</vt:lpstr>
      <vt:lpstr>Times New Roman</vt:lpstr>
      <vt:lpstr>Lecture-07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 Laboratory for Compuer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Shortest paths, Bellman-Ford</dc:subject>
  <dc:creator>Charles E. Leiserson</dc:creator>
  <cp:lastModifiedBy>Davi</cp:lastModifiedBy>
  <cp:revision>719</cp:revision>
  <dcterms:created xsi:type="dcterms:W3CDTF">2001-09-03T00:33:29Z</dcterms:created>
  <dcterms:modified xsi:type="dcterms:W3CDTF">2016-03-30T02:13:07Z</dcterms:modified>
</cp:coreProperties>
</file>