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8" r:id="rId3"/>
    <p:sldId id="259" r:id="rId4"/>
    <p:sldId id="262" r:id="rId5"/>
    <p:sldId id="263" r:id="rId6"/>
    <p:sldId id="261" r:id="rId7"/>
    <p:sldId id="260" r:id="rId8"/>
    <p:sldId id="264" r:id="rId9"/>
    <p:sldId id="257"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E044F6F-B906-4458-9589-5B5AF42E72AD}" type="datetimeFigureOut">
              <a:rPr lang="en-US" smtClean="0"/>
              <a:t>07-May-22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FC595EF-00E6-4B13-A415-E7DF2F97821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E044F6F-B906-4458-9589-5B5AF42E72AD}" type="datetimeFigureOut">
              <a:rPr lang="en-US" smtClean="0"/>
              <a:t>07-May-22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FC595EF-00E6-4B13-A415-E7DF2F97821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E044F6F-B906-4458-9589-5B5AF42E72AD}" type="datetimeFigureOut">
              <a:rPr lang="en-US" smtClean="0"/>
              <a:t>07-May-22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FC595EF-00E6-4B13-A415-E7DF2F97821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xmlns="" id="{D1178EA3-F808-FA40-ACC0-1278A8280A01}"/>
              </a:ext>
            </a:extLst>
          </p:cNvPr>
          <p:cNvSpPr>
            <a:spLocks noGrp="1"/>
          </p:cNvSpPr>
          <p:nvPr>
            <p:ph type="title"/>
          </p:nvPr>
        </p:nvSpPr>
        <p:spPr>
          <a:xfrm>
            <a:off x="180706" y="365126"/>
            <a:ext cx="8782589" cy="644278"/>
          </a:xfrm>
        </p:spPr>
        <p:txBody>
          <a:bodyPr/>
          <a:lstStyle/>
          <a:p>
            <a:r>
              <a:rPr lang="en-US"/>
              <a:t>Click to edit Master title style</a:t>
            </a:r>
          </a:p>
        </p:txBody>
      </p:sp>
      <p:sp>
        <p:nvSpPr>
          <p:cNvPr id="13" name="Text Placeholder 2">
            <a:extLst>
              <a:ext uri="{FF2B5EF4-FFF2-40B4-BE49-F238E27FC236}">
                <a16:creationId xmlns:a16="http://schemas.microsoft.com/office/drawing/2014/main" xmlns="" id="{80D7CE37-E491-324E-9E5C-EA9CE0B3C94E}"/>
              </a:ext>
            </a:extLst>
          </p:cNvPr>
          <p:cNvSpPr>
            <a:spLocks noGrp="1"/>
          </p:cNvSpPr>
          <p:nvPr>
            <p:ph idx="10"/>
          </p:nvPr>
        </p:nvSpPr>
        <p:spPr>
          <a:xfrm>
            <a:off x="180706" y="1175657"/>
            <a:ext cx="8782589" cy="4727016"/>
          </a:xfrm>
          <a:prstGeom prst="rect">
            <a:avLst/>
          </a:prstGeom>
        </p:spPr>
        <p:txBody>
          <a:bodyPr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Footer Placeholder 4">
            <a:extLst>
              <a:ext uri="{FF2B5EF4-FFF2-40B4-BE49-F238E27FC236}">
                <a16:creationId xmlns:a16="http://schemas.microsoft.com/office/drawing/2014/main" xmlns="" id="{51741C3D-6573-D04D-8327-F3FD27013F0F}"/>
              </a:ext>
            </a:extLst>
          </p:cNvPr>
          <p:cNvSpPr>
            <a:spLocks noGrp="1"/>
          </p:cNvSpPr>
          <p:nvPr>
            <p:ph type="ftr" sz="quarter" idx="11"/>
          </p:nvPr>
        </p:nvSpPr>
        <p:spPr/>
        <p:txBody>
          <a:bodyPr/>
          <a:lstStyle>
            <a:lvl1pPr>
              <a:defRPr/>
            </a:lvl1pPr>
          </a:lstStyle>
          <a:p>
            <a:pPr>
              <a:defRPr/>
            </a:pPr>
            <a:r>
              <a:rPr lang="en-US" dirty="0"/>
              <a:t>© 2022, Amazon Web Services, Inc. or its affiliates. All rights reserved.</a:t>
            </a:r>
          </a:p>
        </p:txBody>
      </p:sp>
      <p:sp>
        <p:nvSpPr>
          <p:cNvPr id="5" name="Slide Number Placeholder 5">
            <a:extLst>
              <a:ext uri="{FF2B5EF4-FFF2-40B4-BE49-F238E27FC236}">
                <a16:creationId xmlns:a16="http://schemas.microsoft.com/office/drawing/2014/main" xmlns="" id="{7C853CCF-E44A-7A4E-AE6F-EA27A7428043}"/>
              </a:ext>
            </a:extLst>
          </p:cNvPr>
          <p:cNvSpPr>
            <a:spLocks noGrp="1"/>
          </p:cNvSpPr>
          <p:nvPr>
            <p:ph type="sldNum" sz="quarter" idx="12"/>
          </p:nvPr>
        </p:nvSpPr>
        <p:spPr/>
        <p:txBody>
          <a:bodyPr/>
          <a:lstStyle>
            <a:lvl1pPr>
              <a:defRPr/>
            </a:lvl1pPr>
          </a:lstStyle>
          <a:p>
            <a:pPr>
              <a:defRPr/>
            </a:pPr>
            <a:fld id="{8969B592-7AC8-374D-948E-870AD03E23E8}" type="slidenum">
              <a:rPr lang="en-US"/>
              <a:pPr>
                <a:defRPr/>
              </a:pPr>
              <a:t>‹#›</a:t>
            </a:fld>
            <a:endParaRPr lang="en-US" dirty="0"/>
          </a:p>
        </p:txBody>
      </p:sp>
    </p:spTree>
    <p:extLst>
      <p:ext uri="{BB962C8B-B14F-4D97-AF65-F5344CB8AC3E}">
        <p14:creationId xmlns:p14="http://schemas.microsoft.com/office/powerpoint/2010/main" val="2453146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E044F6F-B906-4458-9589-5B5AF42E72AD}" type="datetimeFigureOut">
              <a:rPr lang="en-US" smtClean="0"/>
              <a:t>07-May-22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FC595EF-00E6-4B13-A415-E7DF2F97821E}"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E044F6F-B906-4458-9589-5B5AF42E72AD}" type="datetimeFigureOut">
              <a:rPr lang="en-US" smtClean="0"/>
              <a:t>07-May-22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FC595EF-00E6-4B13-A415-E7DF2F97821E}"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E044F6F-B906-4458-9589-5B5AF42E72AD}" type="datetimeFigureOut">
              <a:rPr lang="en-US" smtClean="0"/>
              <a:t>07-May-22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FC595EF-00E6-4B13-A415-E7DF2F97821E}"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E044F6F-B906-4458-9589-5B5AF42E72AD}" type="datetimeFigureOut">
              <a:rPr lang="en-US" smtClean="0"/>
              <a:t>07-May-22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FC595EF-00E6-4B13-A415-E7DF2F97821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DE044F6F-B906-4458-9589-5B5AF42E72AD}" type="datetimeFigureOut">
              <a:rPr lang="en-US" smtClean="0"/>
              <a:t>07-May-22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FC595EF-00E6-4B13-A415-E7DF2F97821E}"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E044F6F-B906-4458-9589-5B5AF42E72AD}" type="datetimeFigureOut">
              <a:rPr lang="en-US" smtClean="0"/>
              <a:t>07-May-22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FC595EF-00E6-4B13-A415-E7DF2F97821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DE044F6F-B906-4458-9589-5B5AF42E72AD}" type="datetimeFigureOut">
              <a:rPr lang="en-US" smtClean="0"/>
              <a:t>07-May-22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FC595EF-00E6-4B13-A415-E7DF2F97821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E044F6F-B906-4458-9589-5B5AF42E72AD}" type="datetimeFigureOut">
              <a:rPr lang="en-US" smtClean="0"/>
              <a:t>07-May-22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FC595EF-00E6-4B13-A415-E7DF2F97821E}"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E044F6F-B906-4458-9589-5B5AF42E72AD}" type="datetimeFigureOut">
              <a:rPr lang="en-US" smtClean="0"/>
              <a:t>07-May-22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FC595EF-00E6-4B13-A415-E7DF2F97821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7.svg"/><Relationship Id="rId21" Type="http://schemas.openxmlformats.org/officeDocument/2006/relationships/image" Target="../media/image40.svg"/><Relationship Id="rId7" Type="http://schemas.openxmlformats.org/officeDocument/2006/relationships/image" Target="../media/image6.png"/><Relationship Id="rId17" Type="http://schemas.openxmlformats.org/officeDocument/2006/relationships/image" Target="../media/image14.sv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23" Type="http://schemas.openxmlformats.org/officeDocument/2006/relationships/image" Target="../media/image11.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2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3125162"/>
          </a:xfrm>
        </p:spPr>
        <p:txBody>
          <a:bodyPr>
            <a:noAutofit/>
          </a:bodyPr>
          <a:lstStyle/>
          <a:p>
            <a:pPr algn="ctr"/>
            <a:r>
              <a:rPr lang="en-US" sz="4400" dirty="0" smtClean="0"/>
              <a:t>Presentation on the </a:t>
            </a:r>
            <a:r>
              <a:rPr lang="en-US" sz="4400" dirty="0"/>
              <a:t>Transformation and Migration to the Public Cloud</a:t>
            </a:r>
          </a:p>
        </p:txBody>
      </p:sp>
    </p:spTree>
    <p:extLst>
      <p:ext uri="{BB962C8B-B14F-4D97-AF65-F5344CB8AC3E}">
        <p14:creationId xmlns:p14="http://schemas.microsoft.com/office/powerpoint/2010/main" val="3078680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3200"/>
            <a:ext cx="8782589" cy="644278"/>
          </a:xfrm>
        </p:spPr>
        <p:txBody>
          <a:bodyPr>
            <a:normAutofit fontScale="90000"/>
          </a:bodyPr>
          <a:lstStyle/>
          <a:p>
            <a:r>
              <a:rPr lang="en-US" dirty="0" smtClean="0"/>
              <a:t>Thank You !</a:t>
            </a:r>
            <a:endParaRPr lang="en-US" dirty="0"/>
          </a:p>
        </p:txBody>
      </p:sp>
    </p:spTree>
    <p:extLst>
      <p:ext uri="{BB962C8B-B14F-4D97-AF65-F5344CB8AC3E}">
        <p14:creationId xmlns:p14="http://schemas.microsoft.com/office/powerpoint/2010/main" val="1848990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Cloud computing is the on-demand delivery of compute power, database, storage, applications, and other IT resources through a cloud services platform via the Internet with pay-as-you-go pricing</a:t>
            </a:r>
            <a:r>
              <a:rPr lang="en-US" dirty="0" smtClean="0"/>
              <a:t>.</a:t>
            </a:r>
          </a:p>
          <a:p>
            <a:pPr marL="0" indent="0">
              <a:buNone/>
            </a:pPr>
            <a:endParaRPr lang="en-US" dirty="0"/>
          </a:p>
          <a:p>
            <a:pPr marL="0" indent="0">
              <a:buNone/>
            </a:pPr>
            <a:r>
              <a:rPr lang="en-US" dirty="0"/>
              <a:t>Cloud computing provides a simple way to access servers, storage, databases and a broad set of application services over the Internet.</a:t>
            </a:r>
            <a:endParaRPr lang="en-US" dirty="0"/>
          </a:p>
        </p:txBody>
      </p:sp>
      <p:sp>
        <p:nvSpPr>
          <p:cNvPr id="2" name="Title 1"/>
          <p:cNvSpPr>
            <a:spLocks noGrp="1"/>
          </p:cNvSpPr>
          <p:nvPr>
            <p:ph type="title"/>
          </p:nvPr>
        </p:nvSpPr>
        <p:spPr>
          <a:xfrm>
            <a:off x="457200" y="457200"/>
            <a:ext cx="8229600" cy="1143000"/>
          </a:xfrm>
        </p:spPr>
        <p:txBody>
          <a:bodyPr>
            <a:normAutofit fontScale="90000"/>
          </a:bodyPr>
          <a:lstStyle/>
          <a:p>
            <a:r>
              <a:rPr lang="en-US" dirty="0" smtClean="0"/>
              <a:t>What is Cloud Hosting?</a:t>
            </a:r>
            <a:br>
              <a:rPr lang="en-US" dirty="0" smtClean="0"/>
            </a:br>
            <a:endParaRPr lang="en-US" dirty="0"/>
          </a:p>
        </p:txBody>
      </p:sp>
    </p:spTree>
    <p:extLst>
      <p:ext uri="{BB962C8B-B14F-4D97-AF65-F5344CB8AC3E}">
        <p14:creationId xmlns:p14="http://schemas.microsoft.com/office/powerpoint/2010/main" val="719740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09800"/>
            <a:ext cx="8229600" cy="3797491"/>
          </a:xfrm>
        </p:spPr>
        <p:txBody>
          <a:bodyPr/>
          <a:lstStyle/>
          <a:p>
            <a:r>
              <a:rPr lang="en-US" dirty="0" smtClean="0"/>
              <a:t>It </a:t>
            </a:r>
            <a:r>
              <a:rPr lang="en-US" dirty="0"/>
              <a:t>maximizes the performance of websites and web applications as the load is evenly distributed between the servers connected to the network. The availability of resources is also high as it is not dependent on a single physical server like in Shared Hosting.</a:t>
            </a:r>
            <a:endParaRPr lang="en-US" dirty="0"/>
          </a:p>
        </p:txBody>
      </p:sp>
      <p:sp>
        <p:nvSpPr>
          <p:cNvPr id="3" name="Title 2"/>
          <p:cNvSpPr>
            <a:spLocks noGrp="1"/>
          </p:cNvSpPr>
          <p:nvPr>
            <p:ph type="title"/>
          </p:nvPr>
        </p:nvSpPr>
        <p:spPr>
          <a:xfrm>
            <a:off x="762000" y="342900"/>
            <a:ext cx="8229600" cy="1143000"/>
          </a:xfrm>
        </p:spPr>
        <p:txBody>
          <a:bodyPr>
            <a:normAutofit fontScale="90000"/>
          </a:bodyPr>
          <a:lstStyle/>
          <a:p>
            <a:r>
              <a:rPr lang="en-US" u="sng" dirty="0">
                <a:effectLst/>
              </a:rPr>
              <a:t>Benefits of Cloud Computing</a:t>
            </a:r>
            <a:br>
              <a:rPr lang="en-US" u="sng" dirty="0">
                <a:effectLst/>
              </a:rPr>
            </a:br>
            <a:endParaRPr lang="en-US" u="sng" dirty="0"/>
          </a:p>
        </p:txBody>
      </p:sp>
      <p:sp>
        <p:nvSpPr>
          <p:cNvPr id="4" name="Title 2"/>
          <p:cNvSpPr txBox="1">
            <a:spLocks/>
          </p:cNvSpPr>
          <p:nvPr/>
        </p:nvSpPr>
        <p:spPr>
          <a:xfrm>
            <a:off x="609600" y="990600"/>
            <a:ext cx="8229600" cy="1143000"/>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marL="109728"/>
            <a:r>
              <a:rPr lang="en-US" b="0" dirty="0"/>
              <a:t>Better Performance</a:t>
            </a:r>
          </a:p>
        </p:txBody>
      </p:sp>
    </p:spTree>
    <p:extLst>
      <p:ext uri="{BB962C8B-B14F-4D97-AF65-F5344CB8AC3E}">
        <p14:creationId xmlns:p14="http://schemas.microsoft.com/office/powerpoint/2010/main" val="869973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Cloud Hosting allows easy and instantaneous upgradation of CPU and RAM, improving scalability as and when the traffic of your website increases.</a:t>
            </a:r>
            <a:endParaRPr lang="en-US" dirty="0"/>
          </a:p>
        </p:txBody>
      </p:sp>
      <p:sp>
        <p:nvSpPr>
          <p:cNvPr id="3" name="Title 2"/>
          <p:cNvSpPr>
            <a:spLocks noGrp="1"/>
          </p:cNvSpPr>
          <p:nvPr>
            <p:ph type="title"/>
          </p:nvPr>
        </p:nvSpPr>
        <p:spPr/>
        <p:txBody>
          <a:bodyPr>
            <a:normAutofit fontScale="90000"/>
          </a:bodyPr>
          <a:lstStyle/>
          <a:p>
            <a:r>
              <a:rPr lang="en-US" dirty="0">
                <a:effectLst/>
              </a:rPr>
              <a:t>Increased Scalability</a:t>
            </a:r>
            <a:r>
              <a:rPr lang="en-US" dirty="0"/>
              <a:t/>
            </a:r>
            <a:br>
              <a:rPr lang="en-US" dirty="0"/>
            </a:br>
            <a:endParaRPr lang="en-US" dirty="0"/>
          </a:p>
        </p:txBody>
      </p:sp>
    </p:spTree>
    <p:extLst>
      <p:ext uri="{BB962C8B-B14F-4D97-AF65-F5344CB8AC3E}">
        <p14:creationId xmlns:p14="http://schemas.microsoft.com/office/powerpoint/2010/main" val="703772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Cloud Hosting provides data mirroring helping you keep your data secure. The data is mirrored on 3 different devices on various drives such that in case of any hardware failure you do not lose your data. This ensures hassle-free data backup and recovery.</a:t>
            </a:r>
            <a:endParaRPr lang="en-US" dirty="0"/>
          </a:p>
        </p:txBody>
      </p:sp>
      <p:sp>
        <p:nvSpPr>
          <p:cNvPr id="3" name="Title 2"/>
          <p:cNvSpPr>
            <a:spLocks noGrp="1"/>
          </p:cNvSpPr>
          <p:nvPr>
            <p:ph type="title"/>
          </p:nvPr>
        </p:nvSpPr>
        <p:spPr/>
        <p:txBody>
          <a:bodyPr>
            <a:normAutofit fontScale="90000"/>
          </a:bodyPr>
          <a:lstStyle/>
          <a:p>
            <a:r>
              <a:rPr lang="en-US" dirty="0">
                <a:effectLst/>
              </a:rPr>
              <a:t>Secure Data</a:t>
            </a:r>
            <a:r>
              <a:rPr lang="en-US" dirty="0"/>
              <a:t/>
            </a:r>
            <a:br>
              <a:rPr lang="en-US" dirty="0"/>
            </a:br>
            <a:endParaRPr lang="en-US" dirty="0"/>
          </a:p>
        </p:txBody>
      </p:sp>
    </p:spTree>
    <p:extLst>
      <p:ext uri="{BB962C8B-B14F-4D97-AF65-F5344CB8AC3E}">
        <p14:creationId xmlns:p14="http://schemas.microsoft.com/office/powerpoint/2010/main" val="3319370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Although it may initially seem like Cloud Hosting is expensive, when you take into consideration the features it provides, the pricing is considerably more economical. Also in some cases, you only have to pay for the resources you use. Some of the features Cloud Hosting provides are, free data migration, fully managed hosting, resource monitoring etc.</a:t>
            </a:r>
            <a:endParaRPr lang="en-US" dirty="0"/>
          </a:p>
        </p:txBody>
      </p:sp>
      <p:sp>
        <p:nvSpPr>
          <p:cNvPr id="3" name="Title 2"/>
          <p:cNvSpPr>
            <a:spLocks noGrp="1"/>
          </p:cNvSpPr>
          <p:nvPr>
            <p:ph type="title"/>
          </p:nvPr>
        </p:nvSpPr>
        <p:spPr/>
        <p:txBody>
          <a:bodyPr>
            <a:normAutofit fontScale="90000"/>
          </a:bodyPr>
          <a:lstStyle/>
          <a:p>
            <a:r>
              <a:rPr lang="en-US" dirty="0">
                <a:effectLst/>
              </a:rPr>
              <a:t>Cost Saving</a:t>
            </a:r>
            <a:r>
              <a:rPr lang="en-US" dirty="0"/>
              <a:t/>
            </a:r>
            <a:br>
              <a:rPr lang="en-US" dirty="0"/>
            </a:br>
            <a:endParaRPr lang="en-US" dirty="0"/>
          </a:p>
        </p:txBody>
      </p:sp>
    </p:spTree>
    <p:extLst>
      <p:ext uri="{BB962C8B-B14F-4D97-AF65-F5344CB8AC3E}">
        <p14:creationId xmlns:p14="http://schemas.microsoft.com/office/powerpoint/2010/main" val="120742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Cloud-based services provide quick data recovery for all kinds of emergency scenarios, from natural disasters to power outages</a:t>
            </a:r>
            <a:endParaRPr lang="en-US" dirty="0"/>
          </a:p>
        </p:txBody>
      </p:sp>
      <p:sp>
        <p:nvSpPr>
          <p:cNvPr id="3" name="Title 2"/>
          <p:cNvSpPr>
            <a:spLocks noGrp="1"/>
          </p:cNvSpPr>
          <p:nvPr>
            <p:ph type="title"/>
          </p:nvPr>
        </p:nvSpPr>
        <p:spPr/>
        <p:txBody>
          <a:bodyPr/>
          <a:lstStyle/>
          <a:p>
            <a:r>
              <a:rPr lang="en-US" b="0" dirty="0">
                <a:effectLst/>
              </a:rPr>
              <a:t>Disaster Recovery:</a:t>
            </a:r>
            <a:endParaRPr lang="en-US" dirty="0"/>
          </a:p>
        </p:txBody>
      </p:sp>
    </p:spTree>
    <p:extLst>
      <p:ext uri="{BB962C8B-B14F-4D97-AF65-F5344CB8AC3E}">
        <p14:creationId xmlns:p14="http://schemas.microsoft.com/office/powerpoint/2010/main" val="2004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5169091"/>
          </a:xfrm>
        </p:spPr>
        <p:txBody>
          <a:bodyPr/>
          <a:lstStyle/>
          <a:p>
            <a:pPr marL="624078" indent="-514350">
              <a:buAutoNum type="arabicPeriod"/>
            </a:pPr>
            <a:endParaRPr lang="en-US" sz="2800" dirty="0" smtClean="0"/>
          </a:p>
          <a:p>
            <a:pPr marL="624078" indent="-514350">
              <a:buAutoNum type="arabicPeriod"/>
            </a:pPr>
            <a:r>
              <a:rPr lang="en-US" sz="2400" dirty="0" smtClean="0"/>
              <a:t>Migration of the </a:t>
            </a:r>
            <a:r>
              <a:rPr lang="en-US" sz="2400" dirty="0" err="1" smtClean="0"/>
              <a:t>NodeJS</a:t>
            </a:r>
            <a:r>
              <a:rPr lang="en-US" sz="2400" dirty="0" smtClean="0"/>
              <a:t> application to a hosted AWS Virtual Machine with Nginx server installed</a:t>
            </a:r>
          </a:p>
          <a:p>
            <a:pPr marL="624078" indent="-514350">
              <a:buAutoNum type="arabicPeriod"/>
            </a:pPr>
            <a:r>
              <a:rPr lang="en-US" sz="2400" dirty="0" smtClean="0"/>
              <a:t>Auto scaling of the above Application Server to reduce load</a:t>
            </a:r>
          </a:p>
          <a:p>
            <a:pPr marL="624078" indent="-514350">
              <a:buAutoNum type="arabicPeriod"/>
            </a:pPr>
            <a:r>
              <a:rPr lang="en-US" sz="2400" dirty="0" smtClean="0"/>
              <a:t>Migration of the Mongo Db on premise Database to AWS Mongo Atlas DB using Database Migration tool</a:t>
            </a:r>
          </a:p>
          <a:p>
            <a:pPr marL="624078" indent="-514350">
              <a:buAutoNum type="arabicPeriod"/>
            </a:pPr>
            <a:r>
              <a:rPr lang="en-US" sz="2400" dirty="0" smtClean="0"/>
              <a:t>Creation of AWS Cluster for MongoDB</a:t>
            </a:r>
          </a:p>
          <a:p>
            <a:pPr marL="624078" indent="-514350">
              <a:buAutoNum type="arabicPeriod"/>
            </a:pPr>
            <a:r>
              <a:rPr lang="en-US" sz="2400" dirty="0" smtClean="0"/>
              <a:t>Creation of S3 bucket for storing FTP PDF files</a:t>
            </a:r>
          </a:p>
          <a:p>
            <a:pPr marL="624078" indent="-514350">
              <a:buAutoNum type="arabicPeriod"/>
            </a:pPr>
            <a:r>
              <a:rPr lang="en-US" sz="2400" dirty="0" smtClean="0"/>
              <a:t>Creation of a direction connection between on Premise Server and the AWS Cloud environment</a:t>
            </a:r>
          </a:p>
          <a:p>
            <a:pPr marL="624078" indent="-514350">
              <a:buAutoNum type="arabicPeriod"/>
            </a:pPr>
            <a:endParaRPr lang="en-US" sz="2000" dirty="0" smtClean="0"/>
          </a:p>
          <a:p>
            <a:pPr marL="624078" indent="-514350">
              <a:buAutoNum type="arabicPeriod"/>
            </a:pPr>
            <a:endParaRPr lang="en-US" dirty="0" smtClean="0"/>
          </a:p>
          <a:p>
            <a:pPr marL="624078" indent="-514350">
              <a:buAutoNum type="arabicPeriod"/>
            </a:pPr>
            <a:endParaRPr lang="en-US" dirty="0" smtClean="0"/>
          </a:p>
          <a:p>
            <a:pPr marL="624078" indent="-514350">
              <a:buAutoNum type="arabicPeriod"/>
            </a:pPr>
            <a:endParaRPr lang="en-US" dirty="0" smtClean="0"/>
          </a:p>
        </p:txBody>
      </p:sp>
      <p:sp>
        <p:nvSpPr>
          <p:cNvPr id="3" name="Title 2"/>
          <p:cNvSpPr>
            <a:spLocks noGrp="1"/>
          </p:cNvSpPr>
          <p:nvPr>
            <p:ph type="title"/>
          </p:nvPr>
        </p:nvSpPr>
        <p:spPr>
          <a:xfrm>
            <a:off x="457200" y="274638"/>
            <a:ext cx="8229600" cy="639762"/>
          </a:xfrm>
        </p:spPr>
        <p:txBody>
          <a:bodyPr>
            <a:normAutofit fontScale="90000"/>
          </a:bodyPr>
          <a:lstStyle/>
          <a:p>
            <a:r>
              <a:rPr lang="en-US" dirty="0" smtClean="0"/>
              <a:t>Proposed Solution</a:t>
            </a:r>
            <a:endParaRPr lang="en-US" dirty="0"/>
          </a:p>
        </p:txBody>
      </p:sp>
    </p:spTree>
    <p:extLst>
      <p:ext uri="{BB962C8B-B14F-4D97-AF65-F5344CB8AC3E}">
        <p14:creationId xmlns:p14="http://schemas.microsoft.com/office/powerpoint/2010/main" val="2527136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3">
            <a:extLst>
              <a:ext uri="{FF2B5EF4-FFF2-40B4-BE49-F238E27FC236}">
                <a16:creationId xmlns:a16="http://schemas.microsoft.com/office/drawing/2014/main" xmlns="" id="{FA28F6E9-D239-8B4D-A150-C5C733F5BEC3}"/>
              </a:ext>
            </a:extLst>
          </p:cNvPr>
          <p:cNvSpPr>
            <a:spLocks noGrp="1" noChangeArrowheads="1"/>
          </p:cNvSpPr>
          <p:nvPr>
            <p:ph type="title"/>
          </p:nvPr>
        </p:nvSpPr>
        <p:spPr/>
        <p:txBody>
          <a:bodyPr>
            <a:noAutofit/>
          </a:bodyPr>
          <a:lstStyle/>
          <a:p>
            <a:r>
              <a:rPr lang="en-US" sz="2800" dirty="0"/>
              <a:t>Transformation </a:t>
            </a:r>
            <a:r>
              <a:rPr lang="en-US" sz="2800" dirty="0" smtClean="0"/>
              <a:t>&amp; Migration </a:t>
            </a:r>
            <a:r>
              <a:rPr lang="en-US" sz="2800" dirty="0"/>
              <a:t>to the Public Cloud</a:t>
            </a:r>
            <a:endParaRPr lang="en-US" altLang="en-US" sz="2800" dirty="0"/>
          </a:p>
        </p:txBody>
      </p:sp>
      <p:sp>
        <p:nvSpPr>
          <p:cNvPr id="56345" name="Slide Number Placeholder 29">
            <a:extLst>
              <a:ext uri="{FF2B5EF4-FFF2-40B4-BE49-F238E27FC236}">
                <a16:creationId xmlns:a16="http://schemas.microsoft.com/office/drawing/2014/main" xmlns="" id="{92206EDB-AE67-2142-8D7A-F4D25741FBE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B100194-D839-2043-9334-13B0E61444A5}" type="slidenum">
              <a:rPr lang="en-US" altLang="en-US" smtClean="0">
                <a:solidFill>
                  <a:srgbClr val="161E2D"/>
                </a:solidFill>
                <a:latin typeface="Arial" panose="020B0604020202020204" pitchFamily="34" charset="0"/>
              </a:rPr>
              <a:pPr fontAlgn="base">
                <a:spcBef>
                  <a:spcPct val="0"/>
                </a:spcBef>
                <a:spcAft>
                  <a:spcPct val="0"/>
                </a:spcAft>
              </a:pPr>
              <a:t>9</a:t>
            </a:fld>
            <a:endParaRPr lang="en-US" altLang="en-US" dirty="0">
              <a:solidFill>
                <a:srgbClr val="161E2D"/>
              </a:solidFill>
              <a:latin typeface="Arial" panose="020B0604020202020204" pitchFamily="34" charset="0"/>
            </a:endParaRPr>
          </a:p>
        </p:txBody>
      </p:sp>
      <p:pic>
        <p:nvPicPr>
          <p:cNvPr id="56324" name="Graphic 6">
            <a:extLst>
              <a:ext uri="{FF2B5EF4-FFF2-40B4-BE49-F238E27FC236}">
                <a16:creationId xmlns:a16="http://schemas.microsoft.com/office/drawing/2014/main" xmlns="" id="{DCF3B395-01E6-8F40-907D-A09C2177A2B4}"/>
              </a:ext>
            </a:extLst>
          </p:cNvPr>
          <p:cNvPicPr>
            <a:picLocks noChangeAspect="1" noChangeArrowheads="1"/>
          </p:cNvPicPr>
          <p:nvPr/>
        </p:nvPicPr>
        <p:blipFill>
          <a:blip r:embed="rId2">
            <a:extLst>
              <a:ext uri="{96DAC541-7B7A-43D3-8B79-37D633B846F1}">
                <asvg:svgBlip xmlns:asvg="http://schemas.microsoft.com/office/drawing/2016/SVG/main" xmlns="" r:embed="rId3"/>
              </a:ext>
            </a:extLst>
          </a:blip>
          <a:srcRect/>
          <a:stretch/>
        </p:blipFill>
        <p:spPr bwMode="auto">
          <a:xfrm flipH="1">
            <a:off x="824026" y="2921752"/>
            <a:ext cx="3524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6" name="Graphic 8">
            <a:extLst>
              <a:ext uri="{FF2B5EF4-FFF2-40B4-BE49-F238E27FC236}">
                <a16:creationId xmlns:a16="http://schemas.microsoft.com/office/drawing/2014/main" xmlns="" id="{03B4B184-912B-7E4D-8C85-3660F0945C8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21544" y="3978087"/>
            <a:ext cx="3524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34" name="TextBox 16">
            <a:extLst>
              <a:ext uri="{FF2B5EF4-FFF2-40B4-BE49-F238E27FC236}">
                <a16:creationId xmlns:a16="http://schemas.microsoft.com/office/drawing/2014/main" xmlns="" id="{8A87017A-C809-C740-8289-197716ABFDE5}"/>
              </a:ext>
            </a:extLst>
          </p:cNvPr>
          <p:cNvSpPr txBox="1">
            <a:spLocks noChangeArrowheads="1"/>
          </p:cNvSpPr>
          <p:nvPr/>
        </p:nvSpPr>
        <p:spPr bwMode="auto">
          <a:xfrm>
            <a:off x="5781244" y="4516136"/>
            <a:ext cx="112990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cs typeface="Arial" panose="020B0604020202020204" pitchFamily="34" charset="0"/>
              </a:rPr>
              <a:t>Amazon S3 </a:t>
            </a:r>
          </a:p>
          <a:p>
            <a:pPr algn="ctr" eaLnBrk="1" hangingPunct="1"/>
            <a:r>
              <a:rPr lang="en-US" altLang="en-US" sz="1100" dirty="0">
                <a:latin typeface="Arial" panose="020B0604020202020204" pitchFamily="34" charset="0"/>
                <a:cs typeface="Arial" panose="020B0604020202020204" pitchFamily="34" charset="0"/>
              </a:rPr>
              <a:t>SSH key bucket</a:t>
            </a:r>
          </a:p>
        </p:txBody>
      </p:sp>
      <p:cxnSp>
        <p:nvCxnSpPr>
          <p:cNvPr id="20" name="Straight Arrow Connector 19">
            <a:extLst>
              <a:ext uri="{FF2B5EF4-FFF2-40B4-BE49-F238E27FC236}">
                <a16:creationId xmlns:a16="http://schemas.microsoft.com/office/drawing/2014/main" xmlns="" id="{66B5E69D-668D-9043-A6EA-856719E87533}"/>
              </a:ext>
            </a:extLst>
          </p:cNvPr>
          <p:cNvCxnSpPr>
            <a:cxnSpLocks/>
          </p:cNvCxnSpPr>
          <p:nvPr/>
        </p:nvCxnSpPr>
        <p:spPr>
          <a:xfrm>
            <a:off x="2514600" y="3229149"/>
            <a:ext cx="1193923" cy="0"/>
          </a:xfrm>
          <a:prstGeom prst="straightConnector1">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56339" name="Group 21">
            <a:extLst>
              <a:ext uri="{FF2B5EF4-FFF2-40B4-BE49-F238E27FC236}">
                <a16:creationId xmlns:a16="http://schemas.microsoft.com/office/drawing/2014/main" xmlns="" id="{258F88CA-35BA-234E-9EA7-3DDDA97E0D40}"/>
              </a:ext>
            </a:extLst>
          </p:cNvPr>
          <p:cNvGrpSpPr>
            <a:grpSpLocks/>
          </p:cNvGrpSpPr>
          <p:nvPr/>
        </p:nvGrpSpPr>
        <p:grpSpPr bwMode="auto">
          <a:xfrm rot="10800000">
            <a:off x="1134809" y="1892258"/>
            <a:ext cx="2972756" cy="2449512"/>
            <a:chOff x="8056058" y="4518536"/>
            <a:chExt cx="7920030" cy="399415"/>
          </a:xfrm>
        </p:grpSpPr>
        <p:sp>
          <p:nvSpPr>
            <p:cNvPr id="23" name="Freeform 22">
              <a:extLst>
                <a:ext uri="{FF2B5EF4-FFF2-40B4-BE49-F238E27FC236}">
                  <a16:creationId xmlns:a16="http://schemas.microsoft.com/office/drawing/2014/main" xmlns="" id="{AD22BB04-901A-2D4A-B03F-9F11C60CB8FC}"/>
                </a:ext>
              </a:extLst>
            </p:cNvPr>
            <p:cNvSpPr/>
            <p:nvPr/>
          </p:nvSpPr>
          <p:spPr>
            <a:xfrm>
              <a:off x="8056058" y="4518536"/>
              <a:ext cx="916729" cy="399415"/>
            </a:xfrm>
            <a:custGeom>
              <a:avLst/>
              <a:gdLst>
                <a:gd name="connsiteX0" fmla="*/ 38637 w 914400"/>
                <a:gd name="connsiteY0" fmla="*/ 0 h 399245"/>
                <a:gd name="connsiteX1" fmla="*/ 914400 w 914400"/>
                <a:gd name="connsiteY1" fmla="*/ 0 h 399245"/>
                <a:gd name="connsiteX2" fmla="*/ 914400 w 914400"/>
                <a:gd name="connsiteY2" fmla="*/ 399245 h 399245"/>
                <a:gd name="connsiteX3" fmla="*/ 0 w 914400"/>
                <a:gd name="connsiteY3" fmla="*/ 399245 h 399245"/>
                <a:gd name="connsiteX0" fmla="*/ 9837 w 914400"/>
                <a:gd name="connsiteY0" fmla="*/ 3600 h 399245"/>
                <a:gd name="connsiteX1" fmla="*/ 914400 w 914400"/>
                <a:gd name="connsiteY1" fmla="*/ 0 h 399245"/>
                <a:gd name="connsiteX2" fmla="*/ 914400 w 914400"/>
                <a:gd name="connsiteY2" fmla="*/ 399245 h 399245"/>
                <a:gd name="connsiteX3" fmla="*/ 0 w 914400"/>
                <a:gd name="connsiteY3" fmla="*/ 399245 h 399245"/>
                <a:gd name="connsiteX0" fmla="*/ 0 w 922563"/>
                <a:gd name="connsiteY0" fmla="*/ 7200 h 399245"/>
                <a:gd name="connsiteX1" fmla="*/ 922563 w 922563"/>
                <a:gd name="connsiteY1" fmla="*/ 0 h 399245"/>
                <a:gd name="connsiteX2" fmla="*/ 922563 w 922563"/>
                <a:gd name="connsiteY2" fmla="*/ 399245 h 399245"/>
                <a:gd name="connsiteX3" fmla="*/ 8163 w 922563"/>
                <a:gd name="connsiteY3" fmla="*/ 399245 h 399245"/>
                <a:gd name="connsiteX0" fmla="*/ 0 w 915363"/>
                <a:gd name="connsiteY0" fmla="*/ 3600 h 399245"/>
                <a:gd name="connsiteX1" fmla="*/ 915363 w 915363"/>
                <a:gd name="connsiteY1" fmla="*/ 0 h 399245"/>
                <a:gd name="connsiteX2" fmla="*/ 915363 w 915363"/>
                <a:gd name="connsiteY2" fmla="*/ 399245 h 399245"/>
                <a:gd name="connsiteX3" fmla="*/ 963 w 915363"/>
                <a:gd name="connsiteY3" fmla="*/ 399245 h 399245"/>
                <a:gd name="connsiteX0" fmla="*/ 0 w 915363"/>
                <a:gd name="connsiteY0" fmla="*/ 0 h 399415"/>
                <a:gd name="connsiteX1" fmla="*/ 915363 w 915363"/>
                <a:gd name="connsiteY1" fmla="*/ 170 h 399415"/>
                <a:gd name="connsiteX2" fmla="*/ 915363 w 915363"/>
                <a:gd name="connsiteY2" fmla="*/ 399415 h 399415"/>
                <a:gd name="connsiteX3" fmla="*/ 963 w 915363"/>
                <a:gd name="connsiteY3" fmla="*/ 399415 h 399415"/>
              </a:gdLst>
              <a:ahLst/>
              <a:cxnLst>
                <a:cxn ang="0">
                  <a:pos x="connsiteX0" y="connsiteY0"/>
                </a:cxn>
                <a:cxn ang="0">
                  <a:pos x="connsiteX1" y="connsiteY1"/>
                </a:cxn>
                <a:cxn ang="0">
                  <a:pos x="connsiteX2" y="connsiteY2"/>
                </a:cxn>
                <a:cxn ang="0">
                  <a:pos x="connsiteX3" y="connsiteY3"/>
                </a:cxn>
              </a:cxnLst>
              <a:rect l="l" t="t" r="r" b="b"/>
              <a:pathLst>
                <a:path w="915363" h="399415">
                  <a:moveTo>
                    <a:pt x="0" y="0"/>
                  </a:moveTo>
                  <a:lnTo>
                    <a:pt x="915363" y="170"/>
                  </a:lnTo>
                  <a:lnTo>
                    <a:pt x="915363" y="399415"/>
                  </a:lnTo>
                  <a:lnTo>
                    <a:pt x="963" y="399415"/>
                  </a:lnTo>
                </a:path>
              </a:pathLst>
            </a:custGeom>
            <a:noFill/>
            <a:ln w="12700">
              <a:solidFill>
                <a:schemeClr val="tx2"/>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Arial" panose="020B0604020202020204" pitchFamily="34" charset="0"/>
                <a:cs typeface="Arial" panose="020B0604020202020204" pitchFamily="34" charset="0"/>
              </a:endParaRPr>
            </a:p>
          </p:txBody>
        </p:sp>
        <p:cxnSp>
          <p:nvCxnSpPr>
            <p:cNvPr id="24" name="Straight Arrow Connector 23">
              <a:extLst>
                <a:ext uri="{FF2B5EF4-FFF2-40B4-BE49-F238E27FC236}">
                  <a16:creationId xmlns:a16="http://schemas.microsoft.com/office/drawing/2014/main" xmlns="" id="{49D0C90F-347C-2E4E-8ED4-1BA0B72CF4B3}"/>
                </a:ext>
              </a:extLst>
            </p:cNvPr>
            <p:cNvCxnSpPr>
              <a:cxnSpLocks/>
            </p:cNvCxnSpPr>
            <p:nvPr/>
          </p:nvCxnSpPr>
          <p:spPr>
            <a:xfrm rot="10800000" flipH="1">
              <a:off x="14006007" y="4711772"/>
              <a:ext cx="1970081" cy="0"/>
            </a:xfrm>
            <a:prstGeom prst="straightConnector1">
              <a:avLst/>
            </a:prstGeom>
            <a:ln w="12700">
              <a:solidFill>
                <a:schemeClr val="tx2"/>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grpSp>
      <p:sp>
        <p:nvSpPr>
          <p:cNvPr id="37" name="TextBox 40">
            <a:extLst>
              <a:ext uri="{FF2B5EF4-FFF2-40B4-BE49-F238E27FC236}">
                <a16:creationId xmlns:a16="http://schemas.microsoft.com/office/drawing/2014/main" xmlns="" id="{1DE0395A-A8FC-1C4D-B0B2-B8432D85D102}"/>
              </a:ext>
            </a:extLst>
          </p:cNvPr>
          <p:cNvSpPr txBox="1">
            <a:spLocks noChangeArrowheads="1"/>
          </p:cNvSpPr>
          <p:nvPr/>
        </p:nvSpPr>
        <p:spPr bwMode="auto">
          <a:xfrm>
            <a:off x="520915" y="3447334"/>
            <a:ext cx="10731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000000"/>
                </a:solidFill>
                <a:latin typeface="Arial" panose="020B0604020202020204" pitchFamily="34" charset="0"/>
                <a:cs typeface="Arial" panose="020B0604020202020204" pitchFamily="34" charset="0"/>
              </a:rPr>
              <a:t>Users</a:t>
            </a:r>
          </a:p>
        </p:txBody>
      </p:sp>
      <p:pic>
        <p:nvPicPr>
          <p:cNvPr id="38" name="Graphic 5">
            <a:extLst>
              <a:ext uri="{FF2B5EF4-FFF2-40B4-BE49-F238E27FC236}">
                <a16:creationId xmlns:a16="http://schemas.microsoft.com/office/drawing/2014/main" xmlns="" id="{38622D4A-AB16-E74E-A250-BDBAAFFAA60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93369" y="144688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Graphic 26">
            <a:extLst>
              <a:ext uri="{FF2B5EF4-FFF2-40B4-BE49-F238E27FC236}">
                <a16:creationId xmlns:a16="http://schemas.microsoft.com/office/drawing/2014/main" xmlns="" id="{468AAC1D-5DDE-214D-B3D1-F52AD2F0009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45769" y="2948954"/>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Box 16">
            <a:extLst>
              <a:ext uri="{FF2B5EF4-FFF2-40B4-BE49-F238E27FC236}">
                <a16:creationId xmlns:a16="http://schemas.microsoft.com/office/drawing/2014/main" xmlns="" id="{C502D2E5-0F43-1B4B-AF4C-4DF9B6EBCFF0}"/>
              </a:ext>
            </a:extLst>
          </p:cNvPr>
          <p:cNvSpPr txBox="1">
            <a:spLocks noChangeArrowheads="1"/>
          </p:cNvSpPr>
          <p:nvPr/>
        </p:nvSpPr>
        <p:spPr bwMode="auto">
          <a:xfrm>
            <a:off x="3980667" y="3428671"/>
            <a:ext cx="98740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Auto scaling</a:t>
            </a:r>
          </a:p>
        </p:txBody>
      </p:sp>
      <p:sp>
        <p:nvSpPr>
          <p:cNvPr id="42" name="TextBox 19">
            <a:extLst>
              <a:ext uri="{FF2B5EF4-FFF2-40B4-BE49-F238E27FC236}">
                <a16:creationId xmlns:a16="http://schemas.microsoft.com/office/drawing/2014/main" xmlns="" id="{C28F50B0-3CC5-6149-A90E-790D5475BE93}"/>
              </a:ext>
            </a:extLst>
          </p:cNvPr>
          <p:cNvSpPr txBox="1">
            <a:spLocks noChangeArrowheads="1"/>
          </p:cNvSpPr>
          <p:nvPr/>
        </p:nvSpPr>
        <p:spPr bwMode="auto">
          <a:xfrm>
            <a:off x="2063676" y="3547200"/>
            <a:ext cx="125253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Application Load </a:t>
            </a:r>
            <a:br>
              <a:rPr lang="en-US" altLang="en-US" sz="1100" dirty="0">
                <a:latin typeface="Arial" panose="020B0604020202020204" pitchFamily="34" charset="0"/>
                <a:ea typeface="Amazon Ember" panose="020B0603020204020204" pitchFamily="34" charset="0"/>
                <a:cs typeface="Arial" panose="020B0604020202020204" pitchFamily="34" charset="0"/>
              </a:rPr>
            </a:br>
            <a:r>
              <a:rPr lang="en-US" altLang="en-US" sz="1100" dirty="0" smtClean="0">
                <a:latin typeface="Arial" panose="020B0604020202020204" pitchFamily="34" charset="0"/>
                <a:ea typeface="Amazon Ember" panose="020B0603020204020204" pitchFamily="34" charset="0"/>
                <a:cs typeface="Arial" panose="020B0604020202020204" pitchFamily="34" charset="0"/>
              </a:rPr>
              <a:t>Balancer / nginx</a:t>
            </a:r>
            <a:endParaRPr lang="en-US" altLang="en-US" sz="1100" dirty="0">
              <a:latin typeface="Arial" panose="020B0604020202020204" pitchFamily="34" charset="0"/>
              <a:ea typeface="Amazon Ember" panose="020B0603020204020204" pitchFamily="34" charset="0"/>
              <a:cs typeface="Arial" panose="020B0604020202020204" pitchFamily="34" charset="0"/>
            </a:endParaRPr>
          </a:p>
        </p:txBody>
      </p:sp>
      <p:pic>
        <p:nvPicPr>
          <p:cNvPr id="43" name="Graphic 8">
            <a:extLst>
              <a:ext uri="{FF2B5EF4-FFF2-40B4-BE49-F238E27FC236}">
                <a16:creationId xmlns:a16="http://schemas.microsoft.com/office/drawing/2014/main" xmlns="" id="{11AB9C77-EA26-5445-B85A-8D1CDE2A995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57400" y="297147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Graphic 20">
            <a:extLst>
              <a:ext uri="{FF2B5EF4-FFF2-40B4-BE49-F238E27FC236}">
                <a16:creationId xmlns:a16="http://schemas.microsoft.com/office/drawing/2014/main" xmlns="" id="{558F2543-61BB-4941-BDCB-203B8A79534C}"/>
              </a:ext>
            </a:extLst>
          </p:cNvPr>
          <p:cNvPicPr>
            <a:picLocks noChangeAspect="1" noChangeArrowheads="1"/>
          </p:cNvPicPr>
          <p:nvPr/>
        </p:nvPicPr>
        <p:blipFill>
          <a:blip r:embed="rId8"/>
          <a:srcRect/>
          <a:stretch/>
        </p:blipFill>
        <p:spPr bwMode="auto">
          <a:xfrm>
            <a:off x="577596" y="4076442"/>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Box 11">
            <a:extLst>
              <a:ext uri="{FF2B5EF4-FFF2-40B4-BE49-F238E27FC236}">
                <a16:creationId xmlns:a16="http://schemas.microsoft.com/office/drawing/2014/main" xmlns="" id="{D83395CD-BA20-894A-9547-C97D2337608B}"/>
              </a:ext>
            </a:extLst>
          </p:cNvPr>
          <p:cNvSpPr txBox="1">
            <a:spLocks noChangeArrowheads="1"/>
          </p:cNvSpPr>
          <p:nvPr/>
        </p:nvSpPr>
        <p:spPr bwMode="auto">
          <a:xfrm>
            <a:off x="-56838" y="4488107"/>
            <a:ext cx="17617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Site-to-Site VPN</a:t>
            </a:r>
          </a:p>
        </p:txBody>
      </p:sp>
      <p:pic>
        <p:nvPicPr>
          <p:cNvPr id="46" name="Graphic 18">
            <a:extLst>
              <a:ext uri="{FF2B5EF4-FFF2-40B4-BE49-F238E27FC236}">
                <a16:creationId xmlns:a16="http://schemas.microsoft.com/office/drawing/2014/main" xmlns="" id="{AC3F0AF4-9AA5-4046-9F5D-CEFE0CC73034}"/>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481455" y="2650752"/>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TextBox 11">
            <a:extLst>
              <a:ext uri="{FF2B5EF4-FFF2-40B4-BE49-F238E27FC236}">
                <a16:creationId xmlns:a16="http://schemas.microsoft.com/office/drawing/2014/main" xmlns="" id="{46ACAD7F-F309-DB40-81AB-1FFA41C25E4A}"/>
              </a:ext>
            </a:extLst>
          </p:cNvPr>
          <p:cNvSpPr txBox="1">
            <a:spLocks noChangeArrowheads="1"/>
          </p:cNvSpPr>
          <p:nvPr/>
        </p:nvSpPr>
        <p:spPr bwMode="auto">
          <a:xfrm>
            <a:off x="6699250" y="3660605"/>
            <a:ext cx="2292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DocumentDB </a:t>
            </a:r>
            <a:br>
              <a:rPr lang="en-US" altLang="en-US" sz="1200" dirty="0">
                <a:latin typeface="Arial" panose="020B0604020202020204" pitchFamily="34" charset="0"/>
                <a:ea typeface="Amazon Ember" panose="020B0603020204020204" pitchFamily="34" charset="0"/>
                <a:cs typeface="Arial" panose="020B0604020202020204" pitchFamily="34" charset="0"/>
              </a:rPr>
            </a:br>
            <a:r>
              <a:rPr lang="en-US" altLang="en-US" sz="1200" dirty="0">
                <a:latin typeface="Arial" panose="020B0604020202020204" pitchFamily="34" charset="0"/>
                <a:ea typeface="Amazon Ember" panose="020B0603020204020204" pitchFamily="34" charset="0"/>
                <a:cs typeface="Arial" panose="020B0604020202020204" pitchFamily="34" charset="0"/>
              </a:rPr>
              <a:t>(with MongoDB compatibility)</a:t>
            </a:r>
          </a:p>
        </p:txBody>
      </p:sp>
      <p:pic>
        <p:nvPicPr>
          <p:cNvPr id="48" name="Graphic 5">
            <a:extLst>
              <a:ext uri="{FF2B5EF4-FFF2-40B4-BE49-F238E27FC236}">
                <a16:creationId xmlns:a16="http://schemas.microsoft.com/office/drawing/2014/main" xmlns="" id="{38622D4A-AB16-E74E-A250-BDBAAFFAA60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93368" y="3776147"/>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Rectangle 49">
            <a:extLst>
              <a:ext uri="{FF2B5EF4-FFF2-40B4-BE49-F238E27FC236}">
                <a16:creationId xmlns:a16="http://schemas.microsoft.com/office/drawing/2014/main" xmlns="" id="{F5AD8509-7566-E946-9E5A-5557E62A6A29}"/>
              </a:ext>
            </a:extLst>
          </p:cNvPr>
          <p:cNvSpPr/>
          <p:nvPr/>
        </p:nvSpPr>
        <p:spPr>
          <a:xfrm>
            <a:off x="3548568" y="1206708"/>
            <a:ext cx="2024360" cy="4369885"/>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Private subnet</a:t>
            </a:r>
          </a:p>
        </p:txBody>
      </p:sp>
      <p:pic>
        <p:nvPicPr>
          <p:cNvPr id="51" name="Graphic 21">
            <a:extLst>
              <a:ext uri="{FF2B5EF4-FFF2-40B4-BE49-F238E27FC236}">
                <a16:creationId xmlns:a16="http://schemas.microsoft.com/office/drawing/2014/main" xmlns="" id="{5259AAA2-EFC0-E14A-A9FB-856721770A16}"/>
              </a:ext>
            </a:extLst>
          </p:cNvPr>
          <p:cNvPicPr>
            <a:picLocks noChangeAspect="1"/>
          </p:cNvPicPr>
          <p:nvPr/>
        </p:nvPicPr>
        <p:blipFill>
          <a:blip r:embed="rId10">
            <a:extLst>
              <a:ext uri="{96DAC541-7B7A-43D3-8B79-37D633B846F1}">
                <asvg:svgBlip xmlns:asvg="http://schemas.microsoft.com/office/drawing/2016/SVG/main" xmlns="" r:embed="rId21"/>
              </a:ext>
            </a:extLst>
          </a:blip>
          <a:stretch>
            <a:fillRect/>
          </a:stretch>
        </p:blipFill>
        <p:spPr>
          <a:xfrm>
            <a:off x="3590795" y="1256388"/>
            <a:ext cx="381000" cy="381000"/>
          </a:xfrm>
          <a:prstGeom prst="rect">
            <a:avLst/>
          </a:prstGeom>
        </p:spPr>
      </p:pic>
      <p:sp>
        <p:nvSpPr>
          <p:cNvPr id="52" name="Rectangle 51">
            <a:extLst>
              <a:ext uri="{FF2B5EF4-FFF2-40B4-BE49-F238E27FC236}">
                <a16:creationId xmlns:a16="http://schemas.microsoft.com/office/drawing/2014/main" xmlns="" id="{34D72B91-09F3-9A42-B66A-106F01CCE8B4}"/>
              </a:ext>
            </a:extLst>
          </p:cNvPr>
          <p:cNvSpPr/>
          <p:nvPr/>
        </p:nvSpPr>
        <p:spPr>
          <a:xfrm>
            <a:off x="1828800" y="1066800"/>
            <a:ext cx="7162800" cy="4800599"/>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VPC</a:t>
            </a:r>
          </a:p>
        </p:txBody>
      </p:sp>
      <p:pic>
        <p:nvPicPr>
          <p:cNvPr id="53" name="Graphic 16">
            <a:extLst>
              <a:ext uri="{FF2B5EF4-FFF2-40B4-BE49-F238E27FC236}">
                <a16:creationId xmlns:a16="http://schemas.microsoft.com/office/drawing/2014/main" xmlns="" id="{E091D5A2-7670-AB46-B599-6FC0449FDE85}"/>
              </a:ext>
            </a:extLst>
          </p:cNvPr>
          <p:cNvPicPr>
            <a:picLocks noChangeAspect="1"/>
          </p:cNvPicPr>
          <p:nvPr/>
        </p:nvPicPr>
        <p:blipFill>
          <a:blip r:embed="rId22">
            <a:extLst>
              <a:ext uri="{96DAC541-7B7A-43D3-8B79-37D633B846F1}">
                <asvg:svgBlip xmlns:asvg="http://schemas.microsoft.com/office/drawing/2016/SVG/main" xmlns="" r:embed="rId17"/>
              </a:ext>
            </a:extLst>
          </a:blip>
          <a:stretch>
            <a:fillRect/>
          </a:stretch>
        </p:blipFill>
        <p:spPr>
          <a:xfrm>
            <a:off x="1873176" y="1066800"/>
            <a:ext cx="381000" cy="381000"/>
          </a:xfrm>
          <a:prstGeom prst="rect">
            <a:avLst/>
          </a:prstGeom>
        </p:spPr>
      </p:pic>
      <p:sp>
        <p:nvSpPr>
          <p:cNvPr id="54" name="Rectangle 53">
            <a:extLst>
              <a:ext uri="{FF2B5EF4-FFF2-40B4-BE49-F238E27FC236}">
                <a16:creationId xmlns:a16="http://schemas.microsoft.com/office/drawing/2014/main" xmlns="" id="{F5AD8509-7566-E946-9E5A-5557E62A6A29}"/>
              </a:ext>
            </a:extLst>
          </p:cNvPr>
          <p:cNvSpPr/>
          <p:nvPr/>
        </p:nvSpPr>
        <p:spPr>
          <a:xfrm>
            <a:off x="6835198" y="1206709"/>
            <a:ext cx="2080202" cy="4369885"/>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Private subnet</a:t>
            </a:r>
          </a:p>
        </p:txBody>
      </p:sp>
      <p:pic>
        <p:nvPicPr>
          <p:cNvPr id="55" name="Graphic 21">
            <a:extLst>
              <a:ext uri="{FF2B5EF4-FFF2-40B4-BE49-F238E27FC236}">
                <a16:creationId xmlns:a16="http://schemas.microsoft.com/office/drawing/2014/main" xmlns="" id="{5259AAA2-EFC0-E14A-A9FB-856721770A16}"/>
              </a:ext>
            </a:extLst>
          </p:cNvPr>
          <p:cNvPicPr>
            <a:picLocks noChangeAspect="1"/>
          </p:cNvPicPr>
          <p:nvPr/>
        </p:nvPicPr>
        <p:blipFill>
          <a:blip r:embed="rId10">
            <a:extLst>
              <a:ext uri="{96DAC541-7B7A-43D3-8B79-37D633B846F1}">
                <asvg:svgBlip xmlns:asvg="http://schemas.microsoft.com/office/drawing/2016/SVG/main" xmlns="" r:embed="rId21"/>
              </a:ext>
            </a:extLst>
          </a:blip>
          <a:stretch>
            <a:fillRect/>
          </a:stretch>
        </p:blipFill>
        <p:spPr>
          <a:xfrm>
            <a:off x="6858000" y="1295400"/>
            <a:ext cx="381000" cy="381000"/>
          </a:xfrm>
          <a:prstGeom prst="rect">
            <a:avLst/>
          </a:prstGeom>
        </p:spPr>
      </p:pic>
      <p:cxnSp>
        <p:nvCxnSpPr>
          <p:cNvPr id="56" name="Straight Arrow Connector 55">
            <a:extLst>
              <a:ext uri="{FF2B5EF4-FFF2-40B4-BE49-F238E27FC236}">
                <a16:creationId xmlns:a16="http://schemas.microsoft.com/office/drawing/2014/main" xmlns="" id="{66B5E69D-668D-9043-A6EA-856719E87533}"/>
              </a:ext>
            </a:extLst>
          </p:cNvPr>
          <p:cNvCxnSpPr>
            <a:cxnSpLocks/>
          </p:cNvCxnSpPr>
          <p:nvPr/>
        </p:nvCxnSpPr>
        <p:spPr>
          <a:xfrm flipV="1">
            <a:off x="6290487" y="3056733"/>
            <a:ext cx="1190968" cy="1"/>
          </a:xfrm>
          <a:prstGeom prst="straightConnector1">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xmlns="" id="{66B5E69D-668D-9043-A6EA-856719E87533}"/>
              </a:ext>
            </a:extLst>
          </p:cNvPr>
          <p:cNvCxnSpPr>
            <a:cxnSpLocks/>
          </p:cNvCxnSpPr>
          <p:nvPr/>
        </p:nvCxnSpPr>
        <p:spPr>
          <a:xfrm flipV="1">
            <a:off x="4824015" y="3056733"/>
            <a:ext cx="1466472" cy="1173259"/>
          </a:xfrm>
          <a:prstGeom prst="straightConnector1">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xmlns="" id="{66B5E69D-668D-9043-A6EA-856719E87533}"/>
              </a:ext>
            </a:extLst>
          </p:cNvPr>
          <p:cNvCxnSpPr>
            <a:cxnSpLocks/>
          </p:cNvCxnSpPr>
          <p:nvPr/>
        </p:nvCxnSpPr>
        <p:spPr>
          <a:xfrm>
            <a:off x="4855369" y="1827888"/>
            <a:ext cx="1435118" cy="1228845"/>
          </a:xfrm>
          <a:prstGeom prst="straightConnector1">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xmlns="" id="{66B5E69D-668D-9043-A6EA-856719E87533}"/>
              </a:ext>
            </a:extLst>
          </p:cNvPr>
          <p:cNvCxnSpPr>
            <a:cxnSpLocks/>
          </p:cNvCxnSpPr>
          <p:nvPr/>
        </p:nvCxnSpPr>
        <p:spPr>
          <a:xfrm>
            <a:off x="6290487" y="3056733"/>
            <a:ext cx="0" cy="921354"/>
          </a:xfrm>
          <a:prstGeom prst="straightConnector1">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xmlns="" id="{66B5E69D-668D-9043-A6EA-856719E87533}"/>
              </a:ext>
            </a:extLst>
          </p:cNvPr>
          <p:cNvCxnSpPr>
            <a:cxnSpLocks/>
            <a:stCxn id="44" idx="3"/>
          </p:cNvCxnSpPr>
          <p:nvPr/>
        </p:nvCxnSpPr>
        <p:spPr>
          <a:xfrm>
            <a:off x="958596" y="4266942"/>
            <a:ext cx="870204" cy="0"/>
          </a:xfrm>
          <a:prstGeom prst="straightConnector1">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xmlns="" id="{66B5E69D-668D-9043-A6EA-856719E87533}"/>
              </a:ext>
            </a:extLst>
          </p:cNvPr>
          <p:cNvCxnSpPr>
            <a:cxnSpLocks/>
          </p:cNvCxnSpPr>
          <p:nvPr/>
        </p:nvCxnSpPr>
        <p:spPr>
          <a:xfrm flipV="1">
            <a:off x="768096" y="4417977"/>
            <a:ext cx="0" cy="845893"/>
          </a:xfrm>
          <a:prstGeom prst="straightConnector1">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91" name="Graphic 21">
            <a:extLst>
              <a:ext uri="{FF2B5EF4-FFF2-40B4-BE49-F238E27FC236}">
                <a16:creationId xmlns:a16="http://schemas.microsoft.com/office/drawing/2014/main" xmlns="" id="{86F43A81-A909-6B49-A7F5-65BA7813E5E7}"/>
              </a:ext>
            </a:extLst>
          </p:cNvPr>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547434" y="5263870"/>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 name="TextBox 38">
            <a:extLst>
              <a:ext uri="{FF2B5EF4-FFF2-40B4-BE49-F238E27FC236}">
                <a16:creationId xmlns:a16="http://schemas.microsoft.com/office/drawing/2014/main" xmlns="" id="{660B7269-58AF-2041-B682-624145BF354D}"/>
              </a:ext>
            </a:extLst>
          </p:cNvPr>
          <p:cNvSpPr txBox="1">
            <a:spLocks noChangeArrowheads="1"/>
          </p:cNvSpPr>
          <p:nvPr/>
        </p:nvSpPr>
        <p:spPr bwMode="auto">
          <a:xfrm>
            <a:off x="245809" y="5835370"/>
            <a:ext cx="107156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smtClean="0">
                <a:solidFill>
                  <a:srgbClr val="000000"/>
                </a:solidFill>
                <a:latin typeface="Arial" panose="020B0604020202020204" pitchFamily="34" charset="0"/>
                <a:cs typeface="Arial" panose="020B0604020202020204" pitchFamily="34" charset="0"/>
              </a:rPr>
              <a:t>On Premise server</a:t>
            </a:r>
            <a:endParaRPr lang="en-US" altLang="en-US" sz="1100" dirty="0">
              <a:solidFill>
                <a:srgbClr val="000000"/>
              </a:solidFill>
              <a:latin typeface="Arial" panose="020B0604020202020204" pitchFamily="34" charset="0"/>
              <a:cs typeface="Arial" panose="020B0604020202020204" pitchFamily="34" charset="0"/>
            </a:endParaRPr>
          </a:p>
        </p:txBody>
      </p:sp>
      <p:sp>
        <p:nvSpPr>
          <p:cNvPr id="97" name="TextBox 38">
            <a:extLst>
              <a:ext uri="{FF2B5EF4-FFF2-40B4-BE49-F238E27FC236}">
                <a16:creationId xmlns:a16="http://schemas.microsoft.com/office/drawing/2014/main" xmlns="" id="{660B7269-58AF-2041-B682-624145BF354D}"/>
              </a:ext>
            </a:extLst>
          </p:cNvPr>
          <p:cNvSpPr txBox="1">
            <a:spLocks noChangeArrowheads="1"/>
          </p:cNvSpPr>
          <p:nvPr/>
        </p:nvSpPr>
        <p:spPr bwMode="auto">
          <a:xfrm>
            <a:off x="3763473" y="4542243"/>
            <a:ext cx="143959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smtClean="0">
                <a:solidFill>
                  <a:srgbClr val="000000"/>
                </a:solidFill>
                <a:latin typeface="Arial" panose="020B0604020202020204" pitchFamily="34" charset="0"/>
                <a:cs typeface="Arial" panose="020B0604020202020204" pitchFamily="34" charset="0"/>
              </a:rPr>
              <a:t>NodeJs On Amazon EC2 Virtual Machine</a:t>
            </a:r>
            <a:endParaRPr lang="en-US" altLang="en-US" sz="1100" dirty="0">
              <a:solidFill>
                <a:srgbClr val="000000"/>
              </a:solidFill>
              <a:latin typeface="Arial" panose="020B0604020202020204" pitchFamily="34" charset="0"/>
              <a:cs typeface="Arial" panose="020B0604020202020204" pitchFamily="34" charset="0"/>
            </a:endParaRPr>
          </a:p>
        </p:txBody>
      </p:sp>
      <p:sp>
        <p:nvSpPr>
          <p:cNvPr id="98" name="TextBox 38">
            <a:extLst>
              <a:ext uri="{FF2B5EF4-FFF2-40B4-BE49-F238E27FC236}">
                <a16:creationId xmlns:a16="http://schemas.microsoft.com/office/drawing/2014/main" xmlns="" id="{660B7269-58AF-2041-B682-624145BF354D}"/>
              </a:ext>
            </a:extLst>
          </p:cNvPr>
          <p:cNvSpPr txBox="1">
            <a:spLocks noChangeArrowheads="1"/>
          </p:cNvSpPr>
          <p:nvPr/>
        </p:nvSpPr>
        <p:spPr bwMode="auto">
          <a:xfrm>
            <a:off x="3814557" y="2234549"/>
            <a:ext cx="143959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smtClean="0">
                <a:solidFill>
                  <a:srgbClr val="000000"/>
                </a:solidFill>
                <a:latin typeface="Arial" panose="020B0604020202020204" pitchFamily="34" charset="0"/>
                <a:cs typeface="Arial" panose="020B0604020202020204" pitchFamily="34" charset="0"/>
              </a:rPr>
              <a:t>NodeJs On Amazon EC2 Virtual Machine</a:t>
            </a:r>
            <a:endParaRPr lang="en-US" altLang="en-US" sz="11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62007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63</TotalTime>
  <Words>404</Words>
  <Application>Microsoft Office PowerPoint</Application>
  <PresentationFormat>On-screen Show (4:3)</PresentationFormat>
  <Paragraphs>42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Concourse</vt:lpstr>
      <vt:lpstr>Presentation on the Transformation and Migration to the Public Cloud</vt:lpstr>
      <vt:lpstr>What is Cloud Hosting? </vt:lpstr>
      <vt:lpstr>Benefits of Cloud Computing </vt:lpstr>
      <vt:lpstr>Increased Scalability </vt:lpstr>
      <vt:lpstr>Secure Data </vt:lpstr>
      <vt:lpstr>Cost Saving </vt:lpstr>
      <vt:lpstr>Disaster Recovery:</vt:lpstr>
      <vt:lpstr>Proposed Solution</vt:lpstr>
      <vt:lpstr>Transformation &amp; Migration to the Public Cloud</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pc</cp:lastModifiedBy>
  <cp:revision>12</cp:revision>
  <dcterms:created xsi:type="dcterms:W3CDTF">2022-05-07T11:42:55Z</dcterms:created>
  <dcterms:modified xsi:type="dcterms:W3CDTF">2022-05-07T12:46:49Z</dcterms:modified>
</cp:coreProperties>
</file>