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28"/>
  </p:notesMasterIdLst>
  <p:handoutMasterIdLst>
    <p:handoutMasterId r:id="rId29"/>
  </p:handoutMasterIdLst>
  <p:sldIdLst>
    <p:sldId id="446" r:id="rId5"/>
    <p:sldId id="447" r:id="rId6"/>
    <p:sldId id="449" r:id="rId7"/>
    <p:sldId id="427" r:id="rId8"/>
    <p:sldId id="441" r:id="rId9"/>
    <p:sldId id="453" r:id="rId10"/>
    <p:sldId id="454" r:id="rId11"/>
    <p:sldId id="443" r:id="rId12"/>
    <p:sldId id="455" r:id="rId13"/>
    <p:sldId id="456" r:id="rId14"/>
    <p:sldId id="457" r:id="rId15"/>
    <p:sldId id="458" r:id="rId16"/>
    <p:sldId id="459" r:id="rId17"/>
    <p:sldId id="460" r:id="rId18"/>
    <p:sldId id="461" r:id="rId19"/>
    <p:sldId id="462" r:id="rId20"/>
    <p:sldId id="463" r:id="rId21"/>
    <p:sldId id="464" r:id="rId22"/>
    <p:sldId id="465" r:id="rId23"/>
    <p:sldId id="466" r:id="rId24"/>
    <p:sldId id="467" r:id="rId25"/>
    <p:sldId id="468" r:id="rId26"/>
    <p:sldId id="4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105" autoAdjust="0"/>
    <p:restoredTop sz="94660"/>
  </p:normalViewPr>
  <p:slideViewPr>
    <p:cSldViewPr snapToGrid="0">
      <p:cViewPr varScale="1">
        <p:scale>
          <a:sx n="162" d="100"/>
          <a:sy n="162" d="100"/>
        </p:scale>
        <p:origin x="2394" y="144"/>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12/27/2021</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12/27/2021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667921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12/27/2021</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12/27/2021</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12/27/2021</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12/27/2021</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200" y="4515034"/>
            <a:ext cx="7744408" cy="1371600"/>
          </a:xfrm>
        </p:spPr>
        <p:txBody>
          <a:bodyPr anchor="t" anchorCtr="0">
            <a:normAutofit fontScale="90000"/>
          </a:bodyPr>
          <a:lstStyle/>
          <a:p>
            <a:pPr algn="l"/>
            <a:r>
              <a:rPr lang="en-US" b="0" i="0" dirty="0">
                <a:effectLst/>
              </a:rPr>
              <a:t>Naming Convention </a:t>
            </a:r>
            <a:br>
              <a:rPr lang="en-US" b="0" i="0" dirty="0">
                <a:effectLst/>
              </a:rPr>
            </a:br>
            <a:r>
              <a:rPr lang="en-US" b="0" i="0" dirty="0">
                <a:effectLst/>
              </a:rPr>
              <a:t>9 Basic Rules for any Piece of Code</a:t>
            </a: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D823E-45F8-4F3B-90EB-782ED1EAEBAA}"/>
              </a:ext>
            </a:extLst>
          </p:cNvPr>
          <p:cNvSpPr>
            <a:spLocks noGrp="1"/>
          </p:cNvSpPr>
          <p:nvPr>
            <p:ph type="title"/>
          </p:nvPr>
        </p:nvSpPr>
        <p:spPr>
          <a:xfrm>
            <a:off x="438148" y="2064758"/>
            <a:ext cx="5399125" cy="1179576"/>
          </a:xfrm>
        </p:spPr>
        <p:txBody>
          <a:bodyPr anchor="b" anchorCtr="0">
            <a:normAutofit/>
          </a:bodyPr>
          <a:lstStyle/>
          <a:p>
            <a:pPr algn="l"/>
            <a:r>
              <a:rPr lang="en-PH" b="0" i="0" dirty="0">
                <a:solidFill>
                  <a:srgbClr val="292929"/>
                </a:solidFill>
                <a:effectLst/>
              </a:rPr>
              <a:t>Rule #3 </a:t>
            </a:r>
            <a:br>
              <a:rPr lang="en-PH" b="0" i="0" dirty="0">
                <a:solidFill>
                  <a:srgbClr val="292929"/>
                </a:solidFill>
                <a:effectLst/>
              </a:rPr>
            </a:br>
            <a:r>
              <a:rPr lang="en-PH" b="1" i="0" dirty="0">
                <a:solidFill>
                  <a:srgbClr val="292929"/>
                </a:solidFill>
                <a:effectLst/>
              </a:rPr>
              <a:t>Meaningful Distinctions</a:t>
            </a:r>
            <a:endParaRPr lang="en-PH" b="0" i="0" dirty="0">
              <a:solidFill>
                <a:srgbClr val="292929"/>
              </a:solidFill>
              <a:effectLst/>
            </a:endParaRPr>
          </a:p>
        </p:txBody>
      </p:sp>
      <p:sp>
        <p:nvSpPr>
          <p:cNvPr id="31" name="TextBox 30">
            <a:extLst>
              <a:ext uri="{FF2B5EF4-FFF2-40B4-BE49-F238E27FC236}">
                <a16:creationId xmlns:a16="http://schemas.microsoft.com/office/drawing/2014/main" id="{5CC720BA-E616-4E2D-9DF5-05888A9B06B3}"/>
              </a:ext>
            </a:extLst>
          </p:cNvPr>
          <p:cNvSpPr txBox="1"/>
          <p:nvPr/>
        </p:nvSpPr>
        <p:spPr>
          <a:xfrm>
            <a:off x="438148" y="3441036"/>
            <a:ext cx="6096000" cy="1754326"/>
          </a:xfrm>
          <a:prstGeom prst="rect">
            <a:avLst/>
          </a:prstGeom>
          <a:noFill/>
        </p:spPr>
        <p:txBody>
          <a:bodyPr wrap="square">
            <a:spAutoFit/>
          </a:bodyPr>
          <a:lstStyle/>
          <a:p>
            <a:pPr algn="l"/>
            <a:r>
              <a:rPr lang="en-US" b="1" i="0" dirty="0">
                <a:solidFill>
                  <a:srgbClr val="292929"/>
                </a:solidFill>
                <a:effectLst/>
                <a:latin typeface="+mj-lt"/>
              </a:rPr>
              <a:t>Use the same word for the same purpose</a:t>
            </a:r>
          </a:p>
          <a:p>
            <a:pPr algn="l"/>
            <a:endParaRPr lang="en-US" b="0" i="0" dirty="0">
              <a:solidFill>
                <a:srgbClr val="292929"/>
              </a:solidFill>
              <a:effectLst/>
              <a:latin typeface="+mj-lt"/>
            </a:endParaRPr>
          </a:p>
          <a:p>
            <a:pPr algn="l"/>
            <a:r>
              <a:rPr lang="en-US" b="0" i="0" dirty="0">
                <a:solidFill>
                  <a:srgbClr val="292929"/>
                </a:solidFill>
                <a:effectLst/>
                <a:latin typeface="+mj-lt"/>
              </a:rPr>
              <a:t>Two different things in the same scope? You might be </a:t>
            </a:r>
            <a:r>
              <a:rPr lang="en-US" b="1" i="0" dirty="0">
                <a:solidFill>
                  <a:srgbClr val="292929"/>
                </a:solidFill>
                <a:effectLst/>
                <a:latin typeface="+mj-lt"/>
              </a:rPr>
              <a:t>tempted</a:t>
            </a:r>
            <a:r>
              <a:rPr lang="en-US" b="0" i="0" dirty="0">
                <a:solidFill>
                  <a:srgbClr val="292929"/>
                </a:solidFill>
                <a:effectLst/>
                <a:latin typeface="+mj-lt"/>
              </a:rPr>
              <a:t> to change one name 😡</a:t>
            </a:r>
          </a:p>
          <a:p>
            <a:pPr algn="l"/>
            <a:endParaRPr lang="en-US" b="0" i="0" dirty="0">
              <a:solidFill>
                <a:srgbClr val="292929"/>
              </a:solidFill>
              <a:effectLst/>
              <a:latin typeface="+mj-lt"/>
            </a:endParaRPr>
          </a:p>
          <a:p>
            <a:pPr algn="l"/>
            <a:r>
              <a:rPr lang="en-US" b="0" i="0" dirty="0">
                <a:solidFill>
                  <a:srgbClr val="292929"/>
                </a:solidFill>
                <a:effectLst/>
                <a:latin typeface="+mj-lt"/>
              </a:rPr>
              <a:t>What is these functions’ return? 😕</a:t>
            </a:r>
          </a:p>
        </p:txBody>
      </p:sp>
    </p:spTree>
    <p:extLst>
      <p:ext uri="{BB962C8B-B14F-4D97-AF65-F5344CB8AC3E}">
        <p14:creationId xmlns:p14="http://schemas.microsoft.com/office/powerpoint/2010/main" val="4109322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CE8F49-975F-4D61-B4CC-3D8FCB782B7C}"/>
              </a:ext>
            </a:extLst>
          </p:cNvPr>
          <p:cNvPicPr>
            <a:picLocks noChangeAspect="1"/>
          </p:cNvPicPr>
          <p:nvPr/>
        </p:nvPicPr>
        <p:blipFill>
          <a:blip r:embed="rId2"/>
          <a:stretch>
            <a:fillRect/>
          </a:stretch>
        </p:blipFill>
        <p:spPr>
          <a:xfrm>
            <a:off x="459415" y="177841"/>
            <a:ext cx="5101413" cy="994343"/>
          </a:xfrm>
          <a:prstGeom prst="rect">
            <a:avLst/>
          </a:prstGeom>
        </p:spPr>
      </p:pic>
      <p:sp>
        <p:nvSpPr>
          <p:cNvPr id="7" name="TextBox 6">
            <a:extLst>
              <a:ext uri="{FF2B5EF4-FFF2-40B4-BE49-F238E27FC236}">
                <a16:creationId xmlns:a16="http://schemas.microsoft.com/office/drawing/2014/main" id="{39CB7A15-039C-4476-8A37-5B79AE8924E6}"/>
              </a:ext>
            </a:extLst>
          </p:cNvPr>
          <p:cNvSpPr txBox="1"/>
          <p:nvPr/>
        </p:nvSpPr>
        <p:spPr>
          <a:xfrm>
            <a:off x="459415" y="1310533"/>
            <a:ext cx="11651069" cy="923330"/>
          </a:xfrm>
          <a:prstGeom prst="rect">
            <a:avLst/>
          </a:prstGeom>
          <a:noFill/>
        </p:spPr>
        <p:txBody>
          <a:bodyPr wrap="square">
            <a:spAutoFit/>
          </a:bodyPr>
          <a:lstStyle/>
          <a:p>
            <a:r>
              <a:rPr lang="en-PH" dirty="0"/>
              <a:t>What’s the difference between details/info/data anyway?!</a:t>
            </a:r>
          </a:p>
          <a:p>
            <a:r>
              <a:rPr lang="en-PH" dirty="0"/>
              <a:t>If we have 2 definitions for “not that different” object/class/variable we should consider aggregating its content differently. Or changing one of the names dramatically.</a:t>
            </a:r>
          </a:p>
        </p:txBody>
      </p:sp>
      <p:sp>
        <p:nvSpPr>
          <p:cNvPr id="9" name="TextBox 8">
            <a:extLst>
              <a:ext uri="{FF2B5EF4-FFF2-40B4-BE49-F238E27FC236}">
                <a16:creationId xmlns:a16="http://schemas.microsoft.com/office/drawing/2014/main" id="{8B66263D-685D-4AE1-8F9B-60068659E74A}"/>
              </a:ext>
            </a:extLst>
          </p:cNvPr>
          <p:cNvSpPr txBox="1"/>
          <p:nvPr/>
        </p:nvSpPr>
        <p:spPr>
          <a:xfrm>
            <a:off x="459415" y="2321005"/>
            <a:ext cx="6097772" cy="369332"/>
          </a:xfrm>
          <a:prstGeom prst="rect">
            <a:avLst/>
          </a:prstGeom>
          <a:noFill/>
        </p:spPr>
        <p:txBody>
          <a:bodyPr wrap="square">
            <a:spAutoFit/>
          </a:bodyPr>
          <a:lstStyle/>
          <a:p>
            <a:r>
              <a:rPr lang="en-PH" b="0" i="0" dirty="0">
                <a:solidFill>
                  <a:srgbClr val="292929"/>
                </a:solidFill>
                <a:effectLst/>
              </a:rPr>
              <a:t>Another use-case:</a:t>
            </a:r>
            <a:endParaRPr lang="en-PH" dirty="0"/>
          </a:p>
        </p:txBody>
      </p:sp>
      <p:pic>
        <p:nvPicPr>
          <p:cNvPr id="10" name="Picture 9">
            <a:extLst>
              <a:ext uri="{FF2B5EF4-FFF2-40B4-BE49-F238E27FC236}">
                <a16:creationId xmlns:a16="http://schemas.microsoft.com/office/drawing/2014/main" id="{1237BE58-DA26-4B22-BFAA-CD9254FAC62F}"/>
              </a:ext>
            </a:extLst>
          </p:cNvPr>
          <p:cNvPicPr>
            <a:picLocks noChangeAspect="1"/>
          </p:cNvPicPr>
          <p:nvPr/>
        </p:nvPicPr>
        <p:blipFill>
          <a:blip r:embed="rId3"/>
          <a:stretch>
            <a:fillRect/>
          </a:stretch>
        </p:blipFill>
        <p:spPr>
          <a:xfrm>
            <a:off x="459415" y="2838087"/>
            <a:ext cx="5271534" cy="1854384"/>
          </a:xfrm>
          <a:prstGeom prst="rect">
            <a:avLst/>
          </a:prstGeom>
        </p:spPr>
      </p:pic>
      <p:sp>
        <p:nvSpPr>
          <p:cNvPr id="13" name="TextBox 12">
            <a:extLst>
              <a:ext uri="{FF2B5EF4-FFF2-40B4-BE49-F238E27FC236}">
                <a16:creationId xmlns:a16="http://schemas.microsoft.com/office/drawing/2014/main" id="{84A9266C-D555-4D35-B64A-7F321AE9E123}"/>
              </a:ext>
            </a:extLst>
          </p:cNvPr>
          <p:cNvSpPr txBox="1"/>
          <p:nvPr/>
        </p:nvSpPr>
        <p:spPr>
          <a:xfrm>
            <a:off x="459415" y="4840222"/>
            <a:ext cx="11406520" cy="1754326"/>
          </a:xfrm>
          <a:prstGeom prst="rect">
            <a:avLst/>
          </a:prstGeom>
          <a:noFill/>
        </p:spPr>
        <p:txBody>
          <a:bodyPr wrap="square">
            <a:spAutoFit/>
          </a:bodyPr>
          <a:lstStyle/>
          <a:p>
            <a:r>
              <a:rPr lang="en-PH" dirty="0"/>
              <a:t>In class A, the add(x, y) function adding 2 numbers and in class B add(x) is insert element to the collection. Both functions' names are correct, but without deep-dive to their implementations, you won’t be able to understand and use them.</a:t>
            </a:r>
          </a:p>
          <a:p>
            <a:r>
              <a:rPr lang="en-PH" dirty="0"/>
              <a:t>A better name will be:</a:t>
            </a:r>
          </a:p>
          <a:p>
            <a:r>
              <a:rPr lang="en-PH" dirty="0">
                <a:latin typeface="+mj-lt"/>
              </a:rPr>
              <a:t>add(x, y) -&gt; </a:t>
            </a:r>
            <a:r>
              <a:rPr lang="en-PH" dirty="0" err="1">
                <a:latin typeface="+mj-lt"/>
              </a:rPr>
              <a:t>addNumbers</a:t>
            </a:r>
            <a:r>
              <a:rPr lang="en-PH" dirty="0">
                <a:latin typeface="+mj-lt"/>
              </a:rPr>
              <a:t>(x, y)</a:t>
            </a:r>
          </a:p>
          <a:p>
            <a:r>
              <a:rPr lang="en-PH" dirty="0">
                <a:latin typeface="+mj-lt"/>
              </a:rPr>
              <a:t>add(x) -&gt; </a:t>
            </a:r>
            <a:r>
              <a:rPr lang="en-PH" dirty="0" err="1">
                <a:latin typeface="+mj-lt"/>
              </a:rPr>
              <a:t>insertElement</a:t>
            </a:r>
            <a:r>
              <a:rPr lang="en-PH" dirty="0">
                <a:latin typeface="+mj-lt"/>
              </a:rPr>
              <a:t>(x)</a:t>
            </a:r>
          </a:p>
        </p:txBody>
      </p:sp>
    </p:spTree>
    <p:extLst>
      <p:ext uri="{BB962C8B-B14F-4D97-AF65-F5344CB8AC3E}">
        <p14:creationId xmlns:p14="http://schemas.microsoft.com/office/powerpoint/2010/main" val="1958935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D823E-45F8-4F3B-90EB-782ED1EAEBAA}"/>
              </a:ext>
            </a:extLst>
          </p:cNvPr>
          <p:cNvSpPr>
            <a:spLocks noGrp="1"/>
          </p:cNvSpPr>
          <p:nvPr>
            <p:ph type="title"/>
          </p:nvPr>
        </p:nvSpPr>
        <p:spPr>
          <a:xfrm>
            <a:off x="438148" y="2064758"/>
            <a:ext cx="5399125" cy="1179576"/>
          </a:xfrm>
        </p:spPr>
        <p:txBody>
          <a:bodyPr anchor="b" anchorCtr="0">
            <a:normAutofit/>
          </a:bodyPr>
          <a:lstStyle/>
          <a:p>
            <a:pPr algn="l"/>
            <a:r>
              <a:rPr lang="en-PH" b="0" i="0" dirty="0">
                <a:solidFill>
                  <a:srgbClr val="292929"/>
                </a:solidFill>
                <a:effectLst/>
              </a:rPr>
              <a:t>Rule #4 </a:t>
            </a:r>
            <a:br>
              <a:rPr lang="en-PH" b="0" i="0" dirty="0">
                <a:solidFill>
                  <a:srgbClr val="292929"/>
                </a:solidFill>
                <a:effectLst/>
              </a:rPr>
            </a:br>
            <a:r>
              <a:rPr lang="en-PH" b="1" i="0" dirty="0">
                <a:solidFill>
                  <a:srgbClr val="292929"/>
                </a:solidFill>
                <a:effectLst/>
              </a:rPr>
              <a:t>Avoid Encodings</a:t>
            </a:r>
            <a:endParaRPr lang="en-PH" b="0" i="0" dirty="0">
              <a:solidFill>
                <a:srgbClr val="292929"/>
              </a:solidFill>
              <a:effectLst/>
            </a:endParaRPr>
          </a:p>
        </p:txBody>
      </p:sp>
      <p:sp>
        <p:nvSpPr>
          <p:cNvPr id="31" name="TextBox 30">
            <a:extLst>
              <a:ext uri="{FF2B5EF4-FFF2-40B4-BE49-F238E27FC236}">
                <a16:creationId xmlns:a16="http://schemas.microsoft.com/office/drawing/2014/main" id="{5CC720BA-E616-4E2D-9DF5-05888A9B06B3}"/>
              </a:ext>
            </a:extLst>
          </p:cNvPr>
          <p:cNvSpPr txBox="1"/>
          <p:nvPr/>
        </p:nvSpPr>
        <p:spPr>
          <a:xfrm>
            <a:off x="438148" y="3441036"/>
            <a:ext cx="6096000" cy="646331"/>
          </a:xfrm>
          <a:prstGeom prst="rect">
            <a:avLst/>
          </a:prstGeom>
          <a:noFill/>
        </p:spPr>
        <p:txBody>
          <a:bodyPr wrap="square">
            <a:spAutoFit/>
          </a:bodyPr>
          <a:lstStyle/>
          <a:p>
            <a:pPr algn="l"/>
            <a:r>
              <a:rPr lang="en-US" b="1" i="0" dirty="0">
                <a:solidFill>
                  <a:srgbClr val="292929"/>
                </a:solidFill>
                <a:effectLst/>
                <a:latin typeface="+mj-lt"/>
              </a:rPr>
              <a:t>Avoid unnecessary encodings of data-types along with the variable name</a:t>
            </a:r>
            <a:endParaRPr lang="en-US" b="0" i="0" dirty="0">
              <a:solidFill>
                <a:srgbClr val="292929"/>
              </a:solidFill>
              <a:effectLst/>
              <a:latin typeface="+mj-lt"/>
            </a:endParaRPr>
          </a:p>
        </p:txBody>
      </p:sp>
    </p:spTree>
    <p:extLst>
      <p:ext uri="{BB962C8B-B14F-4D97-AF65-F5344CB8AC3E}">
        <p14:creationId xmlns:p14="http://schemas.microsoft.com/office/powerpoint/2010/main" val="4042847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9CB7A15-039C-4476-8A37-5B79AE8924E6}"/>
              </a:ext>
            </a:extLst>
          </p:cNvPr>
          <p:cNvSpPr txBox="1"/>
          <p:nvPr/>
        </p:nvSpPr>
        <p:spPr>
          <a:xfrm>
            <a:off x="737262" y="2997291"/>
            <a:ext cx="10564012" cy="1200329"/>
          </a:xfrm>
          <a:prstGeom prst="rect">
            <a:avLst/>
          </a:prstGeom>
          <a:noFill/>
        </p:spPr>
        <p:txBody>
          <a:bodyPr wrap="square">
            <a:spAutoFit/>
          </a:bodyPr>
          <a:lstStyle/>
          <a:p>
            <a:r>
              <a:rPr lang="en-US" b="0" i="0" dirty="0">
                <a:solidFill>
                  <a:srgbClr val="292929"/>
                </a:solidFill>
                <a:effectLst/>
                <a:latin typeface="+mj-lt"/>
              </a:rPr>
              <a:t>It might look good and be a useful practice, but in order to scale, this ambiguity will be annoying and hard to maintain.</a:t>
            </a:r>
          </a:p>
          <a:p>
            <a:br>
              <a:rPr lang="en-US" dirty="0">
                <a:latin typeface="+mj-lt"/>
              </a:rPr>
            </a:br>
            <a:r>
              <a:rPr lang="en-US" b="0" i="0" dirty="0">
                <a:solidFill>
                  <a:srgbClr val="292929"/>
                </a:solidFill>
                <a:effectLst/>
                <a:latin typeface="+mj-lt"/>
              </a:rPr>
              <a:t>The name should be a higher abstraction level of the implementation details of the actual variable type.</a:t>
            </a:r>
            <a:endParaRPr lang="en-PH" dirty="0">
              <a:latin typeface="+mj-lt"/>
            </a:endParaRPr>
          </a:p>
        </p:txBody>
      </p:sp>
      <p:pic>
        <p:nvPicPr>
          <p:cNvPr id="4" name="Picture 3">
            <a:extLst>
              <a:ext uri="{FF2B5EF4-FFF2-40B4-BE49-F238E27FC236}">
                <a16:creationId xmlns:a16="http://schemas.microsoft.com/office/drawing/2014/main" id="{FDFAC78D-5D44-4F2F-A395-F708F5644CBF}"/>
              </a:ext>
            </a:extLst>
          </p:cNvPr>
          <p:cNvPicPr>
            <a:picLocks noChangeAspect="1"/>
          </p:cNvPicPr>
          <p:nvPr/>
        </p:nvPicPr>
        <p:blipFill>
          <a:blip r:embed="rId2"/>
          <a:stretch>
            <a:fillRect/>
          </a:stretch>
        </p:blipFill>
        <p:spPr>
          <a:xfrm>
            <a:off x="737262" y="1251752"/>
            <a:ext cx="8391525" cy="1371600"/>
          </a:xfrm>
          <a:prstGeom prst="rect">
            <a:avLst/>
          </a:prstGeom>
        </p:spPr>
      </p:pic>
    </p:spTree>
    <p:extLst>
      <p:ext uri="{BB962C8B-B14F-4D97-AF65-F5344CB8AC3E}">
        <p14:creationId xmlns:p14="http://schemas.microsoft.com/office/powerpoint/2010/main" val="1226318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D823E-45F8-4F3B-90EB-782ED1EAEBAA}"/>
              </a:ext>
            </a:extLst>
          </p:cNvPr>
          <p:cNvSpPr>
            <a:spLocks noGrp="1"/>
          </p:cNvSpPr>
          <p:nvPr>
            <p:ph type="title"/>
          </p:nvPr>
        </p:nvSpPr>
        <p:spPr>
          <a:xfrm>
            <a:off x="438148" y="2064758"/>
            <a:ext cx="6344392" cy="1179576"/>
          </a:xfrm>
        </p:spPr>
        <p:txBody>
          <a:bodyPr anchor="b" anchorCtr="0">
            <a:noAutofit/>
          </a:bodyPr>
          <a:lstStyle/>
          <a:p>
            <a:pPr algn="l"/>
            <a:r>
              <a:rPr lang="en-PH" b="0" i="0" dirty="0">
                <a:solidFill>
                  <a:srgbClr val="292929"/>
                </a:solidFill>
                <a:effectLst/>
              </a:rPr>
              <a:t>Rule #</a:t>
            </a:r>
            <a:r>
              <a:rPr lang="en-PH" dirty="0">
                <a:solidFill>
                  <a:srgbClr val="292929"/>
                </a:solidFill>
              </a:rPr>
              <a:t>5</a:t>
            </a:r>
            <a:br>
              <a:rPr lang="en-PH" b="0" i="0" dirty="0">
                <a:solidFill>
                  <a:srgbClr val="292929"/>
                </a:solidFill>
                <a:effectLst/>
              </a:rPr>
            </a:br>
            <a:r>
              <a:rPr lang="en-PH" b="1" i="0" dirty="0">
                <a:solidFill>
                  <a:srgbClr val="292929"/>
                </a:solidFill>
                <a:effectLst/>
              </a:rPr>
              <a:t>Use Pronounceable Names</a:t>
            </a:r>
            <a:endParaRPr lang="en-PH" b="0" i="0" dirty="0">
              <a:solidFill>
                <a:srgbClr val="292929"/>
              </a:solidFill>
              <a:effectLst/>
            </a:endParaRPr>
          </a:p>
        </p:txBody>
      </p:sp>
      <p:sp>
        <p:nvSpPr>
          <p:cNvPr id="31" name="TextBox 30">
            <a:extLst>
              <a:ext uri="{FF2B5EF4-FFF2-40B4-BE49-F238E27FC236}">
                <a16:creationId xmlns:a16="http://schemas.microsoft.com/office/drawing/2014/main" id="{5CC720BA-E616-4E2D-9DF5-05888A9B06B3}"/>
              </a:ext>
            </a:extLst>
          </p:cNvPr>
          <p:cNvSpPr txBox="1"/>
          <p:nvPr/>
        </p:nvSpPr>
        <p:spPr>
          <a:xfrm>
            <a:off x="438148" y="3441036"/>
            <a:ext cx="6096000" cy="369332"/>
          </a:xfrm>
          <a:prstGeom prst="rect">
            <a:avLst/>
          </a:prstGeom>
          <a:noFill/>
        </p:spPr>
        <p:txBody>
          <a:bodyPr wrap="square">
            <a:spAutoFit/>
          </a:bodyPr>
          <a:lstStyle/>
          <a:p>
            <a:pPr algn="l"/>
            <a:r>
              <a:rPr lang="en-US" b="1" i="0" dirty="0">
                <a:solidFill>
                  <a:srgbClr val="292929"/>
                </a:solidFill>
                <a:effectLst/>
                <a:latin typeface="+mj-lt"/>
              </a:rPr>
              <a:t>Nobody wants a tongue twister or a non-searchable words</a:t>
            </a:r>
            <a:endParaRPr lang="en-US" b="0" i="0" dirty="0">
              <a:solidFill>
                <a:srgbClr val="292929"/>
              </a:solidFill>
              <a:effectLst/>
              <a:latin typeface="+mj-lt"/>
            </a:endParaRPr>
          </a:p>
        </p:txBody>
      </p:sp>
    </p:spTree>
    <p:extLst>
      <p:ext uri="{BB962C8B-B14F-4D97-AF65-F5344CB8AC3E}">
        <p14:creationId xmlns:p14="http://schemas.microsoft.com/office/powerpoint/2010/main" val="2503682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9CB7A15-039C-4476-8A37-5B79AE8924E6}"/>
              </a:ext>
            </a:extLst>
          </p:cNvPr>
          <p:cNvSpPr txBox="1"/>
          <p:nvPr/>
        </p:nvSpPr>
        <p:spPr>
          <a:xfrm>
            <a:off x="967666" y="2997291"/>
            <a:ext cx="9916357" cy="1477328"/>
          </a:xfrm>
          <a:prstGeom prst="rect">
            <a:avLst/>
          </a:prstGeom>
          <a:noFill/>
        </p:spPr>
        <p:txBody>
          <a:bodyPr wrap="square">
            <a:spAutoFit/>
          </a:bodyPr>
          <a:lstStyle/>
          <a:p>
            <a:r>
              <a:rPr lang="en-US" dirty="0">
                <a:latin typeface="+mj-lt"/>
              </a:rPr>
              <a:t>These kinds of variables names are hard to pronounce and no one will be able to remember them, aside from the writer themself.</a:t>
            </a:r>
          </a:p>
          <a:p>
            <a:endParaRPr lang="en-US" dirty="0">
              <a:latin typeface="+mj-lt"/>
            </a:endParaRPr>
          </a:p>
          <a:p>
            <a:r>
              <a:rPr lang="en-US" dirty="0">
                <a:latin typeface="+mj-lt"/>
              </a:rPr>
              <a:t>Moreover, our code should be able to be searchable. When the project becomes bigger and bigger we will search more and more. Better naming make scaling easier.</a:t>
            </a:r>
            <a:endParaRPr lang="en-PH" dirty="0">
              <a:latin typeface="+mj-lt"/>
            </a:endParaRPr>
          </a:p>
        </p:txBody>
      </p:sp>
      <p:pic>
        <p:nvPicPr>
          <p:cNvPr id="3" name="Picture 2">
            <a:extLst>
              <a:ext uri="{FF2B5EF4-FFF2-40B4-BE49-F238E27FC236}">
                <a16:creationId xmlns:a16="http://schemas.microsoft.com/office/drawing/2014/main" id="{0B68F9E3-2D74-416C-A18E-2D8556FD842D}"/>
              </a:ext>
            </a:extLst>
          </p:cNvPr>
          <p:cNvPicPr>
            <a:picLocks noChangeAspect="1"/>
          </p:cNvPicPr>
          <p:nvPr/>
        </p:nvPicPr>
        <p:blipFill>
          <a:blip r:embed="rId2"/>
          <a:stretch>
            <a:fillRect/>
          </a:stretch>
        </p:blipFill>
        <p:spPr>
          <a:xfrm>
            <a:off x="1090427" y="1156455"/>
            <a:ext cx="8448675" cy="1171575"/>
          </a:xfrm>
          <a:prstGeom prst="rect">
            <a:avLst/>
          </a:prstGeom>
        </p:spPr>
      </p:pic>
    </p:spTree>
    <p:extLst>
      <p:ext uri="{BB962C8B-B14F-4D97-AF65-F5344CB8AC3E}">
        <p14:creationId xmlns:p14="http://schemas.microsoft.com/office/powerpoint/2010/main" val="3135119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D823E-45F8-4F3B-90EB-782ED1EAEBAA}"/>
              </a:ext>
            </a:extLst>
          </p:cNvPr>
          <p:cNvSpPr>
            <a:spLocks noGrp="1"/>
          </p:cNvSpPr>
          <p:nvPr>
            <p:ph type="title"/>
          </p:nvPr>
        </p:nvSpPr>
        <p:spPr>
          <a:xfrm>
            <a:off x="438147" y="2064758"/>
            <a:ext cx="5399125" cy="1179576"/>
          </a:xfrm>
        </p:spPr>
        <p:txBody>
          <a:bodyPr anchor="b" anchorCtr="0">
            <a:normAutofit/>
          </a:bodyPr>
          <a:lstStyle/>
          <a:p>
            <a:pPr algn="l"/>
            <a:r>
              <a:rPr lang="en-PH" b="1" i="0" dirty="0">
                <a:solidFill>
                  <a:srgbClr val="292929"/>
                </a:solidFill>
                <a:effectLst/>
              </a:rPr>
              <a:t>Don’t Be Offensive/Cute</a:t>
            </a:r>
            <a:endParaRPr lang="en-PH" b="0" i="0" dirty="0">
              <a:solidFill>
                <a:srgbClr val="292929"/>
              </a:solidFill>
              <a:effectLst/>
            </a:endParaRPr>
          </a:p>
        </p:txBody>
      </p:sp>
      <p:sp>
        <p:nvSpPr>
          <p:cNvPr id="31" name="TextBox 30">
            <a:extLst>
              <a:ext uri="{FF2B5EF4-FFF2-40B4-BE49-F238E27FC236}">
                <a16:creationId xmlns:a16="http://schemas.microsoft.com/office/drawing/2014/main" id="{5CC720BA-E616-4E2D-9DF5-05888A9B06B3}"/>
              </a:ext>
            </a:extLst>
          </p:cNvPr>
          <p:cNvSpPr txBox="1"/>
          <p:nvPr/>
        </p:nvSpPr>
        <p:spPr>
          <a:xfrm>
            <a:off x="438148" y="3441036"/>
            <a:ext cx="6096000" cy="369332"/>
          </a:xfrm>
          <a:prstGeom prst="rect">
            <a:avLst/>
          </a:prstGeom>
          <a:noFill/>
        </p:spPr>
        <p:txBody>
          <a:bodyPr wrap="square">
            <a:spAutoFit/>
          </a:bodyPr>
          <a:lstStyle/>
          <a:p>
            <a:pPr algn="l"/>
            <a:r>
              <a:rPr lang="en-US" b="1" i="0" dirty="0">
                <a:solidFill>
                  <a:srgbClr val="292929"/>
                </a:solidFill>
                <a:effectLst/>
                <a:latin typeface="+mj-lt"/>
              </a:rPr>
              <a:t>Nobody wants a tongue twister or a non-searchable words</a:t>
            </a:r>
            <a:endParaRPr lang="en-US" b="0" i="0" dirty="0">
              <a:solidFill>
                <a:srgbClr val="292929"/>
              </a:solidFill>
              <a:effectLst/>
              <a:latin typeface="+mj-lt"/>
            </a:endParaRPr>
          </a:p>
        </p:txBody>
      </p:sp>
      <p:sp>
        <p:nvSpPr>
          <p:cNvPr id="5" name="Title 3">
            <a:extLst>
              <a:ext uri="{FF2B5EF4-FFF2-40B4-BE49-F238E27FC236}">
                <a16:creationId xmlns:a16="http://schemas.microsoft.com/office/drawing/2014/main" id="{5F9739F2-464C-4476-A29B-6111C750890B}"/>
              </a:ext>
            </a:extLst>
          </p:cNvPr>
          <p:cNvSpPr txBox="1">
            <a:spLocks/>
          </p:cNvSpPr>
          <p:nvPr/>
        </p:nvSpPr>
        <p:spPr>
          <a:xfrm>
            <a:off x="438148" y="1974379"/>
            <a:ext cx="5399125" cy="680167"/>
          </a:xfrm>
          <a:prstGeom prst="rect">
            <a:avLst/>
          </a:prstGeom>
        </p:spPr>
        <p:txBody>
          <a:bodyPr vert="horz" lIns="91440" tIns="45720" rIns="91440" bIns="45720" rtlCol="0" anchor="b" anchorCtr="0">
            <a:normAutofit/>
          </a:bodyPr>
          <a:lstStyle>
            <a:lvl1pPr algn="l" defTabSz="914400" rtl="0" eaLnBrk="1" latinLnBrk="0" hangingPunct="1">
              <a:lnSpc>
                <a:spcPts val="4000"/>
              </a:lnSpc>
              <a:spcBef>
                <a:spcPct val="0"/>
              </a:spcBef>
              <a:buNone/>
              <a:defRPr sz="3200" kern="1200" cap="all" baseline="0">
                <a:solidFill>
                  <a:schemeClr val="tx1"/>
                </a:solidFill>
                <a:latin typeface="+mj-lt"/>
                <a:ea typeface="+mj-ea"/>
                <a:cs typeface="+mj-cs"/>
              </a:defRPr>
            </a:lvl1pPr>
          </a:lstStyle>
          <a:p>
            <a:r>
              <a:rPr lang="en-PH" dirty="0">
                <a:solidFill>
                  <a:srgbClr val="292929"/>
                </a:solidFill>
              </a:rPr>
              <a:t>Rule #6</a:t>
            </a:r>
          </a:p>
        </p:txBody>
      </p:sp>
    </p:spTree>
    <p:extLst>
      <p:ext uri="{BB962C8B-B14F-4D97-AF65-F5344CB8AC3E}">
        <p14:creationId xmlns:p14="http://schemas.microsoft.com/office/powerpoint/2010/main" val="999244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9CB7A15-039C-4476-8A37-5B79AE8924E6}"/>
              </a:ext>
            </a:extLst>
          </p:cNvPr>
          <p:cNvSpPr txBox="1"/>
          <p:nvPr/>
        </p:nvSpPr>
        <p:spPr>
          <a:xfrm>
            <a:off x="985421" y="2997291"/>
            <a:ext cx="10262587" cy="1477328"/>
          </a:xfrm>
          <a:prstGeom prst="rect">
            <a:avLst/>
          </a:prstGeom>
          <a:noFill/>
        </p:spPr>
        <p:txBody>
          <a:bodyPr wrap="square">
            <a:spAutoFit/>
          </a:bodyPr>
          <a:lstStyle/>
          <a:p>
            <a:r>
              <a:rPr lang="en-US" dirty="0">
                <a:latin typeface="+mj-lt"/>
              </a:rPr>
              <a:t>Some projects are open-source, some are cross-cultural. The name you pick for your function will be read by a variety of people. The same thing can be interpreted differently between different people.</a:t>
            </a:r>
          </a:p>
          <a:p>
            <a:endParaRPr lang="en-US" dirty="0">
              <a:latin typeface="+mj-lt"/>
            </a:endParaRPr>
          </a:p>
          <a:p>
            <a:r>
              <a:rPr lang="en-US" dirty="0">
                <a:latin typeface="+mj-lt"/>
              </a:rPr>
              <a:t>Naming convention should be generic, and as professional as possible, and should not include any cultural slang.</a:t>
            </a:r>
            <a:endParaRPr lang="en-PH" dirty="0">
              <a:latin typeface="+mj-lt"/>
            </a:endParaRPr>
          </a:p>
        </p:txBody>
      </p:sp>
      <p:pic>
        <p:nvPicPr>
          <p:cNvPr id="4" name="Picture 3">
            <a:extLst>
              <a:ext uri="{FF2B5EF4-FFF2-40B4-BE49-F238E27FC236}">
                <a16:creationId xmlns:a16="http://schemas.microsoft.com/office/drawing/2014/main" id="{1C202BA9-49CD-4F37-BF88-7FAAB1230751}"/>
              </a:ext>
            </a:extLst>
          </p:cNvPr>
          <p:cNvPicPr>
            <a:picLocks noChangeAspect="1"/>
          </p:cNvPicPr>
          <p:nvPr/>
        </p:nvPicPr>
        <p:blipFill>
          <a:blip r:embed="rId2"/>
          <a:stretch>
            <a:fillRect/>
          </a:stretch>
        </p:blipFill>
        <p:spPr>
          <a:xfrm>
            <a:off x="1130699" y="993651"/>
            <a:ext cx="8439150" cy="1390650"/>
          </a:xfrm>
          <a:prstGeom prst="rect">
            <a:avLst/>
          </a:prstGeom>
        </p:spPr>
      </p:pic>
    </p:spTree>
    <p:extLst>
      <p:ext uri="{BB962C8B-B14F-4D97-AF65-F5344CB8AC3E}">
        <p14:creationId xmlns:p14="http://schemas.microsoft.com/office/powerpoint/2010/main" val="4210536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D823E-45F8-4F3B-90EB-782ED1EAEBAA}"/>
              </a:ext>
            </a:extLst>
          </p:cNvPr>
          <p:cNvSpPr>
            <a:spLocks noGrp="1"/>
          </p:cNvSpPr>
          <p:nvPr>
            <p:ph type="title"/>
          </p:nvPr>
        </p:nvSpPr>
        <p:spPr>
          <a:xfrm>
            <a:off x="438147" y="2064758"/>
            <a:ext cx="5399125" cy="1179576"/>
          </a:xfrm>
        </p:spPr>
        <p:txBody>
          <a:bodyPr anchor="b" anchorCtr="0">
            <a:normAutofit/>
          </a:bodyPr>
          <a:lstStyle/>
          <a:p>
            <a:pPr algn="l"/>
            <a:r>
              <a:rPr lang="en-PH" b="1" i="0" dirty="0">
                <a:solidFill>
                  <a:srgbClr val="292929"/>
                </a:solidFill>
                <a:effectLst/>
              </a:rPr>
              <a:t>Be Positive</a:t>
            </a:r>
            <a:endParaRPr lang="en-PH" b="0" i="0" dirty="0">
              <a:solidFill>
                <a:srgbClr val="292929"/>
              </a:solidFill>
              <a:effectLst/>
            </a:endParaRPr>
          </a:p>
        </p:txBody>
      </p:sp>
      <p:sp>
        <p:nvSpPr>
          <p:cNvPr id="31" name="TextBox 30">
            <a:extLst>
              <a:ext uri="{FF2B5EF4-FFF2-40B4-BE49-F238E27FC236}">
                <a16:creationId xmlns:a16="http://schemas.microsoft.com/office/drawing/2014/main" id="{5CC720BA-E616-4E2D-9DF5-05888A9B06B3}"/>
              </a:ext>
            </a:extLst>
          </p:cNvPr>
          <p:cNvSpPr txBox="1"/>
          <p:nvPr/>
        </p:nvSpPr>
        <p:spPr>
          <a:xfrm>
            <a:off x="438148" y="3441036"/>
            <a:ext cx="6096000" cy="369332"/>
          </a:xfrm>
          <a:prstGeom prst="rect">
            <a:avLst/>
          </a:prstGeom>
          <a:noFill/>
        </p:spPr>
        <p:txBody>
          <a:bodyPr wrap="square">
            <a:spAutoFit/>
          </a:bodyPr>
          <a:lstStyle/>
          <a:p>
            <a:pPr algn="l"/>
            <a:r>
              <a:rPr lang="en-US" dirty="0" err="1"/>
              <a:t>shouldNotShowIfDisabledIsFalse</a:t>
            </a:r>
            <a:r>
              <a:rPr lang="en-US" dirty="0"/>
              <a:t> ✌️</a:t>
            </a:r>
          </a:p>
        </p:txBody>
      </p:sp>
      <p:sp>
        <p:nvSpPr>
          <p:cNvPr id="5" name="Title 3">
            <a:extLst>
              <a:ext uri="{FF2B5EF4-FFF2-40B4-BE49-F238E27FC236}">
                <a16:creationId xmlns:a16="http://schemas.microsoft.com/office/drawing/2014/main" id="{5F9739F2-464C-4476-A29B-6111C750890B}"/>
              </a:ext>
            </a:extLst>
          </p:cNvPr>
          <p:cNvSpPr txBox="1">
            <a:spLocks/>
          </p:cNvSpPr>
          <p:nvPr/>
        </p:nvSpPr>
        <p:spPr>
          <a:xfrm>
            <a:off x="438148" y="1974379"/>
            <a:ext cx="5399125" cy="680167"/>
          </a:xfrm>
          <a:prstGeom prst="rect">
            <a:avLst/>
          </a:prstGeom>
        </p:spPr>
        <p:txBody>
          <a:bodyPr vert="horz" lIns="91440" tIns="45720" rIns="91440" bIns="45720" rtlCol="0" anchor="b" anchorCtr="0">
            <a:normAutofit/>
          </a:bodyPr>
          <a:lstStyle>
            <a:lvl1pPr algn="l" defTabSz="914400" rtl="0" eaLnBrk="1" latinLnBrk="0" hangingPunct="1">
              <a:lnSpc>
                <a:spcPts val="4000"/>
              </a:lnSpc>
              <a:spcBef>
                <a:spcPct val="0"/>
              </a:spcBef>
              <a:buNone/>
              <a:defRPr sz="3200" kern="1200" cap="all" baseline="0">
                <a:solidFill>
                  <a:schemeClr val="tx1"/>
                </a:solidFill>
                <a:latin typeface="+mj-lt"/>
                <a:ea typeface="+mj-ea"/>
                <a:cs typeface="+mj-cs"/>
              </a:defRPr>
            </a:lvl1pPr>
          </a:lstStyle>
          <a:p>
            <a:r>
              <a:rPr lang="en-PH" dirty="0">
                <a:solidFill>
                  <a:srgbClr val="292929"/>
                </a:solidFill>
              </a:rPr>
              <a:t>Rule #7</a:t>
            </a:r>
          </a:p>
        </p:txBody>
      </p:sp>
    </p:spTree>
    <p:extLst>
      <p:ext uri="{BB962C8B-B14F-4D97-AF65-F5344CB8AC3E}">
        <p14:creationId xmlns:p14="http://schemas.microsoft.com/office/powerpoint/2010/main" val="3362468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9CB7A15-039C-4476-8A37-5B79AE8924E6}"/>
              </a:ext>
            </a:extLst>
          </p:cNvPr>
          <p:cNvSpPr txBox="1"/>
          <p:nvPr/>
        </p:nvSpPr>
        <p:spPr>
          <a:xfrm>
            <a:off x="1145219" y="768996"/>
            <a:ext cx="9445841" cy="2308324"/>
          </a:xfrm>
          <a:prstGeom prst="rect">
            <a:avLst/>
          </a:prstGeom>
          <a:noFill/>
        </p:spPr>
        <p:txBody>
          <a:bodyPr wrap="square">
            <a:spAutoFit/>
          </a:bodyPr>
          <a:lstStyle/>
          <a:p>
            <a:r>
              <a:rPr lang="en-US" b="1" dirty="0" err="1">
                <a:latin typeface="+mj-lt"/>
              </a:rPr>
              <a:t>isDisabled</a:t>
            </a:r>
            <a:r>
              <a:rPr lang="en-US" dirty="0">
                <a:latin typeface="+mj-lt"/>
              </a:rPr>
              <a:t> should become </a:t>
            </a:r>
            <a:r>
              <a:rPr lang="en-US" b="1" dirty="0" err="1">
                <a:latin typeface="+mj-lt"/>
              </a:rPr>
              <a:t>isEnabled</a:t>
            </a:r>
            <a:endParaRPr lang="en-US" b="1" dirty="0">
              <a:latin typeface="+mj-lt"/>
            </a:endParaRPr>
          </a:p>
          <a:p>
            <a:r>
              <a:rPr lang="en-US" b="1" dirty="0" err="1">
                <a:latin typeface="+mj-lt"/>
              </a:rPr>
              <a:t>isUndefined</a:t>
            </a:r>
            <a:r>
              <a:rPr lang="en-US" dirty="0">
                <a:latin typeface="+mj-lt"/>
              </a:rPr>
              <a:t> should become </a:t>
            </a:r>
            <a:r>
              <a:rPr lang="en-US" b="1" dirty="0" err="1">
                <a:latin typeface="+mj-lt"/>
              </a:rPr>
              <a:t>isDefined</a:t>
            </a:r>
            <a:endParaRPr lang="en-US" b="1" dirty="0">
              <a:latin typeface="+mj-lt"/>
            </a:endParaRPr>
          </a:p>
          <a:p>
            <a:r>
              <a:rPr lang="en-US" b="1" dirty="0" err="1">
                <a:latin typeface="+mj-lt"/>
              </a:rPr>
              <a:t>shouldNotShowScreen</a:t>
            </a:r>
            <a:r>
              <a:rPr lang="en-US" dirty="0">
                <a:latin typeface="+mj-lt"/>
              </a:rPr>
              <a:t> should become </a:t>
            </a:r>
            <a:r>
              <a:rPr lang="en-US" b="1" dirty="0" err="1">
                <a:latin typeface="+mj-lt"/>
              </a:rPr>
              <a:t>shouldShowScreen</a:t>
            </a:r>
            <a:endParaRPr lang="en-US" b="1" dirty="0">
              <a:latin typeface="+mj-lt"/>
            </a:endParaRPr>
          </a:p>
          <a:p>
            <a:r>
              <a:rPr lang="en-US" b="1" dirty="0" err="1">
                <a:latin typeface="+mj-lt"/>
              </a:rPr>
              <a:t>avoidBroadcast</a:t>
            </a:r>
            <a:r>
              <a:rPr lang="en-US" dirty="0">
                <a:latin typeface="+mj-lt"/>
              </a:rPr>
              <a:t> should become </a:t>
            </a:r>
            <a:r>
              <a:rPr lang="en-US" b="1" dirty="0" err="1">
                <a:latin typeface="+mj-lt"/>
              </a:rPr>
              <a:t>doBroadcast</a:t>
            </a:r>
            <a:endParaRPr lang="en-US" b="1" dirty="0">
              <a:latin typeface="+mj-lt"/>
            </a:endParaRPr>
          </a:p>
          <a:p>
            <a:r>
              <a:rPr lang="en-US" b="1" dirty="0" err="1">
                <a:latin typeface="+mj-lt"/>
              </a:rPr>
              <a:t>broadcastNotArrived</a:t>
            </a:r>
            <a:r>
              <a:rPr lang="en-US" b="1" dirty="0">
                <a:latin typeface="+mj-lt"/>
              </a:rPr>
              <a:t>()</a:t>
            </a:r>
            <a:r>
              <a:rPr lang="en-US" dirty="0">
                <a:latin typeface="+mj-lt"/>
              </a:rPr>
              <a:t> should become </a:t>
            </a:r>
            <a:r>
              <a:rPr lang="en-US" b="1" dirty="0" err="1">
                <a:latin typeface="+mj-lt"/>
              </a:rPr>
              <a:t>broadcastArrived</a:t>
            </a:r>
            <a:r>
              <a:rPr lang="en-US" b="1" dirty="0">
                <a:latin typeface="+mj-lt"/>
              </a:rPr>
              <a:t>({})</a:t>
            </a:r>
          </a:p>
          <a:p>
            <a:endParaRPr lang="en-US" b="1" dirty="0">
              <a:latin typeface="+mj-lt"/>
            </a:endParaRPr>
          </a:p>
          <a:p>
            <a:r>
              <a:rPr lang="en-US" dirty="0">
                <a:latin typeface="+mj-lt"/>
              </a:rPr>
              <a:t>As humans, we have a better understanding of the positive approach (besides the new-age approach 😎) so we should use them in the names we pick.</a:t>
            </a:r>
            <a:endParaRPr lang="en-PH" dirty="0">
              <a:latin typeface="+mj-lt"/>
            </a:endParaRPr>
          </a:p>
        </p:txBody>
      </p:sp>
    </p:spTree>
    <p:extLst>
      <p:ext uri="{BB962C8B-B14F-4D97-AF65-F5344CB8AC3E}">
        <p14:creationId xmlns:p14="http://schemas.microsoft.com/office/powerpoint/2010/main" val="4091286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rock while looking at the ocean wave with outstretched arms">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508590" y="914400"/>
            <a:ext cx="11174819" cy="903767"/>
          </a:xfrm>
        </p:spPr>
        <p:txBody>
          <a:bodyPr/>
          <a:lstStyle/>
          <a:p>
            <a:r>
              <a:rPr lang="en-US" dirty="0"/>
              <a:t>Introduction</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5080517" y="1996751"/>
            <a:ext cx="6554757" cy="3237722"/>
          </a:xfrm>
        </p:spPr>
        <p:txBody>
          <a:bodyPr/>
          <a:lstStyle/>
          <a:p>
            <a:pPr algn="l"/>
            <a:r>
              <a:rPr lang="en-US" b="0" i="0" dirty="0">
                <a:effectLst/>
              </a:rPr>
              <a:t>“The ratio of time spent reading (code) versus writing is well over 10 to 1 … (therefore) making it easy to read makes it easier to write.” — Robert C. Martin </a:t>
            </a:r>
          </a:p>
          <a:p>
            <a:pPr algn="l"/>
            <a:endParaRPr lang="en-US" dirty="0"/>
          </a:p>
          <a:p>
            <a:pPr algn="l"/>
            <a:r>
              <a:rPr lang="en-US" b="0" i="0" dirty="0">
                <a:effectLst/>
              </a:rPr>
              <a:t>The naming convention is a very contentious topic. Everyone has their own style when it comes to naming variables, functions, classes, and even documentation.</a:t>
            </a:r>
          </a:p>
          <a:p>
            <a:pPr algn="l"/>
            <a:r>
              <a:rPr lang="en-US" b="0" i="0" dirty="0">
                <a:effectLst/>
              </a:rPr>
              <a:t>There is no single or standard way to name your code parts.</a:t>
            </a:r>
          </a:p>
          <a:p>
            <a:endParaRPr lang="en-US" dirty="0"/>
          </a:p>
        </p:txBody>
      </p:sp>
      <p:pic>
        <p:nvPicPr>
          <p:cNvPr id="1026" name="Picture 2">
            <a:extLst>
              <a:ext uri="{FF2B5EF4-FFF2-40B4-BE49-F238E27FC236}">
                <a16:creationId xmlns:a16="http://schemas.microsoft.com/office/drawing/2014/main" id="{2F3E4C98-25D4-426F-89CD-ED9ECA6A0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725" y="1996751"/>
            <a:ext cx="4316963" cy="3237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511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D823E-45F8-4F3B-90EB-782ED1EAEBAA}"/>
              </a:ext>
            </a:extLst>
          </p:cNvPr>
          <p:cNvSpPr>
            <a:spLocks noGrp="1"/>
          </p:cNvSpPr>
          <p:nvPr>
            <p:ph type="title"/>
          </p:nvPr>
        </p:nvSpPr>
        <p:spPr>
          <a:xfrm>
            <a:off x="438146" y="2064758"/>
            <a:ext cx="9300657" cy="1179576"/>
          </a:xfrm>
        </p:spPr>
        <p:txBody>
          <a:bodyPr anchor="b" anchorCtr="0">
            <a:normAutofit/>
          </a:bodyPr>
          <a:lstStyle/>
          <a:p>
            <a:pPr algn="l"/>
            <a:r>
              <a:rPr lang="en-US" b="1" i="0" dirty="0">
                <a:solidFill>
                  <a:srgbClr val="292929"/>
                </a:solidFill>
                <a:effectLst/>
              </a:rPr>
              <a:t>Helper to the Manager with some Utils 🙄</a:t>
            </a:r>
            <a:endParaRPr lang="en-PH" b="0" i="0" dirty="0">
              <a:solidFill>
                <a:srgbClr val="292929"/>
              </a:solidFill>
              <a:effectLst/>
            </a:endParaRPr>
          </a:p>
        </p:txBody>
      </p:sp>
      <p:sp>
        <p:nvSpPr>
          <p:cNvPr id="5" name="Title 3">
            <a:extLst>
              <a:ext uri="{FF2B5EF4-FFF2-40B4-BE49-F238E27FC236}">
                <a16:creationId xmlns:a16="http://schemas.microsoft.com/office/drawing/2014/main" id="{5F9739F2-464C-4476-A29B-6111C750890B}"/>
              </a:ext>
            </a:extLst>
          </p:cNvPr>
          <p:cNvSpPr txBox="1">
            <a:spLocks/>
          </p:cNvSpPr>
          <p:nvPr/>
        </p:nvSpPr>
        <p:spPr>
          <a:xfrm>
            <a:off x="438148" y="1974379"/>
            <a:ext cx="5399125" cy="680167"/>
          </a:xfrm>
          <a:prstGeom prst="rect">
            <a:avLst/>
          </a:prstGeom>
        </p:spPr>
        <p:txBody>
          <a:bodyPr vert="horz" lIns="91440" tIns="45720" rIns="91440" bIns="45720" rtlCol="0" anchor="b" anchorCtr="0">
            <a:normAutofit/>
          </a:bodyPr>
          <a:lstStyle>
            <a:lvl1pPr algn="l" defTabSz="914400" rtl="0" eaLnBrk="1" latinLnBrk="0" hangingPunct="1">
              <a:lnSpc>
                <a:spcPts val="4000"/>
              </a:lnSpc>
              <a:spcBef>
                <a:spcPct val="0"/>
              </a:spcBef>
              <a:buNone/>
              <a:defRPr sz="3200" kern="1200" cap="all" baseline="0">
                <a:solidFill>
                  <a:schemeClr val="tx1"/>
                </a:solidFill>
                <a:latin typeface="+mj-lt"/>
                <a:ea typeface="+mj-ea"/>
                <a:cs typeface="+mj-cs"/>
              </a:defRPr>
            </a:lvl1pPr>
          </a:lstStyle>
          <a:p>
            <a:r>
              <a:rPr lang="en-PH" dirty="0">
                <a:solidFill>
                  <a:srgbClr val="292929"/>
                </a:solidFill>
              </a:rPr>
              <a:t>Rule #8</a:t>
            </a:r>
          </a:p>
        </p:txBody>
      </p:sp>
    </p:spTree>
    <p:extLst>
      <p:ext uri="{BB962C8B-B14F-4D97-AF65-F5344CB8AC3E}">
        <p14:creationId xmlns:p14="http://schemas.microsoft.com/office/powerpoint/2010/main" val="4066057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9CB7A15-039C-4476-8A37-5B79AE8924E6}"/>
              </a:ext>
            </a:extLst>
          </p:cNvPr>
          <p:cNvSpPr txBox="1"/>
          <p:nvPr/>
        </p:nvSpPr>
        <p:spPr>
          <a:xfrm>
            <a:off x="1251752" y="777873"/>
            <a:ext cx="10014012" cy="2862322"/>
          </a:xfrm>
          <a:prstGeom prst="rect">
            <a:avLst/>
          </a:prstGeom>
          <a:noFill/>
        </p:spPr>
        <p:txBody>
          <a:bodyPr wrap="square">
            <a:spAutoFit/>
          </a:bodyPr>
          <a:lstStyle/>
          <a:p>
            <a:r>
              <a:rPr lang="en-US" b="1" dirty="0" err="1">
                <a:latin typeface="+mj-lt"/>
              </a:rPr>
              <a:t>NetworkHelper</a:t>
            </a:r>
            <a:endParaRPr lang="en-US" b="1" dirty="0">
              <a:latin typeface="+mj-lt"/>
            </a:endParaRPr>
          </a:p>
          <a:p>
            <a:r>
              <a:rPr lang="en-US" b="1" dirty="0" err="1">
                <a:latin typeface="+mj-lt"/>
              </a:rPr>
              <a:t>RequestManager</a:t>
            </a:r>
            <a:endParaRPr lang="en-US" b="1" dirty="0">
              <a:latin typeface="+mj-lt"/>
            </a:endParaRPr>
          </a:p>
          <a:p>
            <a:r>
              <a:rPr lang="en-US" b="1" dirty="0" err="1">
                <a:latin typeface="+mj-lt"/>
              </a:rPr>
              <a:t>HttpUtils</a:t>
            </a:r>
            <a:endParaRPr lang="en-US" b="1" dirty="0">
              <a:latin typeface="+mj-lt"/>
            </a:endParaRPr>
          </a:p>
          <a:p>
            <a:endParaRPr lang="en-US" b="1" dirty="0">
              <a:latin typeface="+mj-lt"/>
            </a:endParaRPr>
          </a:p>
          <a:p>
            <a:endParaRPr lang="en-US" b="1" dirty="0">
              <a:latin typeface="+mj-lt"/>
            </a:endParaRPr>
          </a:p>
          <a:p>
            <a:r>
              <a:rPr lang="en-US" dirty="0">
                <a:latin typeface="+mj-lt"/>
              </a:rPr>
              <a:t>These names above are just a way to ignore the challenges of select a descriptive name to that piece of code. No one really understands what has inside these files (or classes) or what does it do.</a:t>
            </a:r>
          </a:p>
          <a:p>
            <a:endParaRPr lang="en-US" dirty="0">
              <a:latin typeface="+mj-lt"/>
            </a:endParaRPr>
          </a:p>
          <a:p>
            <a:r>
              <a:rPr lang="en-US" dirty="0">
                <a:latin typeface="+mj-lt"/>
              </a:rPr>
              <a:t>We better avoid these names, by avoiding that we’ll arrange our code better and won’t give life to these god objects.</a:t>
            </a:r>
            <a:endParaRPr lang="en-PH" dirty="0">
              <a:latin typeface="+mj-lt"/>
            </a:endParaRPr>
          </a:p>
        </p:txBody>
      </p:sp>
    </p:spTree>
    <p:extLst>
      <p:ext uri="{BB962C8B-B14F-4D97-AF65-F5344CB8AC3E}">
        <p14:creationId xmlns:p14="http://schemas.microsoft.com/office/powerpoint/2010/main" val="1746780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D823E-45F8-4F3B-90EB-782ED1EAEBAA}"/>
              </a:ext>
            </a:extLst>
          </p:cNvPr>
          <p:cNvSpPr>
            <a:spLocks noGrp="1"/>
          </p:cNvSpPr>
          <p:nvPr>
            <p:ph type="title"/>
          </p:nvPr>
        </p:nvSpPr>
        <p:spPr>
          <a:xfrm>
            <a:off x="438147" y="2064758"/>
            <a:ext cx="5399125" cy="1179576"/>
          </a:xfrm>
        </p:spPr>
        <p:txBody>
          <a:bodyPr anchor="b" anchorCtr="0">
            <a:normAutofit/>
          </a:bodyPr>
          <a:lstStyle/>
          <a:p>
            <a:pPr algn="l"/>
            <a:r>
              <a:rPr lang="en-PH" b="1" i="0" dirty="0">
                <a:solidFill>
                  <a:srgbClr val="292929"/>
                </a:solidFill>
                <a:effectLst/>
              </a:rPr>
              <a:t>Awareness 🤖</a:t>
            </a:r>
            <a:endParaRPr lang="en-PH" b="0" i="0" dirty="0">
              <a:solidFill>
                <a:srgbClr val="292929"/>
              </a:solidFill>
              <a:effectLst/>
            </a:endParaRPr>
          </a:p>
        </p:txBody>
      </p:sp>
      <p:sp>
        <p:nvSpPr>
          <p:cNvPr id="31" name="TextBox 30">
            <a:extLst>
              <a:ext uri="{FF2B5EF4-FFF2-40B4-BE49-F238E27FC236}">
                <a16:creationId xmlns:a16="http://schemas.microsoft.com/office/drawing/2014/main" id="{5CC720BA-E616-4E2D-9DF5-05888A9B06B3}"/>
              </a:ext>
            </a:extLst>
          </p:cNvPr>
          <p:cNvSpPr txBox="1"/>
          <p:nvPr/>
        </p:nvSpPr>
        <p:spPr>
          <a:xfrm>
            <a:off x="438148" y="3441036"/>
            <a:ext cx="6096000" cy="369332"/>
          </a:xfrm>
          <a:prstGeom prst="rect">
            <a:avLst/>
          </a:prstGeom>
          <a:noFill/>
        </p:spPr>
        <p:txBody>
          <a:bodyPr wrap="square">
            <a:spAutoFit/>
          </a:bodyPr>
          <a:lstStyle/>
          <a:p>
            <a:pPr algn="l"/>
            <a:r>
              <a:rPr lang="en-US" dirty="0"/>
              <a:t>Characters are cheap, confusion is expansive ✌️</a:t>
            </a:r>
          </a:p>
        </p:txBody>
      </p:sp>
      <p:sp>
        <p:nvSpPr>
          <p:cNvPr id="5" name="Title 3">
            <a:extLst>
              <a:ext uri="{FF2B5EF4-FFF2-40B4-BE49-F238E27FC236}">
                <a16:creationId xmlns:a16="http://schemas.microsoft.com/office/drawing/2014/main" id="{5F9739F2-464C-4476-A29B-6111C750890B}"/>
              </a:ext>
            </a:extLst>
          </p:cNvPr>
          <p:cNvSpPr txBox="1">
            <a:spLocks/>
          </p:cNvSpPr>
          <p:nvPr/>
        </p:nvSpPr>
        <p:spPr>
          <a:xfrm>
            <a:off x="438148" y="1974379"/>
            <a:ext cx="5399125" cy="680167"/>
          </a:xfrm>
          <a:prstGeom prst="rect">
            <a:avLst/>
          </a:prstGeom>
        </p:spPr>
        <p:txBody>
          <a:bodyPr vert="horz" lIns="91440" tIns="45720" rIns="91440" bIns="45720" rtlCol="0" anchor="b" anchorCtr="0">
            <a:normAutofit/>
          </a:bodyPr>
          <a:lstStyle>
            <a:lvl1pPr algn="l" defTabSz="914400" rtl="0" eaLnBrk="1" latinLnBrk="0" hangingPunct="1">
              <a:lnSpc>
                <a:spcPts val="4000"/>
              </a:lnSpc>
              <a:spcBef>
                <a:spcPct val="0"/>
              </a:spcBef>
              <a:buNone/>
              <a:defRPr sz="3200" kern="1200" cap="all" baseline="0">
                <a:solidFill>
                  <a:schemeClr val="tx1"/>
                </a:solidFill>
                <a:latin typeface="+mj-lt"/>
                <a:ea typeface="+mj-ea"/>
                <a:cs typeface="+mj-cs"/>
              </a:defRPr>
            </a:lvl1pPr>
          </a:lstStyle>
          <a:p>
            <a:r>
              <a:rPr lang="en-PH" dirty="0">
                <a:solidFill>
                  <a:srgbClr val="292929"/>
                </a:solidFill>
              </a:rPr>
              <a:t>Rule #9</a:t>
            </a:r>
          </a:p>
        </p:txBody>
      </p:sp>
    </p:spTree>
    <p:extLst>
      <p:ext uri="{BB962C8B-B14F-4D97-AF65-F5344CB8AC3E}">
        <p14:creationId xmlns:p14="http://schemas.microsoft.com/office/powerpoint/2010/main" val="3667221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9CB7A15-039C-4476-8A37-5B79AE8924E6}"/>
              </a:ext>
            </a:extLst>
          </p:cNvPr>
          <p:cNvSpPr txBox="1"/>
          <p:nvPr/>
        </p:nvSpPr>
        <p:spPr>
          <a:xfrm>
            <a:off x="1091954" y="768996"/>
            <a:ext cx="10120544" cy="1754326"/>
          </a:xfrm>
          <a:prstGeom prst="rect">
            <a:avLst/>
          </a:prstGeom>
          <a:noFill/>
        </p:spPr>
        <p:txBody>
          <a:bodyPr wrap="square">
            <a:spAutoFit/>
          </a:bodyPr>
          <a:lstStyle/>
          <a:p>
            <a:r>
              <a:rPr lang="en-US" dirty="0">
                <a:latin typeface="+mj-lt"/>
              </a:rPr>
              <a:t>A few general bullets to keep in mind while we coding:</a:t>
            </a:r>
          </a:p>
          <a:p>
            <a:endParaRPr lang="en-US" dirty="0">
              <a:latin typeface="+mj-lt"/>
            </a:endParaRPr>
          </a:p>
          <a:p>
            <a:pPr marL="285750" indent="-285750">
              <a:buFont typeface="Arial" panose="020B0604020202020204" pitchFamily="34" charset="0"/>
              <a:buChar char="•"/>
            </a:pPr>
            <a:r>
              <a:rPr lang="en-US" dirty="0">
                <a:latin typeface="+mj-lt"/>
              </a:rPr>
              <a:t>We are NOT the </a:t>
            </a:r>
            <a:r>
              <a:rPr lang="en-US" b="1" dirty="0">
                <a:latin typeface="+mj-lt"/>
              </a:rPr>
              <a:t>only ones </a:t>
            </a:r>
            <a:r>
              <a:rPr lang="en-US" dirty="0">
                <a:latin typeface="+mj-lt"/>
              </a:rPr>
              <a:t>who read our code</a:t>
            </a:r>
          </a:p>
          <a:p>
            <a:pPr marL="285750" indent="-285750">
              <a:buFont typeface="Arial" panose="020B0604020202020204" pitchFamily="34" charset="0"/>
              <a:buChar char="•"/>
            </a:pPr>
            <a:r>
              <a:rPr lang="en-US" dirty="0">
                <a:latin typeface="+mj-lt"/>
              </a:rPr>
              <a:t>Our </a:t>
            </a:r>
            <a:r>
              <a:rPr lang="en-US" b="1" dirty="0">
                <a:latin typeface="+mj-lt"/>
              </a:rPr>
              <a:t>mood</a:t>
            </a:r>
            <a:r>
              <a:rPr lang="en-US" dirty="0">
                <a:latin typeface="+mj-lt"/>
              </a:rPr>
              <a:t> is NOT related to the code we’re writing</a:t>
            </a:r>
          </a:p>
          <a:p>
            <a:pPr marL="285750" indent="-285750">
              <a:buFont typeface="Arial" panose="020B0604020202020204" pitchFamily="34" charset="0"/>
              <a:buChar char="•"/>
            </a:pPr>
            <a:r>
              <a:rPr lang="en-US" b="1" dirty="0">
                <a:latin typeface="+mj-lt"/>
              </a:rPr>
              <a:t>Humans</a:t>
            </a:r>
            <a:r>
              <a:rPr lang="en-US" dirty="0">
                <a:latin typeface="+mj-lt"/>
              </a:rPr>
              <a:t> read our code, not computers</a:t>
            </a:r>
          </a:p>
          <a:p>
            <a:pPr marL="285750" indent="-285750">
              <a:buFont typeface="Arial" panose="020B0604020202020204" pitchFamily="34" charset="0"/>
              <a:buChar char="•"/>
            </a:pPr>
            <a:r>
              <a:rPr lang="en-US" b="1" dirty="0">
                <a:latin typeface="+mj-lt"/>
              </a:rPr>
              <a:t>Read</a:t>
            </a:r>
            <a:r>
              <a:rPr lang="en-US" dirty="0">
                <a:latin typeface="+mj-lt"/>
              </a:rPr>
              <a:t> your code </a:t>
            </a:r>
            <a:r>
              <a:rPr lang="en-US" b="1" dirty="0">
                <a:latin typeface="+mj-lt"/>
              </a:rPr>
              <a:t>after</a:t>
            </a:r>
            <a:r>
              <a:rPr lang="en-US" dirty="0">
                <a:latin typeface="+mj-lt"/>
              </a:rPr>
              <a:t> you write it</a:t>
            </a:r>
            <a:endParaRPr lang="en-PH" dirty="0">
              <a:latin typeface="+mj-lt"/>
            </a:endParaRPr>
          </a:p>
        </p:txBody>
      </p:sp>
    </p:spTree>
    <p:extLst>
      <p:ext uri="{BB962C8B-B14F-4D97-AF65-F5344CB8AC3E}">
        <p14:creationId xmlns:p14="http://schemas.microsoft.com/office/powerpoint/2010/main" val="28743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1436914" y="2964336"/>
            <a:ext cx="2230016" cy="669938"/>
          </a:xfrm>
        </p:spPr>
        <p:txBody>
          <a:bodyPr>
            <a:normAutofit/>
          </a:bodyPr>
          <a:lstStyle/>
          <a:p>
            <a:pPr algn="l"/>
            <a:r>
              <a:rPr lang="en-PH" b="0" i="0" dirty="0">
                <a:solidFill>
                  <a:srgbClr val="292929"/>
                </a:solidFill>
                <a:effectLst/>
              </a:rPr>
              <a:t>Definition</a:t>
            </a:r>
          </a:p>
        </p:txBody>
      </p:sp>
      <p:sp>
        <p:nvSpPr>
          <p:cNvPr id="28" name="Text Placeholder 5">
            <a:extLst>
              <a:ext uri="{FF2B5EF4-FFF2-40B4-BE49-F238E27FC236}">
                <a16:creationId xmlns:a16="http://schemas.microsoft.com/office/drawing/2014/main" id="{263751FD-9782-497C-8619-590D56E79CDC}"/>
              </a:ext>
            </a:extLst>
          </p:cNvPr>
          <p:cNvSpPr txBox="1">
            <a:spLocks/>
          </p:cNvSpPr>
          <p:nvPr/>
        </p:nvSpPr>
        <p:spPr>
          <a:xfrm>
            <a:off x="4358950" y="2824376"/>
            <a:ext cx="6396136" cy="13902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0" i="0" dirty="0">
                <a:solidFill>
                  <a:srgbClr val="757575"/>
                </a:solidFill>
                <a:effectLst/>
                <a:latin typeface="fell"/>
              </a:rPr>
              <a:t>“Naming convention is a set of rules for choosing the character</a:t>
            </a:r>
            <a:r>
              <a:rPr lang="en-US" b="1" i="0" dirty="0">
                <a:solidFill>
                  <a:srgbClr val="757575"/>
                </a:solidFill>
                <a:effectLst/>
                <a:latin typeface="fell"/>
              </a:rPr>
              <a:t> sequence</a:t>
            </a:r>
            <a:r>
              <a:rPr lang="en-US" b="0" i="0" dirty="0">
                <a:solidFill>
                  <a:srgbClr val="757575"/>
                </a:solidFill>
                <a:effectLst/>
                <a:latin typeface="fell"/>
              </a:rPr>
              <a:t> to be used for identifiers which denote variables, types, functions, and other entities in source code and documentation” — Wikipedia</a:t>
            </a:r>
            <a:endParaRPr lang="en-US" dirty="0"/>
          </a:p>
        </p:txBody>
      </p:sp>
    </p:spTree>
    <p:extLst>
      <p:ext uri="{BB962C8B-B14F-4D97-AF65-F5344CB8AC3E}">
        <p14:creationId xmlns:p14="http://schemas.microsoft.com/office/powerpoint/2010/main" val="238214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8DDEE9C-DDD5-4405-8A80-1FCEBAC178B8}"/>
              </a:ext>
            </a:extLst>
          </p:cNvPr>
          <p:cNvPicPr>
            <a:picLocks noGrp="1" noChangeAspect="1"/>
          </p:cNvPicPr>
          <p:nvPr>
            <p:ph type="pic" sz="quarter" idx="15"/>
          </p:nvPr>
        </p:nvPicPr>
        <p:blipFill>
          <a:blip r:embed="rId3"/>
          <a:srcRect l="34669" r="34669"/>
          <a:stretch>
            <a:fillRect/>
          </a:stretch>
        </p:blipFill>
        <p:spPr>
          <a:xfrm>
            <a:off x="4711700" y="0"/>
            <a:ext cx="7480300" cy="6858000"/>
          </a:xfrm>
        </p:spPr>
      </p:pic>
      <p:sp>
        <p:nvSpPr>
          <p:cNvPr id="7" name="Title 6">
            <a:extLst>
              <a:ext uri="{FF2B5EF4-FFF2-40B4-BE49-F238E27FC236}">
                <a16:creationId xmlns:a16="http://schemas.microsoft.com/office/drawing/2014/main" id="{A44986A6-583D-4323-BBE6-0C4C3B1464BF}"/>
              </a:ext>
            </a:extLst>
          </p:cNvPr>
          <p:cNvSpPr>
            <a:spLocks noGrp="1"/>
          </p:cNvSpPr>
          <p:nvPr>
            <p:ph type="title"/>
          </p:nvPr>
        </p:nvSpPr>
        <p:spPr>
          <a:xfrm>
            <a:off x="457199" y="1399032"/>
            <a:ext cx="3619501" cy="877824"/>
          </a:xfrm>
        </p:spPr>
        <p:txBody>
          <a:bodyPr/>
          <a:lstStyle/>
          <a:p>
            <a:pPr algn="l"/>
            <a:r>
              <a:rPr lang="en-PH" b="0" i="0" dirty="0">
                <a:effectLst/>
                <a:latin typeface="sohne"/>
              </a:rPr>
              <a:t>The Challenge</a:t>
            </a:r>
          </a:p>
        </p:txBody>
      </p:sp>
      <p:sp>
        <p:nvSpPr>
          <p:cNvPr id="3" name="Text Placeholder 2">
            <a:extLst>
              <a:ext uri="{FF2B5EF4-FFF2-40B4-BE49-F238E27FC236}">
                <a16:creationId xmlns:a16="http://schemas.microsoft.com/office/drawing/2014/main" id="{7B91B0F8-EDCA-43C7-A602-F46DA2202AA8}"/>
              </a:ext>
            </a:extLst>
          </p:cNvPr>
          <p:cNvSpPr>
            <a:spLocks noGrp="1"/>
          </p:cNvSpPr>
          <p:nvPr>
            <p:ph type="body" sz="quarter" idx="14"/>
          </p:nvPr>
        </p:nvSpPr>
        <p:spPr>
          <a:xfrm>
            <a:off x="457199" y="2953513"/>
            <a:ext cx="3465576" cy="3255264"/>
          </a:xfrm>
        </p:spPr>
        <p:txBody>
          <a:bodyPr>
            <a:noAutofit/>
          </a:bodyPr>
          <a:lstStyle/>
          <a:p>
            <a:r>
              <a:rPr lang="en-US" b="0" i="1" dirty="0">
                <a:effectLst/>
                <a:latin typeface="fell"/>
              </a:rPr>
              <a:t>“The hardest thing about choosing good names is that it </a:t>
            </a:r>
            <a:r>
              <a:rPr lang="en-US" b="1" i="1" dirty="0">
                <a:effectLst/>
                <a:latin typeface="fell"/>
              </a:rPr>
              <a:t>requires good descriptive skills</a:t>
            </a:r>
            <a:r>
              <a:rPr lang="en-US" b="0" i="1" dirty="0">
                <a:effectLst/>
                <a:latin typeface="fell"/>
              </a:rPr>
              <a:t> and a </a:t>
            </a:r>
            <a:r>
              <a:rPr lang="en-US" b="1" i="1" dirty="0">
                <a:effectLst/>
                <a:latin typeface="fell"/>
              </a:rPr>
              <a:t>shared cultural background</a:t>
            </a:r>
            <a:r>
              <a:rPr lang="en-US" b="0" i="1" dirty="0">
                <a:effectLst/>
                <a:latin typeface="fell"/>
              </a:rPr>
              <a:t>. This is a teaching issue rather than a technical, business or management issue.”</a:t>
            </a:r>
            <a:endParaRPr lang="en-US" dirty="0"/>
          </a:p>
        </p:txBody>
      </p:sp>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0817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E95CFBF1-7824-4FB2-A621-E9907FBBC519}"/>
              </a:ext>
            </a:extLst>
          </p:cNvPr>
          <p:cNvSpPr txBox="1"/>
          <p:nvPr/>
        </p:nvSpPr>
        <p:spPr>
          <a:xfrm>
            <a:off x="1495231" y="4272677"/>
            <a:ext cx="8696908" cy="2585323"/>
          </a:xfrm>
          <a:prstGeom prst="rect">
            <a:avLst/>
          </a:prstGeom>
          <a:noFill/>
        </p:spPr>
        <p:txBody>
          <a:bodyPr wrap="square">
            <a:spAutoFit/>
          </a:bodyPr>
          <a:lstStyle/>
          <a:p>
            <a:r>
              <a:rPr lang="en-US" i="0" dirty="0">
                <a:effectLst/>
              </a:rPr>
              <a:t>We’re all different and from different backgrounds. One can describe a thing completely different for others. More than that, people from different cultures can describe the same things differently.</a:t>
            </a:r>
          </a:p>
          <a:p>
            <a:br>
              <a:rPr lang="en-US" i="0" dirty="0">
                <a:effectLst/>
              </a:rPr>
            </a:br>
            <a:r>
              <a:rPr lang="en-US" i="0" dirty="0">
                <a:effectLst/>
              </a:rPr>
              <a:t>Selecting the proper name for a function or a variable requires experience and many hours of code reading. This challenge is not a technical or management challenge, it’s a skill that requires much practice.</a:t>
            </a:r>
          </a:p>
          <a:p>
            <a:br>
              <a:rPr lang="en-US" dirty="0">
                <a:effectLst/>
              </a:rPr>
            </a:br>
            <a:endParaRPr lang="en-PH" dirty="0"/>
          </a:p>
        </p:txBody>
      </p:sp>
      <p:pic>
        <p:nvPicPr>
          <p:cNvPr id="4098" name="Picture 2" descr="See the source image">
            <a:extLst>
              <a:ext uri="{FF2B5EF4-FFF2-40B4-BE49-F238E27FC236}">
                <a16:creationId xmlns:a16="http://schemas.microsoft.com/office/drawing/2014/main" id="{F38D8419-F274-4B7E-B887-AD9C98341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231" y="297122"/>
            <a:ext cx="8938726" cy="377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376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D823E-45F8-4F3B-90EB-782ED1EAEBAA}"/>
              </a:ext>
            </a:extLst>
          </p:cNvPr>
          <p:cNvSpPr>
            <a:spLocks noGrp="1"/>
          </p:cNvSpPr>
          <p:nvPr>
            <p:ph type="title"/>
          </p:nvPr>
        </p:nvSpPr>
        <p:spPr>
          <a:xfrm>
            <a:off x="438149" y="2064758"/>
            <a:ext cx="3619501" cy="1179576"/>
          </a:xfrm>
        </p:spPr>
        <p:txBody>
          <a:bodyPr anchor="b" anchorCtr="0">
            <a:normAutofit/>
          </a:bodyPr>
          <a:lstStyle/>
          <a:p>
            <a:pPr algn="l"/>
            <a:r>
              <a:rPr lang="en-PH" b="0" i="0" dirty="0">
                <a:solidFill>
                  <a:srgbClr val="292929"/>
                </a:solidFill>
                <a:effectLst/>
              </a:rPr>
              <a:t>Rule #1 </a:t>
            </a:r>
            <a:br>
              <a:rPr lang="en-PH" b="0" i="0" dirty="0">
                <a:solidFill>
                  <a:srgbClr val="292929"/>
                </a:solidFill>
                <a:effectLst/>
              </a:rPr>
            </a:br>
            <a:r>
              <a:rPr lang="en-PH" b="1" i="0" dirty="0">
                <a:solidFill>
                  <a:srgbClr val="292929"/>
                </a:solidFill>
                <a:effectLst/>
              </a:rPr>
              <a:t>Consistency</a:t>
            </a:r>
            <a:endParaRPr lang="en-PH" b="0" i="0" dirty="0">
              <a:solidFill>
                <a:srgbClr val="292929"/>
              </a:solidFill>
              <a:effectLst/>
            </a:endParaRPr>
          </a:p>
        </p:txBody>
      </p:sp>
      <p:sp>
        <p:nvSpPr>
          <p:cNvPr id="31" name="TextBox 30">
            <a:extLst>
              <a:ext uri="{FF2B5EF4-FFF2-40B4-BE49-F238E27FC236}">
                <a16:creationId xmlns:a16="http://schemas.microsoft.com/office/drawing/2014/main" id="{5CC720BA-E616-4E2D-9DF5-05888A9B06B3}"/>
              </a:ext>
            </a:extLst>
          </p:cNvPr>
          <p:cNvSpPr txBox="1"/>
          <p:nvPr/>
        </p:nvSpPr>
        <p:spPr>
          <a:xfrm>
            <a:off x="438148" y="3244334"/>
            <a:ext cx="8556995" cy="369332"/>
          </a:xfrm>
          <a:prstGeom prst="rect">
            <a:avLst/>
          </a:prstGeom>
          <a:noFill/>
        </p:spPr>
        <p:txBody>
          <a:bodyPr wrap="square">
            <a:spAutoFit/>
          </a:bodyPr>
          <a:lstStyle/>
          <a:p>
            <a:r>
              <a:rPr lang="en-US" b="1" dirty="0">
                <a:solidFill>
                  <a:srgbClr val="292929"/>
                </a:solidFill>
                <a:latin typeface="+mj-lt"/>
              </a:rPr>
              <a:t>Pick One Word per Concept — Use the same concept across the codebase</a:t>
            </a:r>
          </a:p>
        </p:txBody>
      </p:sp>
    </p:spTree>
    <p:extLst>
      <p:ext uri="{BB962C8B-B14F-4D97-AF65-F5344CB8AC3E}">
        <p14:creationId xmlns:p14="http://schemas.microsoft.com/office/powerpoint/2010/main" val="321087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5CC720BA-E616-4E2D-9DF5-05888A9B06B3}"/>
              </a:ext>
            </a:extLst>
          </p:cNvPr>
          <p:cNvSpPr txBox="1"/>
          <p:nvPr/>
        </p:nvSpPr>
        <p:spPr>
          <a:xfrm>
            <a:off x="1790700" y="3909436"/>
            <a:ext cx="7867844" cy="1491903"/>
          </a:xfrm>
          <a:prstGeom prst="rect">
            <a:avLst/>
          </a:prstGeom>
          <a:noFill/>
        </p:spPr>
        <p:txBody>
          <a:bodyPr wrap="square">
            <a:spAutoFit/>
          </a:bodyPr>
          <a:lstStyle/>
          <a:p>
            <a:r>
              <a:rPr lang="en-US" dirty="0">
                <a:solidFill>
                  <a:srgbClr val="292929"/>
                </a:solidFill>
                <a:latin typeface="+mj-lt"/>
              </a:rPr>
              <a:t>All 3 names of the above methods are the same and can be interpreted as the same operation. It doesn’t matter which one we actually pick, but it’s important that we’re consistent throughout the code. If we decide that fetch will request data remotely, we should stick with that convention for </a:t>
            </a:r>
            <a:r>
              <a:rPr lang="en-US" dirty="0" err="1">
                <a:solidFill>
                  <a:srgbClr val="292929"/>
                </a:solidFill>
                <a:latin typeface="+mj-lt"/>
              </a:rPr>
              <a:t>fetchPermissions</a:t>
            </a:r>
            <a:r>
              <a:rPr lang="en-US" dirty="0">
                <a:solidFill>
                  <a:srgbClr val="292929"/>
                </a:solidFill>
                <a:latin typeface="+mj-lt"/>
              </a:rPr>
              <a:t> and </a:t>
            </a:r>
            <a:r>
              <a:rPr lang="en-US" dirty="0" err="1">
                <a:solidFill>
                  <a:srgbClr val="292929"/>
                </a:solidFill>
                <a:latin typeface="+mj-lt"/>
              </a:rPr>
              <a:t>fetchUserDetails</a:t>
            </a:r>
            <a:r>
              <a:rPr lang="en-US" dirty="0">
                <a:solidFill>
                  <a:srgbClr val="292929"/>
                </a:solidFill>
                <a:latin typeface="+mj-lt"/>
              </a:rPr>
              <a:t> for instance.</a:t>
            </a:r>
          </a:p>
        </p:txBody>
      </p:sp>
      <p:pic>
        <p:nvPicPr>
          <p:cNvPr id="3" name="Picture 2">
            <a:extLst>
              <a:ext uri="{FF2B5EF4-FFF2-40B4-BE49-F238E27FC236}">
                <a16:creationId xmlns:a16="http://schemas.microsoft.com/office/drawing/2014/main" id="{B97BA0CF-2FD8-4307-85AC-86FEF96D3925}"/>
              </a:ext>
            </a:extLst>
          </p:cNvPr>
          <p:cNvPicPr>
            <a:picLocks noChangeAspect="1"/>
          </p:cNvPicPr>
          <p:nvPr/>
        </p:nvPicPr>
        <p:blipFill>
          <a:blip r:embed="rId2"/>
          <a:stretch>
            <a:fillRect/>
          </a:stretch>
        </p:blipFill>
        <p:spPr>
          <a:xfrm>
            <a:off x="1790700" y="1765004"/>
            <a:ext cx="7867844" cy="1983490"/>
          </a:xfrm>
          <a:prstGeom prst="rect">
            <a:avLst/>
          </a:prstGeom>
        </p:spPr>
      </p:pic>
    </p:spTree>
    <p:extLst>
      <p:ext uri="{BB962C8B-B14F-4D97-AF65-F5344CB8AC3E}">
        <p14:creationId xmlns:p14="http://schemas.microsoft.com/office/powerpoint/2010/main" val="478271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D823E-45F8-4F3B-90EB-782ED1EAEBAA}"/>
              </a:ext>
            </a:extLst>
          </p:cNvPr>
          <p:cNvSpPr>
            <a:spLocks noGrp="1"/>
          </p:cNvSpPr>
          <p:nvPr>
            <p:ph type="title"/>
          </p:nvPr>
        </p:nvSpPr>
        <p:spPr>
          <a:xfrm>
            <a:off x="438149" y="2064758"/>
            <a:ext cx="3619501" cy="1179576"/>
          </a:xfrm>
        </p:spPr>
        <p:txBody>
          <a:bodyPr anchor="b" anchorCtr="0">
            <a:normAutofit/>
          </a:bodyPr>
          <a:lstStyle/>
          <a:p>
            <a:pPr algn="l"/>
            <a:r>
              <a:rPr lang="en-PH" b="0" i="0" dirty="0">
                <a:solidFill>
                  <a:srgbClr val="292929"/>
                </a:solidFill>
                <a:effectLst/>
              </a:rPr>
              <a:t>Rule #2 </a:t>
            </a:r>
            <a:br>
              <a:rPr lang="en-PH" b="0" i="0" dirty="0">
                <a:solidFill>
                  <a:srgbClr val="292929"/>
                </a:solidFill>
                <a:effectLst/>
              </a:rPr>
            </a:br>
            <a:r>
              <a:rPr lang="en-PH" b="1" i="0" dirty="0">
                <a:solidFill>
                  <a:srgbClr val="292929"/>
                </a:solidFill>
                <a:effectLst/>
              </a:rPr>
              <a:t>Meaningful</a:t>
            </a:r>
            <a:endParaRPr lang="en-PH" b="0" i="0" dirty="0">
              <a:solidFill>
                <a:srgbClr val="292929"/>
              </a:solidFill>
              <a:effectLst/>
            </a:endParaRPr>
          </a:p>
        </p:txBody>
      </p:sp>
      <p:sp>
        <p:nvSpPr>
          <p:cNvPr id="31" name="TextBox 30">
            <a:extLst>
              <a:ext uri="{FF2B5EF4-FFF2-40B4-BE49-F238E27FC236}">
                <a16:creationId xmlns:a16="http://schemas.microsoft.com/office/drawing/2014/main" id="{5CC720BA-E616-4E2D-9DF5-05888A9B06B3}"/>
              </a:ext>
            </a:extLst>
          </p:cNvPr>
          <p:cNvSpPr txBox="1"/>
          <p:nvPr/>
        </p:nvSpPr>
        <p:spPr>
          <a:xfrm>
            <a:off x="438149" y="3244334"/>
            <a:ext cx="6096000" cy="369332"/>
          </a:xfrm>
          <a:prstGeom prst="rect">
            <a:avLst/>
          </a:prstGeom>
          <a:noFill/>
        </p:spPr>
        <p:txBody>
          <a:bodyPr wrap="square">
            <a:spAutoFit/>
          </a:bodyPr>
          <a:lstStyle/>
          <a:p>
            <a:pPr algn="l"/>
            <a:r>
              <a:rPr lang="en-US" b="1" i="0" dirty="0">
                <a:solidFill>
                  <a:srgbClr val="292929"/>
                </a:solidFill>
                <a:effectLst/>
                <a:latin typeface="+mj-lt"/>
              </a:rPr>
              <a:t>Characters are cheap, confusion is expansive</a:t>
            </a:r>
          </a:p>
        </p:txBody>
      </p:sp>
    </p:spTree>
    <p:extLst>
      <p:ext uri="{BB962C8B-B14F-4D97-AF65-F5344CB8AC3E}">
        <p14:creationId xmlns:p14="http://schemas.microsoft.com/office/powerpoint/2010/main" val="1294161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5CC720BA-E616-4E2D-9DF5-05888A9B06B3}"/>
              </a:ext>
            </a:extLst>
          </p:cNvPr>
          <p:cNvSpPr txBox="1"/>
          <p:nvPr/>
        </p:nvSpPr>
        <p:spPr>
          <a:xfrm>
            <a:off x="1167143" y="3429000"/>
            <a:ext cx="9857714" cy="1754326"/>
          </a:xfrm>
          <a:prstGeom prst="rect">
            <a:avLst/>
          </a:prstGeom>
          <a:noFill/>
        </p:spPr>
        <p:txBody>
          <a:bodyPr wrap="square">
            <a:spAutoFit/>
          </a:bodyPr>
          <a:lstStyle/>
          <a:p>
            <a:r>
              <a:rPr lang="en-US" dirty="0">
                <a:solidFill>
                  <a:srgbClr val="292929"/>
                </a:solidFill>
                <a:latin typeface="+mj-lt"/>
              </a:rPr>
              <a:t>We write code with a 100% mindset of that feature or context. We forget that the next reader might come with a different mindset, so we should make sure we avoid ambiguity.</a:t>
            </a:r>
          </a:p>
          <a:p>
            <a:endParaRPr lang="en-US" dirty="0">
              <a:solidFill>
                <a:srgbClr val="292929"/>
              </a:solidFill>
              <a:latin typeface="+mj-lt"/>
            </a:endParaRPr>
          </a:p>
          <a:p>
            <a:r>
              <a:rPr lang="en-US" dirty="0">
                <a:solidFill>
                  <a:srgbClr val="292929"/>
                </a:solidFill>
                <a:latin typeface="+mj-lt"/>
              </a:rPr>
              <a:t>For instance, in function scope, we wrote users but we actually meant </a:t>
            </a:r>
            <a:r>
              <a:rPr lang="en-US" dirty="0" err="1">
                <a:solidFill>
                  <a:srgbClr val="292929"/>
                </a:solidFill>
                <a:latin typeface="+mj-lt"/>
              </a:rPr>
              <a:t>numberOfUsers</a:t>
            </a:r>
            <a:r>
              <a:rPr lang="en-US" dirty="0">
                <a:solidFill>
                  <a:srgbClr val="292929"/>
                </a:solidFill>
                <a:latin typeface="+mj-lt"/>
              </a:rPr>
              <a:t>, which can be misleading. Or if we wanted to create a variable with all the current user’s friends, we should name it </a:t>
            </a:r>
            <a:r>
              <a:rPr lang="en-US" dirty="0" err="1">
                <a:solidFill>
                  <a:srgbClr val="292929"/>
                </a:solidFill>
                <a:latin typeface="+mj-lt"/>
              </a:rPr>
              <a:t>friendsOfCurrentUserrather</a:t>
            </a:r>
            <a:r>
              <a:rPr lang="en-US" dirty="0">
                <a:solidFill>
                  <a:srgbClr val="292929"/>
                </a:solidFill>
                <a:latin typeface="+mj-lt"/>
              </a:rPr>
              <a:t> than friends.</a:t>
            </a:r>
          </a:p>
        </p:txBody>
      </p:sp>
      <p:pic>
        <p:nvPicPr>
          <p:cNvPr id="4" name="Picture 3">
            <a:extLst>
              <a:ext uri="{FF2B5EF4-FFF2-40B4-BE49-F238E27FC236}">
                <a16:creationId xmlns:a16="http://schemas.microsoft.com/office/drawing/2014/main" id="{6ABF87FC-226D-4C15-8DC5-DC503C98C36F}"/>
              </a:ext>
            </a:extLst>
          </p:cNvPr>
          <p:cNvPicPr>
            <a:picLocks noChangeAspect="1"/>
          </p:cNvPicPr>
          <p:nvPr/>
        </p:nvPicPr>
        <p:blipFill>
          <a:blip r:embed="rId2"/>
          <a:stretch>
            <a:fillRect/>
          </a:stretch>
        </p:blipFill>
        <p:spPr>
          <a:xfrm>
            <a:off x="1167143" y="1564182"/>
            <a:ext cx="9857714" cy="1491903"/>
          </a:xfrm>
          <a:prstGeom prst="rect">
            <a:avLst/>
          </a:prstGeom>
        </p:spPr>
      </p:pic>
    </p:spTree>
    <p:extLst>
      <p:ext uri="{BB962C8B-B14F-4D97-AF65-F5344CB8AC3E}">
        <p14:creationId xmlns:p14="http://schemas.microsoft.com/office/powerpoint/2010/main" val="1542888986"/>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{BD6942E6-6873-4DF1-B649-297F01CAF12B}tf78479028_win32</Template>
  <TotalTime>164</TotalTime>
  <Words>983</Words>
  <Application>Microsoft Office PowerPoint</Application>
  <PresentationFormat>Widescreen</PresentationFormat>
  <Paragraphs>81</Paragraphs>
  <Slides>23</Slides>
  <Notes>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23</vt:i4>
      </vt:variant>
    </vt:vector>
  </HeadingPairs>
  <TitlesOfParts>
    <vt:vector size="33" baseType="lpstr">
      <vt:lpstr>Arial</vt:lpstr>
      <vt:lpstr>Calibri</vt:lpstr>
      <vt:lpstr>fell</vt:lpstr>
      <vt:lpstr>Segoe UI</vt:lpstr>
      <vt:lpstr>Segoe UI Light</vt:lpstr>
      <vt:lpstr>sohne</vt:lpstr>
      <vt:lpstr>Balancing Act</vt:lpstr>
      <vt:lpstr>Wellspring</vt:lpstr>
      <vt:lpstr>Star of the show</vt:lpstr>
      <vt:lpstr>Amusements</vt:lpstr>
      <vt:lpstr>Naming Convention  9 Basic Rules for any Piece of Code</vt:lpstr>
      <vt:lpstr>Introduction</vt:lpstr>
      <vt:lpstr>Definition</vt:lpstr>
      <vt:lpstr>The Challenge</vt:lpstr>
      <vt:lpstr>PowerPoint Presentation</vt:lpstr>
      <vt:lpstr>Rule #1  Consistency</vt:lpstr>
      <vt:lpstr>PowerPoint Presentation</vt:lpstr>
      <vt:lpstr>Rule #2  Meaningful</vt:lpstr>
      <vt:lpstr>PowerPoint Presentation</vt:lpstr>
      <vt:lpstr>Rule #3  Meaningful Distinctions</vt:lpstr>
      <vt:lpstr>PowerPoint Presentation</vt:lpstr>
      <vt:lpstr>Rule #4  Avoid Encodings</vt:lpstr>
      <vt:lpstr>PowerPoint Presentation</vt:lpstr>
      <vt:lpstr>Rule #5 Use Pronounceable Names</vt:lpstr>
      <vt:lpstr>PowerPoint Presentation</vt:lpstr>
      <vt:lpstr>Don’t Be Offensive/Cute</vt:lpstr>
      <vt:lpstr>PowerPoint Presentation</vt:lpstr>
      <vt:lpstr>Be Positive</vt:lpstr>
      <vt:lpstr>PowerPoint Presentation</vt:lpstr>
      <vt:lpstr>Helper to the Manager with some Utils 🙄</vt:lpstr>
      <vt:lpstr>PowerPoint Presentation</vt:lpstr>
      <vt:lpstr>Awareness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Naming Convention  9 Basic Rules for any Piece of Code</dc:title>
  <dc:creator>MNP27 LDP01</dc:creator>
  <cp:lastModifiedBy>MNP27 LDP01</cp:lastModifiedBy>
  <cp:revision>6</cp:revision>
  <dcterms:created xsi:type="dcterms:W3CDTF">2021-12-10T02:44:37Z</dcterms:created>
  <dcterms:modified xsi:type="dcterms:W3CDTF">2021-12-26T20:07:47Z</dcterms:modified>
</cp:coreProperties>
</file>