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92" r:id="rId5"/>
    <p:sldId id="259" r:id="rId6"/>
    <p:sldId id="258" r:id="rId7"/>
    <p:sldId id="294" r:id="rId8"/>
    <p:sldId id="353" r:id="rId9"/>
    <p:sldId id="293" r:id="rId10"/>
    <p:sldId id="352" r:id="rId11"/>
    <p:sldId id="334" r:id="rId12"/>
    <p:sldId id="275" r:id="rId13"/>
    <p:sldId id="339" r:id="rId14"/>
    <p:sldId id="335" r:id="rId15"/>
    <p:sldId id="340" r:id="rId16"/>
    <p:sldId id="341" r:id="rId17"/>
    <p:sldId id="261" r:id="rId18"/>
    <p:sldId id="260" r:id="rId19"/>
    <p:sldId id="263" r:id="rId20"/>
    <p:sldId id="265" r:id="rId21"/>
    <p:sldId id="282" r:id="rId23"/>
    <p:sldId id="336" r:id="rId24"/>
    <p:sldId id="271" r:id="rId25"/>
    <p:sldId id="337" r:id="rId26"/>
    <p:sldId id="264" r:id="rId27"/>
    <p:sldId id="267" r:id="rId28"/>
    <p:sldId id="296" r:id="rId29"/>
    <p:sldId id="273" r:id="rId30"/>
    <p:sldId id="338" r:id="rId31"/>
    <p:sldId id="351" r:id="rId32"/>
    <p:sldId id="272" r:id="rId33"/>
    <p:sldId id="342" r:id="rId34"/>
    <p:sldId id="343" r:id="rId35"/>
    <p:sldId id="344" r:id="rId36"/>
    <p:sldId id="345" r:id="rId37"/>
    <p:sldId id="350" r:id="rId38"/>
    <p:sldId id="295" r:id="rId39"/>
    <p:sldId id="270" r:id="rId40"/>
    <p:sldId id="333" r:id="rId41"/>
    <p:sldId id="346" r:id="rId42"/>
    <p:sldId id="276" r:id="rId43"/>
    <p:sldId id="269" r:id="rId44"/>
    <p:sldId id="347" r:id="rId45"/>
    <p:sldId id="348" r:id="rId46"/>
    <p:sldId id="349" r:id="rId47"/>
    <p:sldId id="28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29F5C-A310-47EF-B3F8-1421F0CD26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0529F5C-A310-47EF-B3F8-1421F0CD26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0529F5C-A310-47EF-B3F8-1421F0CD26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0529F5C-A310-47EF-B3F8-1421F0CD26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0529F5C-A310-47EF-B3F8-1421F0CD26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0529F5C-A310-47EF-B3F8-1421F0CD26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0529F5C-A310-47EF-B3F8-1421F0CD261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29F5C-A310-47EF-B3F8-1421F0CD261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29F5C-A310-47EF-B3F8-1421F0CD261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0529F5C-A310-47EF-B3F8-1421F0CD26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0529F5C-A310-47EF-B3F8-1421F0CD26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DE25C-E2C5-4A05-BD0F-447F9CA93A0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9F5C-A310-47EF-B3F8-1421F0CD261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DE25C-E2C5-4A05-BD0F-447F9CA93A0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7019" y="2028826"/>
            <a:ext cx="6858000" cy="763190"/>
          </a:xfrm>
        </p:spPr>
        <p:txBody>
          <a:bodyPr>
            <a:normAutofit fontScale="90000"/>
          </a:bodyPr>
          <a:lstStyle/>
          <a:p>
            <a:pPr algn="l"/>
            <a:r>
              <a:rPr lang="en-US" sz="2200" b="1" dirty="0"/>
              <a:t>Course</a:t>
            </a:r>
            <a:r>
              <a:rPr lang="en-US" sz="2400" b="1" dirty="0"/>
              <a:t>: </a:t>
            </a:r>
            <a:r>
              <a:rPr lang="en-US" sz="2400" b="1" u="sng" dirty="0">
                <a:solidFill>
                  <a:schemeClr val="tx1"/>
                </a:solidFill>
              </a:rPr>
              <a:t>ICT</a:t>
            </a:r>
            <a:br>
              <a:rPr lang="en-US" sz="2400" b="1" u="sng" dirty="0">
                <a:solidFill>
                  <a:schemeClr val="tx1"/>
                </a:solidFill>
              </a:rPr>
            </a:br>
            <a:r>
              <a:rPr lang="en-US" sz="2200" b="1" dirty="0"/>
              <a:t>Unit of Learning</a:t>
            </a:r>
            <a:r>
              <a:rPr lang="en-US" sz="2400" b="1" dirty="0"/>
              <a:t>: </a:t>
            </a:r>
            <a:r>
              <a:rPr lang="en-US" sz="2700" b="1" u="sng" dirty="0"/>
              <a:t>System Analysis and Design</a:t>
            </a:r>
            <a:endParaRPr lang="en-US" sz="2700" b="1" u="sng" dirty="0"/>
          </a:p>
        </p:txBody>
      </p:sp>
      <p:sp>
        <p:nvSpPr>
          <p:cNvPr id="3" name="Subtitle 2"/>
          <p:cNvSpPr>
            <a:spLocks noGrp="1"/>
          </p:cNvSpPr>
          <p:nvPr>
            <p:ph type="subTitle" idx="1"/>
          </p:nvPr>
        </p:nvSpPr>
        <p:spPr>
          <a:xfrm>
            <a:off x="1339850" y="4038600"/>
            <a:ext cx="10006330" cy="1278890"/>
          </a:xfrm>
        </p:spPr>
        <p:txBody>
          <a:bodyPr>
            <a:normAutofit/>
          </a:bodyPr>
          <a:lstStyle/>
          <a:p>
            <a:r>
              <a:rPr lang="en-US" sz="2000" dirty="0"/>
              <a:t>Learning Outcome No2</a:t>
            </a:r>
            <a:r>
              <a:rPr lang="en-US" dirty="0"/>
              <a:t>: </a:t>
            </a:r>
            <a:r>
              <a:rPr lang="en-US" b="1" u="sng" dirty="0"/>
              <a:t>Approaches to system Development and Project planning</a:t>
            </a:r>
            <a:endParaRPr lang="en-US" b="1" u="sng" dirty="0"/>
          </a:p>
        </p:txBody>
      </p:sp>
      <p:pic>
        <p:nvPicPr>
          <p:cNvPr id="5" name="Picture 4"/>
          <p:cNvPicPr>
            <a:picLocks noChangeAspect="1"/>
          </p:cNvPicPr>
          <p:nvPr/>
        </p:nvPicPr>
        <p:blipFill>
          <a:blip r:embed="rId1"/>
          <a:stretch>
            <a:fillRect/>
          </a:stretch>
        </p:blipFill>
        <p:spPr>
          <a:xfrm>
            <a:off x="11346211" y="98327"/>
            <a:ext cx="845789" cy="621506"/>
          </a:xfrm>
          <a:prstGeom prst="rect">
            <a:avLst/>
          </a:prstGeom>
        </p:spPr>
      </p:pic>
      <p:pic>
        <p:nvPicPr>
          <p:cNvPr id="9" name="Picture 8"/>
          <p:cNvPicPr>
            <a:picLocks noChangeAspect="1"/>
          </p:cNvPicPr>
          <p:nvPr/>
        </p:nvPicPr>
        <p:blipFill>
          <a:blip r:embed="rId2"/>
          <a:stretch>
            <a:fillRect/>
          </a:stretch>
        </p:blipFill>
        <p:spPr>
          <a:xfrm>
            <a:off x="140368" y="98327"/>
            <a:ext cx="681483" cy="5981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a:sym typeface="+mn-ea"/>
              </a:rPr>
              <a:t>Topic 3:System development life cycle models</a:t>
            </a:r>
            <a:endParaRPr lang="en-US" sz="3600" b="1" dirty="0">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pic>
        <p:nvPicPr>
          <p:cNvPr id="4" name="Content Placeholder 3"/>
          <p:cNvPicPr>
            <a:picLocks noChangeAspect="1"/>
          </p:cNvPicPr>
          <p:nvPr>
            <p:ph idx="1"/>
          </p:nvPr>
        </p:nvPicPr>
        <p:blipFill>
          <a:blip r:embed="rId3"/>
          <a:stretch>
            <a:fillRect/>
          </a:stretch>
        </p:blipFill>
        <p:spPr>
          <a:xfrm>
            <a:off x="3462020" y="1658620"/>
            <a:ext cx="5267325" cy="4029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158" y="272574"/>
            <a:ext cx="9662160" cy="621506"/>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838200" y="1056640"/>
            <a:ext cx="10515600" cy="5120323"/>
          </a:xfrm>
        </p:spPr>
        <p:txBody>
          <a:bodyPr>
            <a:normAutofit lnSpcReduction="20000"/>
          </a:bodyPr>
          <a:lstStyle/>
          <a:p>
            <a:pPr marL="0" indent="0">
              <a:buNone/>
            </a:pPr>
            <a:r>
              <a:rPr lang="en-US" sz="2700" b="1" u="sng" dirty="0"/>
              <a:t>System development lifecycle methodologies</a:t>
            </a:r>
            <a:endParaRPr lang="en-US" sz="2700" b="1" u="sng" dirty="0"/>
          </a:p>
          <a:p>
            <a:pPr marL="0" indent="0">
              <a:buNone/>
            </a:pPr>
            <a:endParaRPr lang="en-US" sz="2700" b="1" dirty="0"/>
          </a:p>
          <a:p>
            <a:pPr marL="0" indent="0">
              <a:buNone/>
            </a:pPr>
            <a:r>
              <a:rPr lang="en-US" sz="2700" u="sng" dirty="0"/>
              <a:t>SDLC MODELS</a:t>
            </a:r>
            <a:endParaRPr lang="en-US" sz="2700" b="1" dirty="0"/>
          </a:p>
          <a:p>
            <a:pPr marL="457200" indent="-457200">
              <a:buFont typeface="+mj-lt"/>
              <a:buAutoNum type="alphaLcPeriod"/>
            </a:pPr>
            <a:r>
              <a:rPr lang="en-US" sz="2200" dirty="0"/>
              <a:t>Agile</a:t>
            </a:r>
            <a:endParaRPr lang="en-US" sz="2200" dirty="0"/>
          </a:p>
          <a:p>
            <a:pPr marL="457200" indent="-457200">
              <a:buFont typeface="+mj-lt"/>
              <a:buAutoNum type="alphaLcPeriod"/>
            </a:pPr>
            <a:r>
              <a:rPr lang="en-US" sz="2200" dirty="0"/>
              <a:t>Lean</a:t>
            </a:r>
            <a:endParaRPr lang="en-US" sz="2200" dirty="0"/>
          </a:p>
          <a:p>
            <a:pPr marL="457200" indent="-457200">
              <a:buFont typeface="+mj-lt"/>
              <a:buAutoNum type="alphaLcPeriod"/>
            </a:pPr>
            <a:r>
              <a:rPr lang="en-US" sz="2200" dirty="0"/>
              <a:t>Waterfall</a:t>
            </a:r>
            <a:endParaRPr lang="en-US" sz="2200" dirty="0"/>
          </a:p>
          <a:p>
            <a:pPr marL="457200" indent="-457200">
              <a:buFont typeface="+mj-lt"/>
              <a:buAutoNum type="alphaLcPeriod"/>
            </a:pPr>
            <a:r>
              <a:rPr lang="en-US" sz="2200" dirty="0"/>
              <a:t>Iterative</a:t>
            </a:r>
            <a:endParaRPr lang="en-US" sz="2200" dirty="0"/>
          </a:p>
          <a:p>
            <a:pPr marL="457200" indent="-457200">
              <a:buFont typeface="+mj-lt"/>
              <a:buAutoNum type="alphaLcPeriod"/>
            </a:pPr>
            <a:r>
              <a:rPr lang="en-US" sz="2200" dirty="0"/>
              <a:t>Spiral</a:t>
            </a:r>
            <a:endParaRPr lang="en-US" sz="2200" dirty="0"/>
          </a:p>
          <a:p>
            <a:pPr marL="457200" indent="-457200">
              <a:buFont typeface="+mj-lt"/>
              <a:buAutoNum type="alphaLcPeriod"/>
            </a:pPr>
            <a:r>
              <a:rPr lang="en-US" sz="2200" dirty="0"/>
              <a:t>v-model</a:t>
            </a:r>
            <a:endParaRPr lang="en-US" sz="2200" dirty="0"/>
          </a:p>
          <a:p>
            <a:pPr marL="0" indent="0">
              <a:buFont typeface="+mj-lt"/>
              <a:buNone/>
            </a:pPr>
            <a:endParaRPr lang="en-US" sz="2000" dirty="0"/>
          </a:p>
          <a:p>
            <a:pPr marL="0" indent="0">
              <a:buFont typeface="+mj-lt"/>
              <a:buNone/>
            </a:pPr>
            <a:r>
              <a:rPr lang="en-US" sz="4500" dirty="0"/>
              <a:t> </a:t>
            </a:r>
            <a:endParaRPr lang="en-US" sz="45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630" y="182880"/>
            <a:ext cx="9984740" cy="52895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sz="half" idx="1"/>
          </p:nvPr>
        </p:nvSpPr>
        <p:spPr>
          <a:xfrm>
            <a:off x="115570" y="1050290"/>
            <a:ext cx="5181600" cy="5267325"/>
          </a:xfrm>
        </p:spPr>
        <p:txBody>
          <a:bodyPr>
            <a:normAutofit/>
          </a:bodyPr>
          <a:lstStyle/>
          <a:p>
            <a:pPr marL="0" indent="0">
              <a:buFont typeface="+mj-lt"/>
              <a:buNone/>
            </a:pPr>
            <a:r>
              <a:rPr lang="en-US" b="1" dirty="0">
                <a:sym typeface="+mn-ea"/>
              </a:rPr>
              <a:t>1. Agile model</a:t>
            </a:r>
            <a:endParaRPr lang="en-US" b="1" dirty="0"/>
          </a:p>
          <a:p>
            <a:pPr>
              <a:lnSpc>
                <a:spcPct val="110000"/>
              </a:lnSpc>
            </a:pPr>
            <a:r>
              <a:rPr lang="en-US" sz="2000" dirty="0">
                <a:sym typeface="+mn-ea"/>
              </a:rPr>
              <a:t>Agile SDLC model is a combination of iterative and incremental process models with focus on process adaptability and customer satisfaction by rapid delivery of working software product. </a:t>
            </a:r>
            <a:endParaRPr lang="en-US" sz="2000" dirty="0">
              <a:sym typeface="+mn-ea"/>
            </a:endParaRPr>
          </a:p>
          <a:p>
            <a:pPr>
              <a:lnSpc>
                <a:spcPct val="110000"/>
              </a:lnSpc>
            </a:pPr>
            <a:r>
              <a:rPr lang="en-US" sz="2000" dirty="0">
                <a:sym typeface="+mn-ea"/>
              </a:rPr>
              <a:t>Agile Methods break the product into small incremental builds.</a:t>
            </a:r>
            <a:endParaRPr lang="en-US" sz="2000" dirty="0">
              <a:sym typeface="+mn-ea"/>
            </a:endParaRPr>
          </a:p>
          <a:p>
            <a:pPr marL="0" indent="0">
              <a:lnSpc>
                <a:spcPct val="110000"/>
              </a:lnSpc>
              <a:buNone/>
            </a:pPr>
            <a:endParaRPr lang="en-US" sz="2000" dirty="0">
              <a:sym typeface="+mn-ea"/>
            </a:endParaRPr>
          </a:p>
          <a:p>
            <a:pPr>
              <a:lnSpc>
                <a:spcPct val="110000"/>
              </a:lnSpc>
            </a:pPr>
            <a:endParaRPr lang="en-US" sz="2000" dirty="0">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pic>
        <p:nvPicPr>
          <p:cNvPr id="4" name="Content Placeholder 3"/>
          <p:cNvPicPr>
            <a:picLocks noChangeAspect="1"/>
          </p:cNvPicPr>
          <p:nvPr>
            <p:ph sz="half" idx="2"/>
          </p:nvPr>
        </p:nvPicPr>
        <p:blipFill>
          <a:blip r:embed="rId3"/>
          <a:stretch>
            <a:fillRect/>
          </a:stretch>
        </p:blipFill>
        <p:spPr>
          <a:xfrm>
            <a:off x="5452110" y="894080"/>
            <a:ext cx="6650355" cy="5423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228600"/>
            <a:ext cx="8362950" cy="481330"/>
          </a:xfrm>
        </p:spPr>
        <p:txBody>
          <a:bodyPr>
            <a:noAutofit/>
          </a:bodyPr>
          <a:lstStyle/>
          <a:p>
            <a:pPr algn="ctr"/>
            <a:r>
              <a:rPr lang="en-US" sz="3200" b="1" dirty="0">
                <a:sym typeface="+mn-ea"/>
              </a:rPr>
              <a:t>Topic 3:System development life cycle models</a:t>
            </a:r>
            <a:endParaRPr lang="en-US" sz="3200" b="1" dirty="0">
              <a:sym typeface="+mn-ea"/>
            </a:endParaRPr>
          </a:p>
        </p:txBody>
      </p:sp>
      <p:sp>
        <p:nvSpPr>
          <p:cNvPr id="3" name="Content Placeholder 2"/>
          <p:cNvSpPr>
            <a:spLocks noGrp="1"/>
          </p:cNvSpPr>
          <p:nvPr>
            <p:ph idx="1"/>
          </p:nvPr>
        </p:nvSpPr>
        <p:spPr>
          <a:xfrm>
            <a:off x="116205" y="894715"/>
            <a:ext cx="11842115" cy="5772785"/>
          </a:xfrm>
        </p:spPr>
        <p:txBody>
          <a:bodyPr>
            <a:normAutofit/>
          </a:bodyPr>
          <a:lstStyle/>
          <a:p>
            <a:pPr marL="0" indent="0">
              <a:buNone/>
            </a:pPr>
            <a:r>
              <a:rPr lang="en-US" sz="2220" b="1" u="sng" dirty="0"/>
              <a:t>The advantages of the Agile Model are as follows −</a:t>
            </a:r>
            <a:endParaRPr lang="en-US" sz="2220" b="1" u="sng" dirty="0"/>
          </a:p>
          <a:p>
            <a:pPr marL="0" indent="0">
              <a:buNone/>
            </a:pPr>
            <a:endParaRPr lang="en-US" sz="2220" u="sng" dirty="0"/>
          </a:p>
          <a:p>
            <a:r>
              <a:rPr lang="en-US" sz="2220" dirty="0"/>
              <a:t>Is a very realistic approach to software development.</a:t>
            </a:r>
            <a:endParaRPr lang="en-US" sz="2220" dirty="0"/>
          </a:p>
          <a:p>
            <a:r>
              <a:rPr lang="en-US" sz="2220" dirty="0"/>
              <a:t>Promotes teamwork and cross training.</a:t>
            </a:r>
            <a:endParaRPr lang="en-US" sz="2220" dirty="0"/>
          </a:p>
          <a:p>
            <a:r>
              <a:rPr lang="en-US" sz="2220" dirty="0"/>
              <a:t>Functionality can be developed rapidly and demonstrated.</a:t>
            </a:r>
            <a:endParaRPr lang="en-US" sz="2220" dirty="0"/>
          </a:p>
          <a:p>
            <a:r>
              <a:rPr lang="en-US" sz="2220" dirty="0"/>
              <a:t>Resource requirements are minimum.</a:t>
            </a:r>
            <a:endParaRPr lang="en-US" sz="2220" dirty="0"/>
          </a:p>
          <a:p>
            <a:pPr marL="0" indent="0">
              <a:buNone/>
            </a:pPr>
            <a:endParaRPr lang="en-US" sz="222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88900"/>
            <a:ext cx="8853805" cy="62166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116205" y="1464310"/>
            <a:ext cx="11842115" cy="5257165"/>
          </a:xfrm>
        </p:spPr>
        <p:txBody>
          <a:bodyPr/>
          <a:lstStyle/>
          <a:p>
            <a:pPr marL="0" indent="0">
              <a:buNone/>
            </a:pPr>
            <a:r>
              <a:rPr lang="en-US" b="1" u="sng" dirty="0"/>
              <a:t>The disadvantages of the Agile Model are as follows −</a:t>
            </a:r>
            <a:endParaRPr lang="en-US" b="1" dirty="0"/>
          </a:p>
          <a:p>
            <a:r>
              <a:rPr lang="en-US" sz="2000" dirty="0"/>
              <a:t>Not suitable for handling complex dependencies.</a:t>
            </a:r>
            <a:endParaRPr lang="en-US" sz="2000" dirty="0"/>
          </a:p>
          <a:p>
            <a:r>
              <a:rPr lang="en-US" sz="2000" dirty="0"/>
              <a:t>More risk of sustainability, maintainability and extensibility.</a:t>
            </a:r>
            <a:endParaRPr lang="en-US" sz="2000" dirty="0"/>
          </a:p>
          <a:p>
            <a:r>
              <a:rPr lang="en-US" sz="2000" dirty="0"/>
              <a:t>An overall plan, an agile leader and agile PM practice is a must without which it will not work.</a:t>
            </a:r>
            <a:endParaRPr lang="en-US" sz="2000" dirty="0"/>
          </a:p>
          <a:p>
            <a:r>
              <a:rPr lang="en-US" sz="2000" dirty="0"/>
              <a:t>Strict delivery management dictates the scope, functionality to be delivered, and adjustments to meet the deadlines.</a:t>
            </a:r>
            <a:endParaRPr lang="en-US" sz="2000" dirty="0"/>
          </a:p>
          <a:p>
            <a:pPr marL="0" indent="0">
              <a:buNone/>
            </a:pP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43116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838200" y="1170153"/>
            <a:ext cx="10515600" cy="5006810"/>
          </a:xfrm>
        </p:spPr>
        <p:txBody>
          <a:bodyPr/>
          <a:lstStyle/>
          <a:p>
            <a:pPr marL="0" indent="0">
              <a:buFont typeface="+mj-lt"/>
              <a:buNone/>
            </a:pPr>
            <a:r>
              <a:rPr lang="en-US" b="1" dirty="0">
                <a:sym typeface="+mn-ea"/>
              </a:rPr>
              <a:t>2. </a:t>
            </a:r>
            <a:r>
              <a:rPr lang="en-US" b="1" u="sng" dirty="0">
                <a:sym typeface="+mn-ea"/>
              </a:rPr>
              <a:t>Lean</a:t>
            </a:r>
            <a:endParaRPr lang="en-US" dirty="0">
              <a:sym typeface="+mn-ea"/>
            </a:endParaRPr>
          </a:p>
          <a:p>
            <a:r>
              <a:rPr lang="en-US" sz="2000" dirty="0">
                <a:sym typeface="+mn-ea"/>
              </a:rPr>
              <a:t>The Lean model for software development is inspired by lean manufacturing practices and principles. </a:t>
            </a:r>
            <a:endParaRPr lang="en-US" sz="2000" dirty="0">
              <a:sym typeface="+mn-ea"/>
            </a:endParaRPr>
          </a:p>
          <a:p>
            <a:r>
              <a:rPr lang="en-US" sz="2000" dirty="0">
                <a:sym typeface="+mn-ea"/>
              </a:rPr>
              <a:t>The seven Lean principles (in this order) are: eliminate waste, amplify learning, decide as late possible, deliver as fast as possible, empower the team, build integrity in, and see the whole.</a:t>
            </a:r>
            <a:endParaRPr lang="en-US" sz="2000" dirty="0">
              <a:sym typeface="+mn-ea"/>
            </a:endParaRPr>
          </a:p>
          <a:p>
            <a:r>
              <a:rPr lang="en-US" sz="2000" dirty="0">
                <a:sym typeface="+mn-ea"/>
              </a:rPr>
              <a:t>The Lean process is about working only on what must be worked on at the time, so there’s no room for multitasking. </a:t>
            </a:r>
            <a:endParaRPr lang="en-US" sz="2000" dirty="0">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325" y="365125"/>
            <a:ext cx="8772525" cy="62166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339090" y="1170305"/>
            <a:ext cx="11371580" cy="5340350"/>
          </a:xfrm>
        </p:spPr>
        <p:txBody>
          <a:bodyPr>
            <a:normAutofit lnSpcReduction="20000"/>
          </a:bodyPr>
          <a:lstStyle/>
          <a:p>
            <a:pPr marL="0" indent="0">
              <a:buFont typeface="+mj-lt"/>
              <a:buNone/>
            </a:pPr>
            <a:r>
              <a:rPr lang="en-US" sz="2400" b="1" dirty="0">
                <a:cs typeface="+mn-lt"/>
                <a:sym typeface="+mn-ea"/>
              </a:rPr>
              <a:t>3. </a:t>
            </a:r>
            <a:r>
              <a:rPr lang="en-US" sz="2400" b="1" u="sng" dirty="0">
                <a:cs typeface="+mn-lt"/>
                <a:sym typeface="+mn-ea"/>
              </a:rPr>
              <a:t>Waterfall</a:t>
            </a:r>
            <a:endParaRPr lang="en-US" sz="2400" b="1" u="sng" dirty="0">
              <a:cs typeface="+mn-lt"/>
              <a:sym typeface="+mn-ea"/>
            </a:endParaRPr>
          </a:p>
          <a:p>
            <a:r>
              <a:rPr lang="en-US" sz="2000" dirty="0">
                <a:cs typeface="+mn-lt"/>
                <a:sym typeface="+mn-ea"/>
              </a:rPr>
              <a:t>The Waterfall Model was the first Process Model to be introduced. It is also referred to as a linear-sequential life cycle model. </a:t>
            </a:r>
            <a:endParaRPr lang="en-US" sz="2000" dirty="0">
              <a:cs typeface="+mn-lt"/>
              <a:sym typeface="+mn-ea"/>
            </a:endParaRPr>
          </a:p>
          <a:p>
            <a:r>
              <a:rPr lang="en-US" sz="2000" dirty="0">
                <a:cs typeface="+mn-lt"/>
                <a:sym typeface="+mn-ea"/>
              </a:rPr>
              <a:t>It is very simple to understand and use. </a:t>
            </a:r>
            <a:endParaRPr lang="en-US" sz="2000" dirty="0">
              <a:cs typeface="+mn-lt"/>
              <a:sym typeface="+mn-ea"/>
            </a:endParaRPr>
          </a:p>
          <a:p>
            <a:r>
              <a:rPr lang="en-US" sz="2000" dirty="0">
                <a:cs typeface="+mn-lt"/>
                <a:sym typeface="+mn-ea"/>
              </a:rPr>
              <a:t>In a waterfall model, each phase must be completed before the next phase can begin and there is no overlapping in the phases.</a:t>
            </a:r>
            <a:endParaRPr lang="en-US" sz="2000" dirty="0">
              <a:cs typeface="+mn-lt"/>
              <a:sym typeface="+mn-ea"/>
            </a:endParaRPr>
          </a:p>
          <a:p>
            <a:pPr marL="0" indent="0">
              <a:buNone/>
            </a:pPr>
            <a:endParaRPr lang="en-US" sz="2000" dirty="0">
              <a:cs typeface="+mn-lt"/>
              <a:sym typeface="+mn-ea"/>
            </a:endParaRPr>
          </a:p>
          <a:p>
            <a:r>
              <a:rPr lang="en-US" sz="2000" dirty="0">
                <a:cs typeface="+mn-lt"/>
                <a:sym typeface="+mn-ea"/>
              </a:rPr>
              <a:t>The waterfall Model illustrates the software development process in a linear sequential flow. This means that any phase in the development process begins only if the previous phase is complete. In this waterfall model, the phases do not overlap.</a:t>
            </a:r>
            <a:endParaRPr lang="en-US" sz="2000" dirty="0">
              <a:cs typeface="+mn-lt"/>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273" y="272574"/>
            <a:ext cx="9662160" cy="621506"/>
          </a:xfrm>
        </p:spPr>
        <p:txBody>
          <a:bodyPr>
            <a:noAutofit/>
          </a:bodyPr>
          <a:lstStyle/>
          <a:p>
            <a:pPr algn="ctr"/>
            <a:r>
              <a:rPr lang="en-US" sz="3600" b="1" dirty="0">
                <a:sym typeface="+mn-ea"/>
              </a:rPr>
              <a:t>Topic 3:System development life cycle models</a:t>
            </a:r>
            <a:endParaRPr lang="en-US" sz="3600" b="1" dirty="0">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pic>
        <p:nvPicPr>
          <p:cNvPr id="4" name="Content Placeholder 3"/>
          <p:cNvPicPr>
            <a:picLocks noChangeAspect="1"/>
          </p:cNvPicPr>
          <p:nvPr>
            <p:ph idx="1"/>
          </p:nvPr>
        </p:nvPicPr>
        <p:blipFill>
          <a:blip r:embed="rId3"/>
          <a:stretch>
            <a:fillRect/>
          </a:stretch>
        </p:blipFill>
        <p:spPr>
          <a:xfrm>
            <a:off x="1292225" y="1985010"/>
            <a:ext cx="8288655" cy="4135120"/>
          </a:xfrm>
          <a:prstGeom prst="rect">
            <a:avLst/>
          </a:prstGeom>
        </p:spPr>
      </p:pic>
      <p:sp>
        <p:nvSpPr>
          <p:cNvPr id="9" name="Text Box 8"/>
          <p:cNvSpPr txBox="1"/>
          <p:nvPr/>
        </p:nvSpPr>
        <p:spPr>
          <a:xfrm>
            <a:off x="499745" y="1126490"/>
            <a:ext cx="9604375" cy="521970"/>
          </a:xfrm>
          <a:prstGeom prst="rect">
            <a:avLst/>
          </a:prstGeom>
          <a:noFill/>
        </p:spPr>
        <p:txBody>
          <a:bodyPr wrap="square" rtlCol="0">
            <a:spAutoFit/>
          </a:bodyPr>
          <a:p>
            <a:r>
              <a:rPr lang="en-US" sz="2800" b="1" u="sng"/>
              <a:t>waterfall model</a:t>
            </a:r>
            <a:endParaRPr lang="en-US" sz="2800" b="1" u="sn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150" y="365125"/>
            <a:ext cx="8979535" cy="34607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sz="half" idx="1"/>
          </p:nvPr>
        </p:nvSpPr>
        <p:spPr>
          <a:xfrm>
            <a:off x="321310" y="981710"/>
            <a:ext cx="6189980" cy="5629910"/>
          </a:xfrm>
        </p:spPr>
        <p:txBody>
          <a:bodyPr>
            <a:noAutofit/>
          </a:bodyPr>
          <a:lstStyle/>
          <a:p>
            <a:pPr marL="0" indent="0">
              <a:buNone/>
            </a:pPr>
            <a:r>
              <a:rPr lang="en-US" sz="2400" b="1" dirty="0">
                <a:cs typeface="+mn-lt"/>
              </a:rPr>
              <a:t>4. </a:t>
            </a:r>
            <a:r>
              <a:rPr lang="en-US" sz="2400" b="1" u="sng" dirty="0">
                <a:cs typeface="+mn-lt"/>
              </a:rPr>
              <a:t>Iterative Model</a:t>
            </a:r>
            <a:endParaRPr lang="en-US" sz="2400" b="1" dirty="0">
              <a:cs typeface="+mn-lt"/>
            </a:endParaRPr>
          </a:p>
          <a:p>
            <a:r>
              <a:rPr lang="en-US" sz="2000" dirty="0">
                <a:cs typeface="+mn-lt"/>
              </a:rPr>
              <a:t>The basic idea behind this method is to develop a system through repeated cycles (iterative) and in smaller portions at a time (incremental).</a:t>
            </a:r>
            <a:endParaRPr lang="en-US" sz="2000" dirty="0">
              <a:cs typeface="+mn-lt"/>
            </a:endParaRPr>
          </a:p>
          <a:p>
            <a:r>
              <a:rPr lang="en-US" sz="2000" dirty="0">
                <a:cs typeface="+mn-lt"/>
              </a:rPr>
              <a:t>Iterative and Incremental development is a combination of both iterative design or iterative method and incremental build model for development. </a:t>
            </a:r>
            <a:endParaRPr lang="en-US" sz="2000" dirty="0">
              <a:cs typeface="+mn-lt"/>
            </a:endParaRPr>
          </a:p>
          <a:p>
            <a:r>
              <a:rPr lang="en-US" sz="2000" dirty="0">
                <a:cs typeface="+mn-lt"/>
              </a:rPr>
              <a:t>"During software development, more than one iteration of the software development cycle may be in progress at the same time."</a:t>
            </a:r>
            <a:endParaRPr lang="en-US" sz="2000" dirty="0">
              <a:cs typeface="+mn-lt"/>
            </a:endParaRPr>
          </a:p>
          <a:p>
            <a:r>
              <a:rPr lang="en-US" sz="2000" dirty="0">
                <a:cs typeface="+mn-lt"/>
              </a:rPr>
              <a:t> This process may be described as an "evolutionary acquisition" or "incremental build" approach."</a:t>
            </a:r>
            <a:endParaRPr lang="en-US" sz="2000" dirty="0">
              <a:cs typeface="+mn-lt"/>
            </a:endParaRPr>
          </a:p>
          <a:p>
            <a:pPr>
              <a:buNone/>
            </a:pPr>
            <a:endParaRPr lang="en-US" sz="2000" dirty="0">
              <a:cs typeface="+mn-lt"/>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pic>
        <p:nvPicPr>
          <p:cNvPr id="4" name="Content Placeholder 3"/>
          <p:cNvPicPr>
            <a:picLocks noChangeAspect="1"/>
          </p:cNvPicPr>
          <p:nvPr>
            <p:ph sz="half" idx="2"/>
          </p:nvPr>
        </p:nvPicPr>
        <p:blipFill>
          <a:blip r:embed="rId3"/>
          <a:stretch>
            <a:fillRect/>
          </a:stretch>
        </p:blipFill>
        <p:spPr>
          <a:xfrm>
            <a:off x="6675755" y="2026920"/>
            <a:ext cx="5282565" cy="35134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345440"/>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115570" y="1075055"/>
            <a:ext cx="11842115" cy="5591175"/>
          </a:xfrm>
        </p:spPr>
        <p:txBody>
          <a:bodyPr>
            <a:normAutofit/>
          </a:bodyPr>
          <a:lstStyle/>
          <a:p>
            <a:pPr marL="0" indent="0">
              <a:buNone/>
            </a:pPr>
            <a:r>
              <a:rPr lang="en-US" sz="2400" b="1" u="sng" dirty="0"/>
              <a:t>Iterative Model - Application</a:t>
            </a:r>
            <a:endParaRPr lang="en-US" sz="4000" b="1" u="sng" dirty="0"/>
          </a:p>
          <a:p>
            <a:r>
              <a:rPr lang="en-US" sz="2000" dirty="0"/>
              <a:t>Like other SDLC models, Iterative and incremental development has some specific applications in the software industry. This model is most often used in the following scenarios −</a:t>
            </a:r>
            <a:endParaRPr lang="en-US" sz="2000" dirty="0"/>
          </a:p>
          <a:p>
            <a:r>
              <a:rPr lang="en-US" sz="2000" dirty="0"/>
              <a:t>Requirements of the complete system are clearly defined and understood.</a:t>
            </a:r>
            <a:endParaRPr lang="en-US" sz="2000" dirty="0"/>
          </a:p>
          <a:p>
            <a:r>
              <a:rPr lang="en-US" sz="2000" dirty="0"/>
              <a:t>Major requirements must be defined; however, some functionalities or requested enhancements may evolve with time.</a:t>
            </a:r>
            <a:endParaRPr lang="en-US" sz="2000" dirty="0"/>
          </a:p>
          <a:p>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9610" y="344564"/>
            <a:ext cx="7886700" cy="647700"/>
          </a:xfrm>
        </p:spPr>
        <p:txBody>
          <a:bodyPr>
            <a:normAutofit/>
          </a:bodyPr>
          <a:lstStyle/>
          <a:p>
            <a:r>
              <a:rPr lang="en-US" sz="2400" b="1" dirty="0"/>
              <a:t>Learning Outcome 2 : System development approaches</a:t>
            </a:r>
            <a:endParaRPr lang="en-US" sz="2400" b="1" dirty="0"/>
          </a:p>
        </p:txBody>
      </p:sp>
      <p:sp>
        <p:nvSpPr>
          <p:cNvPr id="3" name="Content Placeholder 2"/>
          <p:cNvSpPr>
            <a:spLocks noGrp="1"/>
          </p:cNvSpPr>
          <p:nvPr>
            <p:ph idx="1"/>
          </p:nvPr>
        </p:nvSpPr>
        <p:spPr>
          <a:xfrm>
            <a:off x="370840" y="1444148"/>
            <a:ext cx="11450320" cy="5200491"/>
          </a:xfrm>
        </p:spPr>
        <p:txBody>
          <a:bodyPr>
            <a:normAutofit lnSpcReduction="20000"/>
          </a:bodyPr>
          <a:lstStyle/>
          <a:p>
            <a:pPr marL="0" indent="0" algn="ctr">
              <a:buNone/>
            </a:pPr>
            <a:r>
              <a:rPr lang="en-US" b="1" dirty="0"/>
              <a:t>Introduction;</a:t>
            </a:r>
            <a:r>
              <a:rPr lang="en-US" dirty="0"/>
              <a:t>  </a:t>
            </a:r>
            <a:endParaRPr lang="en-US" dirty="0"/>
          </a:p>
          <a:p>
            <a:r>
              <a:rPr lang="en-US" dirty="0"/>
              <a:t>In this Chapter we are going to discuss about system development life cycle and it's models and phases.</a:t>
            </a:r>
            <a:endParaRPr lang="en-US" dirty="0"/>
          </a:p>
          <a:p>
            <a:pPr marL="0" indent="0">
              <a:buNone/>
            </a:pPr>
            <a:endParaRPr lang="en-US" dirty="0"/>
          </a:p>
          <a:p>
            <a:r>
              <a:rPr lang="en-US">
                <a:sym typeface="+mn-ea"/>
              </a:rPr>
              <a:t>The systems development life cycle (SDLC), also referred to as the application development life-cycle, is a term used in systems engineering, information systems and software engineering to describe a process for planning, creating, testing, and deploying an information system.</a:t>
            </a:r>
            <a:endParaRPr lang="en-US" dirty="0"/>
          </a:p>
          <a:p>
            <a:endParaRPr lang="en-US" sz="2000" dirty="0"/>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9" name="Picture 8"/>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345440"/>
          </a:xfrm>
        </p:spPr>
        <p:txBody>
          <a:bodyPr>
            <a:noAutofit/>
          </a:bodyPr>
          <a:lstStyle/>
          <a:p>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128905" y="1007110"/>
            <a:ext cx="11843385" cy="5714365"/>
          </a:xfrm>
        </p:spPr>
        <p:txBody>
          <a:bodyPr>
            <a:noAutofit/>
          </a:bodyPr>
          <a:lstStyle/>
          <a:p>
            <a:pPr marL="0" indent="0">
              <a:buNone/>
            </a:pPr>
            <a:r>
              <a:rPr lang="en-US" b="1" u="sng" dirty="0"/>
              <a:t>The advantages of the Iterative SDLC are as follows</a:t>
            </a:r>
            <a:r>
              <a:rPr lang="en-US" u="sng" dirty="0"/>
              <a:t> −</a:t>
            </a:r>
            <a:endParaRPr lang="en-US" dirty="0"/>
          </a:p>
          <a:p>
            <a:r>
              <a:rPr lang="en-US" sz="2000" dirty="0"/>
              <a:t>Some working functionality can be developed quickly and early in the life cycle.</a:t>
            </a:r>
            <a:endParaRPr lang="en-US" sz="2000" dirty="0"/>
          </a:p>
          <a:p>
            <a:r>
              <a:rPr lang="en-US" sz="2000" dirty="0"/>
              <a:t>Results are obtained early and periodically.</a:t>
            </a:r>
            <a:endParaRPr lang="en-US" sz="2000" dirty="0"/>
          </a:p>
          <a:p>
            <a:r>
              <a:rPr lang="en-US" sz="2000" dirty="0"/>
              <a:t>Parallel development can be planned.</a:t>
            </a:r>
            <a:endParaRPr lang="en-US" sz="2000" dirty="0"/>
          </a:p>
          <a:p>
            <a:r>
              <a:rPr lang="en-US" sz="2000" dirty="0"/>
              <a:t>Progress can be measured.</a:t>
            </a: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345440"/>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115570" y="1007110"/>
            <a:ext cx="11843385" cy="5714365"/>
          </a:xfrm>
        </p:spPr>
        <p:txBody>
          <a:bodyPr>
            <a:normAutofit/>
          </a:bodyPr>
          <a:lstStyle/>
          <a:p>
            <a:pPr marL="0" indent="0">
              <a:buNone/>
            </a:pPr>
            <a:r>
              <a:rPr lang="en-US" sz="2400" b="1" u="sng" dirty="0"/>
              <a:t>The disadvantages of the Iterative and Incremental SDLC Model are as follows −</a:t>
            </a:r>
            <a:endParaRPr lang="en-US" sz="2400" b="1" u="sng" dirty="0"/>
          </a:p>
          <a:p>
            <a:r>
              <a:rPr lang="en-US" sz="2000" dirty="0"/>
              <a:t>More resources may be required.</a:t>
            </a:r>
            <a:endParaRPr lang="en-US" sz="2000" dirty="0"/>
          </a:p>
          <a:p>
            <a:r>
              <a:rPr lang="en-US" sz="2000" dirty="0"/>
              <a:t>Although cost of change is lesser, but it is not very suitable for changing requirements.</a:t>
            </a:r>
            <a:endParaRPr lang="en-US" sz="2000" dirty="0"/>
          </a:p>
          <a:p>
            <a:r>
              <a:rPr lang="en-US" sz="2000" dirty="0"/>
              <a:t>More management attention is required.</a:t>
            </a:r>
            <a:endParaRPr lang="en-US" sz="2000" dirty="0"/>
          </a:p>
          <a:p>
            <a:r>
              <a:rPr lang="en-US" sz="2000" dirty="0"/>
              <a:t>System architecture or design issues may arise because not all requirements are gathered in the beginning of the entire life cycle.</a:t>
            </a:r>
            <a:endParaRPr lang="en-US" sz="2000" dirty="0"/>
          </a:p>
          <a:p>
            <a:pPr marL="0" indent="0">
              <a:buNone/>
            </a:pP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34480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115570" y="925195"/>
            <a:ext cx="11843385" cy="5618480"/>
          </a:xfrm>
        </p:spPr>
        <p:txBody>
          <a:bodyPr>
            <a:normAutofit/>
          </a:bodyPr>
          <a:lstStyle/>
          <a:p>
            <a:pPr marL="0" indent="0">
              <a:buNone/>
            </a:pPr>
            <a:r>
              <a:rPr lang="en-US" b="1" dirty="0">
                <a:sym typeface="+mn-ea"/>
              </a:rPr>
              <a:t>5.</a:t>
            </a:r>
            <a:r>
              <a:rPr lang="en-US" b="1" u="sng" dirty="0">
                <a:sym typeface="+mn-ea"/>
              </a:rPr>
              <a:t> Spiral</a:t>
            </a:r>
            <a:endParaRPr lang="en-US" b="1" dirty="0"/>
          </a:p>
          <a:p>
            <a:r>
              <a:rPr lang="en-US" sz="2000" dirty="0">
                <a:sym typeface="+mn-ea"/>
              </a:rPr>
              <a:t>The Spiral model is typically used for large projects. It enables development teams to build a highly customized product, and incorporate user feedback early on in the project</a:t>
            </a:r>
            <a:endParaRPr lang="en-US" sz="2000" dirty="0">
              <a:sym typeface="+mn-ea"/>
            </a:endParaRPr>
          </a:p>
          <a:p>
            <a:r>
              <a:rPr lang="en-US" sz="2000" dirty="0">
                <a:sym typeface="+mn-ea"/>
              </a:rPr>
              <a:t> Each iteration starts by looking ahead to potential risks, and figuring out how best to avoid or mitigate them.</a:t>
            </a:r>
            <a:endParaRPr lang="en-US" sz="2000" dirty="0">
              <a:sym typeface="+mn-ea"/>
            </a:endParaRPr>
          </a:p>
          <a:p>
            <a:pPr marL="0" indent="0">
              <a:buNone/>
            </a:pPr>
            <a:endParaRPr lang="en-US" sz="2000" dirty="0">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34480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115570" y="925195"/>
            <a:ext cx="11843385" cy="5618480"/>
          </a:xfrm>
        </p:spPr>
        <p:txBody>
          <a:bodyPr>
            <a:normAutofit/>
          </a:bodyPr>
          <a:lstStyle/>
          <a:p>
            <a:pPr marL="0" indent="0">
              <a:buNone/>
            </a:pPr>
            <a:r>
              <a:rPr lang="en-US" sz="2665" b="1" u="sng" dirty="0">
                <a:sym typeface="+mn-ea"/>
              </a:rPr>
              <a:t>Spiral Model Application</a:t>
            </a:r>
            <a:endParaRPr lang="en-US" sz="2665" b="1" u="sng" dirty="0">
              <a:sym typeface="+mn-ea"/>
            </a:endParaRPr>
          </a:p>
          <a:p>
            <a:pPr marL="0" indent="0">
              <a:buNone/>
            </a:pPr>
            <a:endParaRPr lang="en-US" sz="2665" u="sng" dirty="0">
              <a:sym typeface="+mn-ea"/>
            </a:endParaRPr>
          </a:p>
          <a:p>
            <a:r>
              <a:rPr lang="en-US" sz="2000" dirty="0">
                <a:sym typeface="+mn-ea"/>
              </a:rPr>
              <a:t>The Spiral Model is widely used in the software industry as it is in sync with the natural development process of any product, i.e. learning with maturity which involves minimum risk for the customer as well as the development firms.</a:t>
            </a:r>
            <a:endParaRPr lang="en-US" sz="2000" dirty="0">
              <a:sym typeface="+mn-ea"/>
            </a:endParaRPr>
          </a:p>
          <a:p>
            <a:r>
              <a:rPr lang="en-US" sz="2000" dirty="0">
                <a:sym typeface="+mn-ea"/>
              </a:rPr>
              <a:t>The following pointers explain the typical uses of a Spiral Model </a:t>
            </a:r>
            <a:endParaRPr lang="en-US" sz="2000" dirty="0">
              <a:sym typeface="+mn-ea"/>
            </a:endParaRPr>
          </a:p>
          <a:p>
            <a:r>
              <a:rPr lang="en-US" sz="2000" dirty="0">
                <a:sym typeface="+mn-ea"/>
              </a:rPr>
              <a:t>When there is a budget constraint and risk evaluation is important.</a:t>
            </a:r>
            <a:endParaRPr lang="en-US" sz="2000" dirty="0">
              <a:sym typeface="+mn-ea"/>
            </a:endParaRPr>
          </a:p>
          <a:p>
            <a:r>
              <a:rPr lang="en-US" sz="2000" dirty="0">
                <a:sym typeface="+mn-ea"/>
              </a:rPr>
              <a:t>For medium to high-risk projects.</a:t>
            </a:r>
            <a:endParaRPr lang="en-US" sz="2000" dirty="0">
              <a:sym typeface="+mn-ea"/>
            </a:endParaRPr>
          </a:p>
          <a:p>
            <a:endParaRPr lang="en-US" sz="2000" dirty="0">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315" y="365125"/>
            <a:ext cx="9690735" cy="528955"/>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sz="half" idx="1"/>
          </p:nvPr>
        </p:nvSpPr>
        <p:spPr>
          <a:xfrm>
            <a:off x="115570" y="959485"/>
            <a:ext cx="2706370" cy="4939030"/>
          </a:xfrm>
        </p:spPr>
        <p:txBody>
          <a:bodyPr/>
          <a:lstStyle/>
          <a:p>
            <a:pPr marL="0" indent="0">
              <a:buNone/>
            </a:pPr>
            <a:r>
              <a:rPr lang="en-US" sz="3600" b="1" u="sng" dirty="0"/>
              <a:t>Spiral model</a:t>
            </a:r>
            <a:endParaRPr lang="en-US" sz="3600" b="1" dirty="0"/>
          </a:p>
          <a:p>
            <a:endParaRPr lang="en-US" sz="3600" b="1"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pic>
        <p:nvPicPr>
          <p:cNvPr id="4" name="Content Placeholder 3"/>
          <p:cNvPicPr>
            <a:picLocks noChangeAspect="1"/>
          </p:cNvPicPr>
          <p:nvPr>
            <p:ph sz="half" idx="2"/>
          </p:nvPr>
        </p:nvPicPr>
        <p:blipFill>
          <a:blip r:embed="rId3"/>
          <a:stretch>
            <a:fillRect/>
          </a:stretch>
        </p:blipFill>
        <p:spPr>
          <a:xfrm>
            <a:off x="3014345" y="1173480"/>
            <a:ext cx="8752205" cy="52736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345440"/>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199390" y="893445"/>
            <a:ext cx="11154410" cy="5773420"/>
          </a:xfrm>
        </p:spPr>
        <p:txBody>
          <a:bodyPr/>
          <a:lstStyle/>
          <a:p>
            <a:pPr marL="0" indent="0">
              <a:buNone/>
            </a:pPr>
            <a:r>
              <a:rPr lang="en-US" sz="2000" b="1" u="sng" dirty="0"/>
              <a:t>The advantages of the Spiral SDLC Model are as follows −</a:t>
            </a:r>
            <a:endParaRPr lang="en-US" dirty="0"/>
          </a:p>
          <a:p>
            <a:r>
              <a:rPr lang="en-US" sz="2000" dirty="0"/>
              <a:t>Changing requirements can be accommodated.</a:t>
            </a:r>
            <a:endParaRPr lang="en-US" sz="2000" dirty="0"/>
          </a:p>
          <a:p>
            <a:r>
              <a:rPr lang="en-US" sz="2000" dirty="0"/>
              <a:t>Allows extensive use of prototypes.</a:t>
            </a:r>
            <a:endParaRPr lang="en-US" sz="2000" dirty="0"/>
          </a:p>
          <a:p>
            <a:r>
              <a:rPr lang="en-US" sz="2000" dirty="0"/>
              <a:t>Requirements can be captured more accurately.</a:t>
            </a:r>
            <a:endParaRPr lang="en-US" sz="2000" dirty="0"/>
          </a:p>
          <a:p>
            <a:r>
              <a:rPr lang="en-US" sz="2000" dirty="0"/>
              <a:t>Users see the system early.</a:t>
            </a:r>
            <a:endParaRPr lang="en-US" sz="2000" dirty="0"/>
          </a:p>
          <a:p>
            <a:pPr marL="0" indent="0">
              <a:buNone/>
            </a:pPr>
            <a:endParaRPr lang="en-US" sz="2000" dirty="0"/>
          </a:p>
          <a:p>
            <a:pPr marL="0" indent="0">
              <a:buNone/>
            </a:pPr>
            <a:r>
              <a:rPr lang="en-US" sz="2000" b="1" u="sng" dirty="0"/>
              <a:t>The disadvantages of the Spiral SDLC Model are as follows −</a:t>
            </a:r>
            <a:endParaRPr lang="en-US" sz="2000" u="sng" dirty="0"/>
          </a:p>
          <a:p>
            <a:r>
              <a:rPr lang="en-US" sz="2000" dirty="0"/>
              <a:t>Management is more complex.</a:t>
            </a:r>
            <a:endParaRPr lang="en-US" sz="2000" dirty="0"/>
          </a:p>
          <a:p>
            <a:r>
              <a:rPr lang="en-US" sz="2000" dirty="0"/>
              <a:t>End of the project may not be known early.</a:t>
            </a:r>
            <a:endParaRPr lang="en-US" sz="2000" dirty="0"/>
          </a:p>
          <a:p>
            <a:r>
              <a:rPr lang="en-US" sz="2000" dirty="0"/>
              <a:t>Not suitable for small or low risk projects and could be expensive for small projects.</a:t>
            </a:r>
            <a:endParaRPr lang="en-US" sz="2000" dirty="0"/>
          </a:p>
          <a:p>
            <a:r>
              <a:rPr lang="en-US" sz="2000" dirty="0"/>
              <a:t>Process is complex</a:t>
            </a: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110" y="135255"/>
            <a:ext cx="9672955" cy="528955"/>
          </a:xfrm>
        </p:spPr>
        <p:txBody>
          <a:bodyPr>
            <a:noAutofit/>
          </a:bodyPr>
          <a:lstStyle/>
          <a:p>
            <a:pPr algn="ctr"/>
            <a:r>
              <a:rPr lang="en-US" sz="3200" b="1" dirty="0">
                <a:sym typeface="+mn-ea"/>
              </a:rPr>
              <a:t>Topic 3:System development life cycle models</a:t>
            </a:r>
            <a:endParaRPr lang="en-US" sz="3200" b="1" dirty="0">
              <a:sym typeface="+mn-ea"/>
            </a:endParaRPr>
          </a:p>
        </p:txBody>
      </p:sp>
      <p:sp>
        <p:nvSpPr>
          <p:cNvPr id="3" name="Content Placeholder 2"/>
          <p:cNvSpPr>
            <a:spLocks noGrp="1"/>
          </p:cNvSpPr>
          <p:nvPr>
            <p:ph sz="half" idx="1"/>
          </p:nvPr>
        </p:nvSpPr>
        <p:spPr>
          <a:xfrm>
            <a:off x="115570" y="1253490"/>
            <a:ext cx="5181600" cy="5076190"/>
          </a:xfrm>
        </p:spPr>
        <p:txBody>
          <a:bodyPr>
            <a:normAutofit lnSpcReduction="10000"/>
          </a:bodyPr>
          <a:lstStyle/>
          <a:p>
            <a:pPr marL="0" indent="0">
              <a:buNone/>
            </a:pPr>
            <a:r>
              <a:rPr lang="en-US" sz="3200" b="1" u="sng" dirty="0"/>
              <a:t>The V-model</a:t>
            </a:r>
            <a:r>
              <a:rPr lang="en-US" sz="3200" u="sng" dirty="0"/>
              <a:t> </a:t>
            </a:r>
            <a:endParaRPr lang="en-US" sz="3200" dirty="0"/>
          </a:p>
          <a:p>
            <a:pPr>
              <a:lnSpc>
                <a:spcPct val="120000"/>
              </a:lnSpc>
            </a:pPr>
            <a:r>
              <a:rPr lang="en-US" sz="2000" dirty="0"/>
              <a:t>In thisSDLC model execution of processes happens in a sequential manner in a V-shape. It is also known as</a:t>
            </a:r>
            <a:r>
              <a:rPr lang="en-US" sz="2000" b="1" i="1" dirty="0"/>
              <a:t> Verification and Validation model.</a:t>
            </a:r>
            <a:endParaRPr lang="en-US" sz="2000" b="1" i="1" dirty="0"/>
          </a:p>
          <a:p>
            <a:pPr>
              <a:lnSpc>
                <a:spcPct val="120000"/>
              </a:lnSpc>
            </a:pPr>
            <a:r>
              <a:rPr lang="en-US" sz="2000" dirty="0"/>
              <a:t>This means that for every single phase in the development cycle, there is a directly associated testing phase. </a:t>
            </a:r>
            <a:endParaRPr lang="en-US" sz="2000" dirty="0"/>
          </a:p>
          <a:p>
            <a:pPr marL="0" indent="0">
              <a:buNone/>
            </a:pP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pic>
        <p:nvPicPr>
          <p:cNvPr id="4" name="Content Placeholder 3"/>
          <p:cNvPicPr>
            <a:picLocks noChangeAspect="1"/>
          </p:cNvPicPr>
          <p:nvPr>
            <p:ph sz="half" idx="2"/>
          </p:nvPr>
        </p:nvPicPr>
        <p:blipFill>
          <a:blip r:embed="rId3"/>
          <a:stretch>
            <a:fillRect/>
          </a:stretch>
        </p:blipFill>
        <p:spPr>
          <a:xfrm>
            <a:off x="5552440" y="1019810"/>
            <a:ext cx="6405880" cy="53092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0" y="274955"/>
            <a:ext cx="8390890" cy="344805"/>
          </a:xfrm>
        </p:spPr>
        <p:txBody>
          <a:bodyPr>
            <a:noAutofit/>
          </a:bodyPr>
          <a:lstStyle/>
          <a:p>
            <a:pPr algn="ctr"/>
            <a:r>
              <a:rPr lang="en-US" sz="3200" b="1" dirty="0">
                <a:sym typeface="+mn-ea"/>
              </a:rPr>
              <a:t>Topic 3:System development life cycle models</a:t>
            </a:r>
            <a:endParaRPr lang="en-US" sz="3200" b="1" dirty="0">
              <a:sym typeface="+mn-ea"/>
            </a:endParaRPr>
          </a:p>
        </p:txBody>
      </p:sp>
      <p:sp>
        <p:nvSpPr>
          <p:cNvPr id="3" name="Content Placeholder 2"/>
          <p:cNvSpPr>
            <a:spLocks noGrp="1"/>
          </p:cNvSpPr>
          <p:nvPr>
            <p:ph idx="1"/>
          </p:nvPr>
        </p:nvSpPr>
        <p:spPr>
          <a:xfrm>
            <a:off x="115570" y="1048385"/>
            <a:ext cx="11842750" cy="5591175"/>
          </a:xfrm>
        </p:spPr>
        <p:txBody>
          <a:bodyPr>
            <a:normAutofit/>
          </a:bodyPr>
          <a:lstStyle/>
          <a:p>
            <a:pPr marL="0" indent="0">
              <a:buNone/>
            </a:pPr>
            <a:r>
              <a:rPr lang="en-US" b="1" u="sng" dirty="0"/>
              <a:t>V- Model ─ Application</a:t>
            </a:r>
            <a:endParaRPr lang="en-US" b="1" u="sng" dirty="0"/>
          </a:p>
          <a:p>
            <a:r>
              <a:rPr lang="en-US" sz="2220" dirty="0"/>
              <a:t>V-Model application.</a:t>
            </a:r>
            <a:endParaRPr lang="en-US" sz="2220" dirty="0"/>
          </a:p>
          <a:p>
            <a:pPr lvl="1">
              <a:lnSpc>
                <a:spcPct val="140000"/>
              </a:lnSpc>
              <a:buFont typeface="Wingdings" panose="05000000000000000000" charset="0"/>
              <a:buChar char="Ø"/>
            </a:pPr>
            <a:r>
              <a:rPr lang="en-US" sz="1900" dirty="0"/>
              <a:t>Requirements are well defined, clearly documented and fixed.</a:t>
            </a:r>
            <a:endParaRPr lang="en-US" sz="1900" dirty="0"/>
          </a:p>
          <a:p>
            <a:pPr lvl="1">
              <a:lnSpc>
                <a:spcPct val="140000"/>
              </a:lnSpc>
              <a:buFont typeface="Wingdings" panose="05000000000000000000" charset="0"/>
              <a:buChar char="Ø"/>
            </a:pPr>
            <a:r>
              <a:rPr lang="en-US" sz="1900" dirty="0"/>
              <a:t>Product definition is stable.</a:t>
            </a:r>
            <a:endParaRPr lang="en-US" sz="1900" dirty="0"/>
          </a:p>
          <a:p>
            <a:pPr lvl="1">
              <a:lnSpc>
                <a:spcPct val="140000"/>
              </a:lnSpc>
              <a:buFont typeface="Wingdings" panose="05000000000000000000" charset="0"/>
              <a:buChar char="Ø"/>
            </a:pPr>
            <a:r>
              <a:rPr lang="en-US" sz="1900" dirty="0"/>
              <a:t>Technology is not dynamic and is well understood by the project team.</a:t>
            </a:r>
            <a:endParaRPr lang="en-US" sz="1900" dirty="0"/>
          </a:p>
          <a:p>
            <a:pPr lvl="1">
              <a:lnSpc>
                <a:spcPct val="140000"/>
              </a:lnSpc>
              <a:buFont typeface="Wingdings" panose="05000000000000000000" charset="0"/>
              <a:buChar char="Ø"/>
            </a:pPr>
            <a:r>
              <a:rPr lang="en-US" sz="1900" dirty="0"/>
              <a:t>There are no ambiguous or undefined requirements.</a:t>
            </a:r>
            <a:endParaRPr lang="en-US" sz="19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475" y="274955"/>
            <a:ext cx="8051165" cy="344805"/>
          </a:xfrm>
        </p:spPr>
        <p:txBody>
          <a:bodyPr>
            <a:noAutofit/>
          </a:bodyPr>
          <a:lstStyle/>
          <a:p>
            <a:pPr algn="ctr"/>
            <a:r>
              <a:rPr lang="en-US" sz="3200" b="1" dirty="0">
                <a:sym typeface="+mn-ea"/>
              </a:rPr>
              <a:t>Topic 3:System development life cycle models</a:t>
            </a:r>
            <a:endParaRPr lang="en-US" sz="3200" b="1" dirty="0">
              <a:sym typeface="+mn-ea"/>
            </a:endParaRPr>
          </a:p>
        </p:txBody>
      </p:sp>
      <p:sp>
        <p:nvSpPr>
          <p:cNvPr id="3" name="Content Placeholder 2"/>
          <p:cNvSpPr>
            <a:spLocks noGrp="1"/>
          </p:cNvSpPr>
          <p:nvPr>
            <p:ph idx="1"/>
          </p:nvPr>
        </p:nvSpPr>
        <p:spPr>
          <a:xfrm>
            <a:off x="115570" y="1048385"/>
            <a:ext cx="11842750" cy="5591175"/>
          </a:xfrm>
        </p:spPr>
        <p:txBody>
          <a:bodyPr>
            <a:normAutofit lnSpcReduction="10000"/>
          </a:bodyPr>
          <a:lstStyle/>
          <a:p>
            <a:pPr marL="0" indent="0">
              <a:buNone/>
            </a:pPr>
            <a:r>
              <a:rPr lang="en-US" b="1" u="sng" dirty="0"/>
              <a:t>The advantages of the V-Model method are as follows −</a:t>
            </a:r>
            <a:endParaRPr lang="en-US" sz="2400" dirty="0"/>
          </a:p>
          <a:p>
            <a:r>
              <a:rPr lang="en-US" sz="2000" dirty="0"/>
              <a:t>This is a highly-disciplined model and Phases are completed one at a time.</a:t>
            </a:r>
            <a:endParaRPr lang="en-US" sz="2000" dirty="0"/>
          </a:p>
          <a:p>
            <a:r>
              <a:rPr lang="en-US" sz="2000" dirty="0"/>
              <a:t>Works well for smaller projects where requirements are very well understood.</a:t>
            </a:r>
            <a:endParaRPr lang="en-US" sz="2000" dirty="0"/>
          </a:p>
          <a:p>
            <a:r>
              <a:rPr lang="en-US" sz="2000" dirty="0"/>
              <a:t>Simple and easy to understand and use.</a:t>
            </a:r>
            <a:endParaRPr lang="en-US" sz="2000" dirty="0"/>
          </a:p>
          <a:p>
            <a:r>
              <a:rPr lang="en-US" sz="2000" dirty="0"/>
              <a:t>Easy to manage due to the rigidity of the model. Each phase has specific deliverables and a review process.</a:t>
            </a:r>
            <a:endParaRPr lang="en-US" sz="2000" dirty="0"/>
          </a:p>
          <a:p>
            <a:pPr marL="0" indent="0">
              <a:buNone/>
            </a:pPr>
            <a:endParaRPr lang="en-US" sz="2000" b="1" dirty="0"/>
          </a:p>
          <a:p>
            <a:pPr marL="0" indent="0">
              <a:buNone/>
            </a:pPr>
            <a:r>
              <a:rPr lang="en-US" b="1" u="sng" dirty="0"/>
              <a:t>The disadvantages of the V-Model method are as follows −</a:t>
            </a:r>
            <a:endParaRPr lang="en-US" dirty="0"/>
          </a:p>
          <a:p>
            <a:r>
              <a:rPr lang="en-US" sz="2000" dirty="0"/>
              <a:t>High risk and uncertainty.</a:t>
            </a:r>
            <a:endParaRPr lang="en-US" sz="2000" dirty="0"/>
          </a:p>
          <a:p>
            <a:r>
              <a:rPr lang="en-US" sz="2000" dirty="0"/>
              <a:t>Not a good model for complex and object-oriented projects.</a:t>
            </a:r>
            <a:endParaRPr lang="en-US" sz="2000" dirty="0"/>
          </a:p>
          <a:p>
            <a:r>
              <a:rPr lang="en-US" sz="2000" dirty="0"/>
              <a:t>Poor model for long and ongoing projects.</a:t>
            </a:r>
            <a:endParaRPr lang="en-US" sz="2000" dirty="0"/>
          </a:p>
          <a:p>
            <a:r>
              <a:rPr lang="en-US" sz="2000" dirty="0"/>
              <a:t>Not suitable for the projects where requirements are at a moderate to high risk of changing.</a:t>
            </a: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81380" y="1725295"/>
            <a:ext cx="10131425" cy="1333500"/>
          </a:xfrm>
        </p:spPr>
        <p:txBody>
          <a:bodyPr>
            <a:normAutofit/>
          </a:bodyPr>
          <a:lstStyle/>
          <a:p>
            <a:r>
              <a:rPr lang="en-US" sz="2000" dirty="0"/>
              <a:t>Learning Outcome No2</a:t>
            </a:r>
            <a:r>
              <a:rPr lang="en-US" sz="2400" dirty="0"/>
              <a:t>:</a:t>
            </a:r>
            <a:r>
              <a:rPr lang="en-US" sz="2400" b="1" u="sng" dirty="0"/>
              <a:t>Approaches to system Development and Project planning</a:t>
            </a:r>
            <a:endParaRPr lang="en-US" sz="2400" b="1" u="sng" dirty="0"/>
          </a:p>
        </p:txBody>
      </p:sp>
      <p:sp>
        <p:nvSpPr>
          <p:cNvPr id="3" name="Subtitle 2"/>
          <p:cNvSpPr>
            <a:spLocks noGrp="1"/>
          </p:cNvSpPr>
          <p:nvPr>
            <p:ph type="subTitle" idx="1"/>
          </p:nvPr>
        </p:nvSpPr>
        <p:spPr>
          <a:xfrm>
            <a:off x="1303655" y="3715385"/>
            <a:ext cx="9144000" cy="715962"/>
          </a:xfrm>
        </p:spPr>
        <p:txBody>
          <a:bodyPr/>
          <a:lstStyle/>
          <a:p>
            <a:r>
              <a:rPr lang="en-US" dirty="0" smtClean="0"/>
              <a:t>Topic 4</a:t>
            </a:r>
            <a:r>
              <a:rPr lang="en-US" dirty="0"/>
              <a:t>: </a:t>
            </a:r>
            <a:r>
              <a:rPr lang="en-US" b="1" u="sng" dirty="0"/>
              <a:t>Activities in SDLC</a:t>
            </a:r>
            <a:endParaRPr lang="en-US" b="1" u="sng" dirty="0"/>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7" name="Picture 6"/>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9610" y="344564"/>
            <a:ext cx="7886700" cy="647700"/>
          </a:xfrm>
        </p:spPr>
        <p:txBody>
          <a:bodyPr>
            <a:normAutofit/>
          </a:bodyPr>
          <a:lstStyle/>
          <a:p>
            <a:r>
              <a:rPr lang="en-US" sz="2400" b="1" dirty="0"/>
              <a:t>Learning Outcome: </a:t>
            </a:r>
            <a:endParaRPr lang="en-US" sz="2400" b="1" dirty="0"/>
          </a:p>
        </p:txBody>
      </p:sp>
      <p:sp>
        <p:nvSpPr>
          <p:cNvPr id="3" name="Content Placeholder 2"/>
          <p:cNvSpPr>
            <a:spLocks noGrp="1"/>
          </p:cNvSpPr>
          <p:nvPr>
            <p:ph idx="1"/>
          </p:nvPr>
        </p:nvSpPr>
        <p:spPr>
          <a:xfrm>
            <a:off x="370840" y="1444148"/>
            <a:ext cx="11450320" cy="5200491"/>
          </a:xfrm>
        </p:spPr>
        <p:txBody>
          <a:bodyPr/>
          <a:lstStyle/>
          <a:p>
            <a:pPr marL="0" indent="0">
              <a:buNone/>
            </a:pPr>
            <a:r>
              <a:rPr lang="en-US" dirty="0"/>
              <a:t>Trainee’s Guide </a:t>
            </a:r>
            <a:endParaRPr lang="en-US" dirty="0"/>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9" name="Picture 8"/>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4: Activities involved in SDLC</a:t>
            </a:r>
            <a:endParaRPr lang="en-US" sz="3600" b="1" dirty="0" smtClean="0"/>
          </a:p>
        </p:txBody>
      </p:sp>
      <p:sp>
        <p:nvSpPr>
          <p:cNvPr id="3" name="Content Placeholder 2"/>
          <p:cNvSpPr>
            <a:spLocks noGrp="1"/>
          </p:cNvSpPr>
          <p:nvPr>
            <p:ph idx="1"/>
          </p:nvPr>
        </p:nvSpPr>
        <p:spPr>
          <a:xfrm>
            <a:off x="267335" y="1143000"/>
            <a:ext cx="11086465" cy="5482590"/>
          </a:xfrm>
        </p:spPr>
        <p:txBody>
          <a:bodyPr>
            <a:normAutofit/>
          </a:bodyPr>
          <a:lstStyle/>
          <a:p>
            <a:pPr marL="0" indent="0">
              <a:buNone/>
            </a:pPr>
            <a:r>
              <a:rPr lang="en-US" sz="2000" b="1" u="sng" dirty="0"/>
              <a:t>SDLC Activities</a:t>
            </a:r>
            <a:endParaRPr lang="en-US" dirty="0"/>
          </a:p>
          <a:p>
            <a:pPr marL="0" indent="0">
              <a:buNone/>
            </a:pPr>
            <a:r>
              <a:rPr lang="en-US" sz="2000" dirty="0"/>
              <a:t>SDLC provides a series of steps to be followed to design and develop a software product efficiently. Includes the following steps:</a:t>
            </a:r>
            <a:endParaRPr lang="en-US" sz="2000" dirty="0"/>
          </a:p>
          <a:p>
            <a:pPr marL="914400" lvl="1" indent="-457200" algn="just">
              <a:buAutoNum type="arabicPeriod"/>
            </a:pPr>
            <a:r>
              <a:rPr lang="en-US" sz="2000" dirty="0"/>
              <a:t>Communication</a:t>
            </a:r>
            <a:endParaRPr lang="en-US" sz="2000" dirty="0"/>
          </a:p>
          <a:p>
            <a:pPr marL="914400" lvl="1" indent="-457200" algn="just">
              <a:buAutoNum type="arabicPeriod"/>
            </a:pPr>
            <a:r>
              <a:rPr lang="en-US" sz="2000" dirty="0"/>
              <a:t>requirem gathering</a:t>
            </a:r>
            <a:endParaRPr lang="en-US" sz="2000" dirty="0"/>
          </a:p>
          <a:p>
            <a:pPr marL="914400" lvl="1" indent="-457200" algn="just">
              <a:buAutoNum type="arabicPeriod"/>
            </a:pPr>
            <a:r>
              <a:rPr lang="en-US" sz="2000" dirty="0"/>
              <a:t>Feasibility study</a:t>
            </a:r>
            <a:endParaRPr lang="en-US" sz="2000" dirty="0"/>
          </a:p>
          <a:p>
            <a:pPr marL="914400" lvl="1" indent="-457200" algn="just">
              <a:buAutoNum type="arabicPeriod"/>
            </a:pPr>
            <a:r>
              <a:rPr lang="en-US" sz="2000" dirty="0"/>
              <a:t>System Analysis</a:t>
            </a:r>
            <a:endParaRPr lang="en-US" sz="2000" dirty="0"/>
          </a:p>
          <a:p>
            <a:pPr marL="914400" lvl="1" indent="-457200" algn="just">
              <a:buAutoNum type="arabicPeriod"/>
            </a:pPr>
            <a:r>
              <a:rPr lang="en-US" sz="2000" dirty="0"/>
              <a:t>Software Design</a:t>
            </a:r>
            <a:endParaRPr lang="en-US" sz="2000" dirty="0"/>
          </a:p>
          <a:p>
            <a:pPr marL="914400" lvl="1" indent="-457200" algn="just">
              <a:buAutoNum type="arabicPeriod"/>
            </a:pPr>
            <a:r>
              <a:rPr lang="en-US" sz="2000" dirty="0"/>
              <a:t>coding</a:t>
            </a:r>
            <a:endParaRPr lang="en-US" sz="2000" dirty="0"/>
          </a:p>
          <a:p>
            <a:pPr marL="914400" lvl="1" indent="-457200" algn="just">
              <a:buAutoNum type="arabicPeriod"/>
            </a:pPr>
            <a:r>
              <a:rPr lang="en-US" sz="2000" dirty="0"/>
              <a:t>intergration</a:t>
            </a:r>
            <a:endParaRPr lang="en-US" sz="2000" dirty="0"/>
          </a:p>
          <a:p>
            <a:pPr marL="914400" lvl="1" indent="-457200" algn="just">
              <a:buAutoNum type="arabicPeriod"/>
            </a:pPr>
            <a:r>
              <a:rPr lang="en-US" sz="2000" dirty="0"/>
              <a:t>implementation</a:t>
            </a:r>
            <a:endParaRPr lang="en-US" sz="2000" dirty="0"/>
          </a:p>
          <a:p>
            <a:pPr marL="914400" lvl="1" indent="-457200" algn="just">
              <a:buAutoNum type="arabicPeriod"/>
            </a:pPr>
            <a:r>
              <a:rPr lang="en-US" sz="2000" dirty="0"/>
              <a:t>operations &amp; Maintenance</a:t>
            </a:r>
            <a:endParaRPr lang="en-US" sz="2000" dirty="0"/>
          </a:p>
          <a:p>
            <a:pPr marL="914400" lvl="1" indent="-457200" algn="just">
              <a:buAutoNum type="arabicPeriod"/>
            </a:pPr>
            <a:r>
              <a:rPr lang="en-US" sz="2000" dirty="0"/>
              <a:t>Disposition</a:t>
            </a: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4: Activities involved in SDLC</a:t>
            </a:r>
            <a:endParaRPr lang="en-US" sz="3600" b="1" dirty="0" smtClean="0"/>
          </a:p>
        </p:txBody>
      </p:sp>
      <p:sp>
        <p:nvSpPr>
          <p:cNvPr id="3" name="Content Placeholder 2"/>
          <p:cNvSpPr>
            <a:spLocks noGrp="1"/>
          </p:cNvSpPr>
          <p:nvPr>
            <p:ph idx="1"/>
          </p:nvPr>
        </p:nvSpPr>
        <p:spPr>
          <a:xfrm>
            <a:off x="267335" y="1143000"/>
            <a:ext cx="11086465" cy="5482590"/>
          </a:xfrm>
        </p:spPr>
        <p:txBody>
          <a:bodyPr>
            <a:normAutofit lnSpcReduction="10000"/>
          </a:bodyPr>
          <a:lstStyle/>
          <a:p>
            <a:pPr marL="0" indent="0">
              <a:buNone/>
            </a:pPr>
            <a:r>
              <a:rPr lang="en-US" sz="2000" b="1" dirty="0"/>
              <a:t>Communication</a:t>
            </a:r>
            <a:endParaRPr lang="en-US" sz="2000" b="1" dirty="0"/>
          </a:p>
          <a:p>
            <a:r>
              <a:rPr lang="en-US" sz="2000" dirty="0"/>
              <a:t>This is the first step where the user initiates the request for a desired software product. He contacts the service provider and tries to negotiate the terms. He submits his request to the service providing organization in writing.</a:t>
            </a:r>
            <a:endParaRPr lang="en-US" sz="2000" dirty="0"/>
          </a:p>
          <a:p>
            <a:pPr marL="0" indent="0">
              <a:buNone/>
            </a:pPr>
            <a:endParaRPr lang="en-US" sz="2000" dirty="0"/>
          </a:p>
          <a:p>
            <a:pPr>
              <a:buNone/>
            </a:pPr>
            <a:r>
              <a:rPr lang="en-US" sz="2000" b="1" dirty="0"/>
              <a:t>Requirement Gathering</a:t>
            </a:r>
            <a:endParaRPr lang="en-US" sz="2000" dirty="0"/>
          </a:p>
          <a:p>
            <a:r>
              <a:rPr lang="en-US" sz="2000" dirty="0"/>
              <a:t>The requirements are contemplated and segregated into user requirements, system requirements and functional requirements. </a:t>
            </a:r>
            <a:endParaRPr lang="en-US" sz="2000" dirty="0"/>
          </a:p>
          <a:p>
            <a:r>
              <a:rPr lang="en-US" sz="2000" dirty="0"/>
              <a:t>The requirements are collected using a number of practices as given -</a:t>
            </a:r>
            <a:endParaRPr lang="en-US" sz="2000" dirty="0"/>
          </a:p>
          <a:p>
            <a:endParaRPr lang="en-US" sz="2000" dirty="0"/>
          </a:p>
          <a:p>
            <a:pPr marL="914400" lvl="1" indent="-457200">
              <a:buAutoNum type="arabicPeriod"/>
            </a:pPr>
            <a:r>
              <a:rPr lang="en-US" sz="2000" dirty="0"/>
              <a:t>studying the existing or obsolete system and software,</a:t>
            </a:r>
            <a:endParaRPr lang="en-US" sz="2000" dirty="0"/>
          </a:p>
          <a:p>
            <a:pPr marL="914400" lvl="1" indent="-457200">
              <a:buAutoNum type="arabicPeriod"/>
            </a:pPr>
            <a:r>
              <a:rPr lang="en-US" sz="2000" dirty="0"/>
              <a:t>conducting interviews of users and developers,</a:t>
            </a:r>
            <a:endParaRPr lang="en-US" sz="2000" dirty="0"/>
          </a:p>
          <a:p>
            <a:pPr marL="914400" lvl="1" indent="-457200">
              <a:buAutoNum type="arabicPeriod"/>
            </a:pPr>
            <a:r>
              <a:rPr lang="en-US" sz="2000" dirty="0"/>
              <a:t>referring to the database or</a:t>
            </a:r>
            <a:endParaRPr lang="en-US" sz="2000" dirty="0"/>
          </a:p>
          <a:p>
            <a:pPr marL="914400" lvl="1" indent="-457200">
              <a:buAutoNum type="arabicPeriod"/>
            </a:pPr>
            <a:r>
              <a:rPr lang="en-US" sz="2000" dirty="0"/>
              <a:t>collecting answers from the questionnaires.</a:t>
            </a: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4: Activities involved in SDLC</a:t>
            </a:r>
            <a:endParaRPr lang="en-US" sz="3600" b="1" dirty="0" smtClean="0"/>
          </a:p>
        </p:txBody>
      </p:sp>
      <p:sp>
        <p:nvSpPr>
          <p:cNvPr id="3" name="Content Placeholder 2"/>
          <p:cNvSpPr>
            <a:spLocks noGrp="1"/>
          </p:cNvSpPr>
          <p:nvPr>
            <p:ph idx="1"/>
          </p:nvPr>
        </p:nvSpPr>
        <p:spPr>
          <a:xfrm>
            <a:off x="267335" y="894080"/>
            <a:ext cx="11691620" cy="5762625"/>
          </a:xfrm>
        </p:spPr>
        <p:txBody>
          <a:bodyPr>
            <a:noAutofit/>
          </a:bodyPr>
          <a:lstStyle/>
          <a:p>
            <a:pPr marL="0" indent="0">
              <a:buNone/>
            </a:pPr>
            <a:r>
              <a:rPr lang="en-US" sz="1800" b="1" dirty="0"/>
              <a:t>Feasibility Study</a:t>
            </a:r>
            <a:endParaRPr lang="en-US" sz="1800" b="1" dirty="0"/>
          </a:p>
          <a:p>
            <a:pPr marL="0" indent="0">
              <a:buNone/>
            </a:pPr>
            <a:r>
              <a:rPr lang="en-US" sz="1800" dirty="0"/>
              <a:t> At this step the team analyzes if a software can be made to fulfill all requirements of the user and if there is any possibility of software being no more useful. </a:t>
            </a:r>
            <a:endParaRPr lang="en-US" sz="1800" dirty="0"/>
          </a:p>
          <a:p>
            <a:pPr marL="0" indent="0">
              <a:buNone/>
            </a:pPr>
            <a:r>
              <a:rPr lang="en-US" sz="1800" b="1" dirty="0"/>
              <a:t>System Analysis</a:t>
            </a:r>
            <a:endParaRPr lang="en-US" sz="1800" b="1" dirty="0"/>
          </a:p>
          <a:p>
            <a:pPr marL="0" indent="0">
              <a:buNone/>
            </a:pPr>
            <a:r>
              <a:rPr lang="en-US" sz="1800" dirty="0"/>
              <a:t>System analysis includes Understanding of software product limitations, learning system related problems or changes to be done in existing systems beforehand, identifying and addressing the impact of project on organization and personnel etc. T</a:t>
            </a:r>
            <a:endParaRPr lang="en-US" sz="1800" dirty="0"/>
          </a:p>
          <a:p>
            <a:pPr marL="0" indent="0">
              <a:buNone/>
            </a:pPr>
            <a:r>
              <a:rPr lang="en-US" sz="1800" b="1" dirty="0"/>
              <a:t>Coding</a:t>
            </a:r>
            <a:endParaRPr lang="en-US" sz="1800" b="1" dirty="0"/>
          </a:p>
          <a:p>
            <a:pPr marL="0" indent="0">
              <a:buNone/>
            </a:pPr>
            <a:r>
              <a:rPr lang="en-US" sz="1800" dirty="0"/>
              <a:t>This step is also known as programming phase. The implementation of software design starts in terms of writing program code in the suitable programming language and developing error-free executable programs efficiently.</a:t>
            </a:r>
            <a:endParaRPr lang="en-US" sz="18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4: Activities involved in SDLC</a:t>
            </a:r>
            <a:endParaRPr lang="en-US" sz="3600" b="1" dirty="0" smtClean="0"/>
          </a:p>
        </p:txBody>
      </p:sp>
      <p:sp>
        <p:nvSpPr>
          <p:cNvPr id="3" name="Content Placeholder 2"/>
          <p:cNvSpPr>
            <a:spLocks noGrp="1"/>
          </p:cNvSpPr>
          <p:nvPr>
            <p:ph idx="1"/>
          </p:nvPr>
        </p:nvSpPr>
        <p:spPr>
          <a:xfrm>
            <a:off x="267335" y="894080"/>
            <a:ext cx="11691620" cy="5762625"/>
          </a:xfrm>
        </p:spPr>
        <p:txBody>
          <a:bodyPr>
            <a:noAutofit/>
          </a:bodyPr>
          <a:lstStyle/>
          <a:p>
            <a:pPr marL="0" indent="0">
              <a:buNone/>
            </a:pPr>
            <a:r>
              <a:rPr lang="en-US" sz="1800" b="1" dirty="0"/>
              <a:t>Testing</a:t>
            </a:r>
            <a:endParaRPr lang="en-US" sz="1800" b="1" dirty="0"/>
          </a:p>
          <a:p>
            <a:r>
              <a:rPr lang="en-US" sz="1800" dirty="0"/>
              <a:t>An estimate says that 50% of whole software development process should be tested. Errors may ruin the software from critical level to its own removal. </a:t>
            </a:r>
            <a:endParaRPr lang="en-US" sz="1800" dirty="0"/>
          </a:p>
          <a:p>
            <a:r>
              <a:rPr lang="en-US" sz="1800" dirty="0"/>
              <a:t>Software testing is done while coding by the developers and thorough testing is conducted by testing experts at various levels of code such as module testing, program testing, product testing, in-house testing and testing the product at user’s end. </a:t>
            </a:r>
            <a:endParaRPr lang="en-US" sz="1800" dirty="0"/>
          </a:p>
          <a:p>
            <a:pPr marL="0" indent="0">
              <a:buNone/>
            </a:pPr>
            <a:r>
              <a:rPr lang="en-US" sz="1800" b="1" dirty="0"/>
              <a:t>Integration</a:t>
            </a:r>
            <a:endParaRPr lang="en-US" sz="1800" b="1" dirty="0"/>
          </a:p>
          <a:p>
            <a:r>
              <a:rPr lang="en-US" sz="1800" dirty="0"/>
              <a:t>Software may need to be integrated with the libraries, databases and other program(s). This stage of SDLC is involved in the integration of software with outer world entities.</a:t>
            </a:r>
            <a:endParaRPr lang="en-US" sz="1800" dirty="0"/>
          </a:p>
          <a:p>
            <a:pPr marL="0" indent="0">
              <a:buNone/>
            </a:pPr>
            <a:r>
              <a:rPr lang="en-US" sz="1800" b="1" dirty="0"/>
              <a:t>Implementation</a:t>
            </a:r>
            <a:endParaRPr lang="en-US" sz="1800" b="1" dirty="0"/>
          </a:p>
          <a:p>
            <a:r>
              <a:rPr lang="en-US" sz="1800" dirty="0"/>
              <a:t>This means installing the software on user machines. </a:t>
            </a:r>
            <a:endParaRPr lang="en-US" sz="1800" dirty="0"/>
          </a:p>
          <a:p>
            <a:pPr marL="0" indent="0">
              <a:buNone/>
            </a:pPr>
            <a:r>
              <a:rPr lang="en-US" sz="1800" b="1" dirty="0"/>
              <a:t>Operation and Maintenance</a:t>
            </a:r>
            <a:endParaRPr lang="en-US" sz="1800" b="1" dirty="0"/>
          </a:p>
          <a:p>
            <a:r>
              <a:rPr lang="en-US" sz="1800" dirty="0"/>
              <a:t>This phase confirms the software operation in terms of more efficiency and less errors. If required, the users are trained on, or aided with the documentation on how to operate the software and how to keep the software operational. </a:t>
            </a:r>
            <a:endParaRPr lang="en-US" sz="1800" dirty="0"/>
          </a:p>
          <a:p>
            <a:r>
              <a:rPr lang="en-US" sz="1800" dirty="0"/>
              <a:t>The software is maintained timely by updating the code according to the changes taking place in user end environment or technology. </a:t>
            </a:r>
            <a:endParaRPr lang="en-US" sz="1800" dirty="0"/>
          </a:p>
          <a:p>
            <a:pPr marL="0" indent="0">
              <a:buNone/>
            </a:pPr>
            <a:endParaRPr lang="en-US" sz="18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4: Activities involved in SDLC</a:t>
            </a:r>
            <a:endParaRPr lang="en-US" sz="3600" b="1" dirty="0" smtClean="0"/>
          </a:p>
        </p:txBody>
      </p:sp>
      <p:sp>
        <p:nvSpPr>
          <p:cNvPr id="3" name="Content Placeholder 2"/>
          <p:cNvSpPr>
            <a:spLocks noGrp="1"/>
          </p:cNvSpPr>
          <p:nvPr>
            <p:ph idx="1"/>
          </p:nvPr>
        </p:nvSpPr>
        <p:spPr>
          <a:xfrm>
            <a:off x="456565" y="1275715"/>
            <a:ext cx="11024870" cy="4071620"/>
          </a:xfrm>
        </p:spPr>
        <p:txBody>
          <a:bodyPr>
            <a:noAutofit/>
          </a:bodyPr>
          <a:lstStyle/>
          <a:p>
            <a:pPr marL="0" indent="0">
              <a:buNone/>
            </a:pPr>
            <a:r>
              <a:rPr lang="en-US" sz="2400" b="1" dirty="0"/>
              <a:t>Disposition</a:t>
            </a:r>
            <a:endParaRPr lang="en-US" sz="2400" b="1" dirty="0"/>
          </a:p>
          <a:p>
            <a:r>
              <a:rPr lang="en-US" sz="2000" dirty="0"/>
              <a:t>As time elapses, the software may decline on the performance front.</a:t>
            </a:r>
            <a:endParaRPr lang="en-US" sz="2000" dirty="0"/>
          </a:p>
          <a:p>
            <a:r>
              <a:rPr lang="en-US" sz="2000" dirty="0"/>
              <a:t>It may go completely obsolete or may need intense upgradation.</a:t>
            </a:r>
            <a:endParaRPr lang="en-US" sz="2000" dirty="0"/>
          </a:p>
          <a:p>
            <a:r>
              <a:rPr lang="en-US" sz="2000" dirty="0"/>
              <a:t> Hence a pressing need to eliminate a major portion of the system arises. </a:t>
            </a:r>
            <a:endParaRPr lang="en-US" sz="2000" dirty="0"/>
          </a:p>
          <a:p>
            <a:r>
              <a:rPr lang="en-US" sz="2000" dirty="0"/>
              <a:t>This phase includes archiving data and required software components, closing down the system, planning disposition activity and terminating system at appropriate end-of-system time.</a:t>
            </a: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81380" y="1725295"/>
            <a:ext cx="10131425" cy="1333500"/>
          </a:xfrm>
        </p:spPr>
        <p:txBody>
          <a:bodyPr>
            <a:normAutofit/>
          </a:bodyPr>
          <a:lstStyle/>
          <a:p>
            <a:r>
              <a:rPr lang="en-US" sz="2000" dirty="0"/>
              <a:t>Learning Outcome No2</a:t>
            </a:r>
            <a:r>
              <a:rPr lang="en-US" sz="2400" dirty="0"/>
              <a:t>:</a:t>
            </a:r>
            <a:r>
              <a:rPr lang="en-US" sz="2400" b="1" u="sng" dirty="0"/>
              <a:t>Approaches to system Development and Project planning</a:t>
            </a:r>
            <a:endParaRPr lang="en-US" sz="2400" b="1" u="sng" dirty="0"/>
          </a:p>
        </p:txBody>
      </p:sp>
      <p:sp>
        <p:nvSpPr>
          <p:cNvPr id="3" name="Subtitle 2"/>
          <p:cNvSpPr>
            <a:spLocks noGrp="1"/>
          </p:cNvSpPr>
          <p:nvPr>
            <p:ph type="subTitle" idx="1"/>
          </p:nvPr>
        </p:nvSpPr>
        <p:spPr>
          <a:xfrm>
            <a:off x="1262380" y="3726815"/>
            <a:ext cx="9144000" cy="715962"/>
          </a:xfrm>
        </p:spPr>
        <p:txBody>
          <a:bodyPr/>
          <a:lstStyle/>
          <a:p>
            <a:r>
              <a:rPr lang="en-US" dirty="0" smtClean="0"/>
              <a:t>Topic 5</a:t>
            </a:r>
            <a:r>
              <a:rPr lang="en-US" dirty="0"/>
              <a:t>: </a:t>
            </a:r>
            <a:r>
              <a:rPr lang="en-US" b="1" u="sng" dirty="0"/>
              <a:t>Phases in SDLC</a:t>
            </a:r>
            <a:endParaRPr lang="en-US" b="1" u="sng" dirty="0"/>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7" name="Picture 6"/>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257175"/>
            <a:ext cx="9941560" cy="452755"/>
          </a:xfrm>
        </p:spPr>
        <p:txBody>
          <a:bodyPr>
            <a:noAutofit/>
          </a:bodyPr>
          <a:lstStyle/>
          <a:p>
            <a:pPr algn="ctr"/>
            <a:r>
              <a:rPr lang="en-US" sz="3600" b="1" dirty="0" smtClean="0">
                <a:sym typeface="+mn-ea"/>
              </a:rPr>
              <a:t>Topic 5:Phases in SDLC</a:t>
            </a:r>
            <a:r>
              <a:rPr lang="en-US" sz="3600" b="1" dirty="0">
                <a:sym typeface="+mn-ea"/>
              </a:rPr>
              <a:t> </a:t>
            </a:r>
            <a:endParaRPr lang="en-US" sz="3600" b="1" dirty="0">
              <a:sym typeface="+mn-ea"/>
            </a:endParaRPr>
          </a:p>
        </p:txBody>
      </p:sp>
      <p:sp>
        <p:nvSpPr>
          <p:cNvPr id="3" name="Content Placeholder 2"/>
          <p:cNvSpPr>
            <a:spLocks noGrp="1"/>
          </p:cNvSpPr>
          <p:nvPr>
            <p:ph idx="1"/>
          </p:nvPr>
        </p:nvSpPr>
        <p:spPr>
          <a:xfrm>
            <a:off x="115570" y="893445"/>
            <a:ext cx="11842750" cy="5680710"/>
          </a:xfrm>
        </p:spPr>
        <p:txBody>
          <a:bodyPr>
            <a:normAutofit fontScale="90000"/>
          </a:bodyPr>
          <a:lstStyle/>
          <a:p>
            <a:pPr marL="0" indent="0">
              <a:buNone/>
            </a:pPr>
            <a:r>
              <a:rPr lang="en-US" sz="2000" b="1" u="sng" dirty="0"/>
              <a:t>Phases of the Software Development Life Cycle</a:t>
            </a:r>
            <a:endParaRPr lang="en-US" sz="2000" dirty="0"/>
          </a:p>
          <a:p>
            <a:pPr marL="0" indent="0">
              <a:buNone/>
            </a:pPr>
            <a:r>
              <a:rPr lang="en-US" sz="2200" b="1" dirty="0"/>
              <a:t>Stage 1 – Planning</a:t>
            </a:r>
            <a:endParaRPr lang="en-US" sz="2200" dirty="0"/>
          </a:p>
          <a:p>
            <a:pPr marL="0" indent="0">
              <a:buNone/>
            </a:pPr>
            <a:r>
              <a:rPr lang="en-US" sz="2200" dirty="0"/>
              <a:t>This is known as the planning stage. It is the most important phase of the entire SDLC from the perspective of project managers and stakeholders.</a:t>
            </a:r>
            <a:endParaRPr lang="en-US" sz="2200" dirty="0"/>
          </a:p>
          <a:p>
            <a:pPr marL="0" indent="0">
              <a:buNone/>
            </a:pPr>
            <a:r>
              <a:rPr lang="en-US" sz="2200" dirty="0"/>
              <a:t>The planning stage answers questions such as:</a:t>
            </a:r>
            <a:endParaRPr lang="en-US" sz="2200" dirty="0"/>
          </a:p>
          <a:p>
            <a:pPr marL="457200" indent="-457200">
              <a:buAutoNum type="arabicPeriod"/>
            </a:pPr>
            <a:r>
              <a:rPr lang="en-US" sz="2200" dirty="0"/>
              <a:t>How the software will be used?</a:t>
            </a:r>
            <a:endParaRPr lang="en-US" sz="2200" dirty="0"/>
          </a:p>
          <a:p>
            <a:pPr marL="457200" indent="-457200">
              <a:buAutoNum type="arabicPeriod"/>
            </a:pPr>
            <a:r>
              <a:rPr lang="en-US" sz="2200" dirty="0"/>
              <a:t>What data will serve as the input of the software?</a:t>
            </a:r>
            <a:endParaRPr lang="en-US" sz="2200" dirty="0"/>
          </a:p>
          <a:p>
            <a:pPr marL="0" indent="0">
              <a:buNone/>
            </a:pPr>
            <a:r>
              <a:rPr lang="en-US" sz="2200" b="1" dirty="0"/>
              <a:t>Stage 2 – Analysis</a:t>
            </a:r>
            <a:endParaRPr lang="en-US" sz="2200" dirty="0"/>
          </a:p>
          <a:p>
            <a:r>
              <a:rPr lang="en-US" sz="2200" dirty="0"/>
              <a:t>Once all the requirements are collected, it’s time to analyze those requirements for feasibility and validity. </a:t>
            </a:r>
            <a:endParaRPr lang="en-US" sz="2200" dirty="0"/>
          </a:p>
          <a:p>
            <a:pPr marL="0" indent="0">
              <a:buNone/>
            </a:pPr>
            <a:r>
              <a:rPr lang="en-US" sz="2200" dirty="0"/>
              <a:t>Simply stating, it is studied whether it will be possible to add the requirements to the software or not.</a:t>
            </a:r>
            <a:endParaRPr lang="en-US" sz="2200" dirty="0"/>
          </a:p>
          <a:p>
            <a:pPr marL="0" indent="0">
              <a:buNone/>
            </a:pPr>
            <a:r>
              <a:rPr lang="en-US" sz="2200" b="1" dirty="0"/>
              <a:t>Stage 3 – Designing</a:t>
            </a:r>
            <a:endParaRPr lang="en-US" sz="2200" dirty="0"/>
          </a:p>
          <a:p>
            <a:pPr marL="457200" indent="-457200">
              <a:buNone/>
            </a:pPr>
            <a:r>
              <a:rPr lang="en-US" sz="2200" dirty="0">
                <a:sym typeface="+mn-ea"/>
              </a:rPr>
              <a:t>	This stage includes the designing of requirements specified in the very first phase of the SDLC. In addition to assisting in specifying hardware as well as system requirements, Software Design also helps in defining the overall software architecture. </a:t>
            </a:r>
            <a:r>
              <a:rPr lang="en-US" sz="2200" dirty="0"/>
              <a:t>During the designing phase, testers are required to come up with an apt testing strategy. </a:t>
            </a:r>
            <a:endParaRPr lang="en-US" sz="22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210" y="202565"/>
            <a:ext cx="9941560" cy="496570"/>
          </a:xfrm>
        </p:spPr>
        <p:txBody>
          <a:bodyPr>
            <a:noAutofit/>
          </a:bodyPr>
          <a:lstStyle/>
          <a:p>
            <a:pPr algn="ctr"/>
            <a:r>
              <a:rPr lang="en-US" sz="3600" b="1" dirty="0">
                <a:sym typeface="+mn-ea"/>
              </a:rPr>
              <a:t>Topic 3:System development life cycle models</a:t>
            </a:r>
            <a:endParaRPr lang="en-US" sz="3600" b="1" dirty="0">
              <a:sym typeface="+mn-ea"/>
            </a:endParaRPr>
          </a:p>
        </p:txBody>
      </p:sp>
      <p:sp>
        <p:nvSpPr>
          <p:cNvPr id="3" name="Content Placeholder 2"/>
          <p:cNvSpPr>
            <a:spLocks noGrp="1"/>
          </p:cNvSpPr>
          <p:nvPr>
            <p:ph idx="1"/>
          </p:nvPr>
        </p:nvSpPr>
        <p:spPr>
          <a:xfrm>
            <a:off x="251460" y="1028065"/>
            <a:ext cx="11706225" cy="5546090"/>
          </a:xfrm>
        </p:spPr>
        <p:txBody>
          <a:bodyPr>
            <a:normAutofit/>
          </a:bodyPr>
          <a:lstStyle/>
          <a:p>
            <a:pPr marL="0" indent="0">
              <a:buNone/>
            </a:pPr>
            <a:r>
              <a:rPr lang="en-US" sz="2400" b="1" dirty="0"/>
              <a:t>Stage 4 – Development &amp; Testing</a:t>
            </a:r>
            <a:endParaRPr lang="en-US" dirty="0"/>
          </a:p>
          <a:p>
            <a:r>
              <a:rPr lang="en-US" sz="2000" dirty="0"/>
              <a:t>While some development teams consider this phase as a single unit, others prefer to break it into two sub-phases. </a:t>
            </a:r>
            <a:endParaRPr lang="en-US" sz="2000" dirty="0"/>
          </a:p>
          <a:p>
            <a:r>
              <a:rPr lang="en-US" sz="2000" dirty="0"/>
              <a:t>Once the system design documentation is complete, the whole task is divided into modules or units. Now, the actual coding starts.</a:t>
            </a:r>
            <a:endParaRPr lang="en-US" sz="2000" dirty="0"/>
          </a:p>
          <a:p>
            <a:r>
              <a:rPr lang="en-US" sz="2000" dirty="0"/>
              <a:t>Because this phase includes coding, it is the most important phase of the SDLC for the developer team. Moreover, this is the longest phase of the entire software development lifecycle. Once the code is fully developed, testing of the same is carried against the requirements.</a:t>
            </a:r>
            <a:endParaRPr lang="en-US" sz="2000" dirty="0"/>
          </a:p>
          <a:p>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528320"/>
          </a:xfrm>
        </p:spPr>
        <p:txBody>
          <a:bodyPr>
            <a:noAutofit/>
          </a:bodyPr>
          <a:lstStyle/>
          <a:p>
            <a:pPr algn="ctr"/>
            <a:r>
              <a:rPr lang="en-US" sz="3600" b="1" dirty="0" smtClean="0">
                <a:sym typeface="+mn-ea"/>
              </a:rPr>
              <a:t>Topic 5:Phases in SDLC</a:t>
            </a:r>
            <a:r>
              <a:rPr lang="en-US" sz="3600" b="1" dirty="0">
                <a:sym typeface="+mn-ea"/>
              </a:rPr>
              <a:t> </a:t>
            </a:r>
            <a:endParaRPr lang="en-US" sz="3600" b="1" dirty="0">
              <a:sym typeface="+mn-ea"/>
            </a:endParaRPr>
          </a:p>
        </p:txBody>
      </p:sp>
      <p:sp>
        <p:nvSpPr>
          <p:cNvPr id="3" name="Content Placeholder 2"/>
          <p:cNvSpPr>
            <a:spLocks noGrp="1"/>
          </p:cNvSpPr>
          <p:nvPr>
            <p:ph idx="1"/>
          </p:nvPr>
        </p:nvSpPr>
        <p:spPr>
          <a:xfrm>
            <a:off x="251460" y="1090930"/>
            <a:ext cx="11515090" cy="5355590"/>
          </a:xfrm>
        </p:spPr>
        <p:txBody>
          <a:bodyPr/>
          <a:lstStyle/>
          <a:p>
            <a:pPr marL="0" indent="0">
              <a:buNone/>
            </a:pPr>
            <a:r>
              <a:rPr lang="en-US" sz="2000" b="1" dirty="0"/>
              <a:t>Stage 5 – Implementation</a:t>
            </a:r>
            <a:endParaRPr lang="en-US" sz="2000" dirty="0"/>
          </a:p>
          <a:p>
            <a:r>
              <a:rPr lang="en-US" sz="2000" dirty="0"/>
              <a:t>Also known as the deployment phase, the implementation phase is carried out right after the successful testing of the software product. It is simply delivering the software to the end-user or installing it onto the customer’s system(s).</a:t>
            </a:r>
            <a:endParaRPr lang="en-US" sz="2000" dirty="0"/>
          </a:p>
          <a:p>
            <a:pPr marL="0" indent="0">
              <a:buNone/>
            </a:pPr>
            <a:endParaRPr lang="en-US" sz="2000" dirty="0"/>
          </a:p>
          <a:p>
            <a:pPr marL="0" indent="0">
              <a:buNone/>
            </a:pPr>
            <a:r>
              <a:rPr lang="en-US" sz="2000" b="1" dirty="0"/>
              <a:t>Stage 6 – Maintenance</a:t>
            </a:r>
            <a:endParaRPr lang="en-US" sz="2000" b="1" dirty="0"/>
          </a:p>
          <a:p>
            <a:r>
              <a:rPr lang="en-US" sz="2000" dirty="0"/>
              <a:t>At last, the maintenance phase is executed. This phase deals with the  problems experienced by the customers/end-users that they experience while using the developed software. </a:t>
            </a:r>
            <a:endParaRPr lang="en-US" sz="2000"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528320"/>
          </a:xfrm>
        </p:spPr>
        <p:txBody>
          <a:bodyPr>
            <a:noAutofit/>
          </a:bodyPr>
          <a:lstStyle/>
          <a:p>
            <a:pPr algn="ctr"/>
            <a:r>
              <a:rPr lang="en-US" sz="3600" b="1" dirty="0" smtClean="0">
                <a:sym typeface="+mn-ea"/>
              </a:rPr>
              <a:t>Topic 5:Phases in SDLC</a:t>
            </a:r>
            <a:r>
              <a:rPr lang="en-US" sz="3600" b="1" dirty="0">
                <a:sym typeface="+mn-ea"/>
              </a:rPr>
              <a:t> </a:t>
            </a:r>
            <a:endParaRPr lang="en-US" sz="3600" b="1" dirty="0">
              <a:sym typeface="+mn-ea"/>
            </a:endParaRPr>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pic>
        <p:nvPicPr>
          <p:cNvPr id="4" name="Content Placeholder 3"/>
          <p:cNvPicPr>
            <a:picLocks noChangeAspect="1"/>
          </p:cNvPicPr>
          <p:nvPr>
            <p:ph idx="1"/>
          </p:nvPr>
        </p:nvPicPr>
        <p:blipFill>
          <a:blip r:embed="rId3"/>
          <a:stretch>
            <a:fillRect/>
          </a:stretch>
        </p:blipFill>
        <p:spPr>
          <a:xfrm>
            <a:off x="2854960" y="894080"/>
            <a:ext cx="4784725" cy="56203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5820" y="1588770"/>
            <a:ext cx="10266680" cy="1220470"/>
          </a:xfrm>
        </p:spPr>
        <p:txBody>
          <a:bodyPr>
            <a:normAutofit/>
          </a:bodyPr>
          <a:lstStyle/>
          <a:p>
            <a:r>
              <a:rPr lang="en-US" sz="2000" dirty="0"/>
              <a:t>Learning Outcome No 2</a:t>
            </a:r>
            <a:r>
              <a:rPr lang="en-US" sz="2400" b="1" dirty="0"/>
              <a:t>:A</a:t>
            </a:r>
            <a:r>
              <a:rPr lang="en-US" sz="2400" b="1" u="sng" dirty="0"/>
              <a:t>pproaches to system development and project planning</a:t>
            </a:r>
            <a:endParaRPr lang="en-US" sz="2400" b="1" dirty="0"/>
          </a:p>
        </p:txBody>
      </p:sp>
      <p:sp>
        <p:nvSpPr>
          <p:cNvPr id="3" name="Subtitle 2"/>
          <p:cNvSpPr>
            <a:spLocks noGrp="1"/>
          </p:cNvSpPr>
          <p:nvPr>
            <p:ph type="subTitle" idx="1"/>
          </p:nvPr>
        </p:nvSpPr>
        <p:spPr>
          <a:xfrm>
            <a:off x="1524000" y="3505200"/>
            <a:ext cx="9144000" cy="715962"/>
          </a:xfrm>
        </p:spPr>
        <p:txBody>
          <a:bodyPr/>
          <a:lstStyle/>
          <a:p>
            <a:r>
              <a:rPr lang="en-US" dirty="0"/>
              <a:t>Topic 1: </a:t>
            </a:r>
            <a:r>
              <a:rPr lang="en-US" b="1" u="sng" dirty="0"/>
              <a:t>System development Approaches</a:t>
            </a:r>
            <a:endParaRPr lang="en-US" b="1" u="sng" dirty="0"/>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7" name="Picture 6"/>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81380" y="1725295"/>
            <a:ext cx="10131425" cy="1333500"/>
          </a:xfrm>
        </p:spPr>
        <p:txBody>
          <a:bodyPr>
            <a:normAutofit/>
          </a:bodyPr>
          <a:lstStyle/>
          <a:p>
            <a:r>
              <a:rPr lang="en-US" sz="2000" dirty="0"/>
              <a:t>Learning Outcome No2</a:t>
            </a:r>
            <a:r>
              <a:rPr lang="en-US" sz="2400" dirty="0"/>
              <a:t>:</a:t>
            </a:r>
            <a:r>
              <a:rPr lang="en-US" sz="2400" b="1" u="sng" dirty="0"/>
              <a:t>Approaches to system Development and Project planning</a:t>
            </a:r>
            <a:endParaRPr lang="en-US" sz="2400" b="1" u="sng" dirty="0"/>
          </a:p>
        </p:txBody>
      </p:sp>
      <p:sp>
        <p:nvSpPr>
          <p:cNvPr id="3" name="Subtitle 2"/>
          <p:cNvSpPr>
            <a:spLocks noGrp="1"/>
          </p:cNvSpPr>
          <p:nvPr>
            <p:ph type="subTitle" idx="1"/>
          </p:nvPr>
        </p:nvSpPr>
        <p:spPr>
          <a:xfrm>
            <a:off x="1262380" y="3726815"/>
            <a:ext cx="9144000" cy="715962"/>
          </a:xfrm>
        </p:spPr>
        <p:txBody>
          <a:bodyPr/>
          <a:lstStyle/>
          <a:p>
            <a:r>
              <a:rPr lang="en-US" dirty="0" smtClean="0"/>
              <a:t>Topic 6 </a:t>
            </a:r>
            <a:r>
              <a:rPr lang="en-US" dirty="0"/>
              <a:t>: </a:t>
            </a:r>
            <a:r>
              <a:rPr lang="en-US" b="1" u="sng" dirty="0"/>
              <a:t>Project planning concept</a:t>
            </a:r>
            <a:endParaRPr lang="en-US" b="1" u="sng" dirty="0"/>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7" name="Picture 6"/>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6</a:t>
            </a:r>
            <a:r>
              <a:rPr lang="en-US" sz="3600" b="1" dirty="0"/>
              <a:t>: Project planning concepts</a:t>
            </a:r>
            <a:endParaRPr lang="en-US" sz="3600" b="1" dirty="0"/>
          </a:p>
        </p:txBody>
      </p:sp>
      <p:sp>
        <p:nvSpPr>
          <p:cNvPr id="3" name="Content Placeholder 2"/>
          <p:cNvSpPr>
            <a:spLocks noGrp="1"/>
          </p:cNvSpPr>
          <p:nvPr>
            <p:ph idx="1"/>
          </p:nvPr>
        </p:nvSpPr>
        <p:spPr>
          <a:xfrm>
            <a:off x="115570" y="986790"/>
            <a:ext cx="11842750" cy="5666105"/>
          </a:xfrm>
        </p:spPr>
        <p:txBody>
          <a:bodyPr>
            <a:normAutofit/>
          </a:bodyPr>
          <a:lstStyle/>
          <a:p>
            <a:pPr marL="0" indent="0">
              <a:buNone/>
            </a:pPr>
            <a:r>
              <a:rPr lang="en-US" sz="2000" dirty="0"/>
              <a:t>1.</a:t>
            </a:r>
            <a:r>
              <a:rPr lang="en-US" sz="2000" b="1" dirty="0"/>
              <a:t> Project Initiation Phase</a:t>
            </a:r>
            <a:endParaRPr lang="en-US" sz="2000" dirty="0"/>
          </a:p>
          <a:p>
            <a:r>
              <a:rPr lang="en-US" sz="2000" i="1" dirty="0"/>
              <a:t>Here you need to define what’s the goal of a project, and it’s success criteria.</a:t>
            </a:r>
            <a:endParaRPr lang="en-US" sz="2000" i="1" dirty="0"/>
          </a:p>
          <a:p>
            <a:pPr marL="0" indent="0">
              <a:buNone/>
            </a:pPr>
            <a:endParaRPr lang="en-US" sz="2000" i="1" dirty="0"/>
          </a:p>
          <a:p>
            <a:pPr marL="0" indent="0">
              <a:buNone/>
            </a:pPr>
            <a:r>
              <a:rPr lang="en-US" sz="2000" dirty="0"/>
              <a:t>2.</a:t>
            </a:r>
            <a:r>
              <a:rPr lang="en-US" sz="2000" b="1" dirty="0"/>
              <a:t> Concept Development Phase</a:t>
            </a:r>
            <a:endParaRPr lang="en-US" sz="2000" b="1" dirty="0"/>
          </a:p>
          <a:p>
            <a:r>
              <a:rPr lang="en-US" sz="2000" i="1" dirty="0"/>
              <a:t>Follow the design-first approach.</a:t>
            </a:r>
            <a:endParaRPr lang="en-US" sz="2000" i="1" dirty="0"/>
          </a:p>
          <a:p>
            <a:r>
              <a:rPr lang="en-US" sz="2000" i="1" dirty="0"/>
              <a:t>It shouldn’t be fully detailed. But it should provide a framework for future Requirement Definition activities.</a:t>
            </a:r>
            <a:endParaRPr lang="en-US" sz="2000" i="1" dirty="0"/>
          </a:p>
          <a:p>
            <a:pPr marL="0" indent="0">
              <a:buNone/>
            </a:pPr>
            <a:endParaRPr lang="en-US" sz="2000" dirty="0"/>
          </a:p>
          <a:p>
            <a:pPr marL="0" indent="0">
              <a:buNone/>
            </a:pPr>
            <a:r>
              <a:rPr lang="en-US" sz="2000" dirty="0"/>
              <a:t>3. </a:t>
            </a:r>
            <a:r>
              <a:rPr lang="en-US" sz="2000" b="1" dirty="0"/>
              <a:t>Planning Phase</a:t>
            </a:r>
            <a:endParaRPr lang="en-US" sz="2000" dirty="0"/>
          </a:p>
          <a:p>
            <a:r>
              <a:rPr lang="en-US" sz="2000" i="1" dirty="0"/>
              <a:t>project planning boils down to:</a:t>
            </a:r>
            <a:endParaRPr lang="en-US" sz="2000" i="1" dirty="0"/>
          </a:p>
          <a:p>
            <a:pPr marL="914400" lvl="1" indent="-457200">
              <a:buFont typeface="+mj-lt"/>
              <a:buAutoNum type="alphaLcPeriod"/>
            </a:pPr>
            <a:r>
              <a:rPr lang="en-US" sz="1710" i="1" dirty="0"/>
              <a:t>Identifying project scope</a:t>
            </a:r>
            <a:endParaRPr lang="en-US" sz="1710" i="1" dirty="0"/>
          </a:p>
          <a:p>
            <a:pPr marL="914400" lvl="1" indent="-457200">
              <a:buFont typeface="+mj-lt"/>
              <a:buAutoNum type="alphaLcPeriod"/>
            </a:pPr>
            <a:r>
              <a:rPr lang="en-US" sz="1710" i="1" dirty="0"/>
              <a:t>Estimates of time and costs</a:t>
            </a:r>
            <a:endParaRPr lang="en-US" sz="1710" i="1" dirty="0"/>
          </a:p>
          <a:p>
            <a:pPr marL="914400" lvl="1" indent="-457200">
              <a:buFont typeface="+mj-lt"/>
              <a:buAutoNum type="alphaLcPeriod"/>
            </a:pPr>
            <a:r>
              <a:rPr lang="en-US" sz="1710" i="1" dirty="0"/>
              <a:t>Setting milestones</a:t>
            </a:r>
            <a:endParaRPr lang="en-US" sz="2000" b="1"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6</a:t>
            </a:r>
            <a:r>
              <a:rPr lang="en-US" sz="3600" b="1" dirty="0"/>
              <a:t>: Project planning concepts</a:t>
            </a:r>
            <a:endParaRPr lang="en-US" sz="3600" b="1" dirty="0"/>
          </a:p>
        </p:txBody>
      </p:sp>
      <p:sp>
        <p:nvSpPr>
          <p:cNvPr id="3" name="Content Placeholder 2"/>
          <p:cNvSpPr>
            <a:spLocks noGrp="1"/>
          </p:cNvSpPr>
          <p:nvPr>
            <p:ph idx="1"/>
          </p:nvPr>
        </p:nvSpPr>
        <p:spPr>
          <a:xfrm>
            <a:off x="998220" y="986790"/>
            <a:ext cx="10459085" cy="4729480"/>
          </a:xfrm>
        </p:spPr>
        <p:txBody>
          <a:bodyPr>
            <a:normAutofit/>
          </a:bodyPr>
          <a:lstStyle/>
          <a:p>
            <a:pPr marL="0" lvl="0" indent="0">
              <a:buFont typeface="+mj-lt"/>
              <a:buNone/>
            </a:pPr>
            <a:r>
              <a:rPr lang="en-US" sz="2000" b="1" dirty="0">
                <a:sym typeface="+mn-ea"/>
              </a:rPr>
              <a:t>4. Requirements Definition Phase</a:t>
            </a:r>
            <a:endParaRPr lang="en-US" sz="2000" b="1" dirty="0"/>
          </a:p>
          <a:p>
            <a:pPr lvl="0"/>
            <a:r>
              <a:rPr lang="en-US" sz="2000" i="1" dirty="0">
                <a:sym typeface="+mn-ea"/>
              </a:rPr>
              <a:t>In this phase you can use all the available options to define requirements:</a:t>
            </a:r>
            <a:endParaRPr lang="en-US" sz="2000" i="1" dirty="0"/>
          </a:p>
          <a:p>
            <a:pPr marL="914400" lvl="1" indent="-457200">
              <a:buFont typeface="+mj-lt"/>
              <a:buAutoNum type="alphaLcPeriod"/>
            </a:pPr>
            <a:r>
              <a:rPr lang="en-US" sz="1710" i="1" dirty="0">
                <a:sym typeface="+mn-ea"/>
              </a:rPr>
              <a:t>Brainstorming</a:t>
            </a:r>
            <a:endParaRPr lang="en-US" sz="1710" i="1" dirty="0"/>
          </a:p>
          <a:p>
            <a:pPr marL="914400" lvl="1" indent="-457200">
              <a:buFont typeface="+mj-lt"/>
              <a:buAutoNum type="alphaLcPeriod"/>
            </a:pPr>
            <a:r>
              <a:rPr lang="en-US" sz="1710" i="1" dirty="0">
                <a:sym typeface="+mn-ea"/>
              </a:rPr>
              <a:t>Interviews</a:t>
            </a:r>
            <a:endParaRPr lang="en-US" sz="1710" i="1" dirty="0"/>
          </a:p>
          <a:p>
            <a:pPr marL="914400" lvl="1" indent="-457200">
              <a:buFont typeface="+mj-lt"/>
              <a:buAutoNum type="alphaLcPeriod"/>
            </a:pPr>
            <a:r>
              <a:rPr lang="en-US" sz="1710" i="1" dirty="0">
                <a:sym typeface="+mn-ea"/>
              </a:rPr>
              <a:t>Focus Groups</a:t>
            </a:r>
            <a:endParaRPr lang="en-US" sz="1710" i="1" dirty="0"/>
          </a:p>
          <a:p>
            <a:pPr marL="914400" lvl="1" indent="-457200">
              <a:buFont typeface="+mj-lt"/>
              <a:buAutoNum type="alphaLcPeriod"/>
            </a:pPr>
            <a:r>
              <a:rPr lang="en-US" sz="1710" i="1" dirty="0">
                <a:sym typeface="+mn-ea"/>
              </a:rPr>
              <a:t>Questionaries and Surveys</a:t>
            </a:r>
            <a:endParaRPr lang="en-US" sz="1710" i="1" dirty="0"/>
          </a:p>
          <a:p>
            <a:pPr marL="457200" lvl="1" indent="0">
              <a:buFont typeface="+mj-lt"/>
              <a:buNone/>
            </a:pPr>
            <a:endParaRPr lang="en-US" sz="1710" i="1" dirty="0"/>
          </a:p>
          <a:p>
            <a:pPr marL="457200" lvl="1" indent="0">
              <a:buFont typeface="+mj-lt"/>
              <a:buNone/>
            </a:pPr>
            <a:endParaRPr lang="en-US" sz="1710" i="1" dirty="0"/>
          </a:p>
          <a:p>
            <a:pPr marL="0" lvl="0" indent="0">
              <a:buFont typeface="+mj-lt"/>
              <a:buNone/>
            </a:pPr>
            <a:r>
              <a:rPr lang="en-US" sz="2000" b="1" dirty="0"/>
              <a:t>5. Design Phase</a:t>
            </a:r>
            <a:endParaRPr lang="en-US" sz="2000" b="1" dirty="0"/>
          </a:p>
          <a:p>
            <a:pPr lvl="0"/>
            <a:r>
              <a:rPr lang="en-US" sz="2000" i="1" dirty="0"/>
              <a:t>During this phase, you need to analyze the collected requirements. After that, develop an architecture that’ll support them.</a:t>
            </a:r>
            <a:endParaRPr lang="en-US" sz="2000" i="1" dirty="0"/>
          </a:p>
          <a:p>
            <a:pPr marL="0" lvl="0" indent="0">
              <a:buNone/>
            </a:pPr>
            <a:endParaRPr lang="en-US" sz="2000" i="1"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6</a:t>
            </a:r>
            <a:r>
              <a:rPr lang="en-US" sz="3600" b="1" dirty="0"/>
              <a:t>: Project planning concepts</a:t>
            </a:r>
            <a:endParaRPr lang="en-US" sz="3600" b="1" dirty="0"/>
          </a:p>
        </p:txBody>
      </p:sp>
      <p:sp>
        <p:nvSpPr>
          <p:cNvPr id="3" name="Content Placeholder 2"/>
          <p:cNvSpPr>
            <a:spLocks noGrp="1"/>
          </p:cNvSpPr>
          <p:nvPr>
            <p:ph idx="1"/>
          </p:nvPr>
        </p:nvSpPr>
        <p:spPr>
          <a:xfrm>
            <a:off x="115570" y="986790"/>
            <a:ext cx="11842750" cy="5666105"/>
          </a:xfrm>
        </p:spPr>
        <p:txBody>
          <a:bodyPr>
            <a:normAutofit/>
          </a:bodyPr>
          <a:lstStyle/>
          <a:p>
            <a:pPr marL="0" lvl="0" indent="0">
              <a:buFont typeface="+mj-lt"/>
              <a:buNone/>
            </a:pPr>
            <a:r>
              <a:rPr lang="en-US" sz="2000" b="1" dirty="0"/>
              <a:t>6. Development Phase</a:t>
            </a:r>
            <a:endParaRPr lang="en-US" sz="2000" b="1" dirty="0"/>
          </a:p>
          <a:p>
            <a:pPr marL="0" lvl="0" indent="0">
              <a:buFont typeface="+mj-lt"/>
              <a:buNone/>
            </a:pPr>
            <a:r>
              <a:rPr lang="en-US" sz="2000" i="1" dirty="0"/>
              <a:t>In this phase, you get into the day-to-day execution of the project plan. start coding.</a:t>
            </a:r>
            <a:endParaRPr lang="en-US" sz="2000" i="1" dirty="0"/>
          </a:p>
          <a:p>
            <a:pPr marL="0" lvl="0" indent="0">
              <a:buFont typeface="+mj-lt"/>
              <a:buNone/>
            </a:pPr>
            <a:r>
              <a:rPr lang="en-US" sz="2000" b="1" dirty="0"/>
              <a:t>7. Integration Phase</a:t>
            </a:r>
            <a:endParaRPr lang="en-US" sz="2000" b="1" dirty="0"/>
          </a:p>
          <a:p>
            <a:pPr marL="0" lvl="0" indent="0">
              <a:buFont typeface="+mj-lt"/>
              <a:buNone/>
            </a:pPr>
            <a:r>
              <a:rPr lang="en-US" sz="2000" i="1" dirty="0"/>
              <a:t>This phase usually requires a lot of collaboration. It can be time-consuming.</a:t>
            </a:r>
            <a:endParaRPr lang="en-US" sz="2000" i="1" dirty="0"/>
          </a:p>
          <a:p>
            <a:pPr marL="0" lvl="0" indent="0">
              <a:buFont typeface="+mj-lt"/>
              <a:buNone/>
            </a:pPr>
            <a:r>
              <a:rPr lang="en-US" sz="2000" i="1" dirty="0"/>
              <a:t>Puting together the code.</a:t>
            </a:r>
            <a:endParaRPr lang="en-US" sz="2000" b="1" dirty="0"/>
          </a:p>
          <a:p>
            <a:pPr marL="0" lvl="0" indent="0">
              <a:buFont typeface="+mj-lt"/>
              <a:buNone/>
            </a:pPr>
            <a:r>
              <a:rPr lang="en-US" sz="2000" b="1" dirty="0"/>
              <a:t>8. Testing Phase</a:t>
            </a:r>
            <a:endParaRPr lang="en-US" sz="2000" b="1" dirty="0"/>
          </a:p>
          <a:p>
            <a:pPr marL="0" lvl="0" indent="0">
              <a:buFont typeface="+mj-lt"/>
              <a:buNone/>
            </a:pPr>
            <a:r>
              <a:rPr lang="en-US" sz="2200" i="1" dirty="0"/>
              <a:t>This phase also referred to as Acceptance testing. Or final testing.You need to understand that you should be testing your application continuously from the beginning. Ideally, your application should be stable and without serious defects all the time.</a:t>
            </a:r>
            <a:endParaRPr lang="en-US" sz="2200" i="1" dirty="0"/>
          </a:p>
          <a:p>
            <a:pPr marL="0" lvl="0" indent="0">
              <a:buFont typeface="+mj-lt"/>
              <a:buNone/>
            </a:pPr>
            <a:r>
              <a:rPr lang="en-US" sz="2000" b="1" dirty="0"/>
              <a:t>9. Deployment Phase</a:t>
            </a:r>
            <a:endParaRPr lang="en-US" sz="2000" b="1" dirty="0"/>
          </a:p>
          <a:p>
            <a:pPr marL="0" lvl="0" indent="0">
              <a:buFont typeface="+mj-lt"/>
              <a:buNone/>
            </a:pPr>
            <a:r>
              <a:rPr lang="en-US" sz="2200" i="1" dirty="0"/>
              <a:t>The software doesn’t work without hardware. You need to set up servers, upload your application, connect it with all the other services and servers.</a:t>
            </a:r>
            <a:endParaRPr lang="en-US" sz="2200" i="1" dirty="0"/>
          </a:p>
          <a:p>
            <a:pPr marL="0" lvl="0" indent="0">
              <a:buFont typeface="+mj-lt"/>
              <a:buNone/>
            </a:pPr>
            <a:endParaRPr lang="en-US" sz="2200" i="1"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Autofit/>
          </a:bodyPr>
          <a:lstStyle/>
          <a:p>
            <a:pPr algn="ctr"/>
            <a:r>
              <a:rPr lang="en-US" sz="3600" b="1" dirty="0" smtClean="0"/>
              <a:t>Topic 6</a:t>
            </a:r>
            <a:r>
              <a:rPr lang="en-US" sz="3600" b="1" dirty="0"/>
              <a:t>: Project planning concepts</a:t>
            </a:r>
            <a:endParaRPr lang="en-US" sz="3600" b="1" dirty="0"/>
          </a:p>
        </p:txBody>
      </p:sp>
      <p:sp>
        <p:nvSpPr>
          <p:cNvPr id="3" name="Content Placeholder 2"/>
          <p:cNvSpPr>
            <a:spLocks noGrp="1"/>
          </p:cNvSpPr>
          <p:nvPr>
            <p:ph idx="1"/>
          </p:nvPr>
        </p:nvSpPr>
        <p:spPr>
          <a:xfrm>
            <a:off x="115570" y="986790"/>
            <a:ext cx="11842750" cy="5666105"/>
          </a:xfrm>
        </p:spPr>
        <p:txBody>
          <a:bodyPr>
            <a:normAutofit/>
          </a:bodyPr>
          <a:lstStyle/>
          <a:p>
            <a:pPr marL="0" lvl="0" indent="0">
              <a:buFont typeface="+mj-lt"/>
              <a:buNone/>
            </a:pPr>
            <a:r>
              <a:rPr lang="en-US" sz="2200" b="1" dirty="0"/>
              <a:t>10. Maintenance Phase</a:t>
            </a:r>
            <a:endParaRPr lang="en-US" sz="2200" b="1" dirty="0"/>
          </a:p>
          <a:p>
            <a:pPr marL="0" lvl="0" indent="0">
              <a:buFont typeface="+mj-lt"/>
              <a:buNone/>
            </a:pPr>
            <a:r>
              <a:rPr lang="en-US" sz="2200" i="1" dirty="0"/>
              <a:t>The application’s maintained and supported throughout its whole lifetime. It’s a part of a product life cycle that goes beyond the project life cycle.</a:t>
            </a:r>
            <a:endParaRPr lang="en-US" sz="2200" i="1"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240" y="365125"/>
            <a:ext cx="9941560" cy="621507"/>
          </a:xfrm>
        </p:spPr>
        <p:txBody>
          <a:bodyPr>
            <a:normAutofit fontScale="90000"/>
          </a:bodyPr>
          <a:lstStyle/>
          <a:p>
            <a:r>
              <a:rPr lang="en-US" dirty="0"/>
              <a:t>References.</a:t>
            </a:r>
            <a:endParaRPr lang="en-US" dirty="0"/>
          </a:p>
        </p:txBody>
      </p:sp>
      <p:sp>
        <p:nvSpPr>
          <p:cNvPr id="3" name="Content Placeholder 2"/>
          <p:cNvSpPr>
            <a:spLocks noGrp="1"/>
          </p:cNvSpPr>
          <p:nvPr>
            <p:ph idx="1"/>
          </p:nvPr>
        </p:nvSpPr>
        <p:spPr>
          <a:xfrm>
            <a:off x="838200" y="1170153"/>
            <a:ext cx="10515600" cy="5006810"/>
          </a:xfrm>
        </p:spPr>
        <p:txBody>
          <a:bodyPr/>
          <a:lstStyle/>
          <a:p>
            <a:pPr marL="0" indent="0">
              <a:buNone/>
            </a:pPr>
            <a:r>
              <a:rPr lang="en-US" b="1" dirty="0">
                <a:sym typeface="+mn-ea"/>
              </a:rPr>
              <a:t>Videos -</a:t>
            </a:r>
            <a:endParaRPr lang="en-US" b="1" dirty="0">
              <a:sym typeface="+mn-ea"/>
            </a:endParaRPr>
          </a:p>
          <a:p>
            <a:pPr marL="571500" indent="-571500">
              <a:buFont typeface="+mj-lt"/>
              <a:buAutoNum type="romanUcPeriod"/>
            </a:pPr>
            <a:r>
              <a:rPr lang="en-US" sz="2000" dirty="0">
                <a:sym typeface="+mn-ea"/>
              </a:rPr>
              <a:t>https://youtu.be/cY-3wdvbz6o</a:t>
            </a:r>
            <a:endParaRPr lang="en-US" sz="2000" dirty="0">
              <a:sym typeface="+mn-ea"/>
            </a:endParaRPr>
          </a:p>
          <a:p>
            <a:pPr marL="571500" indent="-571500">
              <a:buFont typeface="+mj-lt"/>
              <a:buAutoNum type="romanUcPeriod"/>
            </a:pPr>
            <a:r>
              <a:rPr lang="en-US" sz="2000" dirty="0"/>
              <a:t>https://www.youtube.com/watch?v=ppZ3JIW0mxE</a:t>
            </a:r>
            <a:endParaRPr lang="en-US" sz="2000" dirty="0"/>
          </a:p>
          <a:p>
            <a:pPr marL="0" indent="0">
              <a:buFont typeface="+mj-lt"/>
              <a:buNone/>
            </a:pPr>
            <a:r>
              <a:rPr lang="en-US" b="1" dirty="0"/>
              <a:t>Links-</a:t>
            </a:r>
            <a:endParaRPr lang="en-US" b="1" dirty="0"/>
          </a:p>
          <a:p>
            <a:pPr marL="514350" indent="-514350">
              <a:buFont typeface="+mj-lt"/>
              <a:buAutoNum type="romanLcPeriod"/>
            </a:pPr>
            <a:r>
              <a:rPr lang="en-US" sz="2000" dirty="0">
                <a:sym typeface="+mn-ea"/>
              </a:rPr>
              <a:t>https://pmbasics101.com/7-essential-project-planning-concepts/</a:t>
            </a:r>
            <a:endParaRPr lang="en-US" dirty="0"/>
          </a:p>
          <a:p>
            <a:endParaRPr lang="en-US" dirty="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085" y="278130"/>
            <a:ext cx="7802245" cy="782955"/>
          </a:xfrm>
        </p:spPr>
        <p:txBody>
          <a:bodyPr/>
          <a:lstStyle/>
          <a:p>
            <a:r>
              <a:rPr lang="en-US" sz="3200" b="1" dirty="0">
                <a:latin typeface="+mn-lt"/>
                <a:cs typeface="+mn-lt"/>
              </a:rPr>
              <a:t>Topic 1:System development Approaches</a:t>
            </a:r>
            <a:endParaRPr lang="en-US" sz="3200" b="1" dirty="0">
              <a:latin typeface="+mn-lt"/>
              <a:cs typeface="+mn-lt"/>
            </a:endParaRPr>
          </a:p>
        </p:txBody>
      </p:sp>
      <p:sp>
        <p:nvSpPr>
          <p:cNvPr id="3" name="Content Placeholder 2"/>
          <p:cNvSpPr>
            <a:spLocks noGrp="1"/>
          </p:cNvSpPr>
          <p:nvPr>
            <p:ph idx="1"/>
          </p:nvPr>
        </p:nvSpPr>
        <p:spPr>
          <a:xfrm>
            <a:off x="838200" y="1249680"/>
            <a:ext cx="10515600" cy="4927283"/>
          </a:xfrm>
        </p:spPr>
        <p:txBody>
          <a:bodyPr>
            <a:normAutofit fontScale="90000"/>
          </a:bodyPr>
          <a:lstStyle/>
          <a:p>
            <a:endParaRPr lang="en-US"/>
          </a:p>
          <a:p>
            <a:pPr marL="0" indent="0">
              <a:buNone/>
            </a:pPr>
            <a:r>
              <a:rPr lang="en-US" sz="2200"/>
              <a:t>There are three approaches to System development that is</a:t>
            </a:r>
            <a:r>
              <a:rPr lang="en-US" sz="2000"/>
              <a:t>;</a:t>
            </a:r>
            <a:endParaRPr lang="en-US" sz="2000"/>
          </a:p>
          <a:p>
            <a:pPr marL="514350" indent="-514350">
              <a:buFont typeface="+mj-lt"/>
              <a:buAutoNum type="alphaLcParenR"/>
            </a:pPr>
            <a:r>
              <a:rPr lang="en-US" sz="2400" b="1" u="sng"/>
              <a:t>The Linear approaches </a:t>
            </a:r>
            <a:endParaRPr lang="en-US" sz="2400" b="1" u="sng"/>
          </a:p>
          <a:p>
            <a:pPr marL="0" indent="0">
              <a:buFont typeface="+mj-lt"/>
              <a:buNone/>
            </a:pPr>
            <a:endParaRPr lang="en-US" sz="2400" b="1"/>
          </a:p>
          <a:p>
            <a:pPr>
              <a:buFont typeface="Wingdings" panose="05000000000000000000" charset="0"/>
              <a:buChar char="Ø"/>
            </a:pPr>
            <a:r>
              <a:rPr lang="en-US" sz="2200">
                <a:sym typeface="+mn-ea"/>
              </a:rPr>
              <a:t>This takes specific activities and represents them as separate phases.</a:t>
            </a:r>
            <a:endParaRPr lang="en-US" sz="2200"/>
          </a:p>
          <a:p>
            <a:pPr>
              <a:buFont typeface="Wingdings" panose="05000000000000000000" charset="0"/>
              <a:buChar char="Ø"/>
            </a:pPr>
            <a:r>
              <a:rPr lang="en-US" sz="2200">
                <a:sym typeface="+mn-ea"/>
              </a:rPr>
              <a:t>After each stage is defined it is signed off and then development goes on to the next stage.</a:t>
            </a:r>
            <a:endParaRPr lang="en-US" sz="2400">
              <a:sym typeface="+mn-ea"/>
            </a:endParaRPr>
          </a:p>
          <a:p>
            <a:pPr marL="0" indent="0">
              <a:buFont typeface="Wingdings" panose="05000000000000000000" charset="0"/>
              <a:buNone/>
            </a:pPr>
            <a:endParaRPr lang="en-US" sz="2400" b="1"/>
          </a:p>
          <a:p>
            <a:pPr marL="0" indent="0">
              <a:buFont typeface="+mj-lt"/>
              <a:buNone/>
            </a:pPr>
            <a:r>
              <a:rPr lang="en-US" sz="2400" b="1">
                <a:sym typeface="+mn-ea"/>
              </a:rPr>
              <a:t>b)</a:t>
            </a:r>
            <a:r>
              <a:rPr lang="en-US" sz="2400">
                <a:sym typeface="+mn-ea"/>
              </a:rPr>
              <a:t> </a:t>
            </a:r>
            <a:r>
              <a:rPr lang="en-US" sz="2400" b="1">
                <a:sym typeface="+mn-ea"/>
              </a:rPr>
              <a:t> </a:t>
            </a:r>
            <a:r>
              <a:rPr lang="en-US" sz="2400" b="1" u="sng">
                <a:sym typeface="+mn-ea"/>
              </a:rPr>
              <a:t>The Iterative approaches </a:t>
            </a:r>
            <a:endParaRPr lang="en-US" sz="2400" b="1" u="sng">
              <a:sym typeface="+mn-ea"/>
            </a:endParaRPr>
          </a:p>
          <a:p>
            <a:pPr marL="0" indent="0">
              <a:buFont typeface="+mj-lt"/>
              <a:buNone/>
            </a:pPr>
            <a:endParaRPr lang="en-US" sz="2400" b="1"/>
          </a:p>
          <a:p>
            <a:pPr>
              <a:buFont typeface="Wingdings" panose="05000000000000000000" charset="0"/>
              <a:buChar char="Ø"/>
            </a:pPr>
            <a:r>
              <a:rPr lang="en-US" sz="2200">
                <a:sym typeface="+mn-ea"/>
              </a:rPr>
              <a:t>This approach interleaves the activities of specification, development &amp; validation.</a:t>
            </a:r>
            <a:endParaRPr lang="en-US" sz="2200"/>
          </a:p>
          <a:p>
            <a:pPr>
              <a:buFont typeface="Wingdings" panose="05000000000000000000" charset="0"/>
              <a:buChar char="Ø"/>
            </a:pPr>
            <a:r>
              <a:rPr lang="en-US" sz="2200">
                <a:sym typeface="+mn-ea"/>
              </a:rPr>
              <a:t>An initial system is rapidly developed from very abstract specification.</a:t>
            </a:r>
            <a:endParaRPr lang="en-US" sz="2200">
              <a:sym typeface="+mn-ea"/>
            </a:endParaRPr>
          </a:p>
          <a:p>
            <a:pPr marL="0" indent="0">
              <a:buFont typeface="Wingdings" panose="05000000000000000000" charset="0"/>
              <a:buNone/>
            </a:pPr>
            <a:endParaRPr lang="en-US" sz="2400">
              <a:sym typeface="+mn-ea"/>
            </a:endParaRPr>
          </a:p>
          <a:p>
            <a:pPr marL="0" indent="0">
              <a:buFont typeface="Wingdings" panose="05000000000000000000" charset="0"/>
              <a:buNone/>
            </a:pPr>
            <a:endParaRPr lang="en-US" sz="2400"/>
          </a:p>
          <a:p>
            <a:pPr marL="0" indent="0">
              <a:buFont typeface="+mj-lt"/>
              <a:buNone/>
            </a:pPr>
            <a:endParaRPr lang="en-US" sz="200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88900"/>
            <a:ext cx="9706610" cy="805180"/>
          </a:xfrm>
        </p:spPr>
        <p:txBody>
          <a:bodyPr/>
          <a:lstStyle/>
          <a:p>
            <a:pPr algn="ctr"/>
            <a:r>
              <a:rPr lang="en-US" sz="3600" b="1" dirty="0">
                <a:latin typeface="+mn-lt"/>
                <a:cs typeface="+mn-lt"/>
                <a:sym typeface="+mn-ea"/>
              </a:rPr>
              <a:t>Topic 1:System development Approaches</a:t>
            </a:r>
            <a:endParaRPr lang="en-US" sz="3600" b="1" dirty="0">
              <a:latin typeface="+mn-lt"/>
              <a:cs typeface="+mn-lt"/>
              <a:sym typeface="+mn-ea"/>
            </a:endParaRPr>
          </a:p>
        </p:txBody>
      </p:sp>
      <p:sp>
        <p:nvSpPr>
          <p:cNvPr id="3" name="Content Placeholder 2"/>
          <p:cNvSpPr>
            <a:spLocks noGrp="1"/>
          </p:cNvSpPr>
          <p:nvPr>
            <p:ph idx="1"/>
          </p:nvPr>
        </p:nvSpPr>
        <p:spPr>
          <a:xfrm>
            <a:off x="838200" y="1249680"/>
            <a:ext cx="10515600" cy="4927283"/>
          </a:xfrm>
        </p:spPr>
        <p:txBody>
          <a:bodyPr/>
          <a:lstStyle/>
          <a:p>
            <a:pPr marL="0" indent="0">
              <a:buFont typeface="+mj-lt"/>
              <a:buNone/>
            </a:pPr>
            <a:r>
              <a:rPr lang="en-US" b="1"/>
              <a:t>c) </a:t>
            </a:r>
            <a:r>
              <a:rPr lang="en-US" b="1" u="sng"/>
              <a:t>Component-based software development</a:t>
            </a:r>
            <a:endParaRPr lang="en-US" b="1" u="sng"/>
          </a:p>
          <a:p>
            <a:pPr marL="0" indent="0">
              <a:buFont typeface="+mj-lt"/>
              <a:buNone/>
            </a:pPr>
            <a:endParaRPr lang="en-US"/>
          </a:p>
          <a:p>
            <a:pPr>
              <a:buFont typeface="Wingdings" panose="05000000000000000000" charset="0"/>
              <a:buChar char="Ø"/>
            </a:pPr>
            <a:r>
              <a:rPr lang="en-US" sz="2000"/>
              <a:t>This technique assumes that parts of the system already exists and the rest needs to be planned for and designed.</a:t>
            </a:r>
            <a:endParaRPr lang="en-US" sz="2000"/>
          </a:p>
          <a:p>
            <a:pPr>
              <a:buFont typeface="Wingdings" panose="05000000000000000000" charset="0"/>
              <a:buChar char="Ø"/>
            </a:pPr>
            <a:r>
              <a:rPr lang="en-US" sz="2000"/>
              <a:t>The system development process focuses on integrating these parts rather than developing them from scratch.</a:t>
            </a:r>
            <a:endParaRPr lang="en-US" sz="2000"/>
          </a:p>
          <a:p>
            <a:pPr>
              <a:buFont typeface="Wingdings" panose="05000000000000000000" charset="0"/>
              <a:buChar char="Ø"/>
            </a:pPr>
            <a:r>
              <a:rPr lang="en-US" sz="2000"/>
              <a:t>Components based approaches break down the scope of the large system into modules which are generic and can be reused into other sections of the developed information system.</a:t>
            </a:r>
            <a:endParaRPr lang="en-US" sz="200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4110" y="1588770"/>
            <a:ext cx="9979025" cy="1220470"/>
          </a:xfrm>
        </p:spPr>
        <p:txBody>
          <a:bodyPr>
            <a:normAutofit/>
          </a:bodyPr>
          <a:lstStyle/>
          <a:p>
            <a:r>
              <a:rPr lang="en-US" sz="2000" dirty="0"/>
              <a:t>Learning Outcome No 2</a:t>
            </a:r>
            <a:r>
              <a:rPr lang="en-US" sz="2000" b="1" dirty="0"/>
              <a:t>:</a:t>
            </a:r>
            <a:r>
              <a:rPr lang="en-US" sz="2400" b="1" u="sng" dirty="0"/>
              <a:t>Approaches to system development and project planning</a:t>
            </a:r>
            <a:endParaRPr lang="en-US" sz="2400" b="1" u="sng" dirty="0"/>
          </a:p>
        </p:txBody>
      </p:sp>
      <p:sp>
        <p:nvSpPr>
          <p:cNvPr id="3" name="Subtitle 2"/>
          <p:cNvSpPr>
            <a:spLocks noGrp="1"/>
          </p:cNvSpPr>
          <p:nvPr>
            <p:ph type="subTitle" idx="1"/>
          </p:nvPr>
        </p:nvSpPr>
        <p:spPr>
          <a:xfrm>
            <a:off x="1524000" y="3505200"/>
            <a:ext cx="9144000" cy="715962"/>
          </a:xfrm>
        </p:spPr>
        <p:txBody>
          <a:bodyPr/>
          <a:lstStyle/>
          <a:p>
            <a:r>
              <a:rPr lang="en-US" dirty="0"/>
              <a:t>Topic 1: </a:t>
            </a:r>
            <a:r>
              <a:rPr lang="en-US" b="1" u="sng" dirty="0">
                <a:sym typeface="+mn-ea"/>
              </a:rPr>
              <a:t>System development methodolies</a:t>
            </a:r>
            <a:endParaRPr lang="en-US" b="1" u="sng" dirty="0">
              <a:sym typeface="+mn-ea"/>
            </a:endParaRPr>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7" name="Picture 6"/>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318770"/>
            <a:ext cx="9706610" cy="575310"/>
          </a:xfrm>
        </p:spPr>
        <p:txBody>
          <a:bodyPr>
            <a:normAutofit fontScale="90000"/>
          </a:bodyPr>
          <a:lstStyle/>
          <a:p>
            <a:pPr algn="ctr"/>
            <a:r>
              <a:rPr lang="en-US" sz="3600" b="1" dirty="0"/>
              <a:t>Topic 2:System development methodolies</a:t>
            </a:r>
            <a:endParaRPr lang="en-US" sz="3600" b="1" dirty="0"/>
          </a:p>
        </p:txBody>
      </p:sp>
      <p:sp>
        <p:nvSpPr>
          <p:cNvPr id="3" name="Content Placeholder 2"/>
          <p:cNvSpPr>
            <a:spLocks noGrp="1"/>
          </p:cNvSpPr>
          <p:nvPr>
            <p:ph idx="1"/>
          </p:nvPr>
        </p:nvSpPr>
        <p:spPr>
          <a:xfrm>
            <a:off x="838200" y="1249680"/>
            <a:ext cx="10515600" cy="4927283"/>
          </a:xfrm>
        </p:spPr>
        <p:txBody>
          <a:bodyPr>
            <a:normAutofit lnSpcReduction="10000"/>
          </a:bodyPr>
          <a:lstStyle/>
          <a:p>
            <a:r>
              <a:rPr lang="en-US" sz="2000"/>
              <a:t>A </a:t>
            </a:r>
            <a:r>
              <a:rPr lang="en-US" sz="2000" b="1"/>
              <a:t>system development methodology</a:t>
            </a:r>
            <a:r>
              <a:rPr lang="en-US" sz="2000"/>
              <a:t> refers to the framework that is used to structure, plan, and control the process of developing an information system.</a:t>
            </a:r>
            <a:endParaRPr lang="en-US" sz="2000" b="1"/>
          </a:p>
          <a:p>
            <a:endParaRPr lang="en-US" sz="2000" b="1" u="sng"/>
          </a:p>
          <a:p>
            <a:r>
              <a:rPr lang="en-US" sz="2400" b="1" u="sng"/>
              <a:t>(SDLC) is also known as System development life cycle. </a:t>
            </a:r>
            <a:endParaRPr lang="en-US" sz="2400" b="1" u="sng"/>
          </a:p>
          <a:p>
            <a:pPr>
              <a:buFont typeface="Wingdings" panose="05000000000000000000" charset="0"/>
              <a:buChar char="ü"/>
            </a:pPr>
            <a:r>
              <a:rPr lang="en-US" sz="2000"/>
              <a:t>(SDLC) is a conceptual model which includes policies and procedures for developing or altering systems throughout their life cycles.</a:t>
            </a:r>
            <a:endParaRPr lang="en-US" sz="2000"/>
          </a:p>
          <a:p>
            <a:pPr>
              <a:buFont typeface="Wingdings" panose="05000000000000000000" charset="0"/>
              <a:buChar char="ü"/>
            </a:pPr>
            <a:r>
              <a:rPr lang="en-US" sz="2000"/>
              <a:t>The systems development lifecycle concept applies to a range of hardware and software configurations, as a system can be composed of hardware only, software only, or a combination of both. </a:t>
            </a:r>
            <a:endParaRPr lang="en-US" sz="2000"/>
          </a:p>
          <a:p>
            <a:pPr>
              <a:buFont typeface="Wingdings" panose="05000000000000000000" charset="0"/>
              <a:buChar char="ü"/>
            </a:pPr>
            <a:r>
              <a:rPr lang="en-US" sz="2000"/>
              <a:t>There are usually six stages in this cycle: analysis, design, development and testing, implementation, documentation, and evaluation. </a:t>
            </a:r>
            <a:endParaRPr lang="en-US" sz="2000"/>
          </a:p>
          <a:p>
            <a:pPr>
              <a:buFont typeface="+mj-lt"/>
              <a:buNone/>
            </a:pPr>
            <a:endParaRPr lang="en-US" sz="2000"/>
          </a:p>
        </p:txBody>
      </p:sp>
      <p:pic>
        <p:nvPicPr>
          <p:cNvPr id="5" name="Picture 4"/>
          <p:cNvPicPr>
            <a:picLocks noChangeAspect="1"/>
          </p:cNvPicPr>
          <p:nvPr/>
        </p:nvPicPr>
        <p:blipFill>
          <a:blip r:embed="rId1"/>
          <a:stretch>
            <a:fillRect/>
          </a:stretch>
        </p:blipFill>
        <p:spPr>
          <a:xfrm>
            <a:off x="11112532" y="89052"/>
            <a:ext cx="845789" cy="621506"/>
          </a:xfrm>
          <a:prstGeom prst="rect">
            <a:avLst/>
          </a:prstGeom>
        </p:spPr>
      </p:pic>
      <p:pic>
        <p:nvPicPr>
          <p:cNvPr id="7" name="Picture 6"/>
          <p:cNvPicPr>
            <a:picLocks noChangeAspect="1"/>
          </p:cNvPicPr>
          <p:nvPr/>
        </p:nvPicPr>
        <p:blipFill>
          <a:blip r:embed="rId2"/>
          <a:stretch>
            <a:fillRect/>
          </a:stretch>
        </p:blipFill>
        <p:spPr>
          <a:xfrm>
            <a:off x="115603" y="0"/>
            <a:ext cx="1018572" cy="894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81380" y="1725295"/>
            <a:ext cx="10131425" cy="1333500"/>
          </a:xfrm>
        </p:spPr>
        <p:txBody>
          <a:bodyPr>
            <a:normAutofit/>
          </a:bodyPr>
          <a:lstStyle/>
          <a:p>
            <a:r>
              <a:rPr lang="en-US" sz="2000" dirty="0"/>
              <a:t>Learning Outcome No2</a:t>
            </a:r>
            <a:r>
              <a:rPr lang="en-US" sz="2400" dirty="0"/>
              <a:t>:</a:t>
            </a:r>
            <a:r>
              <a:rPr lang="en-US" sz="2400" b="1" u="sng" dirty="0"/>
              <a:t>Approaches to system Development and Project planning</a:t>
            </a:r>
            <a:endParaRPr lang="en-US" sz="2400" b="1" u="sng" dirty="0"/>
          </a:p>
        </p:txBody>
      </p:sp>
      <p:sp>
        <p:nvSpPr>
          <p:cNvPr id="3" name="Subtitle 2"/>
          <p:cNvSpPr>
            <a:spLocks noGrp="1"/>
          </p:cNvSpPr>
          <p:nvPr>
            <p:ph type="subTitle" idx="1"/>
          </p:nvPr>
        </p:nvSpPr>
        <p:spPr>
          <a:xfrm>
            <a:off x="1524000" y="3785870"/>
            <a:ext cx="9144000" cy="715962"/>
          </a:xfrm>
        </p:spPr>
        <p:txBody>
          <a:bodyPr/>
          <a:lstStyle/>
          <a:p>
            <a:r>
              <a:rPr lang="en-US" dirty="0" smtClean="0"/>
              <a:t>Topic 3</a:t>
            </a:r>
            <a:r>
              <a:rPr lang="en-US" dirty="0"/>
              <a:t>: </a:t>
            </a:r>
            <a:r>
              <a:rPr lang="en-US" b="1" u="sng" dirty="0">
                <a:sym typeface="+mn-ea"/>
              </a:rPr>
              <a:t>System development life cycle models</a:t>
            </a:r>
            <a:r>
              <a:rPr lang="en-US" dirty="0"/>
              <a:t> </a:t>
            </a:r>
            <a:endParaRPr lang="en-US" b="1" u="sng" dirty="0"/>
          </a:p>
        </p:txBody>
      </p:sp>
      <p:pic>
        <p:nvPicPr>
          <p:cNvPr id="5" name="Picture 4"/>
          <p:cNvPicPr>
            <a:picLocks noChangeAspect="1"/>
          </p:cNvPicPr>
          <p:nvPr/>
        </p:nvPicPr>
        <p:blipFill>
          <a:blip r:embed="rId1"/>
          <a:stretch>
            <a:fillRect/>
          </a:stretch>
        </p:blipFill>
        <p:spPr>
          <a:xfrm>
            <a:off x="115603" y="0"/>
            <a:ext cx="1018572" cy="894080"/>
          </a:xfrm>
          <a:prstGeom prst="rect">
            <a:avLst/>
          </a:prstGeom>
        </p:spPr>
      </p:pic>
      <p:pic>
        <p:nvPicPr>
          <p:cNvPr id="7" name="Picture 6"/>
          <p:cNvPicPr>
            <a:picLocks noChangeAspect="1"/>
          </p:cNvPicPr>
          <p:nvPr/>
        </p:nvPicPr>
        <p:blipFill>
          <a:blip r:embed="rId2"/>
          <a:stretch>
            <a:fillRect/>
          </a:stretch>
        </p:blipFill>
        <p:spPr>
          <a:xfrm>
            <a:off x="11112532" y="89052"/>
            <a:ext cx="845789" cy="6215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16582</Words>
  <Application>WPS Presentation</Application>
  <PresentationFormat>Widescreen</PresentationFormat>
  <Paragraphs>385</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SimSun</vt:lpstr>
      <vt:lpstr>Wingdings</vt:lpstr>
      <vt:lpstr>Wingdings</vt:lpstr>
      <vt:lpstr>Calibri Light</vt:lpstr>
      <vt:lpstr>Calibri</vt:lpstr>
      <vt:lpstr>Microsoft YaHei</vt:lpstr>
      <vt:lpstr>Arial Unicode MS</vt:lpstr>
      <vt:lpstr>Office Theme</vt:lpstr>
      <vt:lpstr>Course: ICT Unit of Learning: System Analysis and Design</vt:lpstr>
      <vt:lpstr>Learning Outcome: </vt:lpstr>
      <vt:lpstr>Learning Outcome: </vt:lpstr>
      <vt:lpstr>Learning Outcome No 2:Approaches to system development and project planning</vt:lpstr>
      <vt:lpstr>Topic 1:System development Approaches</vt:lpstr>
      <vt:lpstr>Topic 1:System development Approaches</vt:lpstr>
      <vt:lpstr>Learning Outcome No 2:Approaches to system development and project planning</vt:lpstr>
      <vt:lpstr>Topic 2:System development methodolies</vt:lpstr>
      <vt:lpstr>Learning Outcome No2:Approaches to system Development and Project planning</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Topic 3:System development life cycle models</vt:lpstr>
      <vt:lpstr>Learning Outcome No2:Approaches to system Development and Project planning</vt:lpstr>
      <vt:lpstr>Topic 4: Activities involved in SDLC</vt:lpstr>
      <vt:lpstr>Topic 4: Activities involved in SDLC</vt:lpstr>
      <vt:lpstr>Topic 4: Activities involved in SDLC</vt:lpstr>
      <vt:lpstr>Topic 4: Activities involved in SDLC</vt:lpstr>
      <vt:lpstr>Topic 4: Activities involved in SDLC</vt:lpstr>
      <vt:lpstr>Learning Outcome No2:Approaches to system Development and Project planning</vt:lpstr>
      <vt:lpstr>Topic 5:Phases in SDLC </vt:lpstr>
      <vt:lpstr>Topic 3:System development life cycle models</vt:lpstr>
      <vt:lpstr>Topic 5:Phases in SDLC </vt:lpstr>
      <vt:lpstr>Topic 5:Phases in SDLC </vt:lpstr>
      <vt:lpstr>Learning Outcome No2:Approaches to system Development and Project planning</vt:lpstr>
      <vt:lpstr>Topic 6: Project planning concepts</vt:lpstr>
      <vt:lpstr>Topic 6: Project planning concepts</vt:lpstr>
      <vt:lpstr>Topic 6: Project planning concepts</vt:lpstr>
      <vt:lpstr>Topic 6: Project planning concepts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Unit of Learning:</dc:title>
  <dc:creator>SAMSON KARIUKI</dc:creator>
  <cp:lastModifiedBy>Ian</cp:lastModifiedBy>
  <cp:revision>13</cp:revision>
  <dcterms:created xsi:type="dcterms:W3CDTF">2020-09-30T02:06:00Z</dcterms:created>
  <dcterms:modified xsi:type="dcterms:W3CDTF">2020-10-07T21:04:33Z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