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IBM Plex Sans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Barlow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1" roundtripDataSignature="AMtx7mhz0w0vGM/uNZlyaU49MZC/ZSyA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boldItalic.fntdata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IBMPlex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BMPlexSans-italic.fntdata"/><Relationship Id="rId30" Type="http://schemas.openxmlformats.org/officeDocument/2006/relationships/font" Target="fonts/IBMPlexSans-bold.fntdata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font" Target="fonts/IBMPlexSans-boldItalic.fntdata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37" Type="http://schemas.openxmlformats.org/officeDocument/2006/relationships/font" Target="fonts/Barlow-regular.fntdata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39" Type="http://schemas.openxmlformats.org/officeDocument/2006/relationships/font" Target="fonts/Barlow-italic.fntdata"/><Relationship Id="rId16" Type="http://schemas.openxmlformats.org/officeDocument/2006/relationships/slide" Target="slides/slide10.xml"/><Relationship Id="rId38" Type="http://schemas.openxmlformats.org/officeDocument/2006/relationships/font" Target="fonts/Barlow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e0a2965d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e0a2965d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2dfc4a6710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32dfc4a6710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32dfc4a6710_0_4:notes"/>
          <p:cNvSpPr txBox="1"/>
          <p:nvPr>
            <p:ph idx="12" type="sldNum"/>
          </p:nvPr>
        </p:nvSpPr>
        <p:spPr>
          <a:xfrm>
            <a:off x="6095999" y="8809442"/>
            <a:ext cx="7605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7:notes"/>
          <p:cNvSpPr txBox="1"/>
          <p:nvPr>
            <p:ph idx="12" type="sldNum"/>
          </p:nvPr>
        </p:nvSpPr>
        <p:spPr>
          <a:xfrm>
            <a:off x="6095999" y="8809442"/>
            <a:ext cx="7605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8:notes"/>
          <p:cNvSpPr txBox="1"/>
          <p:nvPr>
            <p:ph idx="12" type="sldNum"/>
          </p:nvPr>
        </p:nvSpPr>
        <p:spPr>
          <a:xfrm>
            <a:off x="6095999" y="8809442"/>
            <a:ext cx="7605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9:notes"/>
          <p:cNvSpPr txBox="1"/>
          <p:nvPr>
            <p:ph idx="12" type="sldNum"/>
          </p:nvPr>
        </p:nvSpPr>
        <p:spPr>
          <a:xfrm>
            <a:off x="6095999" y="8809442"/>
            <a:ext cx="7605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0:notes"/>
          <p:cNvSpPr txBox="1"/>
          <p:nvPr>
            <p:ph idx="12" type="sldNum"/>
          </p:nvPr>
        </p:nvSpPr>
        <p:spPr>
          <a:xfrm>
            <a:off x="6095999" y="8809442"/>
            <a:ext cx="7605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279bc35bfc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3279bc35bfc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g3279bc35bfc_0_11:notes"/>
          <p:cNvSpPr txBox="1"/>
          <p:nvPr>
            <p:ph idx="12" type="sldNum"/>
          </p:nvPr>
        </p:nvSpPr>
        <p:spPr>
          <a:xfrm>
            <a:off x="6095999" y="8809442"/>
            <a:ext cx="7605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279bc35bfc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3279bc35bfc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3279bc35bfc_0_38:notes"/>
          <p:cNvSpPr txBox="1"/>
          <p:nvPr>
            <p:ph idx="12" type="sldNum"/>
          </p:nvPr>
        </p:nvSpPr>
        <p:spPr>
          <a:xfrm>
            <a:off x="6095999" y="8809442"/>
            <a:ext cx="7605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279bc35bfc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3279bc35bfc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g3279bc35bfc_0_44:notes"/>
          <p:cNvSpPr txBox="1"/>
          <p:nvPr>
            <p:ph idx="12" type="sldNum"/>
          </p:nvPr>
        </p:nvSpPr>
        <p:spPr>
          <a:xfrm>
            <a:off x="6095999" y="8809442"/>
            <a:ext cx="7605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279bc35bfc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3279bc35bfc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3279bc35bfc_0_49:notes"/>
          <p:cNvSpPr txBox="1"/>
          <p:nvPr>
            <p:ph idx="12" type="sldNum"/>
          </p:nvPr>
        </p:nvSpPr>
        <p:spPr>
          <a:xfrm>
            <a:off x="6095999" y="8809442"/>
            <a:ext cx="7605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279bc35bfc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3279bc35bfc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g3279bc35bfc_0_16:notes"/>
          <p:cNvSpPr txBox="1"/>
          <p:nvPr>
            <p:ph idx="12" type="sldNum"/>
          </p:nvPr>
        </p:nvSpPr>
        <p:spPr>
          <a:xfrm>
            <a:off x="6095999" y="8809442"/>
            <a:ext cx="7605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:notes"/>
          <p:cNvSpPr txBox="1"/>
          <p:nvPr>
            <p:ph idx="12" type="sldNum"/>
          </p:nvPr>
        </p:nvSpPr>
        <p:spPr>
          <a:xfrm>
            <a:off x="6095999" y="8809442"/>
            <a:ext cx="7605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279bc35bfc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3279bc35bfc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3279bc35bfc_0_21:notes"/>
          <p:cNvSpPr txBox="1"/>
          <p:nvPr>
            <p:ph idx="12" type="sldNum"/>
          </p:nvPr>
        </p:nvSpPr>
        <p:spPr>
          <a:xfrm>
            <a:off x="6095999" y="8809442"/>
            <a:ext cx="7605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2:notes"/>
          <p:cNvSpPr txBox="1"/>
          <p:nvPr>
            <p:ph idx="12" type="sldNum"/>
          </p:nvPr>
        </p:nvSpPr>
        <p:spPr>
          <a:xfrm>
            <a:off x="6095999" y="8809442"/>
            <a:ext cx="7605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2e0a2965d7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2e0a2965d7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 txBox="1"/>
          <p:nvPr>
            <p:ph idx="12" type="sldNum"/>
          </p:nvPr>
        </p:nvSpPr>
        <p:spPr>
          <a:xfrm>
            <a:off x="6095999" y="8809442"/>
            <a:ext cx="7605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5ca9db56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325ca9db56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325ca9db56d_0_0:notes"/>
          <p:cNvSpPr txBox="1"/>
          <p:nvPr>
            <p:ph idx="12" type="sldNum"/>
          </p:nvPr>
        </p:nvSpPr>
        <p:spPr>
          <a:xfrm>
            <a:off x="6095999" y="8809442"/>
            <a:ext cx="7605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5ca9db56d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325ca9db56d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325ca9db56d_0_8:notes"/>
          <p:cNvSpPr txBox="1"/>
          <p:nvPr>
            <p:ph idx="12" type="sldNum"/>
          </p:nvPr>
        </p:nvSpPr>
        <p:spPr>
          <a:xfrm>
            <a:off x="6095999" y="8809442"/>
            <a:ext cx="7605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:notes"/>
          <p:cNvSpPr txBox="1"/>
          <p:nvPr>
            <p:ph idx="12" type="sldNum"/>
          </p:nvPr>
        </p:nvSpPr>
        <p:spPr>
          <a:xfrm>
            <a:off x="6095999" y="8809442"/>
            <a:ext cx="7605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:notes"/>
          <p:cNvSpPr txBox="1"/>
          <p:nvPr>
            <p:ph idx="12" type="sldNum"/>
          </p:nvPr>
        </p:nvSpPr>
        <p:spPr>
          <a:xfrm>
            <a:off x="6095999" y="8809442"/>
            <a:ext cx="7605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79bc35bfc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3279bc35bfc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3279bc35bfc_0_5:notes"/>
          <p:cNvSpPr txBox="1"/>
          <p:nvPr>
            <p:ph idx="12" type="sldNum"/>
          </p:nvPr>
        </p:nvSpPr>
        <p:spPr>
          <a:xfrm>
            <a:off x="6095999" y="8809442"/>
            <a:ext cx="7605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79bc35bf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3279bc35bf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g3279bc35bfc_0_0:notes"/>
          <p:cNvSpPr txBox="1"/>
          <p:nvPr>
            <p:ph idx="12" type="sldNum"/>
          </p:nvPr>
        </p:nvSpPr>
        <p:spPr>
          <a:xfrm>
            <a:off x="6095999" y="8809442"/>
            <a:ext cx="7605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1  Title Slide" showMasterSp="0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-1" y="0"/>
            <a:ext cx="9144000" cy="257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CB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" name="Google Shape;1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77639" y="3371850"/>
            <a:ext cx="1188721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5"/>
          <p:cNvSpPr txBox="1"/>
          <p:nvPr>
            <p:ph idx="1" type="body"/>
          </p:nvPr>
        </p:nvSpPr>
        <p:spPr>
          <a:xfrm>
            <a:off x="1857375" y="1659185"/>
            <a:ext cx="54291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BM Plex Sans"/>
              <a:buNone/>
              <a:defRPr i="0" sz="1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IBM Plex Sans"/>
              <a:buNone/>
              <a:defRPr i="0" sz="1800" u="none" cap="none" strike="noStrike">
                <a:solidFill>
                  <a:srgbClr val="666666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228600" lvl="2" marL="13716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IBM Plex Sans"/>
              <a:buNone/>
              <a:defRPr i="0" sz="1500" u="none" cap="none" strike="noStrike">
                <a:solidFill>
                  <a:srgbClr val="7F7F7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228600" lvl="3" marL="18288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IBM Plex Sans"/>
              <a:buNone/>
              <a:defRPr i="0" sz="1400" u="none" cap="none" strike="noStrike">
                <a:solidFill>
                  <a:srgbClr val="7F7F7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228600" lvl="4" marL="22860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IBM Plex Sans"/>
              <a:buNone/>
              <a:defRPr i="0" sz="1400" u="none" cap="none" strike="noStrike">
                <a:solidFill>
                  <a:srgbClr val="7F7F7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•"/>
              <a:defRPr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•"/>
              <a:defRPr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•"/>
              <a:defRPr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BM Plex Sans"/>
              <a:buChar char="•"/>
              <a:defRPr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type="title"/>
          </p:nvPr>
        </p:nvSpPr>
        <p:spPr>
          <a:xfrm>
            <a:off x="628649" y="284259"/>
            <a:ext cx="7872600" cy="12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IBM Plex Sans"/>
              <a:buNone/>
              <a:defRPr i="0" sz="41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2e0a2965d7_0_2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g32e0a2965d7_0_2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g32e0a2965d7_0_2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e0a2965d7_0_2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g32e0a2965d7_0_2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" name="Google Shape;62;g32e0a2965d7_0_2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3" name="Google Shape;63;g32e0a2965d7_0_2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e0a2965d7_0_2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g32e0a2965d7_0_2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e0a2965d7_0_2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g32e0a2965d7_0_2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g32e0a2965d7_0_2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e0a2965d7_0_2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3" name="Google Shape;73;g32e0a2965d7_0_2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e0a2965d7_0_22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32e0a2965d7_0_2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7" name="Google Shape;77;g32e0a2965d7_0_2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8" name="Google Shape;78;g32e0a2965d7_0_2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g32e0a2965d7_0_2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e0a2965d7_0_2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2" name="Google Shape;82;g32e0a2965d7_0_2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e0a2965d7_0_2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g32e0a2965d7_0_2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g32e0a2965d7_0_2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e0a2965d7_0_2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e0a2965d7_0_24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g32e0a2965d7_0_24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g32e0a2965d7_0_24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g32e0a2965d7_0_24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32e0a2965d7_0_24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2  Agenda 1">
  <p:cSld name="Agenda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6" name="Google Shape;16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71601" y="1119916"/>
            <a:ext cx="1828800" cy="183824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6"/>
          <p:cNvSpPr/>
          <p:nvPr/>
        </p:nvSpPr>
        <p:spPr>
          <a:xfrm>
            <a:off x="1543050" y="1296090"/>
            <a:ext cx="1485900" cy="1485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6"/>
          <p:cNvSpPr txBox="1"/>
          <p:nvPr>
            <p:ph type="title"/>
          </p:nvPr>
        </p:nvSpPr>
        <p:spPr>
          <a:xfrm>
            <a:off x="914400" y="3086100"/>
            <a:ext cx="2743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BM Plex Sans"/>
              <a:buNone/>
              <a:defRPr i="0" sz="15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4743449" y="171450"/>
            <a:ext cx="42291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"/>
              <a:buAutoNum type="arabicPeriod"/>
              <a:defRPr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IBM Plex Sans"/>
              <a:buNone/>
              <a:defRPr i="0" sz="15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IBM Plex Sans"/>
              <a:buChar char="•"/>
              <a:defRPr i="0" sz="1500" u="none" cap="none" strike="noStrike">
                <a:solidFill>
                  <a:srgbClr val="7F7F7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IBM Plex Sans"/>
              <a:buChar char="•"/>
              <a:defRPr i="0" sz="1400" u="none" cap="none" strike="noStrike">
                <a:solidFill>
                  <a:srgbClr val="7F7F7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IBM Plex Sans"/>
              <a:buChar char="•"/>
              <a:defRPr i="0" sz="1400" u="none" cap="none" strike="noStrike">
                <a:solidFill>
                  <a:srgbClr val="7F7F7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•"/>
              <a:defRPr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•"/>
              <a:defRPr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•"/>
              <a:defRPr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BM Plex Sans"/>
              <a:buChar char="•"/>
              <a:defRPr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" name="Google Shape;20;p16"/>
          <p:cNvSpPr/>
          <p:nvPr/>
        </p:nvSpPr>
        <p:spPr>
          <a:xfrm>
            <a:off x="1543050" y="1296090"/>
            <a:ext cx="1485900" cy="14859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AGENDA</a:t>
            </a:r>
            <a:endParaRPr b="1" i="0" sz="11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1 Title and Content">
  <p:cSld name="Title and Content Horizontal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/>
          <p:nvPr/>
        </p:nvSpPr>
        <p:spPr>
          <a:xfrm>
            <a:off x="-56" y="56"/>
            <a:ext cx="9144000" cy="51435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" name="Google Shape;23;p18"/>
          <p:cNvSpPr txBox="1"/>
          <p:nvPr>
            <p:ph idx="12" type="sldNum"/>
          </p:nvPr>
        </p:nvSpPr>
        <p:spPr>
          <a:xfrm>
            <a:off x="8515350" y="4857750"/>
            <a:ext cx="513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18"/>
          <p:cNvSpPr txBox="1"/>
          <p:nvPr>
            <p:ph type="title"/>
          </p:nvPr>
        </p:nvSpPr>
        <p:spPr>
          <a:xfrm>
            <a:off x="114300" y="114300"/>
            <a:ext cx="35433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IBM Plex Sans"/>
              <a:buNone/>
              <a:defRPr i="0" sz="2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3886200" y="114300"/>
            <a:ext cx="51423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6195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B05"/>
              </a:buClr>
              <a:buSzPts val="2100"/>
              <a:buFont typeface="IBM Plex Sans"/>
              <a:buChar char="•"/>
              <a:defRPr i="0" sz="2100" u="none" cap="none" strike="noStrike">
                <a:solidFill>
                  <a:srgbClr val="FFCB05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Char char="•"/>
              <a:defRPr i="0" sz="1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23850" lvl="2" marL="1371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BM Plex Sans"/>
              <a:buChar char="•"/>
              <a:defRPr i="0" sz="15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Char char="•"/>
              <a:defRPr i="0" sz="14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Char char="•"/>
              <a:defRPr i="0" sz="14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Char char="•"/>
              <a:defRPr i="0" sz="14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Char char="•"/>
              <a:defRPr i="0" sz="14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Char char="•"/>
              <a:defRPr i="0" sz="14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IBM Plex Sans"/>
              <a:buChar char="•"/>
              <a:defRPr i="0" sz="14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 showMasterSp="0">
  <p:cSld name="Section Brea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/>
          <p:nvPr>
            <p:ph type="title"/>
          </p:nvPr>
        </p:nvSpPr>
        <p:spPr>
          <a:xfrm>
            <a:off x="0" y="1485900"/>
            <a:ext cx="9144000" cy="205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i="0" sz="36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1 Title and Content 1">
  <p:cSld name="Title and Content Horizontal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8515350" y="4857750"/>
            <a:ext cx="5136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9"/>
          <p:cNvSpPr txBox="1"/>
          <p:nvPr>
            <p:ph type="title"/>
          </p:nvPr>
        </p:nvSpPr>
        <p:spPr>
          <a:xfrm>
            <a:off x="114300" y="114300"/>
            <a:ext cx="35433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2700"/>
              <a:buFont typeface="IBM Plex Sans"/>
              <a:buNone/>
              <a:defRPr i="0" sz="2700" u="none" cap="none" strike="noStrike">
                <a:solidFill>
                  <a:srgbClr val="00274C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3886200" y="114300"/>
            <a:ext cx="51423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61950" lvl="0" marL="457200" marR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274C"/>
              </a:buClr>
              <a:buSzPts val="2100"/>
              <a:buFont typeface="IBM Plex Sans"/>
              <a:buChar char="•"/>
              <a:defRPr i="0" sz="2100" u="none" cap="none" strike="noStrike">
                <a:solidFill>
                  <a:srgbClr val="00274C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42900" lvl="1" marL="9144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Char char="•"/>
              <a:defRPr i="0" sz="1800" u="none" cap="none" strike="noStrik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23850" lvl="2" marL="13716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IBM Plex Sans"/>
              <a:buChar char="•"/>
              <a:defRPr i="0" sz="1500" u="none" cap="none" strike="noStrike">
                <a:solidFill>
                  <a:srgbClr val="7F7F7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IBM Plex Sans"/>
              <a:buChar char="•"/>
              <a:defRPr i="0" sz="1400" u="none" cap="none" strike="noStrike">
                <a:solidFill>
                  <a:srgbClr val="7F7F7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IBM Plex Sans"/>
              <a:buChar char="•"/>
              <a:defRPr i="0" sz="1400" u="none" cap="none" strike="noStrike">
                <a:solidFill>
                  <a:srgbClr val="7F7F7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•"/>
              <a:defRPr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•"/>
              <a:defRPr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•"/>
              <a:defRPr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BM Plex Sans"/>
              <a:buChar char="•"/>
              <a:defRPr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5  Closing Slide" showMasterSp="0">
  <p:cSld name="Closing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34" name="Google Shape;34;p20"/>
          <p:cNvCxnSpPr/>
          <p:nvPr/>
        </p:nvCxnSpPr>
        <p:spPr>
          <a:xfrm>
            <a:off x="1" y="1657350"/>
            <a:ext cx="4572000" cy="0"/>
          </a:xfrm>
          <a:prstGeom prst="straightConnector1">
            <a:avLst/>
          </a:prstGeom>
          <a:noFill/>
          <a:ln cap="flat" cmpd="sng" w="9525">
            <a:solidFill>
              <a:srgbClr val="003D77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" name="Google Shape;35;p20"/>
          <p:cNvCxnSpPr/>
          <p:nvPr/>
        </p:nvCxnSpPr>
        <p:spPr>
          <a:xfrm>
            <a:off x="1" y="3486150"/>
            <a:ext cx="4572000" cy="0"/>
          </a:xfrm>
          <a:prstGeom prst="straightConnector1">
            <a:avLst/>
          </a:prstGeom>
          <a:noFill/>
          <a:ln cap="flat" cmpd="sng" w="9525">
            <a:solidFill>
              <a:srgbClr val="003D7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" name="Google Shape;36;p2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7" name="Google Shape;3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14500" y="3829050"/>
            <a:ext cx="1143000" cy="714796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4743450" y="157373"/>
            <a:ext cx="4229100" cy="48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1800"/>
              <a:buFont typeface="IBM Plex Sans"/>
              <a:buNone/>
              <a:defRPr b="1" i="0" sz="1800" u="none" cap="none" strike="noStrike">
                <a:solidFill>
                  <a:srgbClr val="00274C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"/>
              <a:buNone/>
              <a:defRPr i="0" sz="18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IBM Plex Sans"/>
              <a:buChar char="•"/>
              <a:defRPr i="0" sz="1500" u="none" cap="none" strike="noStrike">
                <a:solidFill>
                  <a:srgbClr val="7F7F7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IBM Plex Sans"/>
              <a:buChar char="•"/>
              <a:defRPr i="0" sz="1400" u="none" cap="none" strike="noStrike">
                <a:solidFill>
                  <a:srgbClr val="7F7F7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IBM Plex Sans"/>
              <a:buChar char="•"/>
              <a:defRPr i="0" sz="1400" u="none" cap="none" strike="noStrike">
                <a:solidFill>
                  <a:srgbClr val="7F7F7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•"/>
              <a:defRPr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•"/>
              <a:defRPr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•"/>
              <a:defRPr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BM Plex Sans"/>
              <a:buChar char="•"/>
              <a:defRPr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39" name="Google Shape;39;p20"/>
          <p:cNvSpPr txBox="1"/>
          <p:nvPr/>
        </p:nvSpPr>
        <p:spPr>
          <a:xfrm>
            <a:off x="114299" y="1743496"/>
            <a:ext cx="4343400" cy="16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Barlow"/>
              <a:buNone/>
            </a:pPr>
            <a:r>
              <a:rPr b="1" i="0" lang="en-US" sz="2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THANK YOU</a:t>
            </a:r>
            <a:endParaRPr b="1" i="0" sz="11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0" y="1485900"/>
            <a:ext cx="9144000" cy="2057400"/>
          </a:xfrm>
          <a:prstGeom prst="rect">
            <a:avLst/>
          </a:prstGeom>
          <a:solidFill>
            <a:srgbClr val="CFC0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600"/>
              <a:buFont typeface="IBM Plex Sans"/>
              <a:buNone/>
              <a:defRPr i="0" sz="3600" u="none" cap="none" strike="noStrike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2e0a2965d7_0_20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0" name="Google Shape;50;g32e0a2965d7_0_20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" name="Google Shape;51;g32e0a2965d7_0_2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2e0a2965d7_0_20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" name="Google Shape;54;g32e0a2965d7_0_2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7.xml"/><Relationship Id="rId1" Type="http://schemas.openxmlformats.org/officeDocument/2006/relationships/image" Target="../media/image8.jp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2e0a2965d7_0_1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g32e0a2965d7_0_19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g32e0a2965d7_0_1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g32e0a2965d7_0_195"/>
          <p:cNvSpPr/>
          <p:nvPr/>
        </p:nvSpPr>
        <p:spPr>
          <a:xfrm>
            <a:off x="0" y="4305825"/>
            <a:ext cx="9144000" cy="837600"/>
          </a:xfrm>
          <a:prstGeom prst="rect">
            <a:avLst/>
          </a:prstGeom>
          <a:solidFill>
            <a:srgbClr val="0E1C2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" name="Google Shape;47;g32e0a2965d7_0_19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688" y="4491323"/>
            <a:ext cx="3262686" cy="508075"/>
          </a:xfrm>
          <a:prstGeom prst="rect">
            <a:avLst/>
          </a:prstGeom>
          <a:solidFill>
            <a:srgbClr val="0E1C2F"/>
          </a:solidFill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ichmed-administration.policystat.com/policy/14811127/lates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deepseek-ai/DeepSeek-R1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ggerganov/llama.cpp?tab=readme-ov-file#llama-cli" TargetMode="External"/><Relationship Id="rId4" Type="http://schemas.openxmlformats.org/officeDocument/2006/relationships/hyperlink" Target="https://github.com/ggerganov/llama.cpp/blob/master/docs/build.md#cuda" TargetMode="External"/><Relationship Id="rId9" Type="http://schemas.openxmlformats.org/officeDocument/2006/relationships/hyperlink" Target="https://github.com/abetlen/llama-cpp-python" TargetMode="External"/><Relationship Id="rId5" Type="http://schemas.openxmlformats.org/officeDocument/2006/relationships/hyperlink" Target="https://documentation.its.umich.edu/arc-hpc/open-ondemand/vs-code" TargetMode="External"/><Relationship Id="rId6" Type="http://schemas.openxmlformats.org/officeDocument/2006/relationships/hyperlink" Target="https://umhealth.sharepoint.com/:w:/s/ANES-MPOG-Research.mm/ERDNKDUCNudGrs--EVGs2t4Bafncd0UM7rezNDcxu_Mt1g?e=s55PcO&amp;xsdata=MDV8MDJ8c2VhbWV5ZXJAbWVkLnVtaWNoLmVkdXwwZTcwZGM1NGRkNTc0Yjg3MDVjMjA4ZGQxZjYwY2UwYXwxZjQxZDYxM2QzYTE0ZWFkOTE4ZDJhMjViMTBkZTMzMHwwfDB8NjM4NzAxMjIyODI0NTgyMzQ4fFVua25vd258VFdGcGJHWnNiM2Q4ZXlKRmJYQjBlVTFoY0draU9uUnlkV1VzSWxZaU9pSXdMakF1TURBd01DSXNJbEFpT2lKWGFXNHpNaUlzSWtGT0lqb2lUV0ZwYkNJc0lsZFVJam95ZlE9PXwwfHx8&amp;sdata=R0NmOXBTazI4bVBlS21JSW1mSDdtdjFydFZIT2hpSnAzUnFRbFBxQmRMZz0%3d" TargetMode="External"/><Relationship Id="rId7" Type="http://schemas.openxmlformats.org/officeDocument/2006/relationships/hyperlink" Target="https://www.anthropic.com/research/building-effective-agents" TargetMode="External"/><Relationship Id="rId8" Type="http://schemas.openxmlformats.org/officeDocument/2006/relationships/hyperlink" Target="https://safecomputing.umich.edu/dataguide/data/19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midas.umich.edu/generative-ai-tutorial-series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ts.umich.edu/advanced-research-computing/research-computing-package" TargetMode="External"/><Relationship Id="rId4" Type="http://schemas.openxmlformats.org/officeDocument/2006/relationships/hyperlink" Target="https://precisionhealth.umich.edu/data-access-tools/how-to-access-data-draft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sjodingLabs/armis2-llama-demo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ichmed-administration.policystat.com/policy/15777590/latest" TargetMode="External"/><Relationship Id="rId4" Type="http://schemas.openxmlformats.org/officeDocument/2006/relationships/hyperlink" Target="https://michmed-administration.policystat.com/policy/14811127/lates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e0a2965d7_0_64"/>
          <p:cNvSpPr/>
          <p:nvPr/>
        </p:nvSpPr>
        <p:spPr>
          <a:xfrm>
            <a:off x="100" y="535675"/>
            <a:ext cx="9144000" cy="2415900"/>
          </a:xfrm>
          <a:prstGeom prst="rect">
            <a:avLst/>
          </a:prstGeom>
          <a:solidFill>
            <a:srgbClr val="0E1C2F"/>
          </a:solidFill>
          <a:ln cap="flat" cmpd="sng" w="9525">
            <a:solidFill>
              <a:srgbClr val="4747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32e0a2965d7_0_64"/>
          <p:cNvSpPr txBox="1"/>
          <p:nvPr>
            <p:ph type="ctrTitle"/>
          </p:nvPr>
        </p:nvSpPr>
        <p:spPr>
          <a:xfrm>
            <a:off x="373725" y="747475"/>
            <a:ext cx="8683200" cy="270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44">
                <a:latin typeface="Cambria"/>
                <a:ea typeface="Cambria"/>
                <a:cs typeface="Cambria"/>
                <a:sym typeface="Cambria"/>
              </a:rPr>
              <a:t>Best Practices for using local Large Language Models with the UM High-Performance Computing cluster </a:t>
            </a:r>
            <a:endParaRPr b="1" sz="2844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latin typeface="Cambria"/>
                <a:ea typeface="Cambria"/>
                <a:cs typeface="Cambria"/>
                <a:sym typeface="Cambria"/>
              </a:rPr>
              <a:t>Instructors: Sean R. Meyer, MBA, PhD and Mark Nuppnau</a:t>
            </a:r>
            <a:endParaRPr b="1" sz="23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Cambria"/>
                <a:ea typeface="Cambria"/>
                <a:cs typeface="Cambria"/>
                <a:sym typeface="Cambria"/>
              </a:rPr>
              <a:t>Transforming Your Research with Generative AI tutorial series </a:t>
            </a:r>
            <a:endParaRPr b="1" sz="2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32e0a2965d7_0_64"/>
          <p:cNvSpPr txBox="1"/>
          <p:nvPr>
            <p:ph idx="1" type="subTitle"/>
          </p:nvPr>
        </p:nvSpPr>
        <p:spPr>
          <a:xfrm>
            <a:off x="311700" y="3058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January 23, 2025</a:t>
            </a:r>
            <a:endParaRPr b="1" sz="2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102" name="Google Shape;102;g32e0a2965d7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7500" y="4483925"/>
            <a:ext cx="4048700" cy="5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dfc4a6710_0_4"/>
          <p:cNvSpPr txBox="1"/>
          <p:nvPr>
            <p:ph type="title"/>
          </p:nvPr>
        </p:nvSpPr>
        <p:spPr>
          <a:xfrm>
            <a:off x="0" y="228600"/>
            <a:ext cx="91440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"/>
              <a:buNone/>
            </a:pPr>
            <a:r>
              <a:rPr lang="en-US" sz="3600"/>
              <a:t>Local vs. Web-based LLMs</a:t>
            </a:r>
            <a:endParaRPr sz="3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 b="1">
              <a:solidFill>
                <a:srgbClr val="002E5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4" name="Google Shape;164;g32dfc4a6710_0_4"/>
          <p:cNvSpPr txBox="1"/>
          <p:nvPr/>
        </p:nvSpPr>
        <p:spPr>
          <a:xfrm>
            <a:off x="174567" y="1233600"/>
            <a:ext cx="86451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Local GAI tools (non-internet-accessing) are open-source tools that do not require an internet connection. Local tools are those that can be downloaded and run entirely locally in a computing environment without accessing the internet (an example is Meta’s Llama 2 language model).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Web-based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Web-based GAI tools (internet-accessing) are public tools that access or require an internet connection (some examples are: ChatGPT for text accessed through the public webpage, Midjourney for images) and enterprise tools that access or require an internet connection (an example is Epic-integrated GPT-4).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32dfc4a6710_0_4"/>
          <p:cNvSpPr txBox="1"/>
          <p:nvPr/>
        </p:nvSpPr>
        <p:spPr>
          <a:xfrm>
            <a:off x="174566" y="4776400"/>
            <a:ext cx="864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b="1" i="0" lang="en-US" sz="12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Guideline on Generative Artificial Intelligence Tools</a:t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/>
          <p:nvPr>
            <p:ph type="title"/>
          </p:nvPr>
        </p:nvSpPr>
        <p:spPr>
          <a:xfrm>
            <a:off x="0" y="228600"/>
            <a:ext cx="91440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"/>
              <a:buNone/>
            </a:pPr>
            <a:r>
              <a:rPr lang="en-US" sz="3600"/>
              <a:t>Use Cases</a:t>
            </a:r>
            <a:endParaRPr sz="3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 b="1">
              <a:solidFill>
                <a:srgbClr val="002E5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2" name="Google Shape;172;p7"/>
          <p:cNvSpPr txBox="1"/>
          <p:nvPr/>
        </p:nvSpPr>
        <p:spPr>
          <a:xfrm>
            <a:off x="836975" y="1233607"/>
            <a:ext cx="7101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b="0" i="0" lang="en-US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De-identification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US" sz="2100">
                <a:solidFill>
                  <a:schemeClr val="lt1"/>
                </a:solidFill>
              </a:rPr>
              <a:t>Synthetic data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b="0" i="0" lang="en-US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Note Summarization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b="0" i="0" lang="en-US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Programming/Coding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●"/>
            </a:pPr>
            <a:r>
              <a:rPr b="0" i="0" lang="en-US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Converting Unstructured to Structured Data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US" sz="2100">
                <a:solidFill>
                  <a:schemeClr val="lt1"/>
                </a:solidFill>
              </a:rPr>
              <a:t>Helper </a:t>
            </a:r>
            <a:r>
              <a:rPr b="0" i="0" lang="en-US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Chat Bots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"/>
          <p:cNvSpPr txBox="1"/>
          <p:nvPr>
            <p:ph type="title"/>
          </p:nvPr>
        </p:nvSpPr>
        <p:spPr>
          <a:xfrm>
            <a:off x="0" y="228600"/>
            <a:ext cx="91440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"/>
              <a:buNone/>
            </a:pPr>
            <a:r>
              <a:rPr lang="en-US" sz="3600"/>
              <a:t>Useful Definitions</a:t>
            </a:r>
            <a:endParaRPr sz="3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 b="1">
              <a:solidFill>
                <a:srgbClr val="002E5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79" name="Google Shape;179;p8"/>
          <p:cNvSpPr txBox="1"/>
          <p:nvPr/>
        </p:nvSpPr>
        <p:spPr>
          <a:xfrm>
            <a:off x="423950" y="1163775"/>
            <a:ext cx="80412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i="0" lang="en-US" sz="1600" u="none" cap="none" strike="noStrike">
                <a:solidFill>
                  <a:schemeClr val="lt1"/>
                </a:solidFill>
              </a:rPr>
              <a:t>Llama.cpp framework</a:t>
            </a:r>
            <a:endParaRPr b="1" i="0" sz="1600" u="none" cap="none" strike="noStrike">
              <a:solidFill>
                <a:schemeClr val="lt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-US" sz="1600">
                <a:solidFill>
                  <a:schemeClr val="lt1"/>
                </a:solidFill>
              </a:rPr>
              <a:t>Enable LLM inference with minimal setup and state-of-the-art performance on a wide range of hardware.</a:t>
            </a:r>
            <a:endParaRPr sz="1600">
              <a:solidFill>
                <a:schemeClr val="lt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i="0" lang="en-US" sz="1600" u="none" cap="none" strike="noStrike">
                <a:solidFill>
                  <a:schemeClr val="lt1"/>
                </a:solidFill>
              </a:rPr>
              <a:t>Quantization</a:t>
            </a:r>
            <a:endParaRPr b="1" i="0" sz="1600" u="none" cap="none" strike="noStrike">
              <a:solidFill>
                <a:schemeClr val="lt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-US" sz="1600">
                <a:solidFill>
                  <a:schemeClr val="lt1"/>
                </a:solidFill>
              </a:rPr>
              <a:t>Neural networks that have been compressed by converting their weights and activations from high-precision floating-point numbers to lower-precision numbers</a:t>
            </a:r>
            <a:endParaRPr sz="1600">
              <a:solidFill>
                <a:schemeClr val="lt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i="0" lang="en-US" sz="1600" u="none" cap="none" strike="noStrike">
                <a:solidFill>
                  <a:schemeClr val="lt1"/>
                </a:solidFill>
              </a:rPr>
              <a:t>Parameters</a:t>
            </a:r>
            <a:endParaRPr b="1" i="0" sz="1600" u="none" cap="none" strike="noStrike">
              <a:solidFill>
                <a:schemeClr val="lt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-US" sz="1600">
                <a:solidFill>
                  <a:schemeClr val="lt1"/>
                </a:solidFill>
              </a:rPr>
              <a:t>Larger models have more parameters, which allows them to handle more complex language relationships</a:t>
            </a:r>
            <a:endParaRPr sz="1600">
              <a:solidFill>
                <a:schemeClr val="lt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i="0" lang="en-US" sz="1600" u="none" cap="none" strike="noStrike">
                <a:solidFill>
                  <a:schemeClr val="lt1"/>
                </a:solidFill>
              </a:rPr>
              <a:t>Retrieval Augmented Generation (RAG)</a:t>
            </a:r>
            <a:endParaRPr b="1" i="0" sz="1600" u="none" cap="none" strike="noStrike">
              <a:solidFill>
                <a:schemeClr val="lt1"/>
              </a:solidFill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-US" sz="1600">
                <a:solidFill>
                  <a:schemeClr val="lt1"/>
                </a:solidFill>
              </a:rPr>
              <a:t>Provides more accurate responses by cross-referencing knowledge sources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 txBox="1"/>
          <p:nvPr>
            <p:ph type="title"/>
          </p:nvPr>
        </p:nvSpPr>
        <p:spPr>
          <a:xfrm>
            <a:off x="0" y="228600"/>
            <a:ext cx="91440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"/>
              <a:buNone/>
            </a:pPr>
            <a:r>
              <a:rPr lang="en-US" sz="3600"/>
              <a:t>Other Models</a:t>
            </a:r>
            <a:endParaRPr b="1">
              <a:solidFill>
                <a:srgbClr val="002E5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6" name="Google Shape;186;p9"/>
          <p:cNvSpPr txBox="1"/>
          <p:nvPr/>
        </p:nvSpPr>
        <p:spPr>
          <a:xfrm>
            <a:off x="1480525" y="1233600"/>
            <a:ext cx="4437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Qwen 2.5 Coder 32B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DeepSeek-R1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 txBox="1"/>
          <p:nvPr>
            <p:ph type="title"/>
          </p:nvPr>
        </p:nvSpPr>
        <p:spPr>
          <a:xfrm>
            <a:off x="0" y="228600"/>
            <a:ext cx="91440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"/>
              <a:buNone/>
            </a:pPr>
            <a:r>
              <a:rPr lang="en-US" sz="3600"/>
              <a:t>GenAI Research Translation</a:t>
            </a:r>
            <a:endParaRPr b="1">
              <a:solidFill>
                <a:srgbClr val="002E5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1013225" y="1233600"/>
            <a:ext cx="63249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UMGPT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US" sz="1800">
                <a:solidFill>
                  <a:schemeClr val="lt1"/>
                </a:solidFill>
              </a:rPr>
              <a:t>Exploratory Research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US" sz="1800">
                <a:solidFill>
                  <a:schemeClr val="lt1"/>
                </a:solidFill>
              </a:rPr>
              <a:t>Requires exception to policy for limited PHI usage</a:t>
            </a:r>
            <a:endParaRPr sz="18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ARMIS2/Turbo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US" sz="1800">
                <a:solidFill>
                  <a:schemeClr val="lt1"/>
                </a:solidFill>
              </a:rPr>
              <a:t>Scaled Research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US" sz="1800">
                <a:solidFill>
                  <a:schemeClr val="lt1"/>
                </a:solidFill>
              </a:rPr>
              <a:t>Can be used with PHI</a:t>
            </a:r>
            <a:endParaRPr sz="18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Workflow Integration (Future State)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US" sz="1800">
                <a:solidFill>
                  <a:schemeClr val="lt1"/>
                </a:solidFill>
              </a:rPr>
              <a:t>Cloud Provider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79bc35bfc_0_11"/>
          <p:cNvSpPr txBox="1"/>
          <p:nvPr>
            <p:ph type="title"/>
          </p:nvPr>
        </p:nvSpPr>
        <p:spPr>
          <a:xfrm>
            <a:off x="0" y="1543050"/>
            <a:ext cx="9144000" cy="205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685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"/>
              <a:buNone/>
            </a:pPr>
            <a:r>
              <a:rPr lang="en-US"/>
              <a:t>Download and Test Llama-3.2-3B</a:t>
            </a:r>
            <a:endParaRPr b="0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279bc35bfc_0_38"/>
          <p:cNvSpPr txBox="1"/>
          <p:nvPr>
            <p:ph type="title"/>
          </p:nvPr>
        </p:nvSpPr>
        <p:spPr>
          <a:xfrm>
            <a:off x="0" y="228600"/>
            <a:ext cx="91440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"/>
              <a:buNone/>
            </a:pPr>
            <a:r>
              <a:rPr lang="en-US" sz="3600"/>
              <a:t>Llama-3.2-3B</a:t>
            </a:r>
            <a:endParaRPr b="1">
              <a:solidFill>
                <a:srgbClr val="002E5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6" name="Google Shape;206;g3279bc35bfc_0_38"/>
          <p:cNvSpPr txBox="1"/>
          <p:nvPr/>
        </p:nvSpPr>
        <p:spPr>
          <a:xfrm>
            <a:off x="367100" y="1233600"/>
            <a:ext cx="8493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3 billion parameters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downloading the model requires ~3GB of storage space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US" sz="1800">
                <a:solidFill>
                  <a:schemeClr val="lt1"/>
                </a:solidFill>
              </a:rPr>
              <a:t>GPU VRAM required ~num_params * 0.8 (i.e., 3B*0.8 = 2.4GB)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US" sz="1800">
                <a:solidFill>
                  <a:schemeClr val="lt1"/>
                </a:solidFill>
              </a:rPr>
              <a:t>The number of digits stored for each model weight will determine the file size of the model. 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US" sz="1800">
                <a:solidFill>
                  <a:schemeClr val="lt1"/>
                </a:solidFill>
              </a:rPr>
              <a:t>Space and GPU memory requirements can be reduced by storing a lower number of digits for each model weight, but there is a tradeoff with the quality of the output.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07" name="Google Shape;207;g3279bc35bfc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925300"/>
            <a:ext cx="8839199" cy="103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279bc35bfc_0_44"/>
          <p:cNvSpPr txBox="1"/>
          <p:nvPr>
            <p:ph type="title"/>
          </p:nvPr>
        </p:nvSpPr>
        <p:spPr>
          <a:xfrm>
            <a:off x="0" y="1543050"/>
            <a:ext cx="9144000" cy="205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685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"/>
              <a:buNone/>
            </a:pPr>
            <a:r>
              <a:rPr lang="en-US"/>
              <a:t>Demo: OpenAI API</a:t>
            </a:r>
            <a:endParaRPr b="0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279bc35bfc_0_49"/>
          <p:cNvSpPr txBox="1"/>
          <p:nvPr>
            <p:ph type="title"/>
          </p:nvPr>
        </p:nvSpPr>
        <p:spPr>
          <a:xfrm>
            <a:off x="0" y="228600"/>
            <a:ext cx="91440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"/>
              <a:buNone/>
            </a:pPr>
            <a:r>
              <a:rPr lang="en-US" sz="3600"/>
              <a:t>OpenAI API</a:t>
            </a:r>
            <a:endParaRPr b="1">
              <a:solidFill>
                <a:srgbClr val="002E5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0" name="Google Shape;220;g3279bc35bfc_0_49"/>
          <p:cNvSpPr txBox="1"/>
          <p:nvPr/>
        </p:nvSpPr>
        <p:spPr>
          <a:xfrm>
            <a:off x="367100" y="1233600"/>
            <a:ext cx="849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279bc35bfc_0_16"/>
          <p:cNvSpPr txBox="1"/>
          <p:nvPr>
            <p:ph type="title"/>
          </p:nvPr>
        </p:nvSpPr>
        <p:spPr>
          <a:xfrm>
            <a:off x="0" y="1485900"/>
            <a:ext cx="9144000" cy="205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685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"/>
              <a:buNone/>
            </a:pPr>
            <a:r>
              <a:rPr lang="en-US"/>
              <a:t>Demo: LangChain</a:t>
            </a:r>
            <a:endParaRPr b="0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4743449" y="171450"/>
            <a:ext cx="42291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/>
              <a:t>Llama Setup Demo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/>
              <a:t>Advanced Research Computing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/>
              <a:t>MM GenAI Policy Overview</a:t>
            </a:r>
            <a:endParaRPr sz="1500">
              <a:solidFill>
                <a:srgbClr val="0475BC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/>
              <a:t>Llama Usage Demo</a:t>
            </a:r>
            <a:endParaRPr sz="1500">
              <a:solidFill>
                <a:srgbClr val="0475BC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/>
              <a:t>Use Cases</a:t>
            </a:r>
            <a:endParaRPr sz="1500">
              <a:solidFill>
                <a:srgbClr val="0475BC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Calibri"/>
              <a:buAutoNum type="arabicPeriod"/>
            </a:pPr>
            <a:r>
              <a:rPr lang="en-US"/>
              <a:t>GenAI in Business Operations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279bc35bfc_0_21"/>
          <p:cNvSpPr txBox="1"/>
          <p:nvPr>
            <p:ph type="title"/>
          </p:nvPr>
        </p:nvSpPr>
        <p:spPr>
          <a:xfrm>
            <a:off x="0" y="228600"/>
            <a:ext cx="91440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"/>
              <a:buNone/>
            </a:pPr>
            <a:r>
              <a:rPr lang="en-US" sz="3600"/>
              <a:t>LangChain</a:t>
            </a:r>
            <a:endParaRPr b="1">
              <a:solidFill>
                <a:srgbClr val="002E5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3" name="Google Shape;233;g3279bc35bfc_0_21"/>
          <p:cNvSpPr txBox="1"/>
          <p:nvPr/>
        </p:nvSpPr>
        <p:spPr>
          <a:xfrm>
            <a:off x="367100" y="1233600"/>
            <a:ext cx="84933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Usage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allows for simplified interactions with LLMs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chains together various elements of an application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Types of chains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LLM Chain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US" sz="1800">
                <a:solidFill>
                  <a:schemeClr val="lt1"/>
                </a:solidFill>
              </a:rPr>
              <a:t>user input is passed into a PromptTemplate to transform the input into a coherent prompt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US" sz="1800">
                <a:solidFill>
                  <a:schemeClr val="lt1"/>
                </a:solidFill>
              </a:rPr>
              <a:t>the prompt is passed into an LLM to generate an LLM output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US" sz="1800">
                <a:solidFill>
                  <a:schemeClr val="lt1"/>
                </a:solidFill>
              </a:rPr>
              <a:t>output is passed to an OutputParser to format the results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Sequential Chain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-US" sz="1800">
                <a:solidFill>
                  <a:schemeClr val="lt1"/>
                </a:solidFill>
              </a:rPr>
              <a:t>combines individual chains, creating a continuous sequence of chains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 txBox="1"/>
          <p:nvPr>
            <p:ph type="title"/>
          </p:nvPr>
        </p:nvSpPr>
        <p:spPr>
          <a:xfrm>
            <a:off x="0" y="228600"/>
            <a:ext cx="91440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 sz="3600"/>
              <a:t>References</a:t>
            </a:r>
            <a:endParaRPr sz="3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 b="1">
              <a:solidFill>
                <a:srgbClr val="002E5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0" name="Google Shape;240;p12"/>
          <p:cNvSpPr txBox="1"/>
          <p:nvPr/>
        </p:nvSpPr>
        <p:spPr>
          <a:xfrm>
            <a:off x="448887" y="1047404"/>
            <a:ext cx="49248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Llama.cpp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https://github.com/ggerganov/llama.cpp?tab=readme-ov-file#llama-cli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https://github.com/ggerganov/llama.cpp/blob/master/docs/build.md#cuda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VS Code setup file (ARMIS2)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https://documentation.its.umich.edu/arc-hpc/open-ondemand/vs-code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ARMIS2 Overview and Access Guide for Researchers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ARC Tools - RCP.MMRCI &amp; Armis 2 details.docx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Building effective agents (article)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https://www.anthropic.com/research/building-effective-agents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University of Michigan Sensitive Data Guide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https://safecomputing.umich.edu/dataguide/data/19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Extending Llama.cpp using llama-cpp-python library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https://github.com/abetlen/llama-cpp-python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2e0a2965d7_0_188"/>
          <p:cNvSpPr txBox="1"/>
          <p:nvPr/>
        </p:nvSpPr>
        <p:spPr>
          <a:xfrm>
            <a:off x="230575" y="370125"/>
            <a:ext cx="5212200" cy="3588000"/>
          </a:xfrm>
          <a:prstGeom prst="rect">
            <a:avLst/>
          </a:prstGeom>
          <a:solidFill>
            <a:srgbClr val="0E1C2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</a:rPr>
              <a:t>Scan the QR code or go to this link: </a:t>
            </a:r>
            <a:r>
              <a:rPr b="1" lang="en-US" sz="2900">
                <a:solidFill>
                  <a:srgbClr val="F1C232"/>
                </a:solidFill>
              </a:rPr>
              <a:t>https://myumi.ch/23dxR</a:t>
            </a:r>
            <a:endParaRPr b="1" sz="29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to provide feedback on the session</a:t>
            </a:r>
            <a:endParaRPr b="1" i="1" sz="2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i="1" lang="en-US" sz="2800">
                <a:solidFill>
                  <a:schemeClr val="dk1"/>
                </a:solidFill>
              </a:rPr>
            </a:br>
            <a:r>
              <a:rPr b="1" i="1" lang="en-US" sz="2800">
                <a:solidFill>
                  <a:schemeClr val="dk1"/>
                </a:solidFill>
              </a:rPr>
              <a:t>Thank you!</a:t>
            </a:r>
            <a:br>
              <a:rPr b="1" i="1" lang="en-US" sz="2800">
                <a:solidFill>
                  <a:schemeClr val="dk1"/>
                </a:solidFill>
              </a:rPr>
            </a:br>
            <a:endParaRPr b="1" i="1"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For past sessions, see videos at: </a:t>
            </a:r>
            <a:r>
              <a:rPr lang="en-US" sz="1700" u="sng">
                <a:solidFill>
                  <a:schemeClr val="hlink"/>
                </a:solidFill>
                <a:hlinkClick r:id="rId3"/>
              </a:rPr>
              <a:t>midas.umich.edu/generative-ai-tutorial-series/</a:t>
            </a:r>
            <a:endParaRPr sz="17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</a:endParaRPr>
          </a:p>
        </p:txBody>
      </p:sp>
      <p:sp>
        <p:nvSpPr>
          <p:cNvPr id="246" name="Google Shape;246;g32e0a2965d7_0_188"/>
          <p:cNvSpPr/>
          <p:nvPr/>
        </p:nvSpPr>
        <p:spPr>
          <a:xfrm>
            <a:off x="5552025" y="538375"/>
            <a:ext cx="3432300" cy="345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7" name="Google Shape;247;g32e0a2965d7_0_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500" y="4483925"/>
            <a:ext cx="4048700" cy="50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32e0a2965d7_0_1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3950" y="538375"/>
            <a:ext cx="3410375" cy="3410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0" y="1485900"/>
            <a:ext cx="9144000" cy="205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685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"/>
              <a:buNone/>
            </a:pPr>
            <a:r>
              <a:rPr lang="en-US"/>
              <a:t>Llama Setup</a:t>
            </a:r>
            <a:endParaRPr b="0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5ca9db56d_0_0"/>
          <p:cNvSpPr txBox="1"/>
          <p:nvPr>
            <p:ph type="title"/>
          </p:nvPr>
        </p:nvSpPr>
        <p:spPr>
          <a:xfrm>
            <a:off x="0" y="265545"/>
            <a:ext cx="91440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"/>
              <a:buNone/>
            </a:pPr>
            <a:r>
              <a:rPr b="1" lang="en-US" sz="3600">
                <a:latin typeface="Barlow"/>
                <a:ea typeface="Barlow"/>
                <a:cs typeface="Barlow"/>
                <a:sym typeface="Barlow"/>
              </a:rPr>
              <a:t>Prerequisites</a:t>
            </a:r>
            <a:endParaRPr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1" name="Google Shape;121;g325ca9db56d_0_0"/>
          <p:cNvSpPr txBox="1"/>
          <p:nvPr/>
        </p:nvSpPr>
        <p:spPr>
          <a:xfrm>
            <a:off x="322351" y="1431637"/>
            <a:ext cx="83625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Access to an ARMIS2 Slurm account (for billing purposes)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○"/>
            </a:pPr>
            <a:r>
              <a:rPr b="0" i="0" lang="en-US" sz="20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UM Research Computing Package</a:t>
            </a: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(UMRCP)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○"/>
            </a:pPr>
            <a:r>
              <a:rPr b="0" i="0" lang="en-US" sz="20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Precision Health</a:t>
            </a: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membership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Some experience with Python and Shell (command line interface)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5ca9db56d_0_8"/>
          <p:cNvSpPr txBox="1"/>
          <p:nvPr>
            <p:ph type="title"/>
          </p:nvPr>
        </p:nvSpPr>
        <p:spPr>
          <a:xfrm>
            <a:off x="0" y="265545"/>
            <a:ext cx="91440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"/>
              <a:buNone/>
            </a:pPr>
            <a:r>
              <a:rPr b="1" lang="en-US" sz="3600">
                <a:latin typeface="Barlow"/>
                <a:ea typeface="Barlow"/>
                <a:cs typeface="Barlow"/>
                <a:sym typeface="Barlow"/>
              </a:rPr>
              <a:t>Objectives</a:t>
            </a:r>
            <a:endParaRPr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8" name="Google Shape;128;g325ca9db56d_0_8"/>
          <p:cNvSpPr txBox="1"/>
          <p:nvPr/>
        </p:nvSpPr>
        <p:spPr>
          <a:xfrm>
            <a:off x="322351" y="1431637"/>
            <a:ext cx="83625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Provide an overview of how to prepare a Python environment for LLM instantiation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Interact with the LLM via command line interface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 an API server that can be queried in Python similar to UMGPT/OpenAI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Chain together conversations between multiple LLMs with LangChain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29" name="Google Shape;129;g325ca9db56d_0_8"/>
          <p:cNvSpPr txBox="1"/>
          <p:nvPr>
            <p:ph type="title"/>
          </p:nvPr>
        </p:nvSpPr>
        <p:spPr>
          <a:xfrm>
            <a:off x="-68400" y="3036350"/>
            <a:ext cx="91440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"/>
              <a:buNone/>
            </a:pPr>
            <a:r>
              <a:rPr b="1" lang="en-US" sz="2300">
                <a:latin typeface="Barlow"/>
                <a:ea typeface="Barlow"/>
                <a:cs typeface="Barlow"/>
                <a:sym typeface="Barlow"/>
              </a:rPr>
              <a:t>Documentation</a:t>
            </a:r>
            <a:endParaRPr b="1" sz="14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0" name="Google Shape;130;g325ca9db56d_0_8"/>
          <p:cNvSpPr txBox="1"/>
          <p:nvPr/>
        </p:nvSpPr>
        <p:spPr>
          <a:xfrm>
            <a:off x="322351" y="3673562"/>
            <a:ext cx="8362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https://github.com/sjodingLabs/armis2-llama-demo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/>
          <p:nvPr>
            <p:ph type="title"/>
          </p:nvPr>
        </p:nvSpPr>
        <p:spPr>
          <a:xfrm>
            <a:off x="0" y="265545"/>
            <a:ext cx="91440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"/>
              <a:buNone/>
            </a:pPr>
            <a:r>
              <a:rPr b="1" lang="en-US" sz="36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Advanced Research Computing</a:t>
            </a:r>
            <a:endParaRPr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322351" y="1431637"/>
            <a:ext cx="83625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ARMIS2 High Performance Computing Cluster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Turbo Research Storage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 be used for sensitive data with approval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Den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“cold storage” backup for archived projects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Open OnDemand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Web-based interface for interactive with applications like JupyterLab, Visual Studio Code, Rstudio, etc.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/>
          <p:nvPr>
            <p:ph type="title"/>
          </p:nvPr>
        </p:nvSpPr>
        <p:spPr>
          <a:xfrm>
            <a:off x="0" y="228600"/>
            <a:ext cx="91440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"/>
              <a:buNone/>
            </a:pPr>
            <a:r>
              <a:rPr lang="en-US" sz="3600"/>
              <a:t>Michigan Medicine Policies and Guidelines</a:t>
            </a:r>
            <a:endParaRPr sz="3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 b="1">
              <a:solidFill>
                <a:srgbClr val="002E5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423950" y="1163782"/>
            <a:ext cx="8362500" cy="23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Michigan Medicine Appropriate Clinical Use of Generative Artificial Intelligence Tools Policy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https://michmed-administration.policystat.com/policy/15777590/latest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Guideline on Generative Artificial Intelligence Tools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https://michmed-administration.policystat.com/policy/14811127/latest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79bc35bfc_0_5"/>
          <p:cNvSpPr txBox="1"/>
          <p:nvPr>
            <p:ph type="title"/>
          </p:nvPr>
        </p:nvSpPr>
        <p:spPr>
          <a:xfrm>
            <a:off x="0" y="228600"/>
            <a:ext cx="91440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"/>
              <a:buNone/>
            </a:pPr>
            <a:r>
              <a:rPr lang="en-US" sz="3600"/>
              <a:t>Environment Setup</a:t>
            </a:r>
            <a:endParaRPr sz="36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t/>
            </a:r>
            <a:endParaRPr b="1">
              <a:solidFill>
                <a:srgbClr val="002E5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1" name="Google Shape;151;g3279bc35bfc_0_5"/>
          <p:cNvSpPr txBox="1"/>
          <p:nvPr/>
        </p:nvSpPr>
        <p:spPr>
          <a:xfrm>
            <a:off x="423950" y="1163769"/>
            <a:ext cx="83625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lt1"/>
                </a:solidFill>
              </a:rPr>
              <a:t>Start ARMIS2 JupyterLab session with Open OnDemand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Install python packages (requires GPU access)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Clone llama.cpp GitHub repository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Build llama.cpp (requires GPU access)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79bc35bfc_0_0"/>
          <p:cNvSpPr txBox="1"/>
          <p:nvPr>
            <p:ph type="title"/>
          </p:nvPr>
        </p:nvSpPr>
        <p:spPr>
          <a:xfrm>
            <a:off x="0" y="1485900"/>
            <a:ext cx="9144000" cy="2057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685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"/>
              <a:buNone/>
            </a:pPr>
            <a:r>
              <a:rPr lang="en-US"/>
              <a:t>Llama Usage</a:t>
            </a:r>
            <a:endParaRPr b="0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Michigan Medicine Color Palette">
      <a:dk1>
        <a:srgbClr val="00274C"/>
      </a:dk1>
      <a:lt1>
        <a:srgbClr val="FFFFFF"/>
      </a:lt1>
      <a:dk2>
        <a:srgbClr val="655A52"/>
      </a:dk2>
      <a:lt2>
        <a:srgbClr val="989C97"/>
      </a:lt2>
      <a:accent1>
        <a:srgbClr val="D86018"/>
      </a:accent1>
      <a:accent2>
        <a:srgbClr val="131516"/>
      </a:accent2>
      <a:accent3>
        <a:srgbClr val="75988D"/>
      </a:accent3>
      <a:accent4>
        <a:srgbClr val="9A3324"/>
      </a:accent4>
      <a:accent5>
        <a:srgbClr val="00B2A9"/>
      </a:accent5>
      <a:accent6>
        <a:srgbClr val="CFC096"/>
      </a:accent6>
      <a:hlink>
        <a:srgbClr val="17499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