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8"/>
  </p:notesMasterIdLst>
  <p:handoutMasterIdLst>
    <p:handoutMasterId r:id="rId199"/>
  </p:handoutMasterIdLst>
  <p:sldIdLst>
    <p:sldId id="256" r:id="rId2"/>
    <p:sldId id="1009" r:id="rId3"/>
    <p:sldId id="798" r:id="rId4"/>
    <p:sldId id="799" r:id="rId5"/>
    <p:sldId id="800" r:id="rId6"/>
    <p:sldId id="801" r:id="rId7"/>
    <p:sldId id="802" r:id="rId8"/>
    <p:sldId id="997" r:id="rId9"/>
    <p:sldId id="804" r:id="rId10"/>
    <p:sldId id="805" r:id="rId11"/>
    <p:sldId id="806" r:id="rId12"/>
    <p:sldId id="807" r:id="rId13"/>
    <p:sldId id="808" r:id="rId14"/>
    <p:sldId id="809" r:id="rId15"/>
    <p:sldId id="810" r:id="rId16"/>
    <p:sldId id="811" r:id="rId17"/>
    <p:sldId id="812" r:id="rId18"/>
    <p:sldId id="999" r:id="rId19"/>
    <p:sldId id="814" r:id="rId20"/>
    <p:sldId id="815" r:id="rId21"/>
    <p:sldId id="816" r:id="rId22"/>
    <p:sldId id="817" r:id="rId23"/>
    <p:sldId id="818" r:id="rId24"/>
    <p:sldId id="819" r:id="rId25"/>
    <p:sldId id="820" r:id="rId26"/>
    <p:sldId id="821" r:id="rId27"/>
    <p:sldId id="822" r:id="rId28"/>
    <p:sldId id="823" r:id="rId29"/>
    <p:sldId id="824" r:id="rId30"/>
    <p:sldId id="825" r:id="rId31"/>
    <p:sldId id="826" r:id="rId32"/>
    <p:sldId id="1000" r:id="rId33"/>
    <p:sldId id="830" r:id="rId34"/>
    <p:sldId id="831" r:id="rId35"/>
    <p:sldId id="832" r:id="rId36"/>
    <p:sldId id="833" r:id="rId37"/>
    <p:sldId id="834" r:id="rId38"/>
    <p:sldId id="835" r:id="rId39"/>
    <p:sldId id="836" r:id="rId40"/>
    <p:sldId id="837" r:id="rId41"/>
    <p:sldId id="838" r:id="rId42"/>
    <p:sldId id="839" r:id="rId43"/>
    <p:sldId id="840" r:id="rId44"/>
    <p:sldId id="841" r:id="rId45"/>
    <p:sldId id="842" r:id="rId46"/>
    <p:sldId id="843" r:id="rId47"/>
    <p:sldId id="844" r:id="rId48"/>
    <p:sldId id="845" r:id="rId49"/>
    <p:sldId id="846" r:id="rId50"/>
    <p:sldId id="847" r:id="rId51"/>
    <p:sldId id="848" r:id="rId52"/>
    <p:sldId id="849" r:id="rId53"/>
    <p:sldId id="850" r:id="rId54"/>
    <p:sldId id="851" r:id="rId55"/>
    <p:sldId id="852" r:id="rId56"/>
    <p:sldId id="853" r:id="rId57"/>
    <p:sldId id="854" r:id="rId58"/>
    <p:sldId id="855" r:id="rId59"/>
    <p:sldId id="856" r:id="rId60"/>
    <p:sldId id="857" r:id="rId61"/>
    <p:sldId id="858" r:id="rId62"/>
    <p:sldId id="859" r:id="rId63"/>
    <p:sldId id="860" r:id="rId64"/>
    <p:sldId id="861" r:id="rId65"/>
    <p:sldId id="862" r:id="rId66"/>
    <p:sldId id="863" r:id="rId67"/>
    <p:sldId id="864" r:id="rId68"/>
    <p:sldId id="865" r:id="rId69"/>
    <p:sldId id="866" r:id="rId70"/>
    <p:sldId id="867" r:id="rId71"/>
    <p:sldId id="868" r:id="rId72"/>
    <p:sldId id="869" r:id="rId73"/>
    <p:sldId id="870" r:id="rId74"/>
    <p:sldId id="871" r:id="rId75"/>
    <p:sldId id="872" r:id="rId76"/>
    <p:sldId id="873" r:id="rId77"/>
    <p:sldId id="874" r:id="rId78"/>
    <p:sldId id="875" r:id="rId79"/>
    <p:sldId id="876" r:id="rId80"/>
    <p:sldId id="877" r:id="rId81"/>
    <p:sldId id="1001" r:id="rId82"/>
    <p:sldId id="879" r:id="rId83"/>
    <p:sldId id="880" r:id="rId84"/>
    <p:sldId id="881" r:id="rId85"/>
    <p:sldId id="882" r:id="rId86"/>
    <p:sldId id="883" r:id="rId87"/>
    <p:sldId id="884" r:id="rId88"/>
    <p:sldId id="885" r:id="rId89"/>
    <p:sldId id="886" r:id="rId90"/>
    <p:sldId id="887" r:id="rId91"/>
    <p:sldId id="888" r:id="rId92"/>
    <p:sldId id="889" r:id="rId93"/>
    <p:sldId id="890" r:id="rId94"/>
    <p:sldId id="1002" r:id="rId95"/>
    <p:sldId id="892" r:id="rId96"/>
    <p:sldId id="893" r:id="rId97"/>
    <p:sldId id="894" r:id="rId98"/>
    <p:sldId id="895" r:id="rId99"/>
    <p:sldId id="896" r:id="rId100"/>
    <p:sldId id="897" r:id="rId101"/>
    <p:sldId id="1003" r:id="rId102"/>
    <p:sldId id="899" r:id="rId103"/>
    <p:sldId id="900" r:id="rId104"/>
    <p:sldId id="901" r:id="rId105"/>
    <p:sldId id="902" r:id="rId106"/>
    <p:sldId id="903" r:id="rId107"/>
    <p:sldId id="904" r:id="rId108"/>
    <p:sldId id="905" r:id="rId109"/>
    <p:sldId id="906" r:id="rId110"/>
    <p:sldId id="907" r:id="rId111"/>
    <p:sldId id="908" r:id="rId112"/>
    <p:sldId id="1004" r:id="rId113"/>
    <p:sldId id="910" r:id="rId114"/>
    <p:sldId id="911" r:id="rId115"/>
    <p:sldId id="912" r:id="rId116"/>
    <p:sldId id="913" r:id="rId117"/>
    <p:sldId id="914" r:id="rId118"/>
    <p:sldId id="915" r:id="rId119"/>
    <p:sldId id="916" r:id="rId120"/>
    <p:sldId id="917" r:id="rId121"/>
    <p:sldId id="918" r:id="rId122"/>
    <p:sldId id="919" r:id="rId123"/>
    <p:sldId id="920" r:id="rId124"/>
    <p:sldId id="921" r:id="rId125"/>
    <p:sldId id="922" r:id="rId126"/>
    <p:sldId id="923" r:id="rId127"/>
    <p:sldId id="924" r:id="rId128"/>
    <p:sldId id="925" r:id="rId129"/>
    <p:sldId id="926" r:id="rId130"/>
    <p:sldId id="927" r:id="rId131"/>
    <p:sldId id="928" r:id="rId132"/>
    <p:sldId id="1005" r:id="rId133"/>
    <p:sldId id="930" r:id="rId134"/>
    <p:sldId id="931" r:id="rId135"/>
    <p:sldId id="932" r:id="rId136"/>
    <p:sldId id="933" r:id="rId137"/>
    <p:sldId id="934" r:id="rId138"/>
    <p:sldId id="935" r:id="rId139"/>
    <p:sldId id="936" r:id="rId140"/>
    <p:sldId id="1006" r:id="rId141"/>
    <p:sldId id="937" r:id="rId142"/>
    <p:sldId id="938" r:id="rId143"/>
    <p:sldId id="939" r:id="rId144"/>
    <p:sldId id="940" r:id="rId145"/>
    <p:sldId id="941" r:id="rId146"/>
    <p:sldId id="942" r:id="rId147"/>
    <p:sldId id="943" r:id="rId148"/>
    <p:sldId id="944" r:id="rId149"/>
    <p:sldId id="945" r:id="rId150"/>
    <p:sldId id="949" r:id="rId151"/>
    <p:sldId id="950" r:id="rId152"/>
    <p:sldId id="1007" r:id="rId153"/>
    <p:sldId id="953" r:id="rId154"/>
    <p:sldId id="954" r:id="rId155"/>
    <p:sldId id="955" r:id="rId156"/>
    <p:sldId id="956" r:id="rId157"/>
    <p:sldId id="957" r:id="rId158"/>
    <p:sldId id="958" r:id="rId159"/>
    <p:sldId id="959" r:id="rId160"/>
    <p:sldId id="960" r:id="rId161"/>
    <p:sldId id="961" r:id="rId162"/>
    <p:sldId id="962" r:id="rId163"/>
    <p:sldId id="963" r:id="rId164"/>
    <p:sldId id="964" r:id="rId165"/>
    <p:sldId id="965" r:id="rId166"/>
    <p:sldId id="966" r:id="rId167"/>
    <p:sldId id="967" r:id="rId168"/>
    <p:sldId id="968" r:id="rId169"/>
    <p:sldId id="969" r:id="rId170"/>
    <p:sldId id="970" r:id="rId171"/>
    <p:sldId id="971" r:id="rId172"/>
    <p:sldId id="1008" r:id="rId173"/>
    <p:sldId id="973" r:id="rId174"/>
    <p:sldId id="974" r:id="rId175"/>
    <p:sldId id="975" r:id="rId176"/>
    <p:sldId id="976" r:id="rId177"/>
    <p:sldId id="977" r:id="rId178"/>
    <p:sldId id="978" r:id="rId179"/>
    <p:sldId id="979" r:id="rId180"/>
    <p:sldId id="980" r:id="rId181"/>
    <p:sldId id="981" r:id="rId182"/>
    <p:sldId id="982" r:id="rId183"/>
    <p:sldId id="983" r:id="rId184"/>
    <p:sldId id="984" r:id="rId185"/>
    <p:sldId id="985" r:id="rId186"/>
    <p:sldId id="986" r:id="rId187"/>
    <p:sldId id="987" r:id="rId188"/>
    <p:sldId id="988" r:id="rId189"/>
    <p:sldId id="989" r:id="rId190"/>
    <p:sldId id="990" r:id="rId191"/>
    <p:sldId id="991" r:id="rId192"/>
    <p:sldId id="992" r:id="rId193"/>
    <p:sldId id="993" r:id="rId194"/>
    <p:sldId id="994" r:id="rId195"/>
    <p:sldId id="995" r:id="rId196"/>
    <p:sldId id="996" r:id="rId1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1">
          <p15:clr>
            <a:srgbClr val="A4A3A4"/>
          </p15:clr>
        </p15:guide>
        <p15:guide id="2" pos="23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8"/>
    <p:restoredTop sz="94729"/>
  </p:normalViewPr>
  <p:slideViewPr>
    <p:cSldViewPr snapToGrid="0">
      <p:cViewPr>
        <p:scale>
          <a:sx n="134" d="100"/>
          <a:sy n="134" d="100"/>
        </p:scale>
        <p:origin x="864" y="304"/>
      </p:cViewPr>
      <p:guideLst>
        <p:guide orient="horz" pos="2201"/>
        <p:guide pos="23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180" Type="http://schemas.openxmlformats.org/officeDocument/2006/relationships/slide" Target="slides/slide179.xml"/><Relationship Id="rId181" Type="http://schemas.openxmlformats.org/officeDocument/2006/relationships/slide" Target="slides/slide180.xml"/><Relationship Id="rId182" Type="http://schemas.openxmlformats.org/officeDocument/2006/relationships/slide" Target="slides/slide18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83" Type="http://schemas.openxmlformats.org/officeDocument/2006/relationships/slide" Target="slides/slide182.xml"/><Relationship Id="rId184" Type="http://schemas.openxmlformats.org/officeDocument/2006/relationships/slide" Target="slides/slide183.xml"/><Relationship Id="rId185" Type="http://schemas.openxmlformats.org/officeDocument/2006/relationships/slide" Target="slides/slide184.xml"/><Relationship Id="rId186" Type="http://schemas.openxmlformats.org/officeDocument/2006/relationships/slide" Target="slides/slide185.xml"/><Relationship Id="rId187" Type="http://schemas.openxmlformats.org/officeDocument/2006/relationships/slide" Target="slides/slide186.xml"/><Relationship Id="rId188" Type="http://schemas.openxmlformats.org/officeDocument/2006/relationships/slide" Target="slides/slide187.xml"/><Relationship Id="rId189" Type="http://schemas.openxmlformats.org/officeDocument/2006/relationships/slide" Target="slides/slide18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190" Type="http://schemas.openxmlformats.org/officeDocument/2006/relationships/slide" Target="slides/slide189.xml"/><Relationship Id="rId191" Type="http://schemas.openxmlformats.org/officeDocument/2006/relationships/slide" Target="slides/slide190.xml"/><Relationship Id="rId192" Type="http://schemas.openxmlformats.org/officeDocument/2006/relationships/slide" Target="slides/slide19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93" Type="http://schemas.openxmlformats.org/officeDocument/2006/relationships/slide" Target="slides/slide192.xml"/><Relationship Id="rId194" Type="http://schemas.openxmlformats.org/officeDocument/2006/relationships/slide" Target="slides/slide193.xml"/><Relationship Id="rId195" Type="http://schemas.openxmlformats.org/officeDocument/2006/relationships/slide" Target="slides/slide194.xml"/><Relationship Id="rId196" Type="http://schemas.openxmlformats.org/officeDocument/2006/relationships/slide" Target="slides/slide195.xml"/><Relationship Id="rId197" Type="http://schemas.openxmlformats.org/officeDocument/2006/relationships/slide" Target="slides/slide196.xml"/><Relationship Id="rId198" Type="http://schemas.openxmlformats.org/officeDocument/2006/relationships/notesMaster" Target="notesMasters/notesMaster1.xml"/><Relationship Id="rId199" Type="http://schemas.openxmlformats.org/officeDocument/2006/relationships/handoutMaster" Target="handoutMasters/handoutMaster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200" Type="http://schemas.openxmlformats.org/officeDocument/2006/relationships/presProps" Target="presProps.xml"/><Relationship Id="rId201" Type="http://schemas.openxmlformats.org/officeDocument/2006/relationships/viewProps" Target="viewProps.xml"/><Relationship Id="rId202" Type="http://schemas.openxmlformats.org/officeDocument/2006/relationships/theme" Target="theme/theme1.xml"/><Relationship Id="rId20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slide" Target="slides/slide174.xml"/><Relationship Id="rId176" Type="http://schemas.openxmlformats.org/officeDocument/2006/relationships/slide" Target="slides/slide175.xml"/><Relationship Id="rId177" Type="http://schemas.openxmlformats.org/officeDocument/2006/relationships/slide" Target="slides/slide176.xml"/><Relationship Id="rId178" Type="http://schemas.openxmlformats.org/officeDocument/2006/relationships/slide" Target="slides/slide177.xml"/><Relationship Id="rId179" Type="http://schemas.openxmlformats.org/officeDocument/2006/relationships/slide" Target="slides/slide17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34B7E-0B2B-5E49-A918-8AFD6AA366B5}" type="datetime1">
              <a:t>11/25/18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E8FCF-8D2F-D148-9A99-80B9EBB50B13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96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1C280-96A2-4249-BF83-22F270A3397E}" type="datetime1">
              <a:t>11/25/18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89ABF-3EF1-3E41-BA86-851DA49508B5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885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1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2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3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4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5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7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8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9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0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1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2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3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4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5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 * 75 = 3000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3000 / 30 = 100 times faster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header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79700" y="2672252"/>
            <a:ext cx="7086600" cy="580147"/>
          </a:xfrm>
        </p:spPr>
        <p:txBody>
          <a:bodyPr>
            <a:normAutofit/>
          </a:bodyPr>
          <a:lstStyle>
            <a:lvl1pPr marL="0" indent="0" algn="ctr">
              <a:spcBef>
                <a:spcPts val="2200"/>
              </a:spcBef>
              <a:buNone/>
              <a:defRPr sz="2200" baseline="0">
                <a:latin typeface="Avenir Medium"/>
                <a:cs typeface="Avenir Medium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 Week I, Unit J: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l="63357" t="5251" r="3343" b="10503"/>
          <a:stretch/>
        </p:blipFill>
        <p:spPr>
          <a:xfrm>
            <a:off x="8923507" y="0"/>
            <a:ext cx="3268493" cy="10413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l="37755" t="5251" r="32968" b="10503"/>
          <a:stretch/>
        </p:blipFill>
        <p:spPr>
          <a:xfrm>
            <a:off x="-1" y="0"/>
            <a:ext cx="8995589" cy="1041399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4207030" y="4706446"/>
            <a:ext cx="393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Avenir Next Medium"/>
                <a:ea typeface="+mn-ea"/>
                <a:cs typeface="Avenir Next Medium"/>
              </a:rPr>
              <a:t>Noam Nisan and Shimon Schocken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2117841" y="3256456"/>
            <a:ext cx="8210317" cy="770121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kern="1200" baseline="0">
                <a:solidFill>
                  <a:schemeClr val="tx1"/>
                </a:solidFill>
                <a:latin typeface="Avenir Medium"/>
                <a:ea typeface="+mn-ea"/>
                <a:cs typeface="Avenir Medium"/>
              </a:defRPr>
            </a:lvl1pPr>
          </a:lstStyle>
          <a:p>
            <a:pPr lvl="0"/>
            <a:r>
              <a:rPr lang="en-US"/>
              <a:t>Title of Unit</a:t>
            </a:r>
          </a:p>
        </p:txBody>
      </p:sp>
      <p:sp>
        <p:nvSpPr>
          <p:cNvPr id="8" name="Footer Placeholder 7"/>
          <p:cNvSpPr txBox="1">
            <a:spLocks/>
          </p:cNvSpPr>
          <p:nvPr userDrawn="1"/>
        </p:nvSpPr>
        <p:spPr>
          <a:xfrm>
            <a:off x="123555" y="116462"/>
            <a:ext cx="4473178" cy="84846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dirty="0" smtClean="0">
                <a:solidFill>
                  <a:srgbClr val="FF6600"/>
                </a:solidFill>
              </a:rPr>
              <a:t>From Nand to Tetris</a:t>
            </a:r>
          </a:p>
          <a:p>
            <a:pPr>
              <a:spcBef>
                <a:spcPts val="300"/>
              </a:spcBef>
            </a:pPr>
            <a:r>
              <a:rPr lang="en-US" sz="1600" i="1" dirty="0" smtClean="0">
                <a:solidFill>
                  <a:srgbClr val="FF6600"/>
                </a:solidFill>
              </a:rPr>
              <a:t>Building</a:t>
            </a:r>
            <a:r>
              <a:rPr lang="en-US" sz="1600" i="1" baseline="0" dirty="0" smtClean="0">
                <a:solidFill>
                  <a:srgbClr val="FF6600"/>
                </a:solidFill>
              </a:rPr>
              <a:t> a Modern Computer from First Principles</a:t>
            </a:r>
            <a:endParaRPr lang="en-US" sz="1600" i="1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680824" y="6394824"/>
            <a:ext cx="27342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77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7783002" cy="5772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341" y="1080229"/>
            <a:ext cx="3509035" cy="52781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15677" y="805985"/>
            <a:ext cx="7821807" cy="36291"/>
          </a:xfrm>
          <a:prstGeom prst="line">
            <a:avLst/>
          </a:prstGeom>
          <a:ln w="19050" cap="flat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502222" y="1090409"/>
            <a:ext cx="4143403" cy="52276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15380" y="6399101"/>
            <a:ext cx="488454" cy="30750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04AB9-C8DC-1643-9750-58A77BC25CE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1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d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10515600" cy="5772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341" y="1080229"/>
            <a:ext cx="5039522" cy="52781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15677" y="789704"/>
            <a:ext cx="10571311" cy="52572"/>
          </a:xfrm>
          <a:prstGeom prst="line">
            <a:avLst/>
          </a:prstGeom>
          <a:ln w="19050" cap="flat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15380" y="6399101"/>
            <a:ext cx="488454" cy="30750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04AB9-C8DC-1643-9750-58A77BC25CE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273800" y="1052513"/>
            <a:ext cx="5089525" cy="5326062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144000" tIns="93600" rIns="144000" bIns="93600">
            <a:normAutofit/>
          </a:bodyPr>
          <a:lstStyle>
            <a:lvl1pPr marL="0" indent="0">
              <a:spcBef>
                <a:spcPts val="200"/>
              </a:spcBef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8380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7783002" cy="5772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341" y="1080229"/>
            <a:ext cx="3509035" cy="52781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15677" y="805985"/>
            <a:ext cx="7821807" cy="36291"/>
          </a:xfrm>
          <a:prstGeom prst="line">
            <a:avLst/>
          </a:prstGeom>
          <a:ln w="19050" cap="flat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15380" y="6399101"/>
            <a:ext cx="488454" cy="30750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04AB9-C8DC-1643-9750-58A77BC25CE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34142" y="1080945"/>
            <a:ext cx="4019086" cy="5326062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144000" tIns="93600" rIns="144000" bIns="93600">
            <a:normAutofit/>
          </a:bodyPr>
          <a:lstStyle>
            <a:lvl1pPr marL="0" indent="0">
              <a:spcBef>
                <a:spcPts val="200"/>
              </a:spcBef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2865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10515600" cy="5772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15677" y="789704"/>
            <a:ext cx="10571311" cy="52572"/>
          </a:xfrm>
          <a:prstGeom prst="line">
            <a:avLst/>
          </a:prstGeom>
          <a:ln w="19050" cap="flat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15380" y="6399101"/>
            <a:ext cx="488454" cy="30750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04AB9-C8DC-1643-9750-58A77BC25CE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627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7799284" cy="5772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15677" y="830409"/>
            <a:ext cx="7813666" cy="11867"/>
          </a:xfrm>
          <a:prstGeom prst="line">
            <a:avLst/>
          </a:prstGeom>
          <a:ln w="19050" cap="flat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15380" y="6399101"/>
            <a:ext cx="488454" cy="30750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04AB9-C8DC-1643-9750-58A77BC25CE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2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68976" y="1961562"/>
            <a:ext cx="3466297" cy="580147"/>
          </a:xfrm>
        </p:spPr>
        <p:txBody>
          <a:bodyPr>
            <a:normAutofit/>
          </a:bodyPr>
          <a:lstStyle>
            <a:lvl1pPr marL="0" indent="0" algn="ctr">
              <a:spcBef>
                <a:spcPts val="2200"/>
              </a:spcBef>
              <a:buNone/>
              <a:defRPr sz="2200" baseline="0">
                <a:latin typeface="Avenir Medium"/>
                <a:cs typeface="Avenir Medium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 Chapter 8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0"/>
            <a:ext cx="8634431" cy="1041399"/>
            <a:chOff x="0" y="0"/>
            <a:chExt cx="8634431" cy="1041399"/>
          </a:xfrm>
        </p:grpSpPr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/>
            <a:srcRect l="63357" t="5251" r="3343" b="10503"/>
            <a:stretch/>
          </p:blipFill>
          <p:spPr>
            <a:xfrm>
              <a:off x="5365938" y="0"/>
              <a:ext cx="3268493" cy="104139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2"/>
            <a:srcRect l="37755" t="5251" r="32968" b="10503"/>
            <a:stretch/>
          </p:blipFill>
          <p:spPr>
            <a:xfrm>
              <a:off x="0" y="0"/>
              <a:ext cx="5438114" cy="1041399"/>
            </a:xfrm>
            <a:prstGeom prst="rect">
              <a:avLst/>
            </a:prstGeom>
          </p:spPr>
        </p:pic>
      </p:grpSp>
      <p:sp>
        <p:nvSpPr>
          <p:cNvPr id="14" name="Footer Placeholder 7"/>
          <p:cNvSpPr txBox="1">
            <a:spLocks/>
          </p:cNvSpPr>
          <p:nvPr userDrawn="1"/>
        </p:nvSpPr>
        <p:spPr>
          <a:xfrm>
            <a:off x="123555" y="116462"/>
            <a:ext cx="4473178" cy="84846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dirty="0" smtClean="0">
                <a:solidFill>
                  <a:srgbClr val="FF6600"/>
                </a:solidFill>
              </a:rPr>
              <a:t>From Nand to Tetris</a:t>
            </a:r>
          </a:p>
          <a:p>
            <a:pPr>
              <a:spcBef>
                <a:spcPts val="300"/>
              </a:spcBef>
            </a:pPr>
            <a:r>
              <a:rPr lang="en-US" sz="1600" i="1" dirty="0" smtClean="0">
                <a:solidFill>
                  <a:srgbClr val="FF6600"/>
                </a:solidFill>
              </a:rPr>
              <a:t>Building</a:t>
            </a:r>
            <a:r>
              <a:rPr lang="en-US" sz="1600" i="1" baseline="0" dirty="0" smtClean="0">
                <a:solidFill>
                  <a:srgbClr val="FF6600"/>
                </a:solidFill>
              </a:rPr>
              <a:t> a Modern Computer from First Principles</a:t>
            </a:r>
            <a:endParaRPr lang="en-US" sz="1600" i="1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373021" y="3943628"/>
            <a:ext cx="585250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800" kern="1200" dirty="0">
                <a:solidFill>
                  <a:schemeClr val="tx1"/>
                </a:solidFill>
                <a:latin typeface="Avenir Next Medium"/>
                <a:ea typeface="+mn-ea"/>
                <a:cs typeface="Avenir Next Medium"/>
              </a:rPr>
              <a:t>These slides</a:t>
            </a:r>
            <a:r>
              <a:rPr lang="en-US" sz="1800" kern="1200" baseline="0" dirty="0">
                <a:solidFill>
                  <a:schemeClr val="tx1"/>
                </a:solidFill>
                <a:latin typeface="Avenir Next Medium"/>
                <a:ea typeface="+mn-ea"/>
                <a:cs typeface="Avenir Next Medium"/>
              </a:rPr>
              <a:t> support chapter 9 of the book</a:t>
            </a:r>
          </a:p>
          <a:p>
            <a:pPr algn="ctr">
              <a:spcBef>
                <a:spcPts val="600"/>
              </a:spcBef>
            </a:pPr>
            <a:r>
              <a:rPr lang="en-US" sz="1800" i="1" u="sng" kern="1200" baseline="0" dirty="0">
                <a:solidFill>
                  <a:schemeClr val="tx1"/>
                </a:solidFill>
                <a:latin typeface="Avenir Next Medium"/>
                <a:ea typeface="+mn-ea"/>
                <a:cs typeface="Avenir Next Medium"/>
              </a:rPr>
              <a:t>The Elements of Computing Systems</a:t>
            </a:r>
            <a:r>
              <a:rPr lang="en-US" sz="1800" i="1" kern="1200" baseline="0" dirty="0">
                <a:solidFill>
                  <a:schemeClr val="tx1"/>
                </a:solidFill>
                <a:latin typeface="Avenir Next Medium"/>
                <a:ea typeface="+mn-ea"/>
                <a:cs typeface="Avenir Next Medium"/>
              </a:rPr>
              <a:t> </a:t>
            </a:r>
          </a:p>
          <a:p>
            <a:pPr algn="ctr">
              <a:spcBef>
                <a:spcPts val="600"/>
              </a:spcBef>
            </a:pPr>
            <a:r>
              <a:rPr lang="en-US" sz="1800" kern="1200" baseline="0" dirty="0">
                <a:solidFill>
                  <a:schemeClr val="tx1"/>
                </a:solidFill>
                <a:latin typeface="Avenir Next Medium"/>
                <a:ea typeface="+mn-ea"/>
                <a:cs typeface="Avenir Next Medium"/>
              </a:rPr>
              <a:t>By </a:t>
            </a:r>
            <a:r>
              <a:rPr lang="en-US" sz="1800" kern="1200" dirty="0">
                <a:solidFill>
                  <a:schemeClr val="tx1"/>
                </a:solidFill>
                <a:latin typeface="Avenir Next Medium"/>
                <a:ea typeface="+mn-ea"/>
                <a:cs typeface="Avenir Next Medium"/>
              </a:rPr>
              <a:t>Noam Nisan and Shimon Schocken</a:t>
            </a:r>
          </a:p>
          <a:p>
            <a:pPr algn="ctr">
              <a:spcBef>
                <a:spcPts val="600"/>
              </a:spcBef>
            </a:pPr>
            <a:r>
              <a:rPr lang="en-US" sz="1800" kern="1200" dirty="0">
                <a:solidFill>
                  <a:schemeClr val="tx1"/>
                </a:solidFill>
                <a:latin typeface="Avenir Next Medium"/>
                <a:ea typeface="+mn-ea"/>
                <a:cs typeface="Avenir Next Medium"/>
              </a:rPr>
              <a:t>MIT Press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855586" y="2642252"/>
            <a:ext cx="6893078" cy="770121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kern="1200" baseline="0">
                <a:solidFill>
                  <a:schemeClr val="tx1"/>
                </a:solidFill>
                <a:latin typeface="Avenir Medium"/>
                <a:ea typeface="+mn-ea"/>
                <a:cs typeface="Avenir Medium"/>
              </a:defRPr>
            </a:lvl1pPr>
          </a:lstStyle>
          <a:p>
            <a:pPr lvl="0"/>
            <a:r>
              <a:rPr lang="en-US"/>
              <a:t>Title of Unit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680824" y="6394824"/>
            <a:ext cx="27342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978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end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65400" y="1745093"/>
            <a:ext cx="7086600" cy="580147"/>
          </a:xfrm>
        </p:spPr>
        <p:txBody>
          <a:bodyPr>
            <a:normAutofit/>
          </a:bodyPr>
          <a:lstStyle>
            <a:lvl1pPr marL="0" indent="0" algn="ctr">
              <a:spcBef>
                <a:spcPts val="2200"/>
              </a:spcBef>
              <a:buNone/>
              <a:defRPr sz="2200" baseline="0">
                <a:solidFill>
                  <a:srgbClr val="7F7F7F"/>
                </a:solidFill>
                <a:latin typeface="Avenir Medium"/>
                <a:cs typeface="Avenir Medium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 Week I, Unit J: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l="63357" t="5251" r="3343" b="10503"/>
          <a:stretch/>
        </p:blipFill>
        <p:spPr>
          <a:xfrm>
            <a:off x="8923507" y="0"/>
            <a:ext cx="3268493" cy="10413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l="37755" t="5251" r="32968" b="10503"/>
          <a:stretch/>
        </p:blipFill>
        <p:spPr>
          <a:xfrm>
            <a:off x="-1" y="0"/>
            <a:ext cx="8995589" cy="1041399"/>
          </a:xfrm>
          <a:prstGeom prst="rect">
            <a:avLst/>
          </a:prstGeom>
        </p:spPr>
      </p:pic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2003541" y="2396086"/>
            <a:ext cx="8210317" cy="770121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kern="1200" baseline="0">
                <a:solidFill>
                  <a:srgbClr val="7F7F7F"/>
                </a:solidFill>
                <a:latin typeface="Avenir Medium"/>
                <a:ea typeface="+mn-ea"/>
                <a:cs typeface="Avenir Medium"/>
              </a:defRPr>
            </a:lvl1pPr>
          </a:lstStyle>
          <a:p>
            <a:pPr lvl="0"/>
            <a:r>
              <a:rPr lang="en-US"/>
              <a:t>Title of Unit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2003541" y="4570577"/>
            <a:ext cx="8210317" cy="770121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kern="1200" baseline="0">
                <a:solidFill>
                  <a:schemeClr val="tx1"/>
                </a:solidFill>
                <a:latin typeface="Avenir Medium"/>
                <a:ea typeface="+mn-ea"/>
                <a:cs typeface="Avenir Medium"/>
              </a:defRPr>
            </a:lvl1pPr>
          </a:lstStyle>
          <a:p>
            <a:pPr lvl="0"/>
            <a:r>
              <a:rPr lang="en-US"/>
              <a:t>Title of Next Unit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268835" y="3946251"/>
            <a:ext cx="1679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/>
              <a:t>Coming Up:</a:t>
            </a:r>
          </a:p>
        </p:txBody>
      </p:sp>
      <p:sp>
        <p:nvSpPr>
          <p:cNvPr id="10" name="Footer Placeholder 7"/>
          <p:cNvSpPr txBox="1">
            <a:spLocks/>
          </p:cNvSpPr>
          <p:nvPr userDrawn="1"/>
        </p:nvSpPr>
        <p:spPr>
          <a:xfrm>
            <a:off x="123555" y="116462"/>
            <a:ext cx="4473178" cy="84846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dirty="0" smtClean="0">
                <a:solidFill>
                  <a:srgbClr val="FF6600"/>
                </a:solidFill>
              </a:rPr>
              <a:t>From Nand to Tetris</a:t>
            </a:r>
          </a:p>
          <a:p>
            <a:pPr>
              <a:spcBef>
                <a:spcPts val="300"/>
              </a:spcBef>
            </a:pPr>
            <a:r>
              <a:rPr lang="en-US" sz="1600" i="1" dirty="0" smtClean="0">
                <a:solidFill>
                  <a:srgbClr val="FF6600"/>
                </a:solidFill>
              </a:rPr>
              <a:t>Building</a:t>
            </a:r>
            <a:r>
              <a:rPr lang="en-US" sz="1600" i="1" baseline="0" dirty="0" smtClean="0">
                <a:solidFill>
                  <a:srgbClr val="FF6600"/>
                </a:solidFill>
              </a:rPr>
              <a:t> a Modern Computer from First Principles</a:t>
            </a:r>
            <a:endParaRPr lang="en-US" sz="1600" i="1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680824" y="6394824"/>
            <a:ext cx="27342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79700" y="1982808"/>
            <a:ext cx="3214304" cy="580147"/>
          </a:xfrm>
        </p:spPr>
        <p:txBody>
          <a:bodyPr>
            <a:normAutofit/>
          </a:bodyPr>
          <a:lstStyle>
            <a:lvl1pPr marL="0" indent="0" algn="ctr">
              <a:spcBef>
                <a:spcPts val="2200"/>
              </a:spcBef>
              <a:buNone/>
              <a:defRPr sz="2200" baseline="0">
                <a:solidFill>
                  <a:srgbClr val="7F7F7F"/>
                </a:solidFill>
                <a:latin typeface="Avenir Medium"/>
                <a:cs typeface="Avenir Medium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 Week i, Unit i-j: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1290600" y="2469358"/>
            <a:ext cx="6023049" cy="770121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kern="1200" baseline="0">
                <a:solidFill>
                  <a:srgbClr val="7F7F7F"/>
                </a:solidFill>
                <a:latin typeface="Avenir Medium"/>
                <a:ea typeface="+mn-ea"/>
                <a:cs typeface="Avenir Medium"/>
              </a:defRPr>
            </a:lvl1pPr>
          </a:lstStyle>
          <a:p>
            <a:pPr lvl="0"/>
            <a:r>
              <a:rPr lang="en-US"/>
              <a:t>Title of Unit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1314992" y="4595001"/>
            <a:ext cx="5974266" cy="770121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kern="1200" baseline="0">
                <a:solidFill>
                  <a:schemeClr val="tx1"/>
                </a:solidFill>
                <a:latin typeface="Avenir Medium"/>
                <a:ea typeface="+mn-ea"/>
                <a:cs typeface="Avenir Medium"/>
              </a:defRPr>
            </a:lvl1pPr>
          </a:lstStyle>
          <a:p>
            <a:pPr lvl="0"/>
            <a:r>
              <a:rPr lang="en-US"/>
              <a:t>Title of Next Unit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3454458" y="3962533"/>
            <a:ext cx="1695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/>
              <a:t>Coming Up: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8634431" cy="1041399"/>
            <a:chOff x="0" y="0"/>
            <a:chExt cx="8634431" cy="1041399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 rotWithShape="1">
            <a:blip r:embed="rId2"/>
            <a:srcRect l="63357" t="5251" r="3343" b="10503"/>
            <a:stretch/>
          </p:blipFill>
          <p:spPr>
            <a:xfrm>
              <a:off x="5365938" y="0"/>
              <a:ext cx="3268493" cy="104139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"/>
            <a:srcRect l="37755" t="5251" r="32968" b="10503"/>
            <a:stretch/>
          </p:blipFill>
          <p:spPr>
            <a:xfrm>
              <a:off x="0" y="0"/>
              <a:ext cx="5438114" cy="1041399"/>
            </a:xfrm>
            <a:prstGeom prst="rect">
              <a:avLst/>
            </a:prstGeom>
          </p:spPr>
        </p:pic>
      </p:grpSp>
      <p:sp>
        <p:nvSpPr>
          <p:cNvPr id="10" name="Footer Placeholder 7"/>
          <p:cNvSpPr txBox="1">
            <a:spLocks/>
          </p:cNvSpPr>
          <p:nvPr userDrawn="1"/>
        </p:nvSpPr>
        <p:spPr>
          <a:xfrm>
            <a:off x="123555" y="116462"/>
            <a:ext cx="4473178" cy="84846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dirty="0" smtClean="0">
                <a:solidFill>
                  <a:srgbClr val="FF6600"/>
                </a:solidFill>
              </a:rPr>
              <a:t>From Nand to Tetris</a:t>
            </a:r>
          </a:p>
          <a:p>
            <a:pPr>
              <a:spcBef>
                <a:spcPts val="300"/>
              </a:spcBef>
            </a:pPr>
            <a:r>
              <a:rPr lang="en-US" sz="1600" i="1" dirty="0" smtClean="0">
                <a:solidFill>
                  <a:srgbClr val="FF6600"/>
                </a:solidFill>
              </a:rPr>
              <a:t>Building</a:t>
            </a:r>
            <a:r>
              <a:rPr lang="en-US" sz="1600" i="1" baseline="0" dirty="0" smtClean="0">
                <a:solidFill>
                  <a:srgbClr val="FF6600"/>
                </a:solidFill>
              </a:rPr>
              <a:t> a Modern Computer from First Principles</a:t>
            </a:r>
            <a:endParaRPr lang="en-US" sz="1600" i="1" dirty="0">
              <a:solidFill>
                <a:srgbClr val="FF6600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680824" y="6394824"/>
            <a:ext cx="27342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9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10515600" cy="5772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341" y="1080229"/>
            <a:ext cx="10515600" cy="52781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15677" y="789704"/>
            <a:ext cx="10571311" cy="52572"/>
          </a:xfrm>
          <a:prstGeom prst="line">
            <a:avLst/>
          </a:prstGeom>
          <a:ln w="19050" cap="flat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15380" y="6399101"/>
            <a:ext cx="488454" cy="30750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04AB9-C8DC-1643-9750-58A77BC25CE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7799284" cy="5772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341" y="1080229"/>
            <a:ext cx="7774861" cy="52781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15677" y="830409"/>
            <a:ext cx="7813666" cy="11867"/>
          </a:xfrm>
          <a:prstGeom prst="line">
            <a:avLst/>
          </a:prstGeom>
          <a:ln w="19050" cap="flat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15380" y="6399101"/>
            <a:ext cx="488454" cy="30750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04AB9-C8DC-1643-9750-58A77BC25CE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4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10515600" cy="5772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341" y="1080229"/>
            <a:ext cx="5039522" cy="52781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15677" y="789704"/>
            <a:ext cx="10571311" cy="52572"/>
          </a:xfrm>
          <a:prstGeom prst="line">
            <a:avLst/>
          </a:prstGeom>
          <a:ln w="19050" cap="flat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339164" y="1086087"/>
            <a:ext cx="5039522" cy="52781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15380" y="6399101"/>
            <a:ext cx="488454" cy="30750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04AB9-C8DC-1643-9750-58A77BC25CE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7783002" cy="5772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340" y="1031383"/>
            <a:ext cx="3745121" cy="52781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15677" y="805985"/>
            <a:ext cx="7829948" cy="36291"/>
          </a:xfrm>
          <a:prstGeom prst="line">
            <a:avLst/>
          </a:prstGeom>
          <a:ln w="19050" cap="flat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73806" y="1061664"/>
            <a:ext cx="3747398" cy="52781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15380" y="6399101"/>
            <a:ext cx="488454" cy="30750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04AB9-C8DC-1643-9750-58A77BC25CE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7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10515600" cy="5772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341" y="1080229"/>
            <a:ext cx="5039522" cy="52781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15677" y="789704"/>
            <a:ext cx="10571311" cy="52572"/>
          </a:xfrm>
          <a:prstGeom prst="line">
            <a:avLst/>
          </a:prstGeom>
          <a:ln w="19050" cap="flat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342063" y="1098550"/>
            <a:ext cx="5006975" cy="52276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15380" y="6399101"/>
            <a:ext cx="488454" cy="30750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04AB9-C8DC-1643-9750-58A77BC25CE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1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36849"/>
            <a:ext cx="10515600" cy="725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8630"/>
            <a:ext cx="10515600" cy="5002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23813" y="6509000"/>
            <a:ext cx="11197483" cy="307777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Nand to Tetris / www.nand2tetris.org</a:t>
            </a:r>
            <a:r>
              <a:rPr lang="en-US" sz="1400" baseline="0" dirty="0">
                <a:solidFill>
                  <a:schemeClr val="bg1">
                    <a:lumMod val="50000"/>
                  </a:schemeClr>
                </a:solidFill>
              </a:rPr>
              <a:t> / Chapter 9</a:t>
            </a:r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 /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Copyright</a:t>
            </a:r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 © Noam Nisan and Shimon Schocken                                                               Slide </a:t>
            </a:r>
            <a:fld id="{08E9334E-AA4E-1C44-B6C7-D333BCD3AF3D}" type="slidenum">
              <a:rPr sz="14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‹#›</a:t>
            </a:fld>
            <a:endParaRPr lang="en-US" sz="1400" kern="1200" baseline="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34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2" r:id="rId2"/>
    <p:sldLayoutId id="2147483667" r:id="rId3"/>
    <p:sldLayoutId id="2147483674" r:id="rId4"/>
    <p:sldLayoutId id="2147483650" r:id="rId5"/>
    <p:sldLayoutId id="2147483669" r:id="rId6"/>
    <p:sldLayoutId id="2147483670" r:id="rId7"/>
    <p:sldLayoutId id="2147483671" r:id="rId8"/>
    <p:sldLayoutId id="2147483677" r:id="rId9"/>
    <p:sldLayoutId id="2147483678" r:id="rId10"/>
    <p:sldLayoutId id="2147483681" r:id="rId11"/>
    <p:sldLayoutId id="2147483682" r:id="rId12"/>
    <p:sldLayoutId id="2147483675" r:id="rId13"/>
    <p:sldLayoutId id="2147483676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Times New Roman"/>
          <a:ea typeface="+mj-ea"/>
          <a:cs typeface="Times New Roman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17550" indent="-260350" algn="l" defTabSz="914400" rtl="0" eaLnBrk="1" latinLnBrk="0" hangingPunct="1">
        <a:lnSpc>
          <a:spcPct val="90000"/>
        </a:lnSpc>
        <a:spcBef>
          <a:spcPts val="1000"/>
        </a:spcBef>
        <a:buSzPct val="50000"/>
        <a:buFont typeface="Wingdings" charset="2"/>
        <a:buChar char="q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hyperlink" Target="https://www.youtube.com/watch?v=IoMPWpduSDA" TargetMode="External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hyperlink" Target="https://www.youtube.com/watch?v=L_uQlRq6BhI" TargetMode="External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6.png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0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3.png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3.png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3.png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3.png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4.png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nand2tetris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541565" y="2113034"/>
            <a:ext cx="3466297" cy="580147"/>
          </a:xfrm>
        </p:spPr>
        <p:txBody>
          <a:bodyPr/>
          <a:lstStyle/>
          <a:p>
            <a:r>
              <a:rPr lang="en-US" dirty="0" smtClean="0"/>
              <a:t>Chapter </a:t>
            </a:r>
            <a:r>
              <a:rPr lang="he-IL" dirty="0" smtClean="0"/>
              <a:t>9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83502" y="2748042"/>
            <a:ext cx="6893078" cy="770121"/>
          </a:xfrm>
        </p:spPr>
        <p:txBody>
          <a:bodyPr/>
          <a:lstStyle/>
          <a:p>
            <a:r>
              <a:rPr lang="en-US" dirty="0"/>
              <a:t>High Level Language</a:t>
            </a:r>
          </a:p>
        </p:txBody>
      </p:sp>
    </p:spTree>
    <p:extLst>
      <p:ext uri="{BB962C8B-B14F-4D97-AF65-F5344CB8AC3E}">
        <p14:creationId xmlns:p14="http://schemas.microsoft.com/office/powerpoint/2010/main" val="98309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constructs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787504" y="1515461"/>
            <a:ext cx="5005266" cy="2559368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dirty="0">
                <a:solidFill>
                  <a:srgbClr val="008000"/>
                </a:solidFill>
              </a:rPr>
              <a:t>/** Hello World program. */</a:t>
            </a:r>
          </a:p>
          <a:p>
            <a:pPr>
              <a:spcBef>
                <a:spcPts val="600"/>
              </a:spcBef>
            </a:pPr>
            <a:r>
              <a:rPr lang="en-US" dirty="0"/>
              <a:t>class Main {</a:t>
            </a:r>
            <a:endParaRPr lang="en-US" dirty="0">
              <a:effectLst/>
            </a:endParaRPr>
          </a:p>
          <a:p>
            <a:pPr>
              <a:spcBef>
                <a:spcPts val="600"/>
              </a:spcBef>
            </a:pPr>
            <a:r>
              <a:rPr lang="en-US" dirty="0"/>
              <a:t>   function void main() {</a:t>
            </a:r>
            <a:endParaRPr lang="en-US" dirty="0">
              <a:effectLst/>
            </a:endParaRPr>
          </a:p>
          <a:p>
            <a:pPr>
              <a:spcBef>
                <a:spcPts val="600"/>
              </a:spcBef>
            </a:pPr>
            <a:r>
              <a:rPr lang="en-US" dirty="0"/>
              <a:t>    </a:t>
            </a:r>
            <a:r>
              <a:rPr lang="en-US" dirty="0">
                <a:solidFill>
                  <a:srgbClr val="008000"/>
                </a:solidFill>
              </a:rPr>
              <a:t>/* Prints some text using the standard library. */</a:t>
            </a:r>
            <a:endParaRPr lang="en-US" dirty="0">
              <a:solidFill>
                <a:srgbClr val="008000"/>
              </a:solidFill>
              <a:effectLst/>
            </a:endParaRPr>
          </a:p>
          <a:p>
            <a:pPr>
              <a:spcBef>
                <a:spcPts val="600"/>
              </a:spcBef>
            </a:pPr>
            <a:r>
              <a:rPr lang="en-US" dirty="0"/>
              <a:t>    do Output.printString(”Hello world!”);</a:t>
            </a:r>
            <a:endParaRPr lang="en-US" dirty="0">
              <a:effectLst/>
            </a:endParaRPr>
          </a:p>
          <a:p>
            <a:pPr>
              <a:spcBef>
                <a:spcPts val="600"/>
              </a:spcBef>
            </a:pPr>
            <a:r>
              <a:rPr lang="en-US" dirty="0"/>
              <a:t>    do Output.println();      </a:t>
            </a:r>
            <a:r>
              <a:rPr lang="en-US" dirty="0">
                <a:solidFill>
                  <a:srgbClr val="008000"/>
                </a:solidFill>
              </a:rPr>
              <a:t>// New line</a:t>
            </a:r>
            <a:endParaRPr lang="en-US" dirty="0">
              <a:solidFill>
                <a:srgbClr val="008000"/>
              </a:solidFill>
              <a:effectLst/>
            </a:endParaRPr>
          </a:p>
          <a:p>
            <a:pPr>
              <a:spcBef>
                <a:spcPts val="600"/>
              </a:spcBef>
            </a:pPr>
            <a:r>
              <a:rPr lang="en-US" dirty="0"/>
              <a:t>    return;</a:t>
            </a:r>
            <a:endParaRPr lang="en-US" dirty="0">
              <a:effectLst/>
            </a:endParaRPr>
          </a:p>
          <a:p>
            <a:pPr>
              <a:spcBef>
                <a:spcPts val="600"/>
              </a:spcBef>
            </a:pPr>
            <a:r>
              <a:rPr lang="en-US" dirty="0"/>
              <a:t>   }</a:t>
            </a:r>
            <a:endParaRPr lang="en-US" dirty="0">
              <a:effectLst/>
            </a:endParaRPr>
          </a:p>
          <a:p>
            <a:pPr>
              <a:spcBef>
                <a:spcPts val="600"/>
              </a:spcBef>
            </a:pPr>
            <a:r>
              <a:rPr lang="en-US" dirty="0"/>
              <a:t>}</a:t>
            </a:r>
            <a:r>
              <a:rPr lang="en-US" dirty="0">
                <a:effectLst/>
              </a:rPr>
              <a:t> </a:t>
            </a:r>
            <a:endParaRPr lang="en-US" dirty="0">
              <a:ea typeface="Consola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22836" y="1710167"/>
            <a:ext cx="1707915" cy="10355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How many numbers? 3</a:t>
            </a:r>
          </a:p>
          <a:p>
            <a:r>
              <a:rPr lang="en-US" sz="1200" dirty="0">
                <a:solidFill>
                  <a:schemeClr val="bg1"/>
                </a:solidFill>
              </a:rPr>
              <a:t>Enter a number: 12</a:t>
            </a:r>
          </a:p>
          <a:p>
            <a:r>
              <a:rPr lang="en-US" sz="1200" dirty="0">
                <a:solidFill>
                  <a:schemeClr val="bg1"/>
                </a:solidFill>
              </a:rPr>
              <a:t>Enter a number: 8</a:t>
            </a:r>
          </a:p>
          <a:p>
            <a:r>
              <a:rPr lang="en-US" sz="1200" dirty="0">
                <a:solidFill>
                  <a:schemeClr val="bg1"/>
                </a:solidFill>
              </a:rPr>
              <a:t>Enter a number: 5</a:t>
            </a:r>
          </a:p>
          <a:p>
            <a:r>
              <a:rPr lang="en-US" sz="1200" dirty="0">
                <a:solidFill>
                  <a:schemeClr val="bg1"/>
                </a:solidFill>
              </a:rPr>
              <a:t>The average is 8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2032" y="1516046"/>
            <a:ext cx="274209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lvl="0" indent="-182563">
              <a:spcBef>
                <a:spcPts val="12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Comments:</a:t>
            </a:r>
          </a:p>
          <a:p>
            <a:pPr marL="265113" lvl="1" indent="-82550">
              <a:spcBef>
                <a:spcPts val="1200"/>
              </a:spcBef>
              <a:buClr>
                <a:schemeClr val="bg1"/>
              </a:buClr>
              <a:buSzPct val="60000"/>
              <a:buFont typeface="Wingdings" charset="2"/>
              <a:buChar char="q"/>
            </a:pPr>
            <a:r>
              <a:rPr lang="en-US" sz="1200" dirty="0">
                <a:latin typeface="Consolas"/>
                <a:cs typeface="Consolas"/>
              </a:rPr>
              <a:t>/** API block comment */</a:t>
            </a:r>
            <a:endParaRPr lang="en-US" sz="1600" dirty="0">
              <a:latin typeface="Times New Roman"/>
              <a:cs typeface="Times New Roman"/>
            </a:endParaRPr>
          </a:p>
          <a:p>
            <a:pPr marL="265113" lvl="1" indent="-82550">
              <a:spcBef>
                <a:spcPts val="1200"/>
              </a:spcBef>
              <a:buClr>
                <a:schemeClr val="bg1"/>
              </a:buClr>
              <a:buSzPct val="60000"/>
              <a:buFont typeface="Wingdings" charset="2"/>
              <a:buChar char="q"/>
            </a:pPr>
            <a:r>
              <a:rPr lang="en-US" sz="1200" dirty="0">
                <a:latin typeface="Consolas"/>
                <a:cs typeface="Consolas"/>
              </a:rPr>
              <a:t>/* block comment */</a:t>
            </a:r>
          </a:p>
          <a:p>
            <a:pPr marL="265113" lvl="1" indent="-82550">
              <a:spcBef>
                <a:spcPts val="1200"/>
              </a:spcBef>
              <a:buClr>
                <a:schemeClr val="bg1"/>
              </a:buClr>
              <a:buSzPct val="60000"/>
              <a:buFont typeface="Wingdings" charset="2"/>
              <a:buChar char="q"/>
            </a:pPr>
            <a:r>
              <a:rPr lang="en-US" sz="1200" dirty="0">
                <a:latin typeface="Consolas"/>
                <a:cs typeface="Consolas"/>
              </a:rPr>
              <a:t>// in-line comment</a:t>
            </a:r>
          </a:p>
          <a:p>
            <a:pPr marL="182563" indent="-182563">
              <a:spcBef>
                <a:spcPts val="1200"/>
              </a:spcBef>
              <a:buSzPct val="100000"/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White space</a:t>
            </a:r>
          </a:p>
          <a:p>
            <a:pPr marL="265113" lvl="1" indent="-82550">
              <a:spcBef>
                <a:spcPts val="600"/>
              </a:spcBef>
              <a:buClr>
                <a:schemeClr val="bg1"/>
              </a:buClr>
              <a:buSzPct val="60000"/>
              <a:buFont typeface="Wingdings" charset="2"/>
              <a:buChar char="q"/>
            </a:pPr>
            <a:r>
              <a:rPr lang="en-US" sz="1600" dirty="0">
                <a:latin typeface="Times New Roman"/>
                <a:cs typeface="Times New Roman"/>
              </a:rPr>
              <a:t>(ignored)</a:t>
            </a:r>
          </a:p>
        </p:txBody>
      </p:sp>
    </p:spTree>
    <p:extLst>
      <p:ext uri="{BB962C8B-B14F-4D97-AF65-F5344CB8AC3E}">
        <p14:creationId xmlns:p14="http://schemas.microsoft.com/office/powerpoint/2010/main" val="89165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93715" y="3221054"/>
            <a:ext cx="5732990" cy="90859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500"/>
              </a:spcBef>
            </a:pPr>
            <a:r>
              <a:rPr lang="en-US" dirty="0"/>
              <a:t>var Array arr;     </a:t>
            </a:r>
            <a:r>
              <a:rPr lang="en-US" dirty="0">
                <a:solidFill>
                  <a:srgbClr val="548235"/>
                </a:solidFill>
              </a:rPr>
              <a:t>// creates a pointer variable</a:t>
            </a:r>
          </a:p>
          <a:p>
            <a:pPr>
              <a:spcBef>
                <a:spcPts val="500"/>
              </a:spcBef>
            </a:pPr>
            <a:r>
              <a:rPr lang="en-US" dirty="0"/>
              <a:t>let arr = 5000;    </a:t>
            </a:r>
            <a:r>
              <a:rPr lang="en-US" dirty="0">
                <a:solidFill>
                  <a:srgbClr val="548235"/>
                </a:solidFill>
              </a:rPr>
              <a:t>// ok...</a:t>
            </a:r>
          </a:p>
          <a:p>
            <a:pPr>
              <a:spcBef>
                <a:spcPts val="500"/>
              </a:spcBef>
            </a:pPr>
            <a:r>
              <a:rPr lang="en-US" dirty="0"/>
              <a:t>let arr[100] = 17; </a:t>
            </a:r>
            <a:r>
              <a:rPr lang="en-US" dirty="0">
                <a:solidFill>
                  <a:srgbClr val="548235"/>
                </a:solidFill>
              </a:rPr>
              <a:t>// sets memory address 5100 to 17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81652" y="4714368"/>
            <a:ext cx="7304472" cy="1662829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500"/>
              </a:spcBef>
            </a:pPr>
            <a:r>
              <a:rPr lang="en-US" dirty="0"/>
              <a:t>var Array arr;  </a:t>
            </a:r>
          </a:p>
          <a:p>
            <a:pPr>
              <a:spcBef>
                <a:spcPts val="500"/>
              </a:spcBef>
            </a:pPr>
            <a:r>
              <a:rPr lang="en-US" dirty="0"/>
              <a:t>let arr = Array.new(2);</a:t>
            </a:r>
          </a:p>
          <a:p>
            <a:pPr>
              <a:spcBef>
                <a:spcPts val="500"/>
              </a:spcBef>
            </a:pPr>
            <a:r>
              <a:rPr lang="en-US" dirty="0"/>
              <a:t>let arr[0] = 2; let arr[1] = 5;</a:t>
            </a:r>
          </a:p>
          <a:p>
            <a:pPr>
              <a:spcBef>
                <a:spcPts val="500"/>
              </a:spcBef>
            </a:pPr>
            <a:r>
              <a:rPr lang="en-US" dirty="0"/>
              <a:t>var Fraction x; </a:t>
            </a:r>
            <a:r>
              <a:rPr lang="en-US" dirty="0">
                <a:solidFill>
                  <a:srgbClr val="548235"/>
                </a:solidFill>
              </a:rPr>
              <a:t>// a Fraction object has two int fields: numerator and denominator.</a:t>
            </a:r>
            <a:endParaRPr lang="en-US" dirty="0"/>
          </a:p>
          <a:p>
            <a:pPr>
              <a:spcBef>
                <a:spcPts val="500"/>
              </a:spcBef>
            </a:pPr>
            <a:r>
              <a:rPr lang="en-US" dirty="0"/>
              <a:t>let x = arr;    </a:t>
            </a:r>
            <a:r>
              <a:rPr lang="en-US" dirty="0">
                <a:solidFill>
                  <a:srgbClr val="548235"/>
                </a:solidFill>
              </a:rPr>
              <a:t>// </a:t>
            </a:r>
            <a:r>
              <a:rPr lang="en-US" sz="1000" dirty="0">
                <a:solidFill>
                  <a:srgbClr val="548235"/>
                </a:solidFill>
              </a:rPr>
              <a:t>sets x to the base address of the memory block representing the array [2,5]</a:t>
            </a:r>
          </a:p>
          <a:p>
            <a:pPr>
              <a:spcBef>
                <a:spcPts val="500"/>
              </a:spcBef>
            </a:pPr>
            <a:r>
              <a:rPr lang="en-US" dirty="0"/>
              <a:t>do x.print()    </a:t>
            </a:r>
            <a:r>
              <a:rPr lang="en-US" dirty="0">
                <a:solidFill>
                  <a:srgbClr val="548235"/>
                </a:solidFill>
              </a:rPr>
              <a:t>// prints 2/5 (using the print method of the Fraction class)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7010" y="1001502"/>
            <a:ext cx="7837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sz="1600" dirty="0">
                <a:latin typeface="Times New Roman"/>
                <a:cs typeface="Times New Roman"/>
              </a:rPr>
              <a:t>Characters and integers can be converted into each other, as needed: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2674" y="2862406"/>
            <a:ext cx="836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sz="1600" dirty="0">
                <a:latin typeface="Times New Roman"/>
                <a:cs typeface="Times New Roman"/>
              </a:rPr>
              <a:t>An integer can be assigned to a reference variables, in which case it is treated as a memory address: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2676" y="4357849"/>
            <a:ext cx="6788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sz="1600" dirty="0">
                <a:latin typeface="Times New Roman"/>
                <a:cs typeface="Times New Roman"/>
              </a:rPr>
              <a:t>An object can be converted into an </a:t>
            </a:r>
            <a:r>
              <a:rPr lang="en-US" sz="1400" dirty="0">
                <a:latin typeface="Consolas"/>
                <a:cs typeface="Consolas"/>
              </a:rPr>
              <a:t>Array</a:t>
            </a:r>
            <a:r>
              <a:rPr lang="en-US" sz="1600" dirty="0">
                <a:latin typeface="Times New Roman"/>
                <a:cs typeface="Times New Roman"/>
              </a:rPr>
              <a:t>, and vice versa: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769229" y="1351012"/>
            <a:ext cx="5745716" cy="1252858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500"/>
              </a:spcBef>
            </a:pPr>
            <a:r>
              <a:rPr lang="en-US" dirty="0"/>
              <a:t>var char c; var String s; </a:t>
            </a:r>
          </a:p>
          <a:p>
            <a:pPr>
              <a:spcBef>
                <a:spcPts val="500"/>
              </a:spcBef>
            </a:pPr>
            <a:r>
              <a:rPr lang="en-US" dirty="0"/>
              <a:t>let c = </a:t>
            </a:r>
            <a:r>
              <a:rPr lang="he-IL" dirty="0"/>
              <a:t>65</a:t>
            </a:r>
            <a:r>
              <a:rPr lang="en-US" dirty="0"/>
              <a:t>;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tr-TR" dirty="0">
                <a:solidFill>
                  <a:srgbClr val="008000"/>
                </a:solidFill>
              </a:rPr>
              <a:t>'A'</a:t>
            </a:r>
          </a:p>
          <a:p>
            <a:pPr>
              <a:spcBef>
                <a:spcPts val="500"/>
              </a:spcBef>
            </a:pPr>
            <a:r>
              <a:rPr lang="en-US" dirty="0">
                <a:solidFill>
                  <a:srgbClr val="FF0000"/>
                </a:solidFill>
              </a:rPr>
              <a:t>let c = </a:t>
            </a:r>
            <a:r>
              <a:rPr lang="tr-TR" dirty="0">
                <a:solidFill>
                  <a:srgbClr val="FF0000"/>
                </a:solidFill>
              </a:rPr>
              <a:t>'A'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 </a:t>
            </a:r>
            <a:r>
              <a:rPr lang="en-US" dirty="0">
                <a:solidFill>
                  <a:srgbClr val="548235"/>
                </a:solidFill>
              </a:rPr>
              <a:t>// Not supported by the Jack language</a:t>
            </a:r>
            <a:endParaRPr lang="en-US" dirty="0">
              <a:solidFill>
                <a:srgbClr val="008000"/>
              </a:solidFill>
            </a:endParaRPr>
          </a:p>
          <a:p>
            <a:pPr>
              <a:spcBef>
                <a:spcPts val="500"/>
              </a:spcBef>
            </a:pPr>
            <a:r>
              <a:rPr lang="en-US" dirty="0">
                <a:effectLst/>
              </a:rPr>
              <a:t>let s = </a:t>
            </a:r>
            <a:r>
              <a:rPr lang="ru-RU" dirty="0"/>
              <a:t>"A"</a:t>
            </a:r>
            <a:r>
              <a:rPr lang="en-US" dirty="0">
                <a:effectLst/>
              </a:rPr>
              <a:t>;  let c = s.charAt(0);  </a:t>
            </a:r>
            <a:r>
              <a:rPr lang="en-US" dirty="0">
                <a:solidFill>
                  <a:srgbClr val="548235"/>
                </a:solidFill>
              </a:rPr>
              <a:t>// </a:t>
            </a:r>
            <a:r>
              <a:rPr lang="tr-TR" dirty="0">
                <a:solidFill>
                  <a:srgbClr val="008000"/>
                </a:solidFill>
              </a:rPr>
              <a:t>'A', </a:t>
            </a:r>
            <a:r>
              <a:rPr lang="en-US" dirty="0">
                <a:solidFill>
                  <a:srgbClr val="548235"/>
                </a:solidFill>
              </a:rPr>
              <a:t>ok </a:t>
            </a:r>
          </a:p>
        </p:txBody>
      </p:sp>
    </p:spTree>
    <p:extLst>
      <p:ext uri="{BB962C8B-B14F-4D97-AF65-F5344CB8AC3E}">
        <p14:creationId xmlns:p14="http://schemas.microsoft.com/office/powerpoint/2010/main" val="99957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language</a:t>
            </a:r>
            <a:r>
              <a:rPr lang="en-US" sz="1800" dirty="0" smtClean="0"/>
              <a:t>: lecture plan</a:t>
            </a:r>
            <a:endParaRPr lang="en-US" sz="1800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84490" y="4478123"/>
            <a:ext cx="4572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71822" y="1163378"/>
            <a:ext cx="3560638" cy="182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dirty="0">
                <a:latin typeface="Times New Roman"/>
                <a:cs typeface="Times New Roman"/>
              </a:rPr>
              <a:t>High level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Hello world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Procedural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Object-based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List processing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883597" y="1141958"/>
            <a:ext cx="4362919" cy="3057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dirty="0">
                <a:latin typeface="Times New Roman"/>
                <a:cs typeface="Times New Roman"/>
              </a:rPr>
              <a:t>Application development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Jack applications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Using the OS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Application example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Graphics optimization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53621" y="3400780"/>
            <a:ext cx="3560638" cy="182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dirty="0">
                <a:latin typeface="Times New Roman"/>
                <a:cs typeface="Times New Roman"/>
              </a:rPr>
              <a:t>Jack language specification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Syntax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Data types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Classes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14556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1906929" y="2675248"/>
            <a:ext cx="2993003" cy="2093011"/>
            <a:chOff x="707427" y="958543"/>
            <a:chExt cx="2993003" cy="2093011"/>
          </a:xfrm>
        </p:grpSpPr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787504" y="1296188"/>
              <a:ext cx="2912926" cy="1755366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900"/>
                </a:spcBef>
              </a:pPr>
              <a:r>
                <a:rPr lang="en-US" dirty="0">
                  <a:ea typeface="Consolas"/>
                </a:rPr>
                <a:t>class Foo {</a:t>
              </a:r>
            </a:p>
            <a:p>
              <a:pPr>
                <a:spcBef>
                  <a:spcPts val="900"/>
                </a:spcBef>
              </a:pPr>
              <a:r>
                <a:rPr lang="en-US" dirty="0">
                  <a:ea typeface="Consolas"/>
                </a:rPr>
                <a:t>   </a:t>
              </a:r>
              <a:r>
                <a:rPr lang="en-US" sz="1400" i="1" dirty="0">
                  <a:latin typeface="Times New Roman"/>
                  <a:ea typeface="Consolas"/>
                  <a:cs typeface="Times New Roman"/>
                </a:rPr>
                <a:t>field variable declarations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endParaRPr>
            </a:p>
            <a:p>
              <a:pPr>
                <a:spcBef>
                  <a:spcPts val="900"/>
                </a:spcBef>
              </a:pPr>
              <a:r>
                <a:rPr lang="en-US" dirty="0">
                  <a:ea typeface="Consolas"/>
                </a:rPr>
                <a:t>   </a:t>
              </a:r>
              <a:r>
                <a:rPr lang="en-US" sz="1400" i="1" dirty="0">
                  <a:latin typeface="Times New Roman"/>
                  <a:ea typeface="Consolas"/>
                  <a:cs typeface="Times New Roman"/>
                </a:rPr>
                <a:t>static variable declarations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endParaRPr>
            </a:p>
            <a:p>
              <a:pPr>
                <a:spcBef>
                  <a:spcPts val="900"/>
                </a:spcBef>
              </a:pPr>
              <a:r>
                <a:rPr lang="en-US" dirty="0">
                  <a:ea typeface="Consolas"/>
                </a:rPr>
                <a:t>   </a:t>
              </a:r>
              <a:r>
                <a:rPr lang="en-US" sz="1400" i="1" dirty="0">
                  <a:latin typeface="Times New Roman"/>
                  <a:ea typeface="Consolas"/>
                  <a:cs typeface="Times New Roman"/>
                </a:rPr>
                <a:t>subroutine declarations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endParaRPr>
            </a:p>
            <a:p>
              <a:pPr>
                <a:spcBef>
                  <a:spcPts val="900"/>
                </a:spcBef>
              </a:pPr>
              <a:r>
                <a:rPr lang="en-US" dirty="0">
                  <a:ea typeface="Consolas"/>
                </a:rPr>
                <a:t>}</a:t>
              </a: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707427" y="958543"/>
              <a:ext cx="2554432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200" dirty="0">
                  <a:latin typeface="Consolas"/>
                  <a:cs typeface="Consolas"/>
                </a:rPr>
                <a:t>Foo.jack</a:t>
              </a:r>
              <a:r>
                <a:rPr lang="en-US" sz="1600" dirty="0">
                  <a:latin typeface="Times New Roman"/>
                  <a:cs typeface="Times New Roman"/>
                </a:rPr>
                <a:t> file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37572" y="1081053"/>
            <a:ext cx="6521837" cy="117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10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Class = basic compilation unit</a:t>
            </a:r>
          </a:p>
          <a:p>
            <a:pPr marL="285750" lvl="0" indent="-285750">
              <a:spcBef>
                <a:spcPts val="10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Each class </a:t>
            </a:r>
            <a:r>
              <a:rPr lang="en-US" sz="1400" dirty="0">
                <a:latin typeface="Consolas"/>
                <a:cs typeface="Consolas"/>
              </a:rPr>
              <a:t>Foo</a:t>
            </a:r>
            <a:r>
              <a:rPr lang="en-US" dirty="0">
                <a:latin typeface="Times New Roman"/>
                <a:cs typeface="Times New Roman"/>
              </a:rPr>
              <a:t> is stored in a separate </a:t>
            </a:r>
            <a:r>
              <a:rPr lang="en-US" sz="1600" dirty="0">
                <a:latin typeface="Consolas"/>
                <a:cs typeface="Consolas"/>
              </a:rPr>
              <a:t>Foo.jack</a:t>
            </a:r>
            <a:r>
              <a:rPr lang="en-US" dirty="0">
                <a:latin typeface="Times New Roman"/>
                <a:cs typeface="Times New Roman"/>
              </a:rPr>
              <a:t> file</a:t>
            </a:r>
          </a:p>
          <a:p>
            <a:pPr marL="285750" lvl="0" indent="-285750">
              <a:spcBef>
                <a:spcPts val="10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The class name’s first character must be an uppercase letter.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554897" y="4969259"/>
            <a:ext cx="1326761" cy="785729"/>
          </a:xfrm>
          <a:prstGeom prst="wedgeRoundRectCallout">
            <a:avLst>
              <a:gd name="adj1" fmla="val -104060"/>
              <a:gd name="adj2" fmla="val -124731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  <a:buClr>
                <a:schemeClr val="bg1"/>
              </a:buClr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constructors, methods, functions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239364" y="3218372"/>
            <a:ext cx="1521559" cy="788647"/>
            <a:chOff x="4039862" y="1501667"/>
            <a:chExt cx="1521559" cy="78864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2" name="Rounded Rectangular Callout 11"/>
            <p:cNvSpPr/>
            <p:nvPr/>
          </p:nvSpPr>
          <p:spPr>
            <a:xfrm>
              <a:off x="4039862" y="1501667"/>
              <a:ext cx="1509497" cy="785729"/>
            </a:xfrm>
            <a:prstGeom prst="wedgeRoundRectCallout">
              <a:avLst>
                <a:gd name="adj1" fmla="val -101011"/>
                <a:gd name="adj2" fmla="val 35735"/>
                <a:gd name="adj3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1200"/>
                </a:spcBef>
                <a:buClr>
                  <a:schemeClr val="bg1"/>
                </a:buClr>
              </a:pPr>
              <a:endParaRPr lang="en-US" sz="16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4051924" y="1504585"/>
              <a:ext cx="1509497" cy="785729"/>
            </a:xfrm>
            <a:prstGeom prst="wedgeRoundRectCallout">
              <a:avLst>
                <a:gd name="adj1" fmla="val -104038"/>
                <a:gd name="adj2" fmla="val -7289"/>
                <a:gd name="adj3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1200"/>
                </a:spcBef>
                <a:buClr>
                  <a:schemeClr val="bg1"/>
                </a:buClr>
              </a:pPr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must precede the subroutine declarations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444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Utility classes</a:t>
            </a:r>
            <a:endParaRPr lang="en-US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71499" y="1288426"/>
            <a:ext cx="7774861" cy="2991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u="sng" dirty="0">
                <a:latin typeface="Consolas"/>
                <a:ea typeface="宋体"/>
                <a:cs typeface="Consolas"/>
              </a:rPr>
              <a:t>Math</a:t>
            </a:r>
            <a:r>
              <a:rPr lang="en-US" sz="2000" u="sng" dirty="0">
                <a:ea typeface="宋体"/>
              </a:rPr>
              <a:t> </a:t>
            </a:r>
            <a:r>
              <a:rPr lang="en-US" sz="1800" u="sng" dirty="0">
                <a:ea typeface="宋体"/>
              </a:rPr>
              <a:t>class API</a:t>
            </a:r>
            <a:r>
              <a:rPr lang="en-US" sz="1800" dirty="0">
                <a:ea typeface="宋体"/>
              </a:rPr>
              <a:t> (example)</a:t>
            </a:r>
          </a:p>
          <a:p>
            <a:pPr marL="0" indent="0">
              <a:buNone/>
            </a:pPr>
            <a:r>
              <a:rPr lang="en-US" sz="1800" dirty="0">
                <a:ea typeface="宋体"/>
              </a:rPr>
              <a:t>Provides various mathematical operations.</a:t>
            </a:r>
          </a:p>
          <a:p>
            <a:pPr>
              <a:buFont typeface="Symbol"/>
              <a:buChar char="·"/>
            </a:pPr>
            <a:r>
              <a:rPr lang="en-US" sz="1200" dirty="0">
                <a:latin typeface="Consolas"/>
                <a:ea typeface="宋体"/>
              </a:rPr>
              <a:t>function</a:t>
            </a:r>
            <a:r>
              <a:rPr lang="en-US" sz="1200" dirty="0">
                <a:ea typeface="宋体"/>
              </a:rPr>
              <a:t> </a:t>
            </a:r>
            <a:r>
              <a:rPr lang="en-US" sz="1200" dirty="0">
                <a:latin typeface="Consolas"/>
                <a:ea typeface="宋体"/>
              </a:rPr>
              <a:t>int</a:t>
            </a:r>
            <a:r>
              <a:rPr lang="en-US" sz="1200" dirty="0">
                <a:ea typeface="宋体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/>
                <a:ea typeface="宋体"/>
              </a:rPr>
              <a:t>abs</a:t>
            </a:r>
            <a:r>
              <a:rPr lang="en-US" sz="1200" dirty="0">
                <a:latin typeface="Consolas"/>
                <a:ea typeface="宋体"/>
              </a:rPr>
              <a:t>(int</a:t>
            </a:r>
            <a:r>
              <a:rPr lang="en-US" sz="1200" dirty="0">
                <a:ea typeface="宋体"/>
              </a:rPr>
              <a:t> </a:t>
            </a:r>
            <a:r>
              <a:rPr lang="en-US" sz="1200" dirty="0">
                <a:latin typeface="Consolas"/>
                <a:ea typeface="宋体"/>
              </a:rPr>
              <a:t>x):</a:t>
            </a:r>
            <a:r>
              <a:rPr lang="en-US" sz="1600" dirty="0">
                <a:ea typeface="宋体"/>
              </a:rPr>
              <a:t> returns the absolute value of </a:t>
            </a:r>
            <a:r>
              <a:rPr lang="en-US" sz="1200" dirty="0">
                <a:latin typeface="Consolas"/>
                <a:ea typeface="宋体"/>
              </a:rPr>
              <a:t>x</a:t>
            </a:r>
            <a:r>
              <a:rPr lang="en-US" sz="1600" dirty="0">
                <a:ea typeface="宋体"/>
              </a:rPr>
              <a:t>.</a:t>
            </a:r>
          </a:p>
          <a:p>
            <a:pPr>
              <a:buFont typeface="Symbol"/>
              <a:buChar char="·"/>
            </a:pPr>
            <a:r>
              <a:rPr lang="en-US" sz="1200" dirty="0">
                <a:latin typeface="Consolas"/>
                <a:ea typeface="宋体"/>
              </a:rPr>
              <a:t>function</a:t>
            </a:r>
            <a:r>
              <a:rPr lang="en-US" sz="1200" dirty="0">
                <a:ea typeface="宋体"/>
              </a:rPr>
              <a:t> </a:t>
            </a:r>
            <a:r>
              <a:rPr lang="en-US" sz="1200" dirty="0">
                <a:latin typeface="Consolas"/>
                <a:ea typeface="宋体"/>
              </a:rPr>
              <a:t>int</a:t>
            </a:r>
            <a:r>
              <a:rPr lang="en-US" sz="1200" dirty="0">
                <a:ea typeface="宋体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/>
                <a:ea typeface="宋体"/>
              </a:rPr>
              <a:t>multiply</a:t>
            </a:r>
            <a:r>
              <a:rPr lang="en-US" sz="1200" dirty="0">
                <a:latin typeface="Consolas"/>
                <a:ea typeface="宋体"/>
              </a:rPr>
              <a:t>(int</a:t>
            </a:r>
            <a:r>
              <a:rPr lang="en-US" sz="1200" dirty="0">
                <a:ea typeface="宋体"/>
              </a:rPr>
              <a:t> </a:t>
            </a:r>
            <a:r>
              <a:rPr lang="en-US" sz="1200" dirty="0">
                <a:latin typeface="Consolas"/>
                <a:ea typeface="宋体"/>
              </a:rPr>
              <a:t>x,</a:t>
            </a:r>
            <a:r>
              <a:rPr lang="en-US" sz="1200" dirty="0">
                <a:ea typeface="宋体"/>
              </a:rPr>
              <a:t> </a:t>
            </a:r>
            <a:r>
              <a:rPr lang="en-US" sz="1200" dirty="0">
                <a:latin typeface="Consolas"/>
                <a:ea typeface="宋体"/>
              </a:rPr>
              <a:t>int y):</a:t>
            </a:r>
            <a:r>
              <a:rPr lang="en-US" sz="1600" dirty="0">
                <a:ea typeface="宋体"/>
              </a:rPr>
              <a:t> returns the product of </a:t>
            </a:r>
            <a:r>
              <a:rPr lang="en-US" sz="1200" dirty="0">
                <a:latin typeface="Consolas"/>
                <a:ea typeface="宋体"/>
              </a:rPr>
              <a:t>x</a:t>
            </a:r>
            <a:r>
              <a:rPr lang="en-US" sz="1600" dirty="0">
                <a:ea typeface="宋体"/>
              </a:rPr>
              <a:t> and </a:t>
            </a:r>
            <a:r>
              <a:rPr lang="en-US" sz="1200" dirty="0">
                <a:latin typeface="Consolas"/>
                <a:ea typeface="宋体"/>
              </a:rPr>
              <a:t>y</a:t>
            </a:r>
            <a:r>
              <a:rPr lang="en-US" sz="1600" dirty="0">
                <a:ea typeface="宋体"/>
              </a:rPr>
              <a:t>.</a:t>
            </a:r>
          </a:p>
          <a:p>
            <a:pPr>
              <a:buFont typeface="Symbol"/>
              <a:buChar char="·"/>
            </a:pPr>
            <a:r>
              <a:rPr lang="en-US" sz="1200" dirty="0">
                <a:latin typeface="Consolas"/>
                <a:ea typeface="宋体"/>
              </a:rPr>
              <a:t>function</a:t>
            </a:r>
            <a:r>
              <a:rPr lang="en-US" sz="1200" dirty="0">
                <a:ea typeface="宋体"/>
              </a:rPr>
              <a:t> </a:t>
            </a:r>
            <a:r>
              <a:rPr lang="en-US" sz="1200" dirty="0">
                <a:latin typeface="Consolas"/>
                <a:ea typeface="宋体"/>
              </a:rPr>
              <a:t>int</a:t>
            </a:r>
            <a:r>
              <a:rPr lang="en-US" sz="1200" dirty="0">
                <a:ea typeface="宋体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/>
                <a:ea typeface="宋体"/>
              </a:rPr>
              <a:t>divide</a:t>
            </a:r>
            <a:r>
              <a:rPr lang="en-US" sz="1200" dirty="0">
                <a:latin typeface="Consolas"/>
                <a:ea typeface="宋体"/>
              </a:rPr>
              <a:t>(int x</a:t>
            </a:r>
            <a:r>
              <a:rPr lang="en-US" sz="1200" dirty="0">
                <a:ea typeface="宋体"/>
              </a:rPr>
              <a:t>, </a:t>
            </a:r>
            <a:r>
              <a:rPr lang="en-US" sz="1200" dirty="0">
                <a:latin typeface="Consolas"/>
                <a:ea typeface="宋体"/>
              </a:rPr>
              <a:t>int</a:t>
            </a:r>
            <a:r>
              <a:rPr lang="en-US" sz="1200" dirty="0">
                <a:ea typeface="宋体"/>
              </a:rPr>
              <a:t> </a:t>
            </a:r>
            <a:r>
              <a:rPr lang="en-US" sz="1200" dirty="0">
                <a:latin typeface="Consolas"/>
                <a:ea typeface="宋体"/>
              </a:rPr>
              <a:t>y):</a:t>
            </a:r>
            <a:r>
              <a:rPr lang="en-US" sz="1600" dirty="0">
                <a:ea typeface="宋体"/>
              </a:rPr>
              <a:t> returns the integer part of </a:t>
            </a:r>
            <a:r>
              <a:rPr lang="en-US" sz="1200" dirty="0">
                <a:latin typeface="Consolas"/>
                <a:ea typeface="宋体"/>
              </a:rPr>
              <a:t>x/y</a:t>
            </a:r>
            <a:r>
              <a:rPr lang="en-US" sz="1600" dirty="0">
                <a:ea typeface="宋体"/>
              </a:rPr>
              <a:t>.</a:t>
            </a:r>
          </a:p>
          <a:p>
            <a:pPr>
              <a:buFont typeface="Symbol"/>
              <a:buChar char="·"/>
            </a:pPr>
            <a:r>
              <a:rPr lang="en-US" sz="1200" dirty="0">
                <a:latin typeface="Consolas"/>
                <a:ea typeface="宋体"/>
              </a:rPr>
              <a:t>function</a:t>
            </a:r>
            <a:r>
              <a:rPr lang="en-US" sz="1200" dirty="0">
                <a:ea typeface="宋体"/>
              </a:rPr>
              <a:t> </a:t>
            </a:r>
            <a:r>
              <a:rPr lang="en-US" sz="1200" dirty="0">
                <a:latin typeface="Consolas"/>
                <a:ea typeface="宋体"/>
              </a:rPr>
              <a:t>int</a:t>
            </a:r>
            <a:r>
              <a:rPr lang="en-US" sz="1200" dirty="0">
                <a:ea typeface="宋体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/>
                <a:ea typeface="宋体"/>
              </a:rPr>
              <a:t>min</a:t>
            </a:r>
            <a:r>
              <a:rPr lang="en-US" sz="1200" dirty="0">
                <a:latin typeface="Consolas"/>
                <a:ea typeface="宋体"/>
              </a:rPr>
              <a:t>(int</a:t>
            </a:r>
            <a:r>
              <a:rPr lang="en-US" sz="1200" dirty="0">
                <a:ea typeface="宋体"/>
              </a:rPr>
              <a:t> </a:t>
            </a:r>
            <a:r>
              <a:rPr lang="en-US" sz="1200" dirty="0">
                <a:latin typeface="Consolas"/>
                <a:ea typeface="宋体"/>
              </a:rPr>
              <a:t>x,</a:t>
            </a:r>
            <a:r>
              <a:rPr lang="en-US" sz="1200" dirty="0">
                <a:ea typeface="宋体"/>
              </a:rPr>
              <a:t> </a:t>
            </a:r>
            <a:r>
              <a:rPr lang="en-US" sz="1200" dirty="0">
                <a:latin typeface="Consolas"/>
                <a:ea typeface="宋体"/>
              </a:rPr>
              <a:t>int</a:t>
            </a:r>
            <a:r>
              <a:rPr lang="en-US" sz="1200" dirty="0">
                <a:ea typeface="宋体"/>
              </a:rPr>
              <a:t> </a:t>
            </a:r>
            <a:r>
              <a:rPr lang="en-US" sz="1200" dirty="0">
                <a:latin typeface="Consolas"/>
                <a:ea typeface="宋体"/>
              </a:rPr>
              <a:t>y):</a:t>
            </a:r>
            <a:r>
              <a:rPr lang="en-US" sz="1600" dirty="0">
                <a:ea typeface="宋体"/>
              </a:rPr>
              <a:t> returns the minimum of </a:t>
            </a:r>
            <a:r>
              <a:rPr lang="en-US" sz="1200" dirty="0">
                <a:latin typeface="Consolas"/>
                <a:ea typeface="宋体"/>
              </a:rPr>
              <a:t>x</a:t>
            </a:r>
            <a:r>
              <a:rPr lang="en-US" sz="1600" dirty="0">
                <a:ea typeface="宋体"/>
              </a:rPr>
              <a:t> and </a:t>
            </a:r>
            <a:r>
              <a:rPr lang="en-US" sz="1200" dirty="0">
                <a:latin typeface="Consolas"/>
                <a:ea typeface="宋体"/>
              </a:rPr>
              <a:t>y</a:t>
            </a:r>
            <a:r>
              <a:rPr lang="en-US" sz="1600" dirty="0">
                <a:ea typeface="宋体"/>
              </a:rPr>
              <a:t>.</a:t>
            </a:r>
          </a:p>
          <a:p>
            <a:pPr>
              <a:buFont typeface="Symbol"/>
              <a:buChar char="·"/>
            </a:pPr>
            <a:r>
              <a:rPr lang="en-US" sz="1200" dirty="0">
                <a:latin typeface="Consolas"/>
                <a:ea typeface="宋体"/>
              </a:rPr>
              <a:t>function</a:t>
            </a:r>
            <a:r>
              <a:rPr lang="en-US" sz="1200" dirty="0">
                <a:ea typeface="宋体"/>
              </a:rPr>
              <a:t> </a:t>
            </a:r>
            <a:r>
              <a:rPr lang="en-US" sz="1200" dirty="0">
                <a:latin typeface="Consolas"/>
                <a:ea typeface="宋体"/>
              </a:rPr>
              <a:t>int</a:t>
            </a:r>
            <a:r>
              <a:rPr lang="en-US" sz="1200" dirty="0">
                <a:ea typeface="宋体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/>
                <a:ea typeface="宋体"/>
              </a:rPr>
              <a:t>max</a:t>
            </a:r>
            <a:r>
              <a:rPr lang="en-US" sz="1200" dirty="0">
                <a:latin typeface="Consolas"/>
                <a:ea typeface="宋体"/>
              </a:rPr>
              <a:t>(int</a:t>
            </a:r>
            <a:r>
              <a:rPr lang="en-US" sz="1200" dirty="0">
                <a:ea typeface="宋体"/>
              </a:rPr>
              <a:t> </a:t>
            </a:r>
            <a:r>
              <a:rPr lang="en-US" sz="1200" dirty="0">
                <a:latin typeface="Consolas"/>
                <a:ea typeface="宋体"/>
              </a:rPr>
              <a:t>x,</a:t>
            </a:r>
            <a:r>
              <a:rPr lang="en-US" sz="1200" dirty="0">
                <a:ea typeface="宋体"/>
              </a:rPr>
              <a:t> </a:t>
            </a:r>
            <a:r>
              <a:rPr lang="en-US" sz="1200" dirty="0">
                <a:latin typeface="Consolas"/>
                <a:ea typeface="宋体"/>
              </a:rPr>
              <a:t>int</a:t>
            </a:r>
            <a:r>
              <a:rPr lang="en-US" sz="1200" dirty="0">
                <a:ea typeface="宋体"/>
              </a:rPr>
              <a:t> </a:t>
            </a:r>
            <a:r>
              <a:rPr lang="en-US" sz="1200" dirty="0">
                <a:latin typeface="Consolas"/>
                <a:ea typeface="宋体"/>
              </a:rPr>
              <a:t>y):</a:t>
            </a:r>
            <a:r>
              <a:rPr lang="en-US" sz="1600" dirty="0">
                <a:ea typeface="宋体"/>
              </a:rPr>
              <a:t> returns the maximum of </a:t>
            </a:r>
            <a:r>
              <a:rPr lang="en-US" sz="1200" dirty="0">
                <a:latin typeface="Consolas"/>
                <a:ea typeface="宋体"/>
              </a:rPr>
              <a:t>x</a:t>
            </a:r>
            <a:r>
              <a:rPr lang="en-US" sz="1600" dirty="0">
                <a:ea typeface="宋体"/>
              </a:rPr>
              <a:t> and </a:t>
            </a:r>
            <a:r>
              <a:rPr lang="en-US" sz="1200" dirty="0">
                <a:latin typeface="Consolas"/>
                <a:ea typeface="宋体"/>
              </a:rPr>
              <a:t>y</a:t>
            </a:r>
            <a:r>
              <a:rPr lang="en-US" sz="1600" dirty="0">
                <a:ea typeface="宋体"/>
              </a:rPr>
              <a:t>.</a:t>
            </a:r>
          </a:p>
          <a:p>
            <a:pPr>
              <a:buFont typeface="Symbol"/>
              <a:buChar char="·"/>
            </a:pPr>
            <a:r>
              <a:rPr lang="en-US" sz="1200" dirty="0">
                <a:latin typeface="Consolas"/>
                <a:ea typeface="宋体"/>
              </a:rPr>
              <a:t>function</a:t>
            </a:r>
            <a:r>
              <a:rPr lang="en-US" sz="1200" dirty="0">
                <a:ea typeface="宋体"/>
              </a:rPr>
              <a:t> </a:t>
            </a:r>
            <a:r>
              <a:rPr lang="en-US" sz="1200" dirty="0">
                <a:latin typeface="Consolas"/>
                <a:ea typeface="宋体"/>
              </a:rPr>
              <a:t>int</a:t>
            </a:r>
            <a:r>
              <a:rPr lang="en-US" sz="1200" dirty="0">
                <a:ea typeface="宋体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/>
                <a:ea typeface="宋体"/>
              </a:rPr>
              <a:t>sqrt</a:t>
            </a:r>
            <a:r>
              <a:rPr lang="en-US" sz="1200" dirty="0">
                <a:latin typeface="Consolas"/>
                <a:ea typeface="宋体"/>
              </a:rPr>
              <a:t>(int</a:t>
            </a:r>
            <a:r>
              <a:rPr lang="en-US" sz="1200" dirty="0">
                <a:ea typeface="宋体"/>
              </a:rPr>
              <a:t> </a:t>
            </a:r>
            <a:r>
              <a:rPr lang="en-US" sz="1200" dirty="0">
                <a:latin typeface="Consolas"/>
                <a:ea typeface="宋体"/>
              </a:rPr>
              <a:t>x):</a:t>
            </a:r>
            <a:r>
              <a:rPr lang="en-US" sz="1600" dirty="0">
                <a:ea typeface="宋体"/>
              </a:rPr>
              <a:t> returns the integer part of the square root of </a:t>
            </a:r>
            <a:r>
              <a:rPr lang="en-US" sz="1200" dirty="0">
                <a:latin typeface="Consolas"/>
                <a:ea typeface="宋体"/>
              </a:rPr>
              <a:t>x</a:t>
            </a:r>
            <a:r>
              <a:rPr lang="en-US" sz="1600" dirty="0">
                <a:ea typeface="宋体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7004" y="4516150"/>
            <a:ext cx="7792963" cy="1456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10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A class that contains only functions (“static methods”)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can be called a “utility class”</a:t>
            </a:r>
          </a:p>
          <a:p>
            <a:pPr marL="285750" lvl="0" indent="-285750">
              <a:spcBef>
                <a:spcPts val="10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 (no fields, constructors, or methods)</a:t>
            </a:r>
          </a:p>
          <a:p>
            <a:pPr marL="285750" lvl="0" indent="-285750">
              <a:spcBef>
                <a:spcPts val="10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Offers a “library of services”</a:t>
            </a:r>
          </a:p>
        </p:txBody>
      </p:sp>
    </p:spTree>
    <p:extLst>
      <p:ext uri="{BB962C8B-B14F-4D97-AF65-F5344CB8AC3E}">
        <p14:creationId xmlns:p14="http://schemas.microsoft.com/office/powerpoint/2010/main" val="308456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that represent entities (objects)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44671" y="1014246"/>
            <a:ext cx="7792963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Examples: </a:t>
            </a:r>
            <a:r>
              <a:rPr lang="en-US" sz="1600" dirty="0">
                <a:latin typeface="Consolas"/>
                <a:cs typeface="Consolas"/>
              </a:rPr>
              <a:t>Fraction</a:t>
            </a:r>
            <a:r>
              <a:rPr lang="en-US" sz="2000" dirty="0">
                <a:latin typeface="Times New Roman"/>
                <a:cs typeface="Times New Roman"/>
              </a:rPr>
              <a:t>, </a:t>
            </a:r>
            <a:r>
              <a:rPr lang="en-US" sz="1600" dirty="0">
                <a:latin typeface="Consolas"/>
                <a:cs typeface="Consolas"/>
              </a:rPr>
              <a:t>List</a:t>
            </a:r>
            <a:r>
              <a:rPr lang="en-US" sz="2000" dirty="0">
                <a:latin typeface="Times New Roman"/>
                <a:cs typeface="Times New Roman"/>
              </a:rPr>
              <a:t>, </a:t>
            </a:r>
            <a:r>
              <a:rPr lang="en-US" sz="1600" dirty="0">
                <a:latin typeface="Consolas"/>
                <a:cs typeface="Consolas"/>
              </a:rPr>
              <a:t>String</a:t>
            </a:r>
            <a:r>
              <a:rPr lang="en-US" sz="2000" dirty="0">
                <a:latin typeface="Times New Roman"/>
                <a:cs typeface="Times New Roman"/>
              </a:rPr>
              <a:t>, ...</a:t>
            </a:r>
          </a:p>
          <a:p>
            <a:pPr marL="285750" lvl="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 class that contains at least one method</a:t>
            </a:r>
          </a:p>
          <a:p>
            <a:pPr marL="285750" lvl="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Used to represent an object type and operations on this object</a:t>
            </a:r>
          </a:p>
          <a:p>
            <a:pPr marL="285750" lvl="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Typically contains fields and methods</a:t>
            </a:r>
          </a:p>
          <a:p>
            <a:pPr marL="285750" lvl="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Can also contain functions, recommended for “helper” purpose only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8867" y="3725233"/>
            <a:ext cx="7792963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sz="2000" u="sng" dirty="0">
                <a:latin typeface="Times New Roman"/>
                <a:cs typeface="Times New Roman"/>
              </a:rPr>
              <a:t>Best practice:</a:t>
            </a:r>
          </a:p>
          <a:p>
            <a:pPr lvl="0">
              <a:spcBef>
                <a:spcPts val="1000"/>
              </a:spcBef>
            </a:pPr>
            <a:r>
              <a:rPr lang="en-US" sz="2000" dirty="0">
                <a:latin typeface="Times New Roman"/>
                <a:cs typeface="Times New Roman"/>
              </a:rPr>
              <a:t>Don’t mix library functionality and object representation in the same class.</a:t>
            </a:r>
          </a:p>
        </p:txBody>
      </p:sp>
    </p:spTree>
    <p:extLst>
      <p:ext uri="{BB962C8B-B14F-4D97-AF65-F5344CB8AC3E}">
        <p14:creationId xmlns:p14="http://schemas.microsoft.com/office/powerpoint/2010/main" val="352075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bad example....</a:t>
            </a:r>
            <a:endParaRPr lang="en-US" sz="1800" dirty="0"/>
          </a:p>
        </p:txBody>
      </p:sp>
      <p:grpSp>
        <p:nvGrpSpPr>
          <p:cNvPr id="3" name="Group 2"/>
          <p:cNvGrpSpPr/>
          <p:nvPr/>
        </p:nvGrpSpPr>
        <p:grpSpPr>
          <a:xfrm>
            <a:off x="734838" y="784957"/>
            <a:ext cx="7549470" cy="5939423"/>
            <a:chOff x="734838" y="784957"/>
            <a:chExt cx="7549470" cy="5939423"/>
          </a:xfrm>
        </p:grpSpPr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734838" y="784957"/>
              <a:ext cx="145874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latin typeface="Consolas"/>
                  <a:cs typeface="Consolas"/>
                </a:rPr>
                <a:t>Fraction</a:t>
              </a:r>
              <a:r>
                <a:rPr lang="en-US" sz="1600" dirty="0">
                  <a:latin typeface="Times New Roman"/>
                  <a:cs typeface="Times New Roman"/>
                </a:rPr>
                <a:t> class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747256" y="1107963"/>
              <a:ext cx="7537052" cy="5616417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200"/>
                </a:spcBef>
              </a:pP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Consolas"/>
                  <a:cs typeface="Times New Roman"/>
                </a:rPr>
                <a:t>/** Represents the Fraction type and related operations. */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class Fraction {</a:t>
              </a:r>
            </a:p>
            <a:p>
              <a:pPr>
                <a:spcBef>
                  <a:spcPts val="400"/>
                </a:spcBef>
              </a:pPr>
              <a:r>
                <a:rPr lang="en-US" dirty="0">
                  <a:ea typeface="Consolas"/>
                </a:rPr>
                <a:t>   field int numerator, denominator;  </a:t>
              </a:r>
            </a:p>
            <a:p>
              <a:pPr>
                <a:spcBef>
                  <a:spcPts val="600"/>
                </a:spcBef>
              </a:pPr>
              <a:r>
                <a:rPr lang="en-US" dirty="0">
                  <a:ea typeface="Consolas"/>
                </a:rPr>
                <a:t> </a:t>
              </a:r>
              <a:r>
                <a:rPr lang="en-US" dirty="0">
                  <a:solidFill>
                    <a:srgbClr val="385723"/>
                  </a:solidFill>
                  <a:latin typeface="Times New Roman"/>
                  <a:ea typeface="Consolas"/>
                  <a:cs typeface="Times New Roman"/>
                </a:rPr>
                <a:t>     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Consolas"/>
                  <a:cs typeface="Times New Roman"/>
                </a:rPr>
                <a:t>/** Constructs a (reduced) fraction from the given numerator and denominator. */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constructor Fraction new(int x, int y) {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   let numerator = x;  let denominator = y;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   do reduce();   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Consolas"/>
                  <a:cs typeface="Times New Roman"/>
                </a:rPr>
                <a:t>// reduces the fraction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   return this;   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Consolas"/>
                  <a:cs typeface="Times New Roman"/>
                </a:rPr>
                <a:t>// returns the base address of the new object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}</a:t>
              </a:r>
            </a:p>
            <a:p>
              <a:pPr>
                <a:spcBef>
                  <a:spcPts val="600"/>
                </a:spcBef>
              </a:pPr>
              <a:r>
                <a:rPr lang="en-US" dirty="0">
                  <a:ea typeface="Consolas"/>
                </a:rPr>
                <a:t>  </a:t>
              </a:r>
              <a:r>
                <a:rPr lang="en-US" dirty="0">
                  <a:solidFill>
                    <a:srgbClr val="385723"/>
                  </a:solidFill>
                  <a:ea typeface="Consolas"/>
                </a:rPr>
                <a:t> 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Consolas"/>
                  <a:cs typeface="Times New Roman"/>
                </a:rPr>
                <a:t>// Reduces this fraction.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method void reduce() {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   var int g;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   let g = Fraction.gcd(numerator, denominator);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   if (g &gt; 1) {let numerator = numerator / g; let denominator = denominator / g;}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   return;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}</a:t>
              </a:r>
            </a:p>
            <a:p>
              <a:pPr>
                <a:spcBef>
                  <a:spcPts val="6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       // Computes the greatest common divisor of the given integers.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function int gcd(int a, int b) {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   var int r;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   while (~(b = 0)) {             </a:t>
              </a: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// applies Euclid’s algorithm.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      let r = a – (b * (a / b));  </a:t>
              </a: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// </a:t>
              </a:r>
              <a:r>
                <a:rPr lang="en-US" dirty="0">
                  <a:solidFill>
                    <a:srgbClr val="548235"/>
                  </a:solidFill>
                  <a:ea typeface="Consolas"/>
                </a:rPr>
                <a:t>r </a:t>
              </a: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= remainder of the integer division </a:t>
              </a:r>
              <a:r>
                <a:rPr lang="en-US" dirty="0">
                  <a:solidFill>
                    <a:srgbClr val="548235"/>
                  </a:solidFill>
                  <a:ea typeface="Consolas"/>
                </a:rPr>
                <a:t>a/b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      let a = b; let b = r; }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   return a;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}</a:t>
              </a:r>
            </a:p>
            <a:p>
              <a:pPr>
                <a:spcBef>
                  <a:spcPts val="8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       // More Fraction methods</a:t>
              </a:r>
            </a:p>
            <a:p>
              <a:pPr>
                <a:spcBef>
                  <a:spcPts val="1000"/>
                </a:spcBef>
              </a:pPr>
              <a:r>
                <a:rPr lang="en-US" dirty="0">
                  <a:ea typeface="Consolas"/>
                </a:rPr>
                <a:t>  </a:t>
              </a:r>
              <a:r>
                <a:rPr lang="en-US" dirty="0">
                  <a:solidFill>
                    <a:srgbClr val="385723"/>
                  </a:solidFill>
                  <a:ea typeface="Consolas"/>
                </a:rPr>
                <a:t>   </a:t>
              </a:r>
              <a:endPara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69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bad example....</a:t>
            </a:r>
            <a:endParaRPr lang="en-US" sz="1800" dirty="0"/>
          </a:p>
        </p:txBody>
      </p:sp>
      <p:grpSp>
        <p:nvGrpSpPr>
          <p:cNvPr id="3" name="Group 2"/>
          <p:cNvGrpSpPr/>
          <p:nvPr/>
        </p:nvGrpSpPr>
        <p:grpSpPr>
          <a:xfrm>
            <a:off x="734838" y="784957"/>
            <a:ext cx="7549470" cy="5939423"/>
            <a:chOff x="734838" y="784957"/>
            <a:chExt cx="7549470" cy="5939423"/>
          </a:xfrm>
        </p:grpSpPr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734838" y="784957"/>
              <a:ext cx="145874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latin typeface="Consolas"/>
                  <a:cs typeface="Consolas"/>
                </a:rPr>
                <a:t>Fraction</a:t>
              </a:r>
              <a:r>
                <a:rPr lang="en-US" sz="1600" dirty="0">
                  <a:latin typeface="Times New Roman"/>
                  <a:cs typeface="Times New Roman"/>
                </a:rPr>
                <a:t> class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747256" y="1107963"/>
              <a:ext cx="7537052" cy="5616417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200"/>
                </a:spcBef>
              </a:pP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Consolas"/>
                  <a:cs typeface="Times New Roman"/>
                </a:rPr>
                <a:t>/** Represents the Fraction type and related operations. */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class Fraction {</a:t>
              </a:r>
            </a:p>
            <a:p>
              <a:pPr>
                <a:spcBef>
                  <a:spcPts val="400"/>
                </a:spcBef>
              </a:pPr>
              <a:r>
                <a:rPr lang="en-US" dirty="0">
                  <a:ea typeface="Consolas"/>
                </a:rPr>
                <a:t>   field int numerator, denominator;  </a:t>
              </a:r>
            </a:p>
            <a:p>
              <a:pPr>
                <a:spcBef>
                  <a:spcPts val="600"/>
                </a:spcBef>
              </a:pPr>
              <a:r>
                <a:rPr lang="en-US" dirty="0">
                  <a:ea typeface="Consolas"/>
                </a:rPr>
                <a:t> </a:t>
              </a:r>
              <a:r>
                <a:rPr lang="en-US" dirty="0">
                  <a:solidFill>
                    <a:srgbClr val="385723"/>
                  </a:solidFill>
                  <a:latin typeface="Times New Roman"/>
                  <a:ea typeface="Consolas"/>
                  <a:cs typeface="Times New Roman"/>
                </a:rPr>
                <a:t>     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Consolas"/>
                  <a:cs typeface="Times New Roman"/>
                </a:rPr>
                <a:t>/** Constructs a (reduced) fraction from the given numerator and denominator. */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constructor Fraction new(int x, int y) {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   let numerator = x;  let denominator = y;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   do reduce();   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Consolas"/>
                  <a:cs typeface="Times New Roman"/>
                </a:rPr>
                <a:t>// reduces the fraction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   return this;   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Consolas"/>
                  <a:cs typeface="Times New Roman"/>
                </a:rPr>
                <a:t>// returns the base address of the new object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}</a:t>
              </a:r>
            </a:p>
            <a:p>
              <a:pPr>
                <a:spcBef>
                  <a:spcPts val="600"/>
                </a:spcBef>
              </a:pPr>
              <a:r>
                <a:rPr lang="en-US" dirty="0">
                  <a:ea typeface="Consolas"/>
                </a:rPr>
                <a:t>  </a:t>
              </a:r>
              <a:r>
                <a:rPr lang="en-US" dirty="0">
                  <a:solidFill>
                    <a:srgbClr val="385723"/>
                  </a:solidFill>
                  <a:ea typeface="Consolas"/>
                </a:rPr>
                <a:t> 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Consolas"/>
                  <a:cs typeface="Times New Roman"/>
                </a:rPr>
                <a:t>// Reduces this fraction.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method void reduce() {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   var int g;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   let g = </a:t>
              </a:r>
              <a:r>
                <a:rPr lang="en-US" dirty="0">
                  <a:solidFill>
                    <a:srgbClr val="0000FF"/>
                  </a:solidFill>
                  <a:ea typeface="Consolas"/>
                </a:rPr>
                <a:t>Fraction.gcd</a:t>
              </a:r>
              <a:r>
                <a:rPr lang="en-US" dirty="0">
                  <a:ea typeface="Consolas"/>
                </a:rPr>
                <a:t>(numerator, denominator);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   if (g &gt; 1) {let numerator = numerator / g; let denominator = denominator / g;}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   return;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}</a:t>
              </a:r>
            </a:p>
            <a:p>
              <a:pPr>
                <a:spcBef>
                  <a:spcPts val="6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       // Computes the greatest common divisor of the given integers.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function int gcd(int a, int b) {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   var int r;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   while (~(b = 0)) {             </a:t>
              </a: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// applies Euclid’s algorithm.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      let r = a – (b * (a / b));  </a:t>
              </a: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// </a:t>
              </a:r>
              <a:r>
                <a:rPr lang="en-US" dirty="0">
                  <a:solidFill>
                    <a:srgbClr val="548235"/>
                  </a:solidFill>
                  <a:ea typeface="Consolas"/>
                </a:rPr>
                <a:t>r </a:t>
              </a: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= remainder of the integer division </a:t>
              </a:r>
              <a:r>
                <a:rPr lang="en-US" dirty="0">
                  <a:solidFill>
                    <a:srgbClr val="548235"/>
                  </a:solidFill>
                  <a:ea typeface="Consolas"/>
                </a:rPr>
                <a:t>a/b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      let a = b; let b = r; }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   return a;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}</a:t>
              </a:r>
            </a:p>
            <a:p>
              <a:pPr>
                <a:spcBef>
                  <a:spcPts val="8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       // More Fraction methods</a:t>
              </a:r>
            </a:p>
            <a:p>
              <a:pPr>
                <a:spcBef>
                  <a:spcPts val="1000"/>
                </a:spcBef>
              </a:pPr>
              <a:r>
                <a:rPr lang="en-US" dirty="0">
                  <a:ea typeface="Consolas"/>
                </a:rPr>
                <a:t>  </a:t>
              </a:r>
              <a:r>
                <a:rPr lang="en-US" dirty="0">
                  <a:solidFill>
                    <a:srgbClr val="385723"/>
                  </a:solidFill>
                  <a:ea typeface="Consolas"/>
                </a:rPr>
                <a:t>   </a:t>
              </a:r>
              <a:endPara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761617" y="4684344"/>
            <a:ext cx="6306039" cy="172390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refactoring:</a:t>
            </a:r>
            <a:endParaRPr lang="en-US" sz="1800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784957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Fraction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47256" y="1107964"/>
            <a:ext cx="7537052" cy="4277316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/** Represents the Fraction type and related operations.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Fraction {</a:t>
            </a:r>
          </a:p>
          <a:p>
            <a:pPr>
              <a:spcBef>
                <a:spcPts val="400"/>
              </a:spcBef>
            </a:pPr>
            <a:r>
              <a:rPr lang="en-US" dirty="0">
                <a:ea typeface="Consolas"/>
              </a:rPr>
              <a:t>   field int numerator, denominator;  </a:t>
            </a:r>
          </a:p>
          <a:p>
            <a:pPr>
              <a:spcBef>
                <a:spcPts val="600"/>
              </a:spcBef>
            </a:pPr>
            <a:r>
              <a:rPr lang="en-US" dirty="0">
                <a:ea typeface="Consolas"/>
              </a:rPr>
              <a:t> </a:t>
            </a:r>
            <a:r>
              <a:rPr lang="en-US" dirty="0">
                <a:solidFill>
                  <a:srgbClr val="385723"/>
                </a:solidFill>
                <a:latin typeface="Times New Roman"/>
                <a:ea typeface="Consolas"/>
                <a:cs typeface="Times New Roman"/>
              </a:rPr>
              <a:t>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/** Constructs a (reduced) fraction from the given numerator and denominator.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constructor Fraction new(int x, int y)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let numerator = x;  let denominator = y;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do reduce();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// reduces the fraction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 this;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// returns the base address of the new object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dirty="0">
                <a:ea typeface="Consolas"/>
              </a:rPr>
              <a:t>  </a:t>
            </a:r>
            <a:r>
              <a:rPr lang="en-US" dirty="0">
                <a:solidFill>
                  <a:srgbClr val="385723"/>
                </a:solidFill>
                <a:ea typeface="Consolas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// Reduces this fraction.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void reduce()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var int g;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let g = </a:t>
            </a:r>
            <a:r>
              <a:rPr lang="en-US" dirty="0">
                <a:solidFill>
                  <a:srgbClr val="0000FF"/>
                </a:solidFill>
                <a:ea typeface="Consolas"/>
              </a:rPr>
              <a:t>Math.gcd</a:t>
            </a:r>
            <a:r>
              <a:rPr lang="en-US" dirty="0">
                <a:ea typeface="Consolas"/>
              </a:rPr>
              <a:t>(numerator, denominator);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(g &gt; 1) {let numerator = numerator / g; let denominator = denominator / g;}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More Fraction methods</a:t>
            </a:r>
          </a:p>
          <a:p>
            <a:pPr>
              <a:spcBef>
                <a:spcPts val="800"/>
              </a:spcBef>
            </a:pPr>
            <a:r>
              <a:rPr lang="en-US" dirty="0">
                <a:ea typeface="Consolas"/>
              </a:rPr>
              <a:t>}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End of Fraction class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</a:t>
            </a:r>
            <a:r>
              <a:rPr lang="en-US" dirty="0">
                <a:solidFill>
                  <a:srgbClr val="385723"/>
                </a:solidFill>
                <a:ea typeface="Consolas"/>
              </a:rPr>
              <a:t>   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/>
              <a:ea typeface="Consolas"/>
              <a:cs typeface="Times New Roman"/>
            </a:endParaRP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</a:t>
            </a:r>
            <a:r>
              <a:rPr lang="en-US" dirty="0">
                <a:solidFill>
                  <a:srgbClr val="385723"/>
                </a:solidFill>
                <a:ea typeface="Consolas"/>
              </a:rPr>
              <a:t>   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/>
              <a:ea typeface="Consolas"/>
              <a:cs typeface="Times New Roman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-7120545" y="-2725683"/>
            <a:ext cx="4662741" cy="3266564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/** A library of math functions.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Math {</a:t>
            </a:r>
          </a:p>
          <a:p>
            <a:pPr>
              <a:spcBef>
                <a:spcPts val="400"/>
              </a:spcBef>
            </a:pPr>
            <a:r>
              <a:rPr lang="en-US" dirty="0">
                <a:ea typeface="Consolas"/>
              </a:rPr>
              <a:t>   ...</a:t>
            </a:r>
          </a:p>
          <a:p>
            <a:pPr>
              <a:spcBef>
                <a:spcPts val="600"/>
              </a:spcBef>
            </a:pPr>
            <a:r>
              <a:rPr lang="en-US" dirty="0">
                <a:ea typeface="Consolas"/>
              </a:rPr>
              <a:t>  </a:t>
            </a:r>
            <a:r>
              <a:rPr lang="en-US" dirty="0">
                <a:solidFill>
                  <a:srgbClr val="385723"/>
                </a:solidFill>
                <a:ea typeface="Consolas"/>
              </a:rPr>
              <a:t>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Computes the greatest common divisor of the given integers.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function int gcd(int a, int b)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var int r;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while (~(b = 0))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let r = a – (b * (a / b));  </a:t>
            </a:r>
            <a:endParaRPr lang="en-US" dirty="0">
              <a:solidFill>
                <a:srgbClr val="548235"/>
              </a:solidFill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let a = b; let b = r;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 a;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...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}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Math function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</a:t>
            </a:r>
            <a:r>
              <a:rPr lang="en-US" dirty="0">
                <a:solidFill>
                  <a:srgbClr val="385723"/>
                </a:solidFill>
                <a:ea typeface="Consolas"/>
              </a:rPr>
              <a:t>   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/>
              <a:ea typeface="Consolas"/>
              <a:cs typeface="Times New Roman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4219835" y="3245938"/>
            <a:ext cx="4635315" cy="3373959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/** Library of mathematical functions.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</a:t>
            </a:r>
            <a:r>
              <a:rPr lang="en-US" dirty="0">
                <a:solidFill>
                  <a:srgbClr val="0000FF"/>
                </a:solidFill>
                <a:ea typeface="Consolas"/>
              </a:rPr>
              <a:t>Math</a:t>
            </a:r>
            <a:r>
              <a:rPr lang="en-US" dirty="0">
                <a:ea typeface="Consolas"/>
              </a:rPr>
              <a:t>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...</a:t>
            </a:r>
          </a:p>
          <a:p>
            <a:pPr>
              <a:spcBef>
                <a:spcPts val="6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Computes the greatest common divisor of the given integers.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function int </a:t>
            </a:r>
            <a:r>
              <a:rPr lang="en-US" dirty="0">
                <a:solidFill>
                  <a:srgbClr val="0000FF"/>
                </a:solidFill>
                <a:ea typeface="Consolas"/>
              </a:rPr>
              <a:t>gcd</a:t>
            </a:r>
            <a:r>
              <a:rPr lang="en-US" dirty="0">
                <a:ea typeface="Consolas"/>
              </a:rPr>
              <a:t>(int a, int b)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var int r;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while (~(b = 0))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let r = a – (b * (a / b));  </a:t>
            </a:r>
            <a:endParaRPr lang="en-US" dirty="0">
              <a:solidFill>
                <a:srgbClr val="548235"/>
              </a:solidFill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let a = b; let b = r;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 a;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// More math functions</a:t>
            </a:r>
          </a:p>
          <a:p>
            <a:pPr>
              <a:spcBef>
                <a:spcPts val="800"/>
              </a:spcBef>
            </a:pPr>
            <a:r>
              <a:rPr lang="en-US" dirty="0">
                <a:ea typeface="Consolas"/>
              </a:rPr>
              <a:t>}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End of Math class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</a:t>
            </a:r>
            <a:r>
              <a:rPr lang="en-US" dirty="0">
                <a:solidFill>
                  <a:srgbClr val="385723"/>
                </a:solidFill>
                <a:ea typeface="Consolas"/>
              </a:rPr>
              <a:t>   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/>
              <a:ea typeface="Consola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420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Jack application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38972" y="1044525"/>
            <a:ext cx="7780981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lvl="0" indent="-182563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 Jack </a:t>
            </a:r>
            <a:r>
              <a:rPr lang="en-US" sz="2000" i="1" dirty="0">
                <a:latin typeface="Times New Roman"/>
                <a:cs typeface="Times New Roman"/>
              </a:rPr>
              <a:t>program</a:t>
            </a:r>
            <a:r>
              <a:rPr lang="en-US" sz="2000" dirty="0">
                <a:latin typeface="Times New Roman"/>
                <a:cs typeface="Times New Roman"/>
              </a:rPr>
              <a:t>, or </a:t>
            </a:r>
            <a:r>
              <a:rPr lang="en-US" sz="2000" i="1" dirty="0">
                <a:latin typeface="Times New Roman"/>
                <a:cs typeface="Times New Roman"/>
              </a:rPr>
              <a:t>application</a:t>
            </a:r>
            <a:r>
              <a:rPr lang="en-US" sz="2000" dirty="0">
                <a:latin typeface="Times New Roman"/>
                <a:cs typeface="Times New Roman"/>
              </a:rPr>
              <a:t>, is a collection of one or more Jack classes, one of which must be named </a:t>
            </a:r>
            <a:r>
              <a:rPr lang="en-US" sz="1600" dirty="0">
                <a:latin typeface="Consolas"/>
                <a:cs typeface="Consolas"/>
              </a:rPr>
              <a:t>Main</a:t>
            </a:r>
          </a:p>
          <a:p>
            <a:pPr marL="182563" indent="-182563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 </a:t>
            </a:r>
            <a:r>
              <a:rPr lang="en-US" sz="1600" dirty="0">
                <a:latin typeface="Consolas"/>
                <a:cs typeface="Consolas"/>
              </a:rPr>
              <a:t>Main</a:t>
            </a:r>
            <a:r>
              <a:rPr lang="en-US" sz="2000" dirty="0">
                <a:latin typeface="Times New Roman"/>
                <a:cs typeface="Times New Roman"/>
              </a:rPr>
              <a:t> class must have at least one function, named </a:t>
            </a:r>
            <a:r>
              <a:rPr lang="en-US" sz="1600" dirty="0">
                <a:latin typeface="Consolas"/>
                <a:cs typeface="Consolas"/>
              </a:rPr>
              <a:t>main</a:t>
            </a:r>
            <a:endParaRPr lang="en-US" sz="1600" dirty="0">
              <a:latin typeface="Times New Roman"/>
              <a:cs typeface="Times New Roman"/>
            </a:endParaRPr>
          </a:p>
          <a:p>
            <a:pPr marL="182563" lvl="0" indent="-182563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Program’s entry point:  </a:t>
            </a:r>
            <a:r>
              <a:rPr lang="en-US" sz="1600" dirty="0">
                <a:latin typeface="Consolas"/>
                <a:cs typeface="Consolas"/>
              </a:rPr>
              <a:t>Main.main</a:t>
            </a:r>
          </a:p>
        </p:txBody>
      </p:sp>
    </p:spTree>
    <p:extLst>
      <p:ext uri="{BB962C8B-B14F-4D97-AF65-F5344CB8AC3E}">
        <p14:creationId xmlns:p14="http://schemas.microsoft.com/office/powerpoint/2010/main" val="192159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Jack’s standard class library / OS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6197" y="1095000"/>
            <a:ext cx="5288510" cy="4744477"/>
            <a:chOff x="166197" y="1095000"/>
            <a:chExt cx="5288510" cy="4744477"/>
          </a:xfrm>
        </p:grpSpPr>
        <p:sp>
          <p:nvSpPr>
            <p:cNvPr id="14" name="Text Box 3"/>
            <p:cNvSpPr txBox="1">
              <a:spLocks noChangeArrowheads="1"/>
            </p:cNvSpPr>
            <p:nvPr/>
          </p:nvSpPr>
          <p:spPr bwMode="auto">
            <a:xfrm>
              <a:off x="166197" y="1460642"/>
              <a:ext cx="5288510" cy="4378835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// Inputs some numbers and computes their average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class Main {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   function void main() {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     var Array a; 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     var int length;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     var int i, sum;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     let length = Keyboard.readInt(”How many numbers? ”);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     let a = Array.new(length); </a:t>
              </a: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// constructs the array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     let i = 0;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     while (i &lt; length) {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        let a[i] = Keyboard.readInt(”Enter a number: ”);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        let sum = sum + a[i];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        let i = i + 1;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     }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     do Output.printString(”The average is ”);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     do Output.printInt(sum / length);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     return;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   }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}</a:t>
              </a: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168540" y="1095000"/>
              <a:ext cx="1689772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Jack code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943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processing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87504" y="1149818"/>
            <a:ext cx="5288510" cy="4743151"/>
            <a:chOff x="787504" y="1149818"/>
            <a:chExt cx="5288510" cy="4688752"/>
          </a:xfrm>
        </p:grpSpPr>
        <p:sp>
          <p:nvSpPr>
            <p:cNvPr id="14" name="Text Box 3"/>
            <p:cNvSpPr txBox="1">
              <a:spLocks noChangeArrowheads="1"/>
            </p:cNvSpPr>
            <p:nvPr/>
          </p:nvSpPr>
          <p:spPr bwMode="auto">
            <a:xfrm>
              <a:off x="787504" y="1515461"/>
              <a:ext cx="5288510" cy="4323109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// Inputs some numbers and computes their average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class Main {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   function void main() {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     </a:t>
              </a: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789847" y="1149818"/>
              <a:ext cx="1689772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Jack code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72701" y="1531673"/>
            <a:ext cx="2206811" cy="2013245"/>
            <a:chOff x="6683355" y="1924538"/>
            <a:chExt cx="1895907" cy="1691149"/>
          </a:xfrm>
        </p:grpSpPr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946260" y="2201457"/>
              <a:ext cx="136867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latin typeface="Consolas"/>
                  <a:cs typeface="Consolas"/>
                </a:rPr>
                <a:t>Fraction</a:t>
              </a:r>
              <a:r>
                <a:rPr lang="en-US" sz="1600" dirty="0">
                  <a:latin typeface="Times New Roman"/>
                  <a:cs typeface="Times New Roman"/>
                </a:rPr>
                <a:t> API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3355" y="1924538"/>
              <a:ext cx="1895907" cy="169114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/>
            <a:srcRect l="16917" t="1254" r="36106" b="94671"/>
            <a:stretch/>
          </p:blipFill>
          <p:spPr>
            <a:xfrm>
              <a:off x="6713257" y="1953844"/>
              <a:ext cx="1785975" cy="54953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6522836" y="1710167"/>
            <a:ext cx="1707915" cy="10355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How many numbers? 3</a:t>
            </a:r>
          </a:p>
          <a:p>
            <a:r>
              <a:rPr lang="en-US" sz="1200" dirty="0">
                <a:solidFill>
                  <a:schemeClr val="bg1"/>
                </a:solidFill>
              </a:rPr>
              <a:t>Enter a number: 12</a:t>
            </a:r>
          </a:p>
          <a:p>
            <a:r>
              <a:rPr lang="en-US" sz="1200" dirty="0">
                <a:solidFill>
                  <a:schemeClr val="bg1"/>
                </a:solidFill>
              </a:rPr>
              <a:t>Enter a number: 8</a:t>
            </a:r>
          </a:p>
          <a:p>
            <a:r>
              <a:rPr lang="en-US" sz="1200" dirty="0">
                <a:solidFill>
                  <a:schemeClr val="bg1"/>
                </a:solidFill>
              </a:rPr>
              <a:t>Enter a number: 5</a:t>
            </a:r>
          </a:p>
          <a:p>
            <a:r>
              <a:rPr lang="en-US" sz="1200" dirty="0">
                <a:solidFill>
                  <a:schemeClr val="bg1"/>
                </a:solidFill>
              </a:rPr>
              <a:t>The average is 8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71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Jack’s standard class library / OS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66197" y="1460642"/>
            <a:ext cx="5288510" cy="4378835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Inputs some numbers and computes their average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class Main {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function void main() {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var </a:t>
            </a:r>
            <a:r>
              <a:rPr lang="en-US" dirty="0">
                <a:solidFill>
                  <a:srgbClr val="0000FF"/>
                </a:solidFill>
                <a:ea typeface="Consolas"/>
              </a:rPr>
              <a:t>Array</a:t>
            </a:r>
            <a:r>
              <a:rPr lang="en-US" dirty="0">
                <a:ea typeface="Consolas"/>
              </a:rPr>
              <a:t> a; 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var int length;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var int i, sum;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let length = </a:t>
            </a:r>
            <a:r>
              <a:rPr lang="en-US" dirty="0">
                <a:solidFill>
                  <a:srgbClr val="0000FF"/>
                </a:solidFill>
                <a:ea typeface="Consolas"/>
              </a:rPr>
              <a:t>Keyboard.readInt</a:t>
            </a:r>
            <a:r>
              <a:rPr lang="en-US" dirty="0">
                <a:ea typeface="Consolas"/>
              </a:rPr>
              <a:t>(”How many numbers? ”);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let a = </a:t>
            </a:r>
            <a:r>
              <a:rPr lang="en-US" dirty="0">
                <a:solidFill>
                  <a:srgbClr val="0000FF"/>
                </a:solidFill>
                <a:ea typeface="Consolas"/>
              </a:rPr>
              <a:t>Array.new</a:t>
            </a:r>
            <a:r>
              <a:rPr lang="en-US" dirty="0">
                <a:ea typeface="Consolas"/>
              </a:rPr>
              <a:t>(length);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constructs the array</a:t>
            </a:r>
            <a:endParaRPr lang="en-US" dirty="0">
              <a:ea typeface="Consolas"/>
            </a:endParaRP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let i = 0;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while (i &lt; length) {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   let a[i] = </a:t>
            </a:r>
            <a:r>
              <a:rPr lang="en-US" dirty="0">
                <a:solidFill>
                  <a:srgbClr val="0000FF"/>
                </a:solidFill>
                <a:ea typeface="Consolas"/>
              </a:rPr>
              <a:t>Keyboard.readInt</a:t>
            </a:r>
            <a:r>
              <a:rPr lang="en-US" dirty="0">
                <a:ea typeface="Consolas"/>
              </a:rPr>
              <a:t>(”Enter a number: ”);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   let sum = sum + a[i];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   let i = i + 1;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}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do </a:t>
            </a:r>
            <a:r>
              <a:rPr lang="en-US" dirty="0">
                <a:solidFill>
                  <a:srgbClr val="0000FF"/>
                </a:solidFill>
                <a:ea typeface="Consolas"/>
              </a:rPr>
              <a:t>Output.printString</a:t>
            </a:r>
            <a:r>
              <a:rPr lang="en-US" dirty="0">
                <a:ea typeface="Consolas"/>
              </a:rPr>
              <a:t>(”The average is ”);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do </a:t>
            </a:r>
            <a:r>
              <a:rPr lang="en-US" dirty="0">
                <a:solidFill>
                  <a:srgbClr val="0000FF"/>
                </a:solidFill>
                <a:ea typeface="Consolas"/>
              </a:rPr>
              <a:t>Output.printInt</a:t>
            </a:r>
            <a:r>
              <a:rPr lang="en-US" dirty="0">
                <a:ea typeface="Consolas"/>
              </a:rPr>
              <a:t>(sum / length);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return;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68540" y="1095000"/>
            <a:ext cx="168977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Jack code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55844" y="1563989"/>
            <a:ext cx="1707915" cy="10355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How many numbers? 3</a:t>
            </a:r>
          </a:p>
          <a:p>
            <a:r>
              <a:rPr lang="en-US" sz="1200" dirty="0">
                <a:solidFill>
                  <a:schemeClr val="bg1"/>
                </a:solidFill>
              </a:rPr>
              <a:t>Enter a number: 12</a:t>
            </a:r>
          </a:p>
          <a:p>
            <a:r>
              <a:rPr lang="en-US" sz="1200" dirty="0">
                <a:solidFill>
                  <a:schemeClr val="bg1"/>
                </a:solidFill>
              </a:rPr>
              <a:t>Enter a number: 8</a:t>
            </a:r>
          </a:p>
          <a:p>
            <a:r>
              <a:rPr lang="en-US" sz="1200" dirty="0">
                <a:solidFill>
                  <a:schemeClr val="bg1"/>
                </a:solidFill>
              </a:rPr>
              <a:t>Enter a number: 5</a:t>
            </a:r>
          </a:p>
          <a:p>
            <a:r>
              <a:rPr lang="en-US" sz="1200" dirty="0">
                <a:solidFill>
                  <a:schemeClr val="bg1"/>
                </a:solidFill>
              </a:rPr>
              <a:t>The average is 8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05910" y="1247822"/>
            <a:ext cx="31231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2000" u="sng" dirty="0">
                <a:latin typeface="Times New Roman"/>
                <a:cs typeface="Times New Roman"/>
              </a:rPr>
              <a:t>OS purpose:</a:t>
            </a:r>
            <a:endParaRPr lang="en-US" sz="2000" dirty="0">
              <a:latin typeface="Times New Roman"/>
              <a:cs typeface="Times New Roman"/>
            </a:endParaRPr>
          </a:p>
          <a:p>
            <a:pPr marL="182563" lvl="0" indent="-182563">
              <a:spcBef>
                <a:spcPts val="4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Closes gaps between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high-level programs and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the host hardware</a:t>
            </a:r>
          </a:p>
          <a:p>
            <a:pPr marL="182563" lvl="0" indent="-182563">
              <a:spcBef>
                <a:spcPts val="4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Provides efficient implementations of commonly-used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functions</a:t>
            </a:r>
          </a:p>
          <a:p>
            <a:pPr marL="182563" indent="-182563">
              <a:spcBef>
                <a:spcPts val="4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Provides efficient implementations of commonly-used ADTs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47306" y="4668767"/>
            <a:ext cx="3318690" cy="130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u="sng" dirty="0">
                <a:latin typeface="Times New Roman"/>
                <a:cs typeface="Times New Roman"/>
              </a:rPr>
              <a:t>OS implementation:</a:t>
            </a:r>
            <a:endParaRPr lang="en-US" dirty="0">
              <a:latin typeface="Times New Roman"/>
              <a:cs typeface="Times New Roman"/>
            </a:endParaRPr>
          </a:p>
          <a:p>
            <a:pPr marL="182563" lvl="0" indent="-182563">
              <a:spcBef>
                <a:spcPts val="4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A collection of classes</a:t>
            </a:r>
          </a:p>
          <a:p>
            <a:pPr marL="182563" lvl="0" indent="-182563">
              <a:spcBef>
                <a:spcPts val="4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Similar to Java’s standard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class library</a:t>
            </a:r>
          </a:p>
        </p:txBody>
      </p:sp>
    </p:spTree>
    <p:extLst>
      <p:ext uri="{BB962C8B-B14F-4D97-AF65-F5344CB8AC3E}">
        <p14:creationId xmlns:p14="http://schemas.microsoft.com/office/powerpoint/2010/main" val="354857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8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Jack’s standard class library / 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828321" y="22882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09" y="1012628"/>
            <a:ext cx="7205970" cy="463785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05648" y="5886040"/>
            <a:ext cx="7774861" cy="522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800"/>
              </a:spcBef>
              <a:buNone/>
            </a:pPr>
            <a:r>
              <a:rPr lang="en-US" sz="2000" u="sng" dirty="0">
                <a:ea typeface="宋体"/>
              </a:rPr>
              <a:t>Complete OS API:</a:t>
            </a:r>
            <a:r>
              <a:rPr lang="en-US" sz="2000" dirty="0">
                <a:ea typeface="宋体"/>
              </a:rPr>
              <a:t>  </a:t>
            </a:r>
            <a:r>
              <a:rPr lang="en-US" sz="1800" dirty="0">
                <a:ea typeface="宋体"/>
              </a:rPr>
              <a:t>Nand2Tetris book / website</a:t>
            </a:r>
          </a:p>
        </p:txBody>
      </p:sp>
    </p:spTree>
    <p:extLst>
      <p:ext uri="{BB962C8B-B14F-4D97-AF65-F5344CB8AC3E}">
        <p14:creationId xmlns:p14="http://schemas.microsoft.com/office/powerpoint/2010/main" val="366443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language</a:t>
            </a:r>
            <a:r>
              <a:rPr lang="en-US" sz="1800" dirty="0" smtClean="0"/>
              <a:t>: lecture plan</a:t>
            </a:r>
            <a:endParaRPr lang="en-US" sz="1800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93968" y="4857215"/>
            <a:ext cx="4572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71822" y="1163378"/>
            <a:ext cx="3560638" cy="182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dirty="0">
                <a:latin typeface="Times New Roman"/>
                <a:cs typeface="Times New Roman"/>
              </a:rPr>
              <a:t>High level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Hello world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Procedural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Object-based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List processing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883597" y="1141958"/>
            <a:ext cx="4362919" cy="3057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dirty="0">
                <a:latin typeface="Times New Roman"/>
                <a:cs typeface="Times New Roman"/>
              </a:rPr>
              <a:t>Application development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Jack applications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Using the OS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Application example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Graphics optimization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53621" y="3400780"/>
            <a:ext cx="3560638" cy="182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dirty="0">
                <a:latin typeface="Times New Roman"/>
                <a:cs typeface="Times New Roman"/>
              </a:rPr>
              <a:t>Jack language specification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Syntax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Data types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Classes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45846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en-US" sz="2000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246138" y="1672452"/>
            <a:ext cx="3681229" cy="2066672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900"/>
              </a:spcBef>
            </a:pPr>
            <a:r>
              <a:rPr lang="en-US" sz="1400" dirty="0">
                <a:ea typeface="Consolas"/>
              </a:rPr>
              <a:t>class Foo {</a:t>
            </a:r>
          </a:p>
          <a:p>
            <a:pPr>
              <a:spcBef>
                <a:spcPts val="900"/>
              </a:spcBef>
            </a:pPr>
            <a:r>
              <a:rPr lang="en-US" sz="1400" dirty="0">
                <a:ea typeface="Consolas"/>
              </a:rPr>
              <a:t>   </a:t>
            </a:r>
            <a:r>
              <a:rPr lang="en-US" sz="1600" i="1" dirty="0">
                <a:latin typeface="Times New Roman"/>
                <a:ea typeface="Consolas"/>
                <a:cs typeface="Times New Roman"/>
              </a:rPr>
              <a:t>field variable declarations</a:t>
            </a:r>
            <a:endParaRPr lang="en-US" sz="1600" dirty="0">
              <a:latin typeface="Times New Roman"/>
              <a:ea typeface="Consolas"/>
              <a:cs typeface="Times New Roman"/>
            </a:endParaRPr>
          </a:p>
          <a:p>
            <a:pPr>
              <a:spcBef>
                <a:spcPts val="900"/>
              </a:spcBef>
            </a:pPr>
            <a:r>
              <a:rPr lang="en-US" sz="1400" dirty="0">
                <a:ea typeface="Consolas"/>
              </a:rPr>
              <a:t>   </a:t>
            </a:r>
            <a:r>
              <a:rPr lang="en-US" sz="1600" i="1" dirty="0">
                <a:latin typeface="Times New Roman"/>
                <a:ea typeface="Consolas"/>
                <a:cs typeface="Times New Roman"/>
              </a:rPr>
              <a:t>static variable declarations</a:t>
            </a:r>
            <a:endParaRPr lang="en-US" sz="1600" dirty="0">
              <a:latin typeface="Times New Roman"/>
              <a:ea typeface="Consolas"/>
              <a:cs typeface="Times New Roman"/>
            </a:endParaRPr>
          </a:p>
          <a:p>
            <a:pPr>
              <a:spcBef>
                <a:spcPts val="900"/>
              </a:spcBef>
            </a:pPr>
            <a:r>
              <a:rPr lang="en-US" sz="1400" dirty="0">
                <a:ea typeface="Consolas"/>
              </a:rPr>
              <a:t>   </a:t>
            </a:r>
            <a:r>
              <a:rPr lang="en-US" sz="1600" i="1" dirty="0">
                <a:latin typeface="Times New Roman"/>
                <a:ea typeface="Consolas"/>
                <a:cs typeface="Times New Roman"/>
              </a:rPr>
              <a:t>subroutine declarations</a:t>
            </a:r>
            <a:endParaRPr lang="en-US" sz="1600" dirty="0">
              <a:latin typeface="Times New Roman"/>
              <a:ea typeface="Consolas"/>
              <a:cs typeface="Times New Roman"/>
            </a:endParaRPr>
          </a:p>
          <a:p>
            <a:pPr>
              <a:spcBef>
                <a:spcPts val="900"/>
              </a:spcBef>
            </a:pPr>
            <a:r>
              <a:rPr lang="en-US" sz="1400" dirty="0">
                <a:ea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319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en-US" sz="2000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246138" y="1672452"/>
            <a:ext cx="3681229" cy="2066672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900"/>
              </a:spcBef>
            </a:pPr>
            <a:r>
              <a:rPr lang="en-US" sz="1400" dirty="0">
                <a:ea typeface="Consolas"/>
              </a:rPr>
              <a:t>class Foo {</a:t>
            </a:r>
          </a:p>
          <a:p>
            <a:pPr>
              <a:spcBef>
                <a:spcPts val="900"/>
              </a:spcBef>
            </a:pPr>
            <a:r>
              <a:rPr lang="en-US" sz="1400" dirty="0">
                <a:ea typeface="Consolas"/>
              </a:rPr>
              <a:t>   </a:t>
            </a:r>
            <a:r>
              <a:rPr lang="en-US" sz="1600" i="1" dirty="0">
                <a:latin typeface="Times New Roman"/>
                <a:ea typeface="Consolas"/>
                <a:cs typeface="Times New Roman"/>
              </a:rPr>
              <a:t>field variable declarations</a:t>
            </a:r>
            <a:endParaRPr lang="en-US" sz="1600" dirty="0">
              <a:latin typeface="Times New Roman"/>
              <a:ea typeface="Consolas"/>
              <a:cs typeface="Times New Roman"/>
            </a:endParaRPr>
          </a:p>
          <a:p>
            <a:pPr>
              <a:spcBef>
                <a:spcPts val="900"/>
              </a:spcBef>
            </a:pPr>
            <a:r>
              <a:rPr lang="en-US" sz="1400" dirty="0">
                <a:ea typeface="Consolas"/>
              </a:rPr>
              <a:t>   </a:t>
            </a:r>
            <a:r>
              <a:rPr lang="en-US" sz="1600" i="1" dirty="0">
                <a:latin typeface="Times New Roman"/>
                <a:ea typeface="Consolas"/>
                <a:cs typeface="Times New Roman"/>
              </a:rPr>
              <a:t>static variable declarations</a:t>
            </a:r>
            <a:endParaRPr lang="en-US" sz="1600" dirty="0">
              <a:latin typeface="Times New Roman"/>
              <a:ea typeface="Consolas"/>
              <a:cs typeface="Times New Roman"/>
            </a:endParaRPr>
          </a:p>
          <a:p>
            <a:pPr>
              <a:spcBef>
                <a:spcPts val="900"/>
              </a:spcBef>
            </a:pPr>
            <a:r>
              <a:rPr lang="en-US" sz="1400" dirty="0">
                <a:ea typeface="Consolas"/>
              </a:rPr>
              <a:t>   </a:t>
            </a:r>
            <a:r>
              <a:rPr lang="en-US" sz="1600" i="1" dirty="0">
                <a:solidFill>
                  <a:srgbClr val="0000FF"/>
                </a:solidFill>
                <a:latin typeface="Times New Roman"/>
                <a:ea typeface="Consolas"/>
                <a:cs typeface="Times New Roman"/>
              </a:rPr>
              <a:t>subroutine declarations</a:t>
            </a:r>
            <a:endParaRPr lang="en-US" sz="1600" dirty="0">
              <a:solidFill>
                <a:srgbClr val="0000FF"/>
              </a:solidFill>
              <a:latin typeface="Times New Roman"/>
              <a:ea typeface="Consolas"/>
              <a:cs typeface="Times New Roman"/>
            </a:endParaRPr>
          </a:p>
          <a:p>
            <a:pPr>
              <a:spcBef>
                <a:spcPts val="900"/>
              </a:spcBef>
            </a:pPr>
            <a:r>
              <a:rPr lang="en-US" sz="1400" dirty="0">
                <a:ea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585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95868" y="983029"/>
            <a:ext cx="6321747" cy="1794432"/>
            <a:chOff x="795868" y="983029"/>
            <a:chExt cx="6321747" cy="1794432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875945" y="1320677"/>
              <a:ext cx="6241670" cy="1456784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900"/>
                </a:spcBef>
              </a:pPr>
              <a:r>
                <a:rPr lang="en-US" dirty="0">
                  <a:ea typeface="Consolas"/>
                </a:rPr>
                <a:t>constructor | method | function  </a:t>
              </a:r>
              <a:r>
                <a:rPr lang="en-US" sz="1400" i="1" dirty="0">
                  <a:latin typeface="Times New Roman"/>
                  <a:ea typeface="Consolas"/>
                  <a:cs typeface="Times New Roman"/>
                </a:rPr>
                <a:t>type</a:t>
              </a:r>
              <a:r>
                <a:rPr lang="en-US" dirty="0">
                  <a:ea typeface="Consolas"/>
                </a:rPr>
                <a:t> </a:t>
              </a:r>
              <a:r>
                <a:rPr lang="en-US" sz="1400" i="1" dirty="0">
                  <a:latin typeface="Times New Roman"/>
                  <a:ea typeface="Consolas"/>
                  <a:cs typeface="Times New Roman"/>
                </a:rPr>
                <a:t>subroutineName</a:t>
              </a:r>
              <a:r>
                <a:rPr lang="en-US" dirty="0">
                  <a:ea typeface="Consolas"/>
                </a:rPr>
                <a:t> (</a:t>
              </a:r>
              <a:r>
                <a:rPr lang="en-US" sz="1400" i="1" dirty="0">
                  <a:latin typeface="Times New Roman"/>
                  <a:ea typeface="Consolas"/>
                  <a:cs typeface="Times New Roman"/>
                </a:rPr>
                <a:t>parameter-list</a:t>
              </a:r>
              <a:r>
                <a:rPr lang="en-US" dirty="0">
                  <a:ea typeface="Consolas"/>
                </a:rPr>
                <a:t>) {</a:t>
              </a:r>
            </a:p>
            <a:p>
              <a:pPr>
                <a:spcBef>
                  <a:spcPts val="900"/>
                </a:spcBef>
              </a:pPr>
              <a:r>
                <a:rPr lang="en-US" dirty="0">
                  <a:ea typeface="Consolas"/>
                </a:rPr>
                <a:t>   </a:t>
              </a:r>
              <a:r>
                <a:rPr lang="en-US" sz="1400" i="1" dirty="0">
                  <a:latin typeface="Times New Roman"/>
                  <a:ea typeface="Consolas"/>
                  <a:cs typeface="Times New Roman"/>
                </a:rPr>
                <a:t>local variable declarations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endParaRPr>
            </a:p>
            <a:p>
              <a:pPr>
                <a:spcBef>
                  <a:spcPts val="900"/>
                </a:spcBef>
              </a:pPr>
              <a:r>
                <a:rPr lang="en-US" dirty="0">
                  <a:ea typeface="Consolas"/>
                </a:rPr>
                <a:t>   </a:t>
              </a:r>
              <a:r>
                <a:rPr lang="en-US" sz="1400" i="1" dirty="0">
                  <a:latin typeface="Times New Roman"/>
                  <a:ea typeface="Consolas"/>
                  <a:cs typeface="Times New Roman"/>
                </a:rPr>
                <a:t>statements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endParaRPr>
            </a:p>
            <a:p>
              <a:pPr>
                <a:spcBef>
                  <a:spcPts val="900"/>
                </a:spcBef>
              </a:pPr>
              <a:r>
                <a:rPr lang="en-US" dirty="0">
                  <a:ea typeface="Consolas"/>
                </a:rPr>
                <a:t>}</a:t>
              </a: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795868" y="983029"/>
              <a:ext cx="2554432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i="1" dirty="0">
                  <a:latin typeface="Times New Roman"/>
                  <a:cs typeface="Times New Roman"/>
                </a:rPr>
                <a:t>Subroutine declaration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26990" y="2977875"/>
            <a:ext cx="437188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sz="2000" u="sng" dirty="0">
                <a:latin typeface="Times New Roman"/>
                <a:cs typeface="Times New Roman"/>
              </a:rPr>
              <a:t>Jack subroutines</a:t>
            </a:r>
          </a:p>
          <a:p>
            <a:pPr marL="285750" lvl="0" indent="-285750">
              <a:spcBef>
                <a:spcPts val="10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Constructors: create new objects</a:t>
            </a:r>
          </a:p>
          <a:p>
            <a:pPr marL="285750" lvl="0" indent="-285750">
              <a:spcBef>
                <a:spcPts val="10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Methods: operate on the current object</a:t>
            </a:r>
          </a:p>
          <a:p>
            <a:pPr marL="285750" lvl="0" indent="-285750">
              <a:spcBef>
                <a:spcPts val="10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Functions: static methods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1474" y="4803379"/>
            <a:ext cx="8262391" cy="1210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sz="2000" u="sng" dirty="0">
                <a:latin typeface="Times New Roman"/>
                <a:cs typeface="Times New Roman"/>
              </a:rPr>
              <a:t>Subroutine types and return values</a:t>
            </a:r>
          </a:p>
          <a:p>
            <a:pPr marL="285750" lvl="0" indent="-285750">
              <a:spcBef>
                <a:spcPts val="10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Method and function type can be either </a:t>
            </a:r>
            <a:r>
              <a:rPr lang="en-US" sz="1400" dirty="0">
                <a:latin typeface="Consolas"/>
                <a:cs typeface="Consolas"/>
              </a:rPr>
              <a:t>void</a:t>
            </a:r>
            <a:r>
              <a:rPr lang="en-US" dirty="0">
                <a:latin typeface="Times New Roman"/>
                <a:cs typeface="Times New Roman"/>
              </a:rPr>
              <a:t>, a primitive data type, or a class name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Each subroutine must end with </a:t>
            </a:r>
            <a:r>
              <a:rPr lang="en-US" sz="1400" dirty="0">
                <a:latin typeface="Consolas"/>
                <a:cs typeface="Consolas"/>
              </a:rPr>
              <a:t>return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i="1" dirty="0">
                <a:latin typeface="Times New Roman"/>
                <a:cs typeface="Times New Roman"/>
              </a:rPr>
              <a:t>value</a:t>
            </a:r>
            <a:r>
              <a:rPr lang="en-US" dirty="0">
                <a:latin typeface="Times New Roman"/>
                <a:cs typeface="Times New Roman"/>
              </a:rPr>
              <a:t> or </a:t>
            </a:r>
            <a:r>
              <a:rPr lang="en-US" sz="1400" dirty="0">
                <a:latin typeface="Consolas"/>
                <a:cs typeface="Consolas"/>
              </a:rPr>
              <a:t>return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812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95868" y="983029"/>
            <a:ext cx="5130955" cy="1794432"/>
            <a:chOff x="795868" y="983029"/>
            <a:chExt cx="5130955" cy="1794432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875945" y="1320677"/>
              <a:ext cx="5050878" cy="1456784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900"/>
                </a:spcBef>
              </a:pPr>
              <a:r>
                <a:rPr lang="en-US" dirty="0">
                  <a:ea typeface="Consolas"/>
                </a:rPr>
                <a:t>constructor </a:t>
              </a:r>
              <a:r>
                <a:rPr lang="en-US" i="1" dirty="0">
                  <a:ea typeface="Consolas"/>
                </a:rPr>
                <a:t>ClassName</a:t>
              </a:r>
              <a:r>
                <a:rPr lang="en-US" dirty="0">
                  <a:ea typeface="Consolas"/>
                </a:rPr>
                <a:t> </a:t>
              </a:r>
              <a:r>
                <a:rPr lang="en-US" sz="1400" i="1" dirty="0">
                  <a:latin typeface="Times New Roman"/>
                  <a:ea typeface="Consolas"/>
                  <a:cs typeface="Times New Roman"/>
                </a:rPr>
                <a:t>constructorName</a:t>
              </a:r>
              <a:r>
                <a:rPr lang="en-US" dirty="0">
                  <a:ea typeface="Consolas"/>
                </a:rPr>
                <a:t> (</a:t>
              </a:r>
              <a:r>
                <a:rPr lang="en-US" sz="1400" i="1" dirty="0">
                  <a:latin typeface="Times New Roman"/>
                  <a:ea typeface="Consolas"/>
                  <a:cs typeface="Times New Roman"/>
                </a:rPr>
                <a:t>parameter-list</a:t>
              </a:r>
              <a:r>
                <a:rPr lang="en-US" dirty="0">
                  <a:ea typeface="Consolas"/>
                </a:rPr>
                <a:t>) {</a:t>
              </a:r>
            </a:p>
            <a:p>
              <a:pPr>
                <a:spcBef>
                  <a:spcPts val="900"/>
                </a:spcBef>
              </a:pPr>
              <a:r>
                <a:rPr lang="en-US" dirty="0">
                  <a:ea typeface="Consolas"/>
                </a:rPr>
                <a:t>   </a:t>
              </a:r>
              <a:r>
                <a:rPr lang="en-US" sz="1400" i="1" dirty="0">
                  <a:latin typeface="Times New Roman"/>
                  <a:ea typeface="Consolas"/>
                  <a:cs typeface="Times New Roman"/>
                </a:rPr>
                <a:t>local variable declarations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endParaRPr>
            </a:p>
            <a:p>
              <a:pPr>
                <a:spcBef>
                  <a:spcPts val="900"/>
                </a:spcBef>
              </a:pPr>
              <a:r>
                <a:rPr lang="en-US" dirty="0">
                  <a:ea typeface="Consolas"/>
                </a:rPr>
                <a:t>   </a:t>
              </a:r>
              <a:r>
                <a:rPr lang="en-US" sz="1400" i="1" dirty="0">
                  <a:latin typeface="Times New Roman"/>
                  <a:ea typeface="Consolas"/>
                  <a:cs typeface="Times New Roman"/>
                </a:rPr>
                <a:t>statements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endParaRPr>
            </a:p>
            <a:p>
              <a:pPr>
                <a:spcBef>
                  <a:spcPts val="900"/>
                </a:spcBef>
              </a:pPr>
              <a:r>
                <a:rPr lang="en-US" dirty="0">
                  <a:ea typeface="Consolas"/>
                </a:rPr>
                <a:t>}</a:t>
              </a: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795868" y="983029"/>
              <a:ext cx="2554432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i="1" dirty="0">
                  <a:latin typeface="Times New Roman"/>
                  <a:cs typeface="Times New Roman"/>
                </a:rPr>
                <a:t>Constructor declaration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17637" y="3203125"/>
            <a:ext cx="3672380" cy="2734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u="sng" dirty="0">
                <a:latin typeface="Times New Roman"/>
                <a:cs typeface="Times New Roman"/>
              </a:rPr>
              <a:t>Constructors</a:t>
            </a:r>
          </a:p>
          <a:p>
            <a:pPr marL="285750" lvl="0" indent="-285750"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0, 1, or more in a class</a:t>
            </a:r>
          </a:p>
          <a:p>
            <a:pPr marL="285750" lvl="0" indent="-285750"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Common name: </a:t>
            </a:r>
            <a:r>
              <a:rPr lang="en-US" sz="1400" dirty="0">
                <a:latin typeface="Consolas"/>
                <a:cs typeface="Consolas"/>
              </a:rPr>
              <a:t>new</a:t>
            </a:r>
          </a:p>
          <a:p>
            <a:pPr marL="285750" lvl="0" indent="-285750"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The constructor’s type must be the name of the constructor’s class</a:t>
            </a:r>
          </a:p>
          <a:p>
            <a:pPr marL="285750" lvl="0" indent="-285750"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The constructor must return a reference to an object of the class type.</a:t>
            </a:r>
          </a:p>
          <a:p>
            <a:pPr marL="285750" lvl="0" indent="-285750">
              <a:spcBef>
                <a:spcPts val="1000"/>
              </a:spcBef>
              <a:buFont typeface="Arial"/>
              <a:buChar char="•"/>
            </a:pP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773970" y="3208338"/>
            <a:ext cx="3901396" cy="2703664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Point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x;</a:t>
            </a:r>
            <a:endParaRPr lang="en-US" dirty="0">
              <a:solidFill>
                <a:srgbClr val="548235"/>
              </a:solidFill>
              <a:latin typeface="Times New Roman"/>
              <a:ea typeface="Consolas"/>
              <a:cs typeface="Times New Roman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y;</a:t>
            </a:r>
            <a:endParaRPr lang="en-US" dirty="0">
              <a:solidFill>
                <a:srgbClr val="548235"/>
              </a:solidFill>
              <a:latin typeface="Times New Roman"/>
              <a:ea typeface="Consolas"/>
              <a:cs typeface="Times New Roman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...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/* Creates a Point.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constructor Point new(int ax, int ay)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let x = ax;       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let y = ay;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 this;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...</a:t>
            </a:r>
          </a:p>
          <a:p>
            <a:r>
              <a:rPr lang="en-US" dirty="0">
                <a:ea typeface="Consolas"/>
              </a:rPr>
              <a:t>}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</a:t>
            </a:r>
            <a:endParaRPr lang="en-US" dirty="0">
              <a:ea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8762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8378" y="943619"/>
            <a:ext cx="446418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u="sng" dirty="0">
                <a:latin typeface="Times New Roman"/>
                <a:cs typeface="Times New Roman"/>
              </a:rPr>
              <a:t>Variable kinds:</a:t>
            </a:r>
          </a:p>
          <a:p>
            <a:pPr marL="269875" lvl="2" indent="-269875">
              <a:spcBef>
                <a:spcPts val="600"/>
              </a:spcBef>
              <a:buSzPct val="60000"/>
              <a:buFont typeface="Wingdings" charset="2"/>
              <a:buChar char="q"/>
            </a:pPr>
            <a:r>
              <a:rPr lang="en-US" sz="1600" i="1" dirty="0">
                <a:latin typeface="Times New Roman"/>
                <a:cs typeface="Times New Roman"/>
              </a:rPr>
              <a:t>field </a:t>
            </a:r>
            <a:r>
              <a:rPr lang="en-US" sz="1600" dirty="0">
                <a:latin typeface="Times New Roman"/>
                <a:cs typeface="Times New Roman"/>
              </a:rPr>
              <a:t>variables: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object properties, can be manipulated by the class constructors and methods</a:t>
            </a:r>
          </a:p>
          <a:p>
            <a:pPr marL="269875" lvl="2" indent="-269875">
              <a:spcBef>
                <a:spcPts val="600"/>
              </a:spcBef>
              <a:buSzPct val="60000"/>
              <a:buFont typeface="Wingdings" charset="2"/>
              <a:buChar char="q"/>
            </a:pPr>
            <a:r>
              <a:rPr lang="en-US" sz="1600" i="1" dirty="0">
                <a:latin typeface="Times New Roman"/>
                <a:cs typeface="Times New Roman"/>
              </a:rPr>
              <a:t>static </a:t>
            </a:r>
            <a:r>
              <a:rPr lang="en-US" sz="1600" dirty="0">
                <a:latin typeface="Times New Roman"/>
                <a:cs typeface="Times New Roman"/>
              </a:rPr>
              <a:t>variables: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class-level variables,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can be manipulated by the class subroutines</a:t>
            </a:r>
          </a:p>
          <a:p>
            <a:pPr marL="269875" lvl="2" indent="-269875">
              <a:spcBef>
                <a:spcPts val="600"/>
              </a:spcBef>
              <a:buSzPct val="60000"/>
              <a:buFont typeface="Wingdings" charset="2"/>
              <a:buChar char="q"/>
            </a:pPr>
            <a:r>
              <a:rPr lang="en-US" sz="1600" i="1" dirty="0">
                <a:latin typeface="Times New Roman"/>
                <a:cs typeface="Times New Roman"/>
              </a:rPr>
              <a:t>local </a:t>
            </a:r>
            <a:r>
              <a:rPr lang="en-US" sz="1600" dirty="0">
                <a:latin typeface="Times New Roman"/>
                <a:cs typeface="Times New Roman"/>
              </a:rPr>
              <a:t>variables: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used by subroutines, for local computations</a:t>
            </a:r>
          </a:p>
          <a:p>
            <a:pPr marL="269875" lvl="2" indent="-269875">
              <a:spcBef>
                <a:spcPts val="600"/>
              </a:spcBef>
              <a:buSzPct val="60000"/>
              <a:buFont typeface="Wingdings" charset="2"/>
              <a:buChar char="q"/>
            </a:pPr>
            <a:r>
              <a:rPr lang="en-US" sz="1600" i="1" dirty="0">
                <a:latin typeface="Times New Roman"/>
                <a:cs typeface="Times New Roman"/>
              </a:rPr>
              <a:t>parameter</a:t>
            </a:r>
            <a:r>
              <a:rPr lang="en-US" sz="1600" dirty="0">
                <a:latin typeface="Times New Roman"/>
                <a:cs typeface="Times New Roman"/>
              </a:rPr>
              <a:t> variables: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used to pass values to subroutines,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behave like local variables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662" y="4552735"/>
            <a:ext cx="7837681" cy="1574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2000" dirty="0">
                <a:latin typeface="Times New Roman"/>
                <a:cs typeface="Times New Roman"/>
              </a:rPr>
              <a:t>Variables must be ...</a:t>
            </a:r>
          </a:p>
          <a:p>
            <a:pPr marL="182563" lvl="0" indent="-182563">
              <a:spcBef>
                <a:spcPts val="12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Declared before they are used</a:t>
            </a:r>
          </a:p>
          <a:p>
            <a:pPr marL="182563" lvl="0" indent="-182563">
              <a:spcBef>
                <a:spcPts val="12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Typed.</a:t>
            </a:r>
          </a:p>
          <a:p>
            <a:pPr lvl="0">
              <a:spcBef>
                <a:spcPts val="1000"/>
              </a:spcBef>
            </a:pP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592463" y="1124843"/>
            <a:ext cx="2972417" cy="2776597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93600" tIns="190800" rIns="93600" bIns="19080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50000"/>
              </a:lnSpc>
              <a:spcBef>
                <a:spcPct val="65000"/>
              </a:spcBef>
              <a:defRPr/>
            </a:pPr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/** Represents a Point object. */</a:t>
            </a:r>
          </a:p>
          <a:p>
            <a:pPr algn="just">
              <a:lnSpc>
                <a:spcPct val="50000"/>
              </a:lnSpc>
              <a:spcBef>
                <a:spcPct val="65000"/>
              </a:spcBef>
              <a:defRPr/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cs typeface="Consolas"/>
              </a:rPr>
              <a:t>class Point </a:t>
            </a:r>
            <a:r>
              <a:rPr lang="en-US" sz="1200" dirty="0" smtClean="0">
                <a:latin typeface="Consolas"/>
                <a:cs typeface="Consolas"/>
              </a:rPr>
              <a:t>{</a:t>
            </a:r>
          </a:p>
          <a:p>
            <a:pPr algn="just">
              <a:lnSpc>
                <a:spcPct val="50000"/>
              </a:lnSpc>
              <a:spcBef>
                <a:spcPct val="65000"/>
              </a:spcBef>
              <a:defRPr/>
            </a:pPr>
            <a:r>
              <a:rPr lang="en-US" sz="1200" dirty="0">
                <a:latin typeface="Consolas"/>
                <a:cs typeface="Consolas"/>
              </a:rPr>
              <a:t>   </a:t>
            </a:r>
            <a:r>
              <a:rPr lang="en-US" sz="1200" dirty="0" smtClean="0">
                <a:latin typeface="Consolas"/>
                <a:cs typeface="Consolas"/>
              </a:rPr>
              <a:t>field int x, y;</a:t>
            </a:r>
          </a:p>
          <a:p>
            <a:pPr algn="just">
              <a:lnSpc>
                <a:spcPct val="50000"/>
              </a:lnSpc>
              <a:spcBef>
                <a:spcPct val="65000"/>
              </a:spcBef>
              <a:defRPr/>
            </a:pPr>
            <a:r>
              <a:rPr lang="en-US" sz="1200" dirty="0" smtClean="0">
                <a:latin typeface="Consolas"/>
                <a:cs typeface="Consolas"/>
              </a:rPr>
              <a:t>   static int pointCount;</a:t>
            </a:r>
          </a:p>
          <a:p>
            <a:pPr algn="just">
              <a:lnSpc>
                <a:spcPct val="50000"/>
              </a:lnSpc>
              <a:spcBef>
                <a:spcPct val="65000"/>
              </a:spcBef>
              <a:defRPr/>
            </a:pPr>
            <a:r>
              <a:rPr lang="en-US" sz="1200" dirty="0">
                <a:latin typeface="Consolas"/>
                <a:cs typeface="Consolas"/>
              </a:rPr>
              <a:t>   ...</a:t>
            </a:r>
            <a:endParaRPr lang="en-US" sz="1200" dirty="0" smtClean="0">
              <a:latin typeface="Consolas"/>
              <a:cs typeface="Consolas"/>
            </a:endParaRPr>
          </a:p>
          <a:p>
            <a:pPr algn="just">
              <a:lnSpc>
                <a:spcPct val="50000"/>
              </a:lnSpc>
              <a:spcBef>
                <a:spcPct val="65000"/>
              </a:spcBef>
              <a:defRPr/>
            </a:pPr>
            <a:r>
              <a:rPr lang="en-US" sz="1200" dirty="0" smtClean="0">
                <a:latin typeface="Consolas"/>
                <a:cs typeface="Consolas"/>
              </a:rPr>
              <a:t>   method int bla(int z) {</a:t>
            </a:r>
          </a:p>
          <a:p>
            <a:pPr algn="just">
              <a:lnSpc>
                <a:spcPct val="50000"/>
              </a:lnSpc>
              <a:spcBef>
                <a:spcPct val="65000"/>
              </a:spcBef>
              <a:defRPr/>
            </a:pPr>
            <a:r>
              <a:rPr lang="en-US" sz="1200" dirty="0" smtClean="0">
                <a:latin typeface="Consolas"/>
                <a:cs typeface="Consolas"/>
              </a:rPr>
              <a:t>      int foo;</a:t>
            </a:r>
          </a:p>
          <a:p>
            <a:pPr algn="just">
              <a:lnSpc>
                <a:spcPct val="50000"/>
              </a:lnSpc>
              <a:spcBef>
                <a:spcPct val="65000"/>
              </a:spcBef>
              <a:defRPr/>
            </a:pPr>
            <a:r>
              <a:rPr lang="en-US" sz="1200" dirty="0">
                <a:latin typeface="Consolas"/>
                <a:cs typeface="Consolas"/>
              </a:rPr>
              <a:t>      let foo</a:t>
            </a:r>
            <a:r>
              <a:rPr lang="en-US" sz="1200" dirty="0" smtClean="0">
                <a:latin typeface="Consolas"/>
                <a:cs typeface="Consolas"/>
              </a:rPr>
              <a:t> = z * (x + y);  </a:t>
            </a:r>
          </a:p>
          <a:p>
            <a:pPr algn="just">
              <a:lnSpc>
                <a:spcPct val="50000"/>
              </a:lnSpc>
              <a:spcBef>
                <a:spcPct val="65000"/>
              </a:spcBef>
              <a:defRPr/>
            </a:pPr>
            <a:r>
              <a:rPr lang="en-US" sz="1200" dirty="0" smtClean="0">
                <a:latin typeface="Consolas"/>
                <a:cs typeface="Consolas"/>
              </a:rPr>
              <a:t>      return foo;</a:t>
            </a:r>
          </a:p>
          <a:p>
            <a:pPr algn="just">
              <a:lnSpc>
                <a:spcPct val="50000"/>
              </a:lnSpc>
              <a:spcBef>
                <a:spcPct val="65000"/>
              </a:spcBef>
              <a:defRPr/>
            </a:pPr>
            <a:r>
              <a:rPr lang="en-US" sz="1200" dirty="0" smtClean="0">
                <a:latin typeface="Consolas"/>
                <a:cs typeface="Consolas"/>
              </a:rPr>
              <a:t>   }</a:t>
            </a:r>
          </a:p>
          <a:p>
            <a:pPr algn="just">
              <a:lnSpc>
                <a:spcPct val="50000"/>
              </a:lnSpc>
              <a:spcBef>
                <a:spcPct val="65000"/>
              </a:spcBef>
              <a:defRPr/>
            </a:pPr>
            <a:r>
              <a:rPr lang="en-US" sz="1200" dirty="0" smtClean="0">
                <a:latin typeface="Consolas"/>
                <a:cs typeface="Consolas"/>
              </a:rPr>
              <a:t>   ...</a:t>
            </a:r>
            <a:endParaRPr lang="en-US" sz="12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algn="just">
              <a:lnSpc>
                <a:spcPct val="50000"/>
              </a:lnSpc>
              <a:spcBef>
                <a:spcPct val="65000"/>
              </a:spcBef>
              <a:defRPr/>
            </a:pPr>
            <a:r>
              <a:rPr lang="en-US" sz="1200" dirty="0">
                <a:latin typeface="Consolas"/>
                <a:cs typeface="Consolas"/>
              </a:rPr>
              <a:t>}</a:t>
            </a:r>
            <a:endParaRPr lang="en-US" sz="1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7682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3"/>
      <p:bldP spid="5" grpId="0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48" y="1383800"/>
            <a:ext cx="7933319" cy="467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6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69" y="1005002"/>
            <a:ext cx="7577947" cy="552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8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processing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787504" y="1515460"/>
            <a:ext cx="5288510" cy="4378835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Inputs some numbers and computes their average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class Main {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function void main() {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var Array a; 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var int length;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var int i, sum;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let length = Keyboard.readInt(”How many numbers? ”);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let a = Array.new(length);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constructs the array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let i = 0;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while (i &lt; length) {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   let a[i] = Keyboard.readInt(”Enter a number: ”);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   let sum = sum + a[i];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   let i = i + 1;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}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do Output.printString(”The average is ”);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do Output.printInt(sum / length);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return;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789847" y="1149818"/>
            <a:ext cx="168977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Jack code</a:t>
            </a:r>
            <a:endParaRPr lang="en-US" sz="1400" dirty="0">
              <a:latin typeface="Times New Roman"/>
              <a:cs typeface="Times New Roman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72701" y="1531673"/>
            <a:ext cx="2206811" cy="2013245"/>
            <a:chOff x="6683355" y="1924538"/>
            <a:chExt cx="1895907" cy="1691149"/>
          </a:xfrm>
        </p:grpSpPr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946260" y="2201457"/>
              <a:ext cx="136867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latin typeface="Consolas"/>
                  <a:cs typeface="Consolas"/>
                </a:rPr>
                <a:t>Fraction</a:t>
              </a:r>
              <a:r>
                <a:rPr lang="en-US" sz="1600" dirty="0">
                  <a:latin typeface="Times New Roman"/>
                  <a:cs typeface="Times New Roman"/>
                </a:rPr>
                <a:t> API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3355" y="1924538"/>
              <a:ext cx="1895907" cy="169114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/>
            <a:srcRect l="16917" t="1254" r="36106" b="94671"/>
            <a:stretch/>
          </p:blipFill>
          <p:spPr>
            <a:xfrm>
              <a:off x="6713257" y="1953844"/>
              <a:ext cx="1785975" cy="54953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6522836" y="1710167"/>
            <a:ext cx="1707915" cy="10355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How many numbers? 3</a:t>
            </a:r>
          </a:p>
          <a:p>
            <a:r>
              <a:rPr lang="en-US" sz="1200" dirty="0">
                <a:solidFill>
                  <a:schemeClr val="bg1"/>
                </a:solidFill>
              </a:rPr>
              <a:t>Enter a number: 12</a:t>
            </a:r>
          </a:p>
          <a:p>
            <a:r>
              <a:rPr lang="en-US" sz="1200" dirty="0">
                <a:solidFill>
                  <a:schemeClr val="bg1"/>
                </a:solidFill>
              </a:rPr>
              <a:t>Enter a number: 8</a:t>
            </a:r>
          </a:p>
          <a:p>
            <a:r>
              <a:rPr lang="en-US" sz="1200" dirty="0">
                <a:solidFill>
                  <a:schemeClr val="bg1"/>
                </a:solidFill>
              </a:rPr>
              <a:t>Enter a number: 5</a:t>
            </a:r>
          </a:p>
          <a:p>
            <a:r>
              <a:rPr lang="en-US" sz="1200" dirty="0">
                <a:solidFill>
                  <a:schemeClr val="bg1"/>
                </a:solidFill>
              </a:rPr>
              <a:t>The average is 8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72102"/>
          <a:stretch/>
        </p:blipFill>
        <p:spPr>
          <a:xfrm>
            <a:off x="904549" y="988905"/>
            <a:ext cx="7757196" cy="156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5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2498"/>
          <a:stretch/>
        </p:blipFill>
        <p:spPr>
          <a:xfrm>
            <a:off x="904549" y="988904"/>
            <a:ext cx="7757196" cy="265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7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35671"/>
          <a:stretch/>
        </p:blipFill>
        <p:spPr>
          <a:xfrm>
            <a:off x="904549" y="988904"/>
            <a:ext cx="7757196" cy="359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1328"/>
          <a:stretch/>
        </p:blipFill>
        <p:spPr>
          <a:xfrm>
            <a:off x="904549" y="988904"/>
            <a:ext cx="7757196" cy="495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3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49" y="988904"/>
            <a:ext cx="7757196" cy="559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 calls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89435" y="831720"/>
            <a:ext cx="7569440" cy="4297511"/>
            <a:chOff x="789435" y="831720"/>
            <a:chExt cx="7569440" cy="4297511"/>
          </a:xfrm>
        </p:grpSpPr>
        <p:sp>
          <p:nvSpPr>
            <p:cNvPr id="11" name="TextBox 10"/>
            <p:cNvSpPr txBox="1"/>
            <p:nvPr/>
          </p:nvSpPr>
          <p:spPr>
            <a:xfrm>
              <a:off x="799275" y="831720"/>
              <a:ext cx="1199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spcBef>
                  <a:spcPts val="600"/>
                </a:spcBef>
              </a:pPr>
              <a:r>
                <a:rPr lang="en-US" sz="1600" dirty="0">
                  <a:latin typeface="Times New Roman"/>
                  <a:cs typeface="Times New Roman"/>
                </a:rPr>
                <a:t>Examples:</a:t>
              </a:r>
            </a:p>
          </p:txBody>
        </p:sp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789435" y="1188023"/>
              <a:ext cx="7569440" cy="3941208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dirty="0"/>
                <a:t>class Foo {</a:t>
              </a:r>
            </a:p>
            <a:p>
              <a:r>
                <a:rPr lang="en-US" dirty="0"/>
                <a:t>    ... </a:t>
              </a:r>
              <a:endParaRPr lang="en-US" dirty="0">
                <a:effectLst/>
              </a:endParaRPr>
            </a:p>
            <a:p>
              <a:pPr>
                <a:spcBef>
                  <a:spcPts val="600"/>
                </a:spcBef>
              </a:pPr>
              <a:r>
                <a:rPr lang="en-US" dirty="0"/>
                <a:t>    method void f() {</a:t>
              </a:r>
            </a:p>
            <a:p>
              <a:pPr>
                <a:spcBef>
                  <a:spcPts val="600"/>
                </a:spcBef>
              </a:pPr>
              <a:r>
                <a:rPr lang="en-US" dirty="0"/>
                <a:t>       var Bar b;       // declares a local variable of class type Bar</a:t>
              </a:r>
            </a:p>
            <a:p>
              <a:pPr>
                <a:spcBef>
                  <a:spcPts val="600"/>
                </a:spcBef>
              </a:pPr>
              <a:r>
                <a:rPr lang="en-US" dirty="0"/>
                <a:t>       var int i;       // declares a local variable of primitive type int</a:t>
              </a:r>
            </a:p>
            <a:p>
              <a:r>
                <a:rPr lang="en-US" dirty="0"/>
                <a:t>       ...   </a:t>
              </a:r>
              <a:endParaRPr lang="en-US" dirty="0">
                <a:effectLst/>
              </a:endParaRPr>
            </a:p>
            <a:p>
              <a:pPr>
                <a:spcBef>
                  <a:spcPts val="600"/>
                </a:spcBef>
              </a:pPr>
              <a:r>
                <a:rPr lang="en-US" dirty="0"/>
                <a:t>       </a:t>
              </a:r>
              <a:endParaRPr lang="en-US" dirty="0">
                <a:solidFill>
                  <a:srgbClr val="54823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952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 calls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869" y="5564981"/>
            <a:ext cx="94526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u="sng" dirty="0">
                <a:latin typeface="Times New Roman"/>
                <a:cs typeface="Times New Roman"/>
              </a:rPr>
              <a:t>Subroutine call syntax:</a:t>
            </a:r>
            <a:r>
              <a:rPr lang="en-US" sz="2000" dirty="0">
                <a:latin typeface="Times New Roman"/>
                <a:cs typeface="Times New Roman"/>
              </a:rPr>
              <a:t>   </a:t>
            </a:r>
            <a:r>
              <a:rPr lang="en-US" sz="1600" i="1" dirty="0">
                <a:latin typeface="Times New Roman"/>
                <a:cs typeface="Times New Roman"/>
              </a:rPr>
              <a:t>subroutineName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600" i="1" dirty="0">
                <a:latin typeface="Times New Roman"/>
                <a:cs typeface="Times New Roman"/>
              </a:rPr>
              <a:t>argument-list</a:t>
            </a:r>
            <a:r>
              <a:rPr lang="en-US" sz="1400" dirty="0">
                <a:latin typeface="Consolas"/>
                <a:cs typeface="Consolas"/>
              </a:rPr>
              <a:t>)</a:t>
            </a:r>
          </a:p>
          <a:p>
            <a:pPr marL="285750" lvl="0" indent="-285750">
              <a:spcBef>
                <a:spcPts val="6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The number and type of arguments must agree with those of the subroutine’s parameters</a:t>
            </a:r>
          </a:p>
          <a:p>
            <a:pPr marL="285750" lvl="0" indent="-285750">
              <a:spcBef>
                <a:spcPts val="6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Each argument can be an expression of unlimited complexity.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89435" y="831720"/>
            <a:ext cx="7569440" cy="4602393"/>
            <a:chOff x="789435" y="831720"/>
            <a:chExt cx="7569440" cy="4602393"/>
          </a:xfrm>
        </p:grpSpPr>
        <p:sp>
          <p:nvSpPr>
            <p:cNvPr id="11" name="TextBox 10"/>
            <p:cNvSpPr txBox="1"/>
            <p:nvPr/>
          </p:nvSpPr>
          <p:spPr>
            <a:xfrm>
              <a:off x="799275" y="831720"/>
              <a:ext cx="1199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spcBef>
                  <a:spcPts val="600"/>
                </a:spcBef>
              </a:pPr>
              <a:r>
                <a:rPr lang="en-US" sz="1600" dirty="0">
                  <a:latin typeface="Times New Roman"/>
                  <a:cs typeface="Times New Roman"/>
                </a:rPr>
                <a:t>Examples:</a:t>
              </a:r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789435" y="1188023"/>
              <a:ext cx="7569440" cy="4246090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dirty="0"/>
                <a:t>class Foo {</a:t>
              </a:r>
            </a:p>
            <a:p>
              <a:r>
                <a:rPr lang="en-US" dirty="0"/>
                <a:t>    ... </a:t>
              </a:r>
              <a:endParaRPr lang="en-US" dirty="0">
                <a:effectLst/>
              </a:endParaRPr>
            </a:p>
            <a:p>
              <a:pPr>
                <a:spcBef>
                  <a:spcPts val="600"/>
                </a:spcBef>
              </a:pPr>
              <a:r>
                <a:rPr lang="en-US" dirty="0"/>
                <a:t>    method void f() {</a:t>
              </a:r>
            </a:p>
            <a:p>
              <a:pPr>
                <a:spcBef>
                  <a:spcPts val="600"/>
                </a:spcBef>
              </a:pPr>
              <a:r>
                <a:rPr lang="en-US" dirty="0"/>
                <a:t>       var Bar b;       // declares a local variable of class type Bar</a:t>
              </a:r>
            </a:p>
            <a:p>
              <a:pPr>
                <a:spcBef>
                  <a:spcPts val="600"/>
                </a:spcBef>
              </a:pPr>
              <a:r>
                <a:rPr lang="en-US" dirty="0"/>
                <a:t>       var int i;       // declares a local variable of primitive type int</a:t>
              </a:r>
            </a:p>
            <a:p>
              <a:r>
                <a:rPr lang="en-US" dirty="0"/>
                <a:t>       ...   </a:t>
              </a:r>
              <a:endParaRPr lang="en-US" dirty="0">
                <a:effectLst/>
              </a:endParaRPr>
            </a:p>
            <a:p>
              <a:pPr>
                <a:spcBef>
                  <a:spcPts val="600"/>
                </a:spcBef>
              </a:pPr>
              <a:r>
                <a:rPr lang="en-US" dirty="0"/>
                <a:t>       do g();          // calls method g of the current class on this object </a:t>
              </a:r>
            </a:p>
            <a:p>
              <a:pPr>
                <a:spcBef>
                  <a:spcPts val="600"/>
                </a:spcBef>
              </a:pPr>
              <a:r>
                <a:rPr lang="en-US" dirty="0"/>
                <a:t>       do Foo.p(3);     // calls function p of the current class</a:t>
              </a:r>
              <a:endParaRPr lang="en-US" dirty="0">
                <a:effectLst/>
              </a:endParaRPr>
            </a:p>
            <a:p>
              <a:pPr>
                <a:spcBef>
                  <a:spcPts val="600"/>
                </a:spcBef>
              </a:pPr>
              <a:r>
                <a:rPr lang="en-US" dirty="0"/>
                <a:t>       do Bar.h();      // calls function h of class Bar </a:t>
              </a:r>
            </a:p>
            <a:p>
              <a:pPr>
                <a:spcBef>
                  <a:spcPts val="600"/>
                </a:spcBef>
              </a:pPr>
              <a:r>
                <a:rPr lang="en-US" dirty="0"/>
                <a:t>       let b = Bar.r(); // calls function or constructor r of class Bar</a:t>
              </a:r>
            </a:p>
            <a:p>
              <a:pPr>
                <a:spcBef>
                  <a:spcPts val="600"/>
                </a:spcBef>
              </a:pPr>
              <a:r>
                <a:rPr lang="en-US" dirty="0"/>
                <a:t>       do b.q();        // calls method q of class Bar on the b object</a:t>
              </a:r>
            </a:p>
            <a:p>
              <a:pPr>
                <a:spcBef>
                  <a:spcPts val="600"/>
                </a:spcBef>
              </a:pPr>
              <a:r>
                <a:rPr lang="en-US" dirty="0"/>
                <a:t>       let i = w(b.s(), Foo.t()); // calls method w on this object. The arguments are</a:t>
              </a:r>
              <a:endParaRPr lang="en-US" dirty="0">
                <a:effectLst/>
              </a:endParaRPr>
            </a:p>
            <a:p>
              <a:pPr>
                <a:spcBef>
                  <a:spcPts val="200"/>
                </a:spcBef>
              </a:pPr>
              <a:r>
                <a:rPr lang="en-US" dirty="0"/>
                <a:t>                                  // the results of calling method s on object b, </a:t>
              </a:r>
              <a:endParaRPr lang="en-US" dirty="0">
                <a:effectLst/>
              </a:endParaRPr>
            </a:p>
            <a:p>
              <a:pPr>
                <a:spcBef>
                  <a:spcPts val="200"/>
                </a:spcBef>
              </a:pPr>
              <a:r>
                <a:rPr lang="en-US" dirty="0"/>
                <a:t>                                  // and function or constructor t of class Foo</a:t>
              </a:r>
            </a:p>
            <a:p>
              <a:r>
                <a:rPr lang="en-US" dirty="0"/>
                <a:t>       ...</a:t>
              </a:r>
              <a:endParaRPr lang="en-US" dirty="0">
                <a:effectLst/>
              </a:endParaRPr>
            </a:p>
            <a:p>
              <a:pPr>
                <a:spcBef>
                  <a:spcPts val="600"/>
                </a:spcBef>
              </a:pPr>
              <a:r>
                <a:rPr lang="en-US" dirty="0"/>
                <a:t>     }   </a:t>
              </a:r>
              <a:endParaRPr lang="en-US" dirty="0">
                <a:effectLst/>
              </a:endParaRPr>
            </a:p>
            <a:p>
              <a:pPr>
                <a:spcBef>
                  <a:spcPts val="600"/>
                </a:spcBef>
              </a:pPr>
              <a:r>
                <a:rPr lang="en-US" dirty="0"/>
                <a:t>}</a:t>
              </a:r>
              <a:r>
                <a:rPr lang="en-US" dirty="0">
                  <a:effectLst/>
                </a:rPr>
                <a:t> </a:t>
              </a:r>
              <a:endParaRPr lang="en-US" dirty="0">
                <a:solidFill>
                  <a:srgbClr val="54823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6474" y="1078644"/>
            <a:ext cx="6830933" cy="4346796"/>
            <a:chOff x="836474" y="1078644"/>
            <a:chExt cx="6830933" cy="4346796"/>
          </a:xfrm>
        </p:grpSpPr>
        <p:sp>
          <p:nvSpPr>
            <p:cNvPr id="11" name="TextBox 10"/>
            <p:cNvSpPr txBox="1"/>
            <p:nvPr/>
          </p:nvSpPr>
          <p:spPr>
            <a:xfrm>
              <a:off x="846314" y="1078644"/>
              <a:ext cx="11238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spcBef>
                  <a:spcPts val="600"/>
                </a:spcBef>
              </a:pPr>
              <a:r>
                <a:rPr lang="en-US" sz="1600" dirty="0">
                  <a:latin typeface="Times New Roman"/>
                  <a:cs typeface="Times New Roman"/>
                </a:rPr>
                <a:t>Examples:</a:t>
              </a:r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836474" y="1434946"/>
              <a:ext cx="6830933" cy="3990494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dirty="0"/>
                <a:t>...</a:t>
              </a:r>
            </a:p>
            <a:p>
              <a:pPr>
                <a:spcBef>
                  <a:spcPts val="600"/>
                </a:spcBef>
              </a:pPr>
              <a:r>
                <a:rPr lang="en-US" dirty="0"/>
                <a:t>var String s;  </a:t>
              </a:r>
              <a:r>
                <a:rPr lang="en-US" sz="14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// Creates an object variable (pointer), initialized to </a:t>
              </a:r>
              <a:r>
                <a:rPr lang="en-US" dirty="0">
                  <a:solidFill>
                    <a:srgbClr val="008000"/>
                  </a:solidFill>
                </a:rPr>
                <a:t>null</a:t>
              </a:r>
            </a:p>
            <a:p>
              <a:pPr>
                <a:spcBef>
                  <a:spcPts val="600"/>
                </a:spcBef>
              </a:pPr>
              <a:r>
                <a:rPr lang="en-US" dirty="0"/>
                <a:t>var char c;    </a:t>
              </a:r>
              <a:r>
                <a:rPr lang="en-US" sz="14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// Creates a primitive variable, initialized to zero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024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314" y="1078644"/>
            <a:ext cx="1123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1600" dirty="0">
                <a:latin typeface="Times New Roman"/>
                <a:cs typeface="Times New Roman"/>
              </a:rPr>
              <a:t>Examples: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1115" y="5624622"/>
            <a:ext cx="783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dirty="0">
                <a:latin typeface="Times New Roman"/>
                <a:cs typeface="Times New Roman"/>
              </a:rPr>
              <a:t>For more String and character operations, see the </a:t>
            </a:r>
            <a:r>
              <a:rPr lang="en-US" sz="1400" dirty="0">
                <a:latin typeface="Consolas"/>
                <a:cs typeface="Consolas"/>
              </a:rPr>
              <a:t>String</a:t>
            </a:r>
            <a:r>
              <a:rPr lang="en-US" dirty="0">
                <a:latin typeface="Times New Roman"/>
                <a:cs typeface="Times New Roman"/>
              </a:rPr>
              <a:t> class API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36474" y="1434946"/>
            <a:ext cx="6830933" cy="3990494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/>
              <a:t>...</a:t>
            </a:r>
          </a:p>
          <a:p>
            <a:pPr>
              <a:spcBef>
                <a:spcPts val="600"/>
              </a:spcBef>
            </a:pPr>
            <a:r>
              <a:rPr lang="en-US" dirty="0"/>
              <a:t>var String s;  </a:t>
            </a:r>
            <a:r>
              <a:rPr lang="en-US" sz="1400" dirty="0">
                <a:solidFill>
                  <a:srgbClr val="008000"/>
                </a:solidFill>
                <a:latin typeface="Times New Roman"/>
                <a:cs typeface="Times New Roman"/>
              </a:rPr>
              <a:t>// Creates an object variable (pointer), initialized to </a:t>
            </a:r>
            <a:r>
              <a:rPr lang="en-US" dirty="0">
                <a:solidFill>
                  <a:srgbClr val="008000"/>
                </a:solidFill>
              </a:rPr>
              <a:t>null</a:t>
            </a:r>
          </a:p>
          <a:p>
            <a:pPr>
              <a:spcBef>
                <a:spcPts val="600"/>
              </a:spcBef>
            </a:pPr>
            <a:r>
              <a:rPr lang="en-US" dirty="0"/>
              <a:t>var char c;    </a:t>
            </a:r>
            <a:r>
              <a:rPr lang="en-US" sz="1400" dirty="0">
                <a:solidFill>
                  <a:srgbClr val="008000"/>
                </a:solidFill>
                <a:latin typeface="Times New Roman"/>
                <a:cs typeface="Times New Roman"/>
              </a:rPr>
              <a:t>// Creates a primitive variable, initialized to zero</a:t>
            </a:r>
          </a:p>
          <a:p>
            <a:pPr>
              <a:spcBef>
                <a:spcPts val="600"/>
              </a:spcBef>
            </a:pPr>
            <a:r>
              <a:rPr lang="en-US" dirty="0"/>
              <a:t>...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008000"/>
                </a:solidFill>
                <a:latin typeface="Times New Roman"/>
                <a:cs typeface="Times New Roman"/>
              </a:rPr>
              <a:t>// Suppose we want </a:t>
            </a:r>
            <a:r>
              <a:rPr lang="en-US" dirty="0">
                <a:solidFill>
                  <a:srgbClr val="008000"/>
                </a:solidFill>
              </a:rPr>
              <a:t>s</a:t>
            </a:r>
            <a:r>
              <a:rPr lang="en-US" sz="1400" dirty="0">
                <a:solidFill>
                  <a:srgbClr val="008000"/>
                </a:solidFill>
                <a:latin typeface="Times New Roman"/>
                <a:cs typeface="Times New Roman"/>
              </a:rPr>
              <a:t> to refer to the string </a:t>
            </a:r>
            <a:r>
              <a:rPr lang="en-US" dirty="0">
                <a:solidFill>
                  <a:srgbClr val="008000"/>
                </a:solidFill>
              </a:rPr>
              <a:t>“Hello World!”</a:t>
            </a:r>
            <a:r>
              <a:rPr lang="en-US" sz="1400" dirty="0">
                <a:solidFill>
                  <a:srgbClr val="008000"/>
                </a:solidFill>
                <a:latin typeface="Times New Roman"/>
                <a:cs typeface="Times New Roman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US" dirty="0"/>
              <a:t>let s = String.new(12);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008000"/>
                </a:solidFill>
                <a:latin typeface="Times New Roman"/>
                <a:cs typeface="Times New Roman"/>
              </a:rPr>
              <a:t>// Followed by a loop that uses </a:t>
            </a:r>
            <a:r>
              <a:rPr lang="en-US" dirty="0">
                <a:solidFill>
                  <a:srgbClr val="008000"/>
                </a:solidFill>
              </a:rPr>
              <a:t>String</a:t>
            </a:r>
            <a:r>
              <a:rPr lang="en-US" sz="1400" dirty="0">
                <a:solidFill>
                  <a:srgbClr val="008000"/>
                </a:solidFill>
                <a:latin typeface="Times New Roman"/>
                <a:cs typeface="Times New Roman"/>
              </a:rPr>
              <a:t>’s </a:t>
            </a:r>
            <a:r>
              <a:rPr lang="en-US" dirty="0">
                <a:solidFill>
                  <a:srgbClr val="008000"/>
                </a:solidFill>
              </a:rPr>
              <a:t>appendChar</a:t>
            </a:r>
            <a:r>
              <a:rPr lang="en-US" sz="1400" dirty="0">
                <a:solidFill>
                  <a:srgbClr val="008000"/>
                </a:solidFill>
                <a:latin typeface="Times New Roman"/>
                <a:cs typeface="Times New Roman"/>
              </a:rPr>
              <a:t> method to set </a:t>
            </a:r>
            <a:r>
              <a:rPr lang="en-US" dirty="0">
                <a:solidFill>
                  <a:srgbClr val="008000"/>
                </a:solidFill>
              </a:rPr>
              <a:t>s</a:t>
            </a:r>
            <a:r>
              <a:rPr lang="en-US" sz="1400" dirty="0">
                <a:solidFill>
                  <a:srgbClr val="008000"/>
                </a:solidFill>
                <a:latin typeface="Times New Roman"/>
                <a:cs typeface="Times New Roman"/>
              </a:rPr>
              <a:t> to </a:t>
            </a:r>
            <a:r>
              <a:rPr lang="en-US" dirty="0">
                <a:solidFill>
                  <a:srgbClr val="008000"/>
                </a:solidFill>
              </a:rPr>
              <a:t>“Hello World!”</a:t>
            </a:r>
            <a:endParaRPr lang="en-US" sz="1400" dirty="0">
              <a:solidFill>
                <a:srgbClr val="008000"/>
              </a:solidFill>
              <a:latin typeface="Times New Roman"/>
              <a:cs typeface="Times New Roman"/>
            </a:endParaRPr>
          </a:p>
          <a:p>
            <a:r>
              <a:rPr lang="en-US" sz="1400" dirty="0">
                <a:solidFill>
                  <a:srgbClr val="008000"/>
                </a:solidFill>
                <a:latin typeface="Times New Roman"/>
                <a:cs typeface="Times New Roman"/>
              </a:rPr>
              <a:t>// (loop code not shown)</a:t>
            </a:r>
          </a:p>
          <a:p>
            <a:pPr>
              <a:spcBef>
                <a:spcPts val="600"/>
              </a:spcBef>
            </a:pPr>
            <a:endParaRPr lang="en-US" sz="1400" dirty="0">
              <a:latin typeface="Times New Roman"/>
              <a:cs typeface="Times New Roman"/>
            </a:endParaRP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008000"/>
                </a:solidFill>
                <a:latin typeface="Times New Roman"/>
                <a:cs typeface="Times New Roman"/>
              </a:rPr>
              <a:t>// Alternatively, the Jack compiler allows using:</a:t>
            </a:r>
          </a:p>
          <a:p>
            <a:pPr>
              <a:spcBef>
                <a:spcPts val="600"/>
              </a:spcBef>
            </a:pPr>
            <a:r>
              <a:rPr lang="en-US" dirty="0"/>
              <a:t>let s = ”Hello World”;  // “syntactic sugar”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008000"/>
                </a:solidFill>
                <a:latin typeface="Times New Roman"/>
                <a:cs typeface="Times New Roman"/>
              </a:rPr>
              <a:t>// Accessing some character within a string:</a:t>
            </a:r>
          </a:p>
          <a:p>
            <a:pPr>
              <a:spcBef>
                <a:spcPts val="600"/>
              </a:spcBef>
            </a:pPr>
            <a:r>
              <a:rPr lang="en-US" dirty="0"/>
              <a:t>let c = s.charAt(6);    // Sets c to the numeric value representing ‘W’.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873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46314" y="1078644"/>
            <a:ext cx="3410743" cy="3072019"/>
            <a:chOff x="846314" y="1078644"/>
            <a:chExt cx="3410743" cy="3072019"/>
          </a:xfrm>
        </p:grpSpPr>
        <p:sp>
          <p:nvSpPr>
            <p:cNvPr id="11" name="TextBox 10"/>
            <p:cNvSpPr txBox="1"/>
            <p:nvPr/>
          </p:nvSpPr>
          <p:spPr>
            <a:xfrm>
              <a:off x="846314" y="1078644"/>
              <a:ext cx="11238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spcBef>
                  <a:spcPts val="600"/>
                </a:spcBef>
              </a:pPr>
              <a:r>
                <a:rPr lang="en-US" sz="1600" dirty="0">
                  <a:latin typeface="Times New Roman"/>
                  <a:cs typeface="Times New Roman"/>
                </a:rPr>
                <a:t>Examples:</a:t>
              </a:r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860027" y="1448884"/>
              <a:ext cx="3397030" cy="2701779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dirty="0">
                  <a:solidFill>
                    <a:srgbClr val="000000"/>
                  </a:solidFill>
                  <a:ea typeface="Consolas"/>
                </a:rPr>
                <a:t>...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solidFill>
                    <a:srgbClr val="000000"/>
                  </a:solidFill>
                  <a:ea typeface="Consolas"/>
                </a:rPr>
                <a:t>var Array arr; 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solidFill>
                    <a:srgbClr val="000000"/>
                  </a:solidFill>
                  <a:ea typeface="Consolas"/>
                </a:rPr>
                <a:t>var String helloWorld;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solidFill>
                    <a:srgbClr val="000000"/>
                  </a:solidFill>
                  <a:ea typeface="Consolas"/>
                </a:rPr>
                <a:t>let helloWorld = “Hello World!” 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solidFill>
                    <a:srgbClr val="000000"/>
                  </a:solidFill>
                  <a:ea typeface="Consolas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40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constructs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787504" y="1515460"/>
            <a:ext cx="5288510" cy="4378835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Inputs some numbers and computes their average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class Main {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function void main() {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var Array a; 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var int length;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var int i, sum;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let length = Keyboard.readInt(”How many numbers? ”);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let a = Array.new(length);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constructs the array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let i = 0;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while (i &lt; length) {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   let a[i] = Keyboard.readInt(”Enter a number: ”);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   let sum = sum + a[i];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   let i = i + 1;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}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do Output.printString(”The average is ”);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do Output.printInt(sum / length);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return;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789847" y="1149818"/>
            <a:ext cx="168977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Jack code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30811" y="1397273"/>
            <a:ext cx="2367481" cy="2749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lvl="0" indent="-182563"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A Jack program is a collection of one or more Jack classes,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one of which must be named </a:t>
            </a:r>
            <a:r>
              <a:rPr lang="en-US" sz="1200" dirty="0">
                <a:latin typeface="Consolas"/>
                <a:cs typeface="Consolas"/>
              </a:rPr>
              <a:t>Main</a:t>
            </a:r>
          </a:p>
          <a:p>
            <a:pPr marL="182563" indent="-182563"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The </a:t>
            </a:r>
            <a:r>
              <a:rPr lang="en-US" sz="1200" dirty="0">
                <a:latin typeface="Consolas"/>
                <a:cs typeface="Consolas"/>
              </a:rPr>
              <a:t>Main</a:t>
            </a:r>
            <a:r>
              <a:rPr lang="en-US" sz="1600" dirty="0">
                <a:latin typeface="Times New Roman"/>
                <a:cs typeface="Times New Roman"/>
              </a:rPr>
              <a:t> class must have at least one function, named </a:t>
            </a:r>
            <a:r>
              <a:rPr lang="en-US" sz="1200" dirty="0">
                <a:latin typeface="Consolas"/>
                <a:cs typeface="Consolas"/>
              </a:rPr>
              <a:t>main</a:t>
            </a:r>
            <a:endParaRPr lang="en-US" sz="1200" dirty="0">
              <a:latin typeface="Times New Roman"/>
              <a:cs typeface="Times New Roman"/>
            </a:endParaRPr>
          </a:p>
          <a:p>
            <a:pPr marL="182563" lvl="0" indent="-182563"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Program’s entry point: </a:t>
            </a:r>
            <a:r>
              <a:rPr lang="en-US" sz="1200" dirty="0">
                <a:latin typeface="Consolas"/>
                <a:cs typeface="Consolas"/>
              </a:rPr>
              <a:t>Main.main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794908" y="1836387"/>
            <a:ext cx="5281105" cy="438574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314" y="1078644"/>
            <a:ext cx="1123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1600" dirty="0">
                <a:latin typeface="Times New Roman"/>
                <a:cs typeface="Times New Roman"/>
              </a:rPr>
              <a:t>Examples: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9355" y="4437039"/>
            <a:ext cx="783768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6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Jack arrays are ...</a:t>
            </a:r>
          </a:p>
          <a:p>
            <a:pPr marL="742950" lvl="1" indent="-285750">
              <a:spcBef>
                <a:spcPts val="600"/>
              </a:spcBef>
              <a:buSzPct val="60000"/>
              <a:buFont typeface="Wingdings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instances (objects) of the OS class </a:t>
            </a:r>
            <a:r>
              <a:rPr lang="en-US" sz="1400" dirty="0">
                <a:latin typeface="Consolas"/>
                <a:cs typeface="Consolas"/>
              </a:rPr>
              <a:t>Array</a:t>
            </a:r>
          </a:p>
          <a:p>
            <a:pPr marL="742950" lvl="1" indent="-285750">
              <a:spcBef>
                <a:spcPts val="600"/>
              </a:spcBef>
              <a:buSzPct val="60000"/>
              <a:buFont typeface="Wingdings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not typed</a:t>
            </a:r>
          </a:p>
          <a:p>
            <a:pPr marL="742950" lvl="1" indent="-285750">
              <a:spcBef>
                <a:spcPts val="600"/>
              </a:spcBef>
              <a:buSzPct val="60000"/>
              <a:buFont typeface="Wingdings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uni-dimensional</a:t>
            </a:r>
          </a:p>
          <a:p>
            <a:pPr marL="285750" lvl="0" indent="-285750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Multi-dimensional arrays can be obtained by using an arrays of arrays.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60027" y="1448884"/>
            <a:ext cx="3397030" cy="2701779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  <a:ea typeface="Consolas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  <a:ea typeface="Consolas"/>
              </a:rPr>
              <a:t>var Array arr; 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  <a:ea typeface="Consolas"/>
              </a:rPr>
              <a:t>var String helloWorld;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  <a:ea typeface="Consolas"/>
              </a:rPr>
              <a:t>let helloWorld = “Hello World!” 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  <a:ea typeface="Consolas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  <a:ea typeface="Consolas"/>
              </a:rPr>
              <a:t>let arr = Array.new(4);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  <a:ea typeface="Consolas"/>
              </a:rPr>
              <a:t>let arr[0] = 12;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  <a:ea typeface="Consolas"/>
              </a:rPr>
              <a:t>let arr[1] = false;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  <a:ea typeface="Consolas"/>
              </a:rPr>
              <a:t>let arr[2] = Fraction.new(314/100);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  <a:ea typeface="Consolas"/>
              </a:rPr>
              <a:t>let arr[3] = helloWorld;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  <a:ea typeface="Consolas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93248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note: peculiar features of the Jack language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8698" y="940311"/>
            <a:ext cx="7837681" cy="4178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ts val="1800"/>
              </a:lnSpc>
              <a:spcBef>
                <a:spcPts val="18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The keyword </a:t>
            </a:r>
            <a:r>
              <a:rPr lang="en-US" sz="1400" dirty="0">
                <a:latin typeface="Consolas"/>
                <a:cs typeface="Consolas"/>
              </a:rPr>
              <a:t>let</a:t>
            </a:r>
            <a:r>
              <a:rPr lang="en-US" sz="2000" dirty="0">
                <a:latin typeface="Times New Roman"/>
                <a:cs typeface="Times New Roman"/>
              </a:rPr>
              <a:t>:</a:t>
            </a:r>
            <a:br>
              <a:rPr lang="en-US" sz="2000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must be used in assignments: </a:t>
            </a:r>
            <a:r>
              <a:rPr lang="en-US" sz="1400" dirty="0">
                <a:latin typeface="Consolas"/>
                <a:cs typeface="Consolas"/>
              </a:rPr>
              <a:t>let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Consolas"/>
                <a:cs typeface="Consolas"/>
              </a:rPr>
              <a:t>x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Consolas"/>
                <a:cs typeface="Consolas"/>
              </a:rPr>
              <a:t>=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Consolas"/>
                <a:cs typeface="Consolas"/>
              </a:rPr>
              <a:t>0;</a:t>
            </a:r>
          </a:p>
          <a:p>
            <a:pPr marL="342900" indent="-342900">
              <a:lnSpc>
                <a:spcPts val="1800"/>
              </a:lnSpc>
              <a:spcBef>
                <a:spcPts val="18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The keyword </a:t>
            </a:r>
            <a:r>
              <a:rPr lang="en-US" sz="1400" dirty="0">
                <a:latin typeface="Consolas"/>
                <a:cs typeface="Consolas"/>
              </a:rPr>
              <a:t>do: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dirty="0">
                <a:latin typeface="Times New Roman"/>
                <a:cs typeface="Times New Roman"/>
              </a:rPr>
              <a:t>must be used for calling a method or a function outside an expression</a:t>
            </a:r>
            <a:r>
              <a:rPr lang="en-US" sz="2000" dirty="0">
                <a:latin typeface="Times New Roman"/>
                <a:cs typeface="Times New Roman"/>
              </a:rPr>
              <a:t>:</a:t>
            </a:r>
            <a:br>
              <a:rPr lang="en-US" sz="2000" dirty="0">
                <a:latin typeface="Times New Roman"/>
                <a:cs typeface="Times New Roman"/>
              </a:rPr>
            </a:br>
            <a:r>
              <a:rPr lang="en-US" sz="1400" dirty="0">
                <a:latin typeface="Consolas"/>
                <a:cs typeface="Consolas"/>
              </a:rPr>
              <a:t>do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Consolas"/>
                <a:cs typeface="Consolas"/>
              </a:rPr>
              <a:t>reduce()</a:t>
            </a:r>
            <a:r>
              <a:rPr lang="en-US" sz="2000" dirty="0">
                <a:latin typeface="Times New Roman"/>
                <a:cs typeface="Times New Roman"/>
              </a:rPr>
              <a:t>;</a:t>
            </a:r>
          </a:p>
          <a:p>
            <a:pPr marL="342900" lvl="0" indent="-342900">
              <a:lnSpc>
                <a:spcPts val="1800"/>
              </a:lnSpc>
              <a:spcBef>
                <a:spcPts val="18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The body of a statement must be within curly brackets, even if it contains a single statement: </a:t>
            </a:r>
            <a:r>
              <a:rPr lang="en-US" sz="1400" dirty="0">
                <a:latin typeface="Consolas"/>
                <a:cs typeface="Consolas"/>
              </a:rPr>
              <a:t>if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Consolas"/>
                <a:cs typeface="Consolas"/>
              </a:rPr>
              <a:t>(a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Consolas"/>
                <a:cs typeface="Consolas"/>
              </a:rPr>
              <a:t>&gt;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Consolas"/>
                <a:cs typeface="Consolas"/>
              </a:rPr>
              <a:t>0)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Consolas"/>
                <a:cs typeface="Consolas"/>
              </a:rPr>
              <a:t>{return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Consolas"/>
                <a:cs typeface="Consolas"/>
              </a:rPr>
              <a:t>a;}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Consolas"/>
                <a:cs typeface="Consolas"/>
              </a:rPr>
              <a:t>else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Consolas"/>
                <a:cs typeface="Consolas"/>
              </a:rPr>
              <a:t>{return –a;}</a:t>
            </a:r>
          </a:p>
          <a:p>
            <a:pPr marL="342900" lvl="0" indent="-342900">
              <a:lnSpc>
                <a:spcPts val="1800"/>
              </a:lnSpc>
              <a:spcBef>
                <a:spcPts val="18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All subroutine must end with a </a:t>
            </a:r>
            <a:r>
              <a:rPr lang="en-US" sz="1400" dirty="0">
                <a:latin typeface="Consolas"/>
                <a:cs typeface="Consolas"/>
              </a:rPr>
              <a:t>return</a:t>
            </a:r>
          </a:p>
          <a:p>
            <a:pPr marL="342900" lvl="0" indent="-342900">
              <a:lnSpc>
                <a:spcPts val="1800"/>
              </a:lnSpc>
              <a:spcBef>
                <a:spcPts val="18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No operator priority:</a:t>
            </a:r>
          </a:p>
          <a:p>
            <a:pPr marL="800100" lvl="1" indent="-342900">
              <a:lnSpc>
                <a:spcPts val="1800"/>
              </a:lnSpc>
              <a:spcBef>
                <a:spcPts val="600"/>
              </a:spcBef>
              <a:buSzPct val="60000"/>
              <a:buFont typeface="Wingdings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The following value if unpredictable:  </a:t>
            </a:r>
            <a:r>
              <a:rPr lang="en-US" sz="1600" dirty="0">
                <a:latin typeface="Consolas"/>
                <a:cs typeface="Consolas"/>
              </a:rPr>
              <a:t>2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Consolas"/>
                <a:cs typeface="Consolas"/>
              </a:rPr>
              <a:t>+ 3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Consolas"/>
                <a:cs typeface="Consolas"/>
              </a:rPr>
              <a:t>*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Consolas"/>
                <a:cs typeface="Consolas"/>
              </a:rPr>
              <a:t>4</a:t>
            </a:r>
            <a:endParaRPr lang="en-US" sz="2000" dirty="0">
              <a:latin typeface="Times New Roman"/>
              <a:cs typeface="Times New Roman"/>
            </a:endParaRPr>
          </a:p>
          <a:p>
            <a:pPr marL="800100" lvl="1" indent="-342900">
              <a:lnSpc>
                <a:spcPts val="1800"/>
              </a:lnSpc>
              <a:spcBef>
                <a:spcPts val="600"/>
              </a:spcBef>
              <a:buSzPct val="60000"/>
              <a:buFont typeface="Wingdings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To enforce priority of operations, use parentheses:  </a:t>
            </a:r>
            <a:r>
              <a:rPr lang="en-US" dirty="0">
                <a:latin typeface="Consolas"/>
                <a:cs typeface="Consolas"/>
              </a:rPr>
              <a:t>2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Consolas"/>
                <a:cs typeface="Consolas"/>
              </a:rPr>
              <a:t>+ (3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Consolas"/>
                <a:cs typeface="Consolas"/>
              </a:rPr>
              <a:t>*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Consolas"/>
                <a:cs typeface="Consolas"/>
              </a:rPr>
              <a:t>4)</a:t>
            </a:r>
          </a:p>
          <a:p>
            <a:pPr marL="342900" indent="-342900">
              <a:lnSpc>
                <a:spcPts val="1800"/>
              </a:lnSpc>
              <a:spcBef>
                <a:spcPts val="18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The language is weakly typed.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754881" y="5281805"/>
            <a:ext cx="3596640" cy="966596"/>
          </a:xfrm>
          <a:prstGeom prst="wedgeRoundRectCallout">
            <a:avLst>
              <a:gd name="adj1" fmla="val -56736"/>
              <a:gd name="adj2" fmla="val -9822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These concessions make the life of the compiler writer much easier.</a:t>
            </a:r>
          </a:p>
        </p:txBody>
      </p:sp>
    </p:spTree>
    <p:extLst>
      <p:ext uri="{BB962C8B-B14F-4D97-AF65-F5344CB8AC3E}">
        <p14:creationId xmlns:p14="http://schemas.microsoft.com/office/powerpoint/2010/main" val="110867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3"/>
      <p:bldP spid="7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language</a:t>
            </a:r>
            <a:r>
              <a:rPr lang="en-US" sz="1800" dirty="0" smtClean="0"/>
              <a:t>: lecture plan</a:t>
            </a:r>
            <a:endParaRPr lang="en-US" sz="1800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704042" y="1530688"/>
            <a:ext cx="4572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71822" y="1163378"/>
            <a:ext cx="3560638" cy="182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dirty="0">
                <a:latin typeface="Times New Roman"/>
                <a:cs typeface="Times New Roman"/>
              </a:rPr>
              <a:t>High level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Hello world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Procedural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Object-based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List processing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883597" y="1141958"/>
            <a:ext cx="4362919" cy="3057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dirty="0">
                <a:latin typeface="Times New Roman"/>
                <a:cs typeface="Times New Roman"/>
              </a:rPr>
              <a:t>Application development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Jack applications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Using the OS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Application example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Graphics optimization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53621" y="3400780"/>
            <a:ext cx="3560638" cy="182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dirty="0">
                <a:latin typeface="Times New Roman"/>
                <a:cs typeface="Times New Roman"/>
              </a:rPr>
              <a:t>Jack language specification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Syntax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Data types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Classes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94832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applications: Stats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8"/>
          <p:cNvGrpSpPr>
            <a:grpSpLocks/>
          </p:cNvGrpSpPr>
          <p:nvPr/>
        </p:nvGrpSpPr>
        <p:grpSpPr bwMode="auto">
          <a:xfrm>
            <a:off x="827395" y="1422748"/>
            <a:ext cx="6346099" cy="3503959"/>
            <a:chOff x="384" y="576"/>
            <a:chExt cx="5136" cy="2736"/>
          </a:xfrm>
        </p:grpSpPr>
        <p:pic>
          <p:nvPicPr>
            <p:cNvPr id="31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56" t="12889" b="51041"/>
            <a:stretch>
              <a:fillRect/>
            </a:stretch>
          </p:blipFill>
          <p:spPr bwMode="auto">
            <a:xfrm>
              <a:off x="384" y="576"/>
              <a:ext cx="5136" cy="2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3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56" t="54529" b="44795"/>
            <a:stretch>
              <a:fillRect/>
            </a:stretch>
          </p:blipFill>
          <p:spPr bwMode="auto">
            <a:xfrm>
              <a:off x="384" y="3168"/>
              <a:ext cx="513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035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applications: Tetris </a:t>
            </a:r>
            <a:r>
              <a:rPr lang="en-US" sz="1800" dirty="0"/>
              <a:t>(by Marc Domink Migge)</a:t>
            </a:r>
            <a:endParaRPr lang="en-US" sz="9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827396" y="1422748"/>
            <a:ext cx="6346098" cy="3445168"/>
            <a:chOff x="827395" y="1422748"/>
            <a:chExt cx="7404483" cy="4086254"/>
          </a:xfrm>
        </p:grpSpPr>
        <p:grpSp>
          <p:nvGrpSpPr>
            <p:cNvPr id="40" name="Group 8"/>
            <p:cNvGrpSpPr>
              <a:grpSpLocks/>
            </p:cNvGrpSpPr>
            <p:nvPr/>
          </p:nvGrpSpPr>
          <p:grpSpPr bwMode="auto">
            <a:xfrm>
              <a:off x="827395" y="1422748"/>
              <a:ext cx="7404483" cy="4086254"/>
              <a:chOff x="384" y="576"/>
              <a:chExt cx="5136" cy="2736"/>
            </a:xfrm>
          </p:grpSpPr>
          <p:pic>
            <p:nvPicPr>
              <p:cNvPr id="42" name="Picture 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656" t="12889" b="51041"/>
              <a:stretch>
                <a:fillRect/>
              </a:stretch>
            </p:blipFill>
            <p:spPr bwMode="auto">
              <a:xfrm>
                <a:off x="384" y="576"/>
                <a:ext cx="5136" cy="26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43" name="Picture 10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656" t="54529" b="44795"/>
              <a:stretch>
                <a:fillRect/>
              </a:stretch>
            </p:blipFill>
            <p:spPr bwMode="auto">
              <a:xfrm>
                <a:off x="384" y="3168"/>
                <a:ext cx="51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1" name="Picture 2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1" t="2348" r="1318" b="11930"/>
            <a:stretch/>
          </p:blipFill>
          <p:spPr bwMode="auto">
            <a:xfrm>
              <a:off x="952544" y="1657912"/>
              <a:ext cx="7101239" cy="3692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7763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applications: Bouncing Ball </a:t>
            </a:r>
            <a:r>
              <a:rPr lang="en-US" sz="1800" dirty="0"/>
              <a:t>(by Gavin Stewart)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827396" y="1422748"/>
            <a:ext cx="6310819" cy="3374618"/>
            <a:chOff x="827395" y="1422748"/>
            <a:chExt cx="7416243" cy="4086254"/>
          </a:xfrm>
        </p:grpSpPr>
        <p:grpSp>
          <p:nvGrpSpPr>
            <p:cNvPr id="26" name="Group 8"/>
            <p:cNvGrpSpPr>
              <a:grpSpLocks/>
            </p:cNvGrpSpPr>
            <p:nvPr/>
          </p:nvGrpSpPr>
          <p:grpSpPr bwMode="auto">
            <a:xfrm>
              <a:off x="827395" y="1422748"/>
              <a:ext cx="7404483" cy="4086254"/>
              <a:chOff x="384" y="576"/>
              <a:chExt cx="5136" cy="2736"/>
            </a:xfrm>
          </p:grpSpPr>
          <p:pic>
            <p:nvPicPr>
              <p:cNvPr id="42" name="Picture 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656" t="12889" b="51041"/>
              <a:stretch>
                <a:fillRect/>
              </a:stretch>
            </p:blipFill>
            <p:spPr bwMode="auto">
              <a:xfrm>
                <a:off x="384" y="576"/>
                <a:ext cx="5136" cy="26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43" name="Picture 10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656" t="54529" b="44795"/>
              <a:stretch>
                <a:fillRect/>
              </a:stretch>
            </p:blipFill>
            <p:spPr bwMode="auto">
              <a:xfrm>
                <a:off x="384" y="3168"/>
                <a:ext cx="51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858467" y="1458025"/>
              <a:ext cx="7385171" cy="4033078"/>
              <a:chOff x="533400" y="1066800"/>
              <a:chExt cx="8153400" cy="4724400"/>
            </a:xfrm>
          </p:grpSpPr>
          <p:grpSp>
            <p:nvGrpSpPr>
              <p:cNvPr id="29" name="Group 8"/>
              <p:cNvGrpSpPr>
                <a:grpSpLocks/>
              </p:cNvGrpSpPr>
              <p:nvPr/>
            </p:nvGrpSpPr>
            <p:grpSpPr bwMode="auto">
              <a:xfrm>
                <a:off x="533400" y="1066800"/>
                <a:ext cx="8153400" cy="4724400"/>
                <a:chOff x="384" y="576"/>
                <a:chExt cx="5136" cy="2736"/>
              </a:xfrm>
            </p:grpSpPr>
            <p:pic>
              <p:nvPicPr>
                <p:cNvPr id="40" name="Picture 9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656" t="12889" b="51041"/>
                <a:stretch>
                  <a:fillRect/>
                </a:stretch>
              </p:blipFill>
              <p:spPr bwMode="auto">
                <a:xfrm>
                  <a:off x="384" y="576"/>
                  <a:ext cx="5136" cy="26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1" name="Picture 10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656" t="54529" b="44795"/>
                <a:stretch>
                  <a:fillRect/>
                </a:stretch>
              </p:blipFill>
              <p:spPr bwMode="auto">
                <a:xfrm>
                  <a:off x="384" y="3168"/>
                  <a:ext cx="5136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39" name="Rectangle 38"/>
              <p:cNvSpPr/>
              <p:nvPr/>
            </p:nvSpPr>
            <p:spPr bwMode="auto">
              <a:xfrm>
                <a:off x="683568" y="1340768"/>
                <a:ext cx="5616624" cy="367240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pic>
          <p:nvPicPr>
            <p:cNvPr id="28" name="Picture 1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45" t="19087" r="6442" b="13547"/>
            <a:stretch/>
          </p:blipFill>
          <p:spPr bwMode="auto">
            <a:xfrm>
              <a:off x="1219024" y="2010659"/>
              <a:ext cx="6279410" cy="2951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9191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applications: Space Invaders </a:t>
            </a:r>
            <a:r>
              <a:rPr lang="en-US" sz="1800" dirty="0"/>
              <a:t>(by Ran Navok)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827395" y="1422748"/>
            <a:ext cx="6275540" cy="3292311"/>
            <a:chOff x="827395" y="1422748"/>
            <a:chExt cx="7416243" cy="4086254"/>
          </a:xfrm>
        </p:grpSpPr>
        <p:grpSp>
          <p:nvGrpSpPr>
            <p:cNvPr id="17" name="Group 8"/>
            <p:cNvGrpSpPr>
              <a:grpSpLocks/>
            </p:cNvGrpSpPr>
            <p:nvPr/>
          </p:nvGrpSpPr>
          <p:grpSpPr bwMode="auto">
            <a:xfrm>
              <a:off x="827395" y="1422748"/>
              <a:ext cx="7404483" cy="4086254"/>
              <a:chOff x="384" y="576"/>
              <a:chExt cx="5136" cy="2736"/>
            </a:xfrm>
          </p:grpSpPr>
          <p:pic>
            <p:nvPicPr>
              <p:cNvPr id="24" name="Picture 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656" t="12889" b="51041"/>
              <a:stretch>
                <a:fillRect/>
              </a:stretch>
            </p:blipFill>
            <p:spPr bwMode="auto">
              <a:xfrm>
                <a:off x="384" y="576"/>
                <a:ext cx="5136" cy="26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5" name="Picture 10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656" t="54529" b="44795"/>
              <a:stretch>
                <a:fillRect/>
              </a:stretch>
            </p:blipFill>
            <p:spPr bwMode="auto">
              <a:xfrm>
                <a:off x="384" y="3168"/>
                <a:ext cx="51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858467" y="1458025"/>
              <a:ext cx="7385171" cy="4033078"/>
              <a:chOff x="533400" y="1066800"/>
              <a:chExt cx="8153400" cy="4724400"/>
            </a:xfrm>
          </p:grpSpPr>
          <p:grpSp>
            <p:nvGrpSpPr>
              <p:cNvPr id="20" name="Group 8"/>
              <p:cNvGrpSpPr>
                <a:grpSpLocks/>
              </p:cNvGrpSpPr>
              <p:nvPr/>
            </p:nvGrpSpPr>
            <p:grpSpPr bwMode="auto">
              <a:xfrm>
                <a:off x="533400" y="1066800"/>
                <a:ext cx="8153400" cy="4724400"/>
                <a:chOff x="384" y="576"/>
                <a:chExt cx="5136" cy="2736"/>
              </a:xfrm>
            </p:grpSpPr>
            <p:pic>
              <p:nvPicPr>
                <p:cNvPr id="22" name="Picture 9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656" t="12889" b="51041"/>
                <a:stretch>
                  <a:fillRect/>
                </a:stretch>
              </p:blipFill>
              <p:spPr bwMode="auto">
                <a:xfrm>
                  <a:off x="384" y="576"/>
                  <a:ext cx="5136" cy="26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3" name="Picture 10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656" t="54529" b="44795"/>
                <a:stretch>
                  <a:fillRect/>
                </a:stretch>
              </p:blipFill>
              <p:spPr bwMode="auto">
                <a:xfrm>
                  <a:off x="384" y="3168"/>
                  <a:ext cx="5136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21" name="Rectangle 20"/>
              <p:cNvSpPr/>
              <p:nvPr/>
            </p:nvSpPr>
            <p:spPr bwMode="auto">
              <a:xfrm>
                <a:off x="683568" y="1340768"/>
                <a:ext cx="5616624" cy="367240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9584" y="1645350"/>
              <a:ext cx="7061200" cy="370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333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applications: Sokoban </a:t>
            </a:r>
            <a:r>
              <a:rPr lang="en-US" sz="1800" dirty="0"/>
              <a:t>(by Golan Parashi)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27395" y="1422748"/>
            <a:ext cx="6275540" cy="3292311"/>
            <a:chOff x="827395" y="1422748"/>
            <a:chExt cx="6275540" cy="3292311"/>
          </a:xfrm>
        </p:grpSpPr>
        <p:grpSp>
          <p:nvGrpSpPr>
            <p:cNvPr id="17" name="Group 8"/>
            <p:cNvGrpSpPr>
              <a:grpSpLocks/>
            </p:cNvGrpSpPr>
            <p:nvPr/>
          </p:nvGrpSpPr>
          <p:grpSpPr bwMode="auto">
            <a:xfrm>
              <a:off x="827395" y="1422748"/>
              <a:ext cx="6265589" cy="3292311"/>
              <a:chOff x="384" y="576"/>
              <a:chExt cx="5136" cy="2736"/>
            </a:xfrm>
          </p:grpSpPr>
          <p:pic>
            <p:nvPicPr>
              <p:cNvPr id="24" name="Picture 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656" t="12889" b="51041"/>
              <a:stretch>
                <a:fillRect/>
              </a:stretch>
            </p:blipFill>
            <p:spPr bwMode="auto">
              <a:xfrm>
                <a:off x="384" y="576"/>
                <a:ext cx="5136" cy="26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5" name="Picture 10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656" t="54529" b="44795"/>
              <a:stretch>
                <a:fillRect/>
              </a:stretch>
            </p:blipFill>
            <p:spPr bwMode="auto">
              <a:xfrm>
                <a:off x="384" y="3168"/>
                <a:ext cx="51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853688" y="1451171"/>
              <a:ext cx="6249247" cy="3249467"/>
              <a:chOff x="533400" y="1066800"/>
              <a:chExt cx="8153400" cy="4724400"/>
            </a:xfrm>
          </p:grpSpPr>
          <p:grpSp>
            <p:nvGrpSpPr>
              <p:cNvPr id="20" name="Group 8"/>
              <p:cNvGrpSpPr>
                <a:grpSpLocks/>
              </p:cNvGrpSpPr>
              <p:nvPr/>
            </p:nvGrpSpPr>
            <p:grpSpPr bwMode="auto">
              <a:xfrm>
                <a:off x="533400" y="1066800"/>
                <a:ext cx="8153400" cy="4724400"/>
                <a:chOff x="384" y="576"/>
                <a:chExt cx="5136" cy="2736"/>
              </a:xfrm>
            </p:grpSpPr>
            <p:pic>
              <p:nvPicPr>
                <p:cNvPr id="22" name="Picture 9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656" t="12889" b="51041"/>
                <a:stretch>
                  <a:fillRect/>
                </a:stretch>
              </p:blipFill>
              <p:spPr bwMode="auto">
                <a:xfrm>
                  <a:off x="384" y="576"/>
                  <a:ext cx="5136" cy="26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3" name="Picture 10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656" t="54529" b="44795"/>
                <a:stretch>
                  <a:fillRect/>
                </a:stretch>
              </p:blipFill>
              <p:spPr bwMode="auto">
                <a:xfrm>
                  <a:off x="384" y="3168"/>
                  <a:ext cx="5136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21" name="Rectangle 20"/>
              <p:cNvSpPr/>
              <p:nvPr/>
            </p:nvSpPr>
            <p:spPr bwMode="auto">
              <a:xfrm>
                <a:off x="683568" y="1340768"/>
                <a:ext cx="5616624" cy="367240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3107" y="1610879"/>
              <a:ext cx="5965191" cy="29652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929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Jack application</a:t>
            </a:r>
            <a:endParaRPr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52458" y="1367362"/>
            <a:ext cx="7702963" cy="3307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r>
              <a:rPr lang="en-US" sz="2000" dirty="0">
                <a:ea typeface="宋体"/>
              </a:rPr>
              <a:t>Put all the app files in one directory, whose name is the app name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u="sng" dirty="0">
                <a:ea typeface="宋体"/>
              </a:rPr>
              <a:t>Write / edit</a:t>
            </a:r>
            <a:r>
              <a:rPr lang="en-US" sz="2000" dirty="0">
                <a:ea typeface="宋体"/>
              </a:rPr>
              <a:t>  your Jack class files using a standard text editor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u="sng" dirty="0">
                <a:ea typeface="宋体"/>
              </a:rPr>
              <a:t>Compile</a:t>
            </a:r>
            <a:r>
              <a:rPr lang="en-US" sz="2000" dirty="0">
                <a:ea typeface="宋体"/>
              </a:rPr>
              <a:t>  your Jack files / directory using the supplied </a:t>
            </a:r>
            <a:r>
              <a:rPr lang="en-US" sz="1600" dirty="0">
                <a:latin typeface="Consolas"/>
                <a:ea typeface="宋体"/>
                <a:cs typeface="Consolas"/>
              </a:rPr>
              <a:t>JackCompiler</a:t>
            </a:r>
            <a:r>
              <a:rPr lang="en-US" sz="2000" dirty="0">
                <a:latin typeface="Consolas"/>
                <a:ea typeface="宋体"/>
                <a:cs typeface="Consolas"/>
              </a:rPr>
              <a:t/>
            </a:r>
            <a:br>
              <a:rPr lang="en-US" sz="2000" dirty="0">
                <a:latin typeface="Consolas"/>
                <a:ea typeface="宋体"/>
                <a:cs typeface="Consolas"/>
              </a:rPr>
            </a:br>
            <a:r>
              <a:rPr lang="en-US" sz="2000" dirty="0">
                <a:latin typeface="Consolas"/>
                <a:ea typeface="宋体"/>
                <a:cs typeface="Consolas"/>
              </a:rPr>
              <a:t>       </a:t>
            </a:r>
            <a:r>
              <a:rPr lang="en-US" sz="2000" dirty="0">
                <a:ea typeface="宋体"/>
              </a:rPr>
              <a:t>(available in </a:t>
            </a:r>
            <a:r>
              <a:rPr lang="en-US" sz="1600" dirty="0">
                <a:latin typeface="Consolas"/>
                <a:ea typeface="宋体"/>
                <a:cs typeface="Consolas"/>
              </a:rPr>
              <a:t>nand2tetris/tools</a:t>
            </a:r>
            <a:r>
              <a:rPr lang="en-US" sz="2000" dirty="0">
                <a:ea typeface="宋体"/>
              </a:rPr>
              <a:t>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u="sng" dirty="0">
                <a:ea typeface="宋体"/>
              </a:rPr>
              <a:t>Execute</a:t>
            </a:r>
            <a:r>
              <a:rPr lang="en-US" sz="2000" dirty="0">
                <a:ea typeface="宋体"/>
              </a:rPr>
              <a:t>  your app by loading the app directory (which now contains</a:t>
            </a:r>
            <a:br>
              <a:rPr lang="en-US" sz="2000" dirty="0">
                <a:ea typeface="宋体"/>
              </a:rPr>
            </a:br>
            <a:r>
              <a:rPr lang="en-US" sz="2000" dirty="0">
                <a:ea typeface="宋体"/>
              </a:rPr>
              <a:t>               the compiled </a:t>
            </a:r>
            <a:r>
              <a:rPr lang="en-US" sz="2000" dirty="0">
                <a:latin typeface="Consolas"/>
                <a:ea typeface="宋体"/>
                <a:cs typeface="Consolas"/>
              </a:rPr>
              <a:t>.vm </a:t>
            </a:r>
            <a:r>
              <a:rPr lang="en-US" sz="2000" dirty="0">
                <a:ea typeface="宋体"/>
              </a:rPr>
              <a:t>files) into the supplied VM emulator,</a:t>
            </a:r>
            <a:br>
              <a:rPr lang="en-US" sz="2000" dirty="0">
                <a:ea typeface="宋体"/>
              </a:rPr>
            </a:br>
            <a:r>
              <a:rPr lang="en-US" sz="2000" dirty="0">
                <a:ea typeface="宋体"/>
              </a:rPr>
              <a:t>               and running the code</a:t>
            </a:r>
          </a:p>
        </p:txBody>
      </p:sp>
    </p:spTree>
    <p:extLst>
      <p:ext uri="{BB962C8B-B14F-4D97-AF65-F5344CB8AC3E}">
        <p14:creationId xmlns:p14="http://schemas.microsoft.com/office/powerpoint/2010/main" val="330747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805613" y="985642"/>
            <a:ext cx="7830904" cy="5521702"/>
            <a:chOff x="805613" y="985642"/>
            <a:chExt cx="7830904" cy="552170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/>
            <a:srcRect t="2346"/>
            <a:stretch/>
          </p:blipFill>
          <p:spPr>
            <a:xfrm>
              <a:off x="805613" y="985642"/>
              <a:ext cx="7830904" cy="5521702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4"/>
            <a:srcRect l="43284" t="15188" r="19997"/>
            <a:stretch/>
          </p:blipFill>
          <p:spPr>
            <a:xfrm>
              <a:off x="6842968" y="2056574"/>
              <a:ext cx="1450103" cy="142895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Jack application</a:t>
            </a:r>
          </a:p>
        </p:txBody>
      </p:sp>
    </p:spTree>
    <p:extLst>
      <p:ext uri="{BB962C8B-B14F-4D97-AF65-F5344CB8AC3E}">
        <p14:creationId xmlns:p14="http://schemas.microsoft.com/office/powerpoint/2010/main" val="93054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constructs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787504" y="1515460"/>
            <a:ext cx="5288510" cy="4378835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Inputs some numbers and computes their average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class Main {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function void main() {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var Array a; 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var int length;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var int i, sum;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let length = Keyboard.readInt(”How many numbers? ”);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let a = Array.new(length);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constructs the array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let i = 0;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while (i &lt; length) {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   let a[i] = Keyboard.readInt(”Enter a number: ”);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   let sum = sum + a[i];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   let i = i + 1;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}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do Output.printString(”The average is ”);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do Output.printInt(sum / length);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return;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789847" y="1149818"/>
            <a:ext cx="168977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Jack code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30811" y="1397273"/>
            <a:ext cx="2787777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2000" dirty="0">
                <a:latin typeface="Times New Roman"/>
                <a:cs typeface="Times New Roman"/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/>
                <a:cs typeface="Times New Roman"/>
              </a:rPr>
              <a:t>Jack </a:t>
            </a:r>
            <a:r>
              <a:rPr lang="en-US" sz="2000" dirty="0">
                <a:latin typeface="Times New Roman"/>
                <a:cs typeface="Times New Roman"/>
              </a:rPr>
              <a:t>data</a:t>
            </a:r>
            <a:r>
              <a:rPr lang="en-US" dirty="0">
                <a:latin typeface="Times New Roman"/>
                <a:cs typeface="Times New Roman"/>
              </a:rPr>
              <a:t> types:</a:t>
            </a:r>
          </a:p>
          <a:p>
            <a:pPr marL="182563" lvl="0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Primitive:</a:t>
            </a:r>
          </a:p>
          <a:p>
            <a:pPr marL="539750" lvl="1" indent="-18415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latin typeface="Consolas"/>
                <a:cs typeface="Consolas"/>
              </a:rPr>
              <a:t>int</a:t>
            </a:r>
            <a:endParaRPr lang="en-US" sz="1400" dirty="0">
              <a:latin typeface="Times New Roman"/>
              <a:cs typeface="Times New Roman"/>
            </a:endParaRPr>
          </a:p>
          <a:p>
            <a:pPr marL="539750" lvl="1" indent="-18415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latin typeface="Consolas"/>
                <a:cs typeface="Consolas"/>
              </a:rPr>
              <a:t>char</a:t>
            </a:r>
          </a:p>
          <a:p>
            <a:pPr marL="539750" lvl="1" indent="-18415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latin typeface="Consolas"/>
                <a:cs typeface="Consolas"/>
              </a:rPr>
              <a:t>boolean</a:t>
            </a:r>
          </a:p>
          <a:p>
            <a:pPr marL="182563" lvl="0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Class types:</a:t>
            </a:r>
          </a:p>
          <a:p>
            <a:pPr marL="539750" lvl="1" indent="-18415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OS: </a:t>
            </a:r>
            <a:r>
              <a:rPr lang="en-US" sz="1200" dirty="0">
                <a:latin typeface="Consolas"/>
                <a:cs typeface="Consolas"/>
              </a:rPr>
              <a:t>Array</a:t>
            </a:r>
            <a:r>
              <a:rPr lang="en-US" sz="1600" dirty="0">
                <a:latin typeface="Times New Roman"/>
                <a:cs typeface="Times New Roman"/>
              </a:rPr>
              <a:t>, </a:t>
            </a:r>
            <a:r>
              <a:rPr lang="en-US" sz="1200" dirty="0">
                <a:latin typeface="Consolas"/>
                <a:cs typeface="Consolas"/>
              </a:rPr>
              <a:t>String</a:t>
            </a:r>
            <a:r>
              <a:rPr lang="en-US" sz="1600" dirty="0">
                <a:latin typeface="Times New Roman"/>
                <a:cs typeface="Times New Roman"/>
              </a:rPr>
              <a:t>, ...</a:t>
            </a:r>
          </a:p>
          <a:p>
            <a:pPr marL="539750" lvl="1" indent="-18415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Additional ADT’s can be defined and used, as needed</a:t>
            </a:r>
          </a:p>
        </p:txBody>
      </p:sp>
      <p:sp>
        <p:nvSpPr>
          <p:cNvPr id="7" name="Rectangle 6"/>
          <p:cNvSpPr/>
          <p:nvPr/>
        </p:nvSpPr>
        <p:spPr>
          <a:xfrm>
            <a:off x="791980" y="2272041"/>
            <a:ext cx="5281105" cy="679011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42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language</a:t>
            </a:r>
            <a:r>
              <a:rPr lang="en-US" sz="1800" dirty="0" smtClean="0"/>
              <a:t>: lecture plan</a:t>
            </a:r>
            <a:endParaRPr lang="en-US" sz="1800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732475" y="1900303"/>
            <a:ext cx="4572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71822" y="1163378"/>
            <a:ext cx="3560638" cy="182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dirty="0">
                <a:latin typeface="Times New Roman"/>
                <a:cs typeface="Times New Roman"/>
              </a:rPr>
              <a:t>High level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Hello world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Procedural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Object-based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List processing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883597" y="1141958"/>
            <a:ext cx="4362919" cy="3057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dirty="0">
                <a:latin typeface="Times New Roman"/>
                <a:cs typeface="Times New Roman"/>
              </a:rPr>
              <a:t>Application development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Jack applications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Using the OS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Application example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Graphics optimization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53621" y="3400780"/>
            <a:ext cx="3560638" cy="182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dirty="0">
                <a:latin typeface="Times New Roman"/>
                <a:cs typeface="Times New Roman"/>
              </a:rPr>
              <a:t>Jack language specification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Syntax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Data types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Classes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97093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output: text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33528" y="1150606"/>
            <a:ext cx="7299007" cy="2114950"/>
            <a:chOff x="921112" y="1500965"/>
            <a:chExt cx="7299007" cy="2114950"/>
          </a:xfrm>
        </p:grpSpPr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921112" y="1500965"/>
              <a:ext cx="4715486" cy="21149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1pPr>
              <a:lvl2pPr marL="717550" indent="-2603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50000"/>
                <a:buFont typeface="Wingdings" charset="2"/>
                <a:buChar char="q"/>
                <a:defRPr sz="20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1200"/>
                </a:spcBef>
                <a:buNone/>
              </a:pPr>
              <a:r>
                <a:rPr lang="en-US" sz="2000" u="sng" dirty="0">
                  <a:ea typeface="宋体"/>
                </a:rPr>
                <a:t>Textual apps:</a:t>
              </a:r>
            </a:p>
            <a:p>
              <a:pPr>
                <a:spcBef>
                  <a:spcPts val="1200"/>
                </a:spcBef>
              </a:pPr>
              <a:r>
                <a:rPr lang="en-US" sz="1800" dirty="0">
                  <a:ea typeface="宋体"/>
                </a:rPr>
                <a:t>Screen: 23 rows of 64 characters, b&amp;w</a:t>
              </a:r>
            </a:p>
            <a:p>
              <a:pPr>
                <a:spcBef>
                  <a:spcPts val="1200"/>
                </a:spcBef>
              </a:pPr>
              <a:r>
                <a:rPr lang="en-US" sz="1800" dirty="0">
                  <a:ea typeface="宋体"/>
                </a:rPr>
                <a:t>Font: featured by the Jack OS</a:t>
              </a:r>
            </a:p>
            <a:p>
              <a:pPr>
                <a:spcBef>
                  <a:spcPts val="1200"/>
                </a:spcBef>
              </a:pPr>
              <a:r>
                <a:rPr lang="en-US" sz="1800" dirty="0">
                  <a:ea typeface="宋体"/>
                </a:rPr>
                <a:t>Output: Jack OS </a:t>
              </a:r>
              <a:r>
                <a:rPr lang="en-US" sz="1600" dirty="0">
                  <a:latin typeface="Consolas"/>
                  <a:ea typeface="宋体"/>
                  <a:cs typeface="Consolas"/>
                </a:rPr>
                <a:t>Output</a:t>
              </a:r>
              <a:r>
                <a:rPr lang="en-US" sz="1800" dirty="0">
                  <a:ea typeface="宋体"/>
                </a:rPr>
                <a:t> class</a:t>
              </a:r>
            </a:p>
            <a:p>
              <a:pPr marL="0" indent="0">
                <a:spcBef>
                  <a:spcPts val="1200"/>
                </a:spcBef>
                <a:buNone/>
              </a:pPr>
              <a:endParaRPr lang="en-US" sz="1800" dirty="0"/>
            </a:p>
          </p:txBody>
        </p: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5707723" y="1610880"/>
              <a:ext cx="2512396" cy="1540331"/>
              <a:chOff x="384" y="576"/>
              <a:chExt cx="5136" cy="2736"/>
            </a:xfrm>
          </p:grpSpPr>
          <p:pic>
            <p:nvPicPr>
              <p:cNvPr id="8" name="Picture 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656" t="12889" b="51041"/>
              <a:stretch>
                <a:fillRect/>
              </a:stretch>
            </p:blipFill>
            <p:spPr bwMode="auto">
              <a:xfrm>
                <a:off x="384" y="576"/>
                <a:ext cx="5136" cy="26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10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656" t="54529" b="44795"/>
              <a:stretch>
                <a:fillRect/>
              </a:stretch>
            </p:blipFill>
            <p:spPr bwMode="auto">
              <a:xfrm>
                <a:off x="384" y="3168"/>
                <a:ext cx="51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5" name="Group 4"/>
          <p:cNvGrpSpPr/>
          <p:nvPr/>
        </p:nvGrpSpPr>
        <p:grpSpPr>
          <a:xfrm>
            <a:off x="909167" y="3195628"/>
            <a:ext cx="6436961" cy="2782370"/>
            <a:chOff x="909167" y="3261320"/>
            <a:chExt cx="6436961" cy="2782370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909167" y="3261320"/>
              <a:ext cx="4126928" cy="2782370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01600" tIns="190800" rIns="0" bIns="190800"/>
            <a:lstStyle>
              <a:lvl1pPr marL="342900" indent="-3429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ts val="1188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 smtClean="0">
                  <a:latin typeface="Consolas"/>
                  <a:cs typeface="Consolas"/>
                </a:rPr>
                <a:t>class </a:t>
              </a:r>
              <a:r>
                <a:rPr lang="en-US" sz="1200" dirty="0" smtClean="0">
                  <a:solidFill>
                    <a:srgbClr val="000090"/>
                  </a:solidFill>
                  <a:latin typeface="Consolas"/>
                  <a:cs typeface="Consolas"/>
                </a:rPr>
                <a:t>Output</a:t>
              </a:r>
              <a:r>
                <a:rPr lang="en-US" sz="1200" dirty="0" smtClean="0">
                  <a:latin typeface="Consolas"/>
                  <a:cs typeface="Consolas"/>
                </a:rPr>
                <a:t> {</a:t>
              </a:r>
            </a:p>
            <a:p>
              <a:pPr algn="l" rtl="0">
                <a:lnSpc>
                  <a:spcPct val="90000"/>
                </a:lnSpc>
                <a:spcBef>
                  <a:spcPts val="1188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 smtClean="0">
                  <a:latin typeface="Consolas"/>
                  <a:cs typeface="Consolas"/>
                </a:rPr>
                <a:t>   function void </a:t>
              </a:r>
              <a:r>
                <a:rPr lang="en-US" sz="1200" dirty="0" smtClean="0">
                  <a:solidFill>
                    <a:srgbClr val="000090"/>
                  </a:solidFill>
                  <a:latin typeface="Consolas"/>
                  <a:cs typeface="Consolas"/>
                </a:rPr>
                <a:t>moveCursor</a:t>
              </a:r>
              <a:r>
                <a:rPr lang="en-US" sz="1200" dirty="0" smtClean="0">
                  <a:latin typeface="Consolas"/>
                  <a:cs typeface="Consolas"/>
                </a:rPr>
                <a:t>(int i, int j)</a:t>
              </a:r>
            </a:p>
            <a:p>
              <a:pPr algn="l" rtl="0">
                <a:lnSpc>
                  <a:spcPct val="90000"/>
                </a:lnSpc>
                <a:spcBef>
                  <a:spcPts val="1188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 smtClean="0">
                  <a:latin typeface="Consolas"/>
                  <a:cs typeface="Consolas"/>
                </a:rPr>
                <a:t>   function void </a:t>
              </a:r>
              <a:r>
                <a:rPr lang="en-US" sz="1200" dirty="0" smtClean="0">
                  <a:solidFill>
                    <a:srgbClr val="000090"/>
                  </a:solidFill>
                  <a:latin typeface="Consolas"/>
                  <a:cs typeface="Consolas"/>
                </a:rPr>
                <a:t>printChar</a:t>
              </a:r>
              <a:r>
                <a:rPr lang="en-US" sz="1200" dirty="0" smtClean="0">
                  <a:latin typeface="Consolas"/>
                  <a:cs typeface="Consolas"/>
                </a:rPr>
                <a:t>(char c)</a:t>
              </a:r>
            </a:p>
            <a:p>
              <a:pPr algn="l" rtl="0">
                <a:lnSpc>
                  <a:spcPct val="90000"/>
                </a:lnSpc>
                <a:spcBef>
                  <a:spcPts val="1188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 smtClean="0">
                  <a:latin typeface="Consolas"/>
                  <a:cs typeface="Consolas"/>
                </a:rPr>
                <a:t>   function void </a:t>
              </a:r>
              <a:r>
                <a:rPr lang="en-US" sz="1200" dirty="0" smtClean="0">
                  <a:solidFill>
                    <a:srgbClr val="000090"/>
                  </a:solidFill>
                  <a:latin typeface="Consolas"/>
                  <a:cs typeface="Consolas"/>
                </a:rPr>
                <a:t>printString</a:t>
              </a:r>
              <a:r>
                <a:rPr lang="en-US" sz="1200" dirty="0" smtClean="0">
                  <a:latin typeface="Consolas"/>
                  <a:cs typeface="Consolas"/>
                </a:rPr>
                <a:t>(String s) </a:t>
              </a:r>
            </a:p>
            <a:p>
              <a:pPr algn="l" rtl="0">
                <a:lnSpc>
                  <a:spcPct val="90000"/>
                </a:lnSpc>
                <a:spcBef>
                  <a:spcPts val="1188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 smtClean="0">
                  <a:latin typeface="Consolas"/>
                  <a:cs typeface="Consolas"/>
                </a:rPr>
                <a:t>   function void </a:t>
              </a:r>
              <a:r>
                <a:rPr lang="en-US" sz="1200" dirty="0" smtClean="0">
                  <a:solidFill>
                    <a:srgbClr val="000090"/>
                  </a:solidFill>
                  <a:latin typeface="Consolas"/>
                  <a:cs typeface="Consolas"/>
                </a:rPr>
                <a:t>printInt</a:t>
              </a:r>
              <a:r>
                <a:rPr lang="en-US" sz="1200" dirty="0" smtClean="0">
                  <a:latin typeface="Consolas"/>
                  <a:cs typeface="Consolas"/>
                </a:rPr>
                <a:t>(int i)</a:t>
              </a:r>
            </a:p>
            <a:p>
              <a:pPr algn="l" rtl="0">
                <a:lnSpc>
                  <a:spcPct val="90000"/>
                </a:lnSpc>
                <a:spcBef>
                  <a:spcPts val="1188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 smtClean="0">
                  <a:latin typeface="Consolas"/>
                  <a:cs typeface="Consolas"/>
                </a:rPr>
                <a:t>   function void </a:t>
              </a:r>
              <a:r>
                <a:rPr lang="en-US" sz="1200" dirty="0" smtClean="0">
                  <a:solidFill>
                    <a:srgbClr val="000090"/>
                  </a:solidFill>
                  <a:latin typeface="Consolas"/>
                  <a:cs typeface="Consolas"/>
                </a:rPr>
                <a:t>println</a:t>
              </a:r>
              <a:r>
                <a:rPr lang="en-US" sz="1200" dirty="0" smtClean="0">
                  <a:latin typeface="Consolas"/>
                  <a:cs typeface="Consolas"/>
                </a:rPr>
                <a:t>()</a:t>
              </a:r>
            </a:p>
            <a:p>
              <a:pPr algn="l" rtl="0">
                <a:lnSpc>
                  <a:spcPct val="90000"/>
                </a:lnSpc>
                <a:spcBef>
                  <a:spcPts val="1188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 smtClean="0">
                  <a:latin typeface="Consolas"/>
                  <a:cs typeface="Consolas"/>
                </a:rPr>
                <a:t>   function void </a:t>
              </a:r>
              <a:r>
                <a:rPr lang="en-US" sz="1200" dirty="0" smtClean="0">
                  <a:solidFill>
                    <a:srgbClr val="000090"/>
                  </a:solidFill>
                  <a:latin typeface="Consolas"/>
                  <a:cs typeface="Consolas"/>
                </a:rPr>
                <a:t>backSpace</a:t>
              </a:r>
              <a:r>
                <a:rPr lang="en-US" sz="1200" dirty="0" smtClean="0">
                  <a:latin typeface="Consolas"/>
                  <a:cs typeface="Consolas"/>
                </a:rPr>
                <a:t>()</a:t>
              </a:r>
            </a:p>
            <a:p>
              <a:pPr algn="l" rtl="0">
                <a:lnSpc>
                  <a:spcPct val="90000"/>
                </a:lnSpc>
                <a:spcBef>
                  <a:spcPts val="1188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 smtClean="0">
                  <a:latin typeface="Consolas"/>
                  <a:cs typeface="Consolas"/>
                </a:rPr>
                <a:t>}</a:t>
              </a:r>
            </a:p>
          </p:txBody>
        </p:sp>
        <p:sp>
          <p:nvSpPr>
            <p:cNvPr id="18" name="Rounded Rectangular Callout 17"/>
            <p:cNvSpPr/>
            <p:nvPr/>
          </p:nvSpPr>
          <p:spPr>
            <a:xfrm>
              <a:off x="5479309" y="4748057"/>
              <a:ext cx="1866819" cy="716614"/>
            </a:xfrm>
            <a:prstGeom prst="wedgeRoundRectCallout">
              <a:avLst>
                <a:gd name="adj1" fmla="val -93432"/>
                <a:gd name="adj2" fmla="val -39276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120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Times New Roman"/>
                  <a:ea typeface="宋体"/>
                  <a:cs typeface="Times New Roman"/>
                </a:rPr>
                <a:t>OS class, for handling textual output</a:t>
              </a:r>
              <a:endParaRPr lang="en-US" sz="14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652433" y="31532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1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output: graphics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99398" y="1188920"/>
            <a:ext cx="7507941" cy="1821649"/>
            <a:chOff x="700865" y="3904201"/>
            <a:chExt cx="7507941" cy="1821649"/>
          </a:xfrm>
        </p:grpSpPr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700865" y="4022438"/>
              <a:ext cx="4857080" cy="170341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1pPr>
              <a:lvl2pPr marL="717550" indent="-2603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50000"/>
                <a:buFont typeface="Wingdings" charset="2"/>
                <a:buChar char="q"/>
                <a:defRPr sz="20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1200"/>
                </a:spcBef>
                <a:buNone/>
              </a:pPr>
              <a:r>
                <a:rPr lang="en-US" sz="2000" u="sng" dirty="0">
                  <a:ea typeface="宋体"/>
                </a:rPr>
                <a:t>Graphical apps:</a:t>
              </a:r>
            </a:p>
            <a:p>
              <a:pPr>
                <a:spcBef>
                  <a:spcPts val="1200"/>
                </a:spcBef>
              </a:pPr>
              <a:r>
                <a:rPr lang="en-US" sz="1800" dirty="0">
                  <a:ea typeface="宋体"/>
                </a:rPr>
                <a:t>Screen: 256 rows of 512 pixels, b&amp;w</a:t>
              </a:r>
            </a:p>
            <a:p>
              <a:pPr>
                <a:spcBef>
                  <a:spcPts val="1200"/>
                </a:spcBef>
              </a:pPr>
              <a:r>
                <a:rPr lang="en-US" sz="1800" dirty="0">
                  <a:ea typeface="宋体"/>
                </a:rPr>
                <a:t>Output: Jack OS </a:t>
              </a:r>
              <a:r>
                <a:rPr lang="en-US" sz="1600" dirty="0">
                  <a:latin typeface="Consolas"/>
                  <a:ea typeface="宋体"/>
                  <a:cs typeface="Consolas"/>
                </a:rPr>
                <a:t>Screen</a:t>
              </a:r>
              <a:r>
                <a:rPr lang="en-US" sz="1800" dirty="0">
                  <a:ea typeface="宋体"/>
                </a:rPr>
                <a:t> class (or do your own)</a:t>
              </a:r>
            </a:p>
            <a:p>
              <a:pPr marL="0" indent="0">
                <a:spcBef>
                  <a:spcPts val="1200"/>
                </a:spcBef>
                <a:buNone/>
              </a:pPr>
              <a:endParaRPr lang="en-US" sz="1800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695226" y="3904201"/>
              <a:ext cx="2513580" cy="1516687"/>
              <a:chOff x="3060579" y="1634524"/>
              <a:chExt cx="2513580" cy="1516687"/>
            </a:xfrm>
          </p:grpSpPr>
          <p:grpSp>
            <p:nvGrpSpPr>
              <p:cNvPr id="35" name="Group 8"/>
              <p:cNvGrpSpPr>
                <a:grpSpLocks/>
              </p:cNvGrpSpPr>
              <p:nvPr/>
            </p:nvGrpSpPr>
            <p:grpSpPr bwMode="auto">
              <a:xfrm>
                <a:off x="3060579" y="1634524"/>
                <a:ext cx="2513580" cy="1516687"/>
                <a:chOff x="384" y="665"/>
                <a:chExt cx="5136" cy="2647"/>
              </a:xfrm>
            </p:grpSpPr>
            <p:pic>
              <p:nvPicPr>
                <p:cNvPr id="37" name="Picture 9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656" t="12889" b="51041"/>
                <a:stretch>
                  <a:fillRect/>
                </a:stretch>
              </p:blipFill>
              <p:spPr bwMode="auto">
                <a:xfrm>
                  <a:off x="384" y="665"/>
                  <a:ext cx="5136" cy="25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8" name="Picture 10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656" t="54529" b="44795"/>
                <a:stretch>
                  <a:fillRect/>
                </a:stretch>
              </p:blipFill>
              <p:spPr bwMode="auto">
                <a:xfrm>
                  <a:off x="384" y="3168"/>
                  <a:ext cx="5136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96850" y="1717038"/>
                <a:ext cx="2406593" cy="1351866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5" name="Group 4"/>
          <p:cNvGrpSpPr/>
          <p:nvPr/>
        </p:nvGrpSpPr>
        <p:grpSpPr>
          <a:xfrm>
            <a:off x="675767" y="3203928"/>
            <a:ext cx="7830852" cy="2895769"/>
            <a:chOff x="675767" y="3203928"/>
            <a:chExt cx="7830852" cy="2895769"/>
          </a:xfrm>
        </p:grpSpPr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675767" y="3203928"/>
              <a:ext cx="5739779" cy="2774069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01600" tIns="190800" rIns="0" bIns="190800"/>
            <a:lstStyle>
              <a:defPPr>
                <a:defRPr lang="en-US"/>
              </a:defPPr>
              <a:lvl1pPr marL="342900" indent="-342900">
                <a:lnSpc>
                  <a:spcPct val="90000"/>
                </a:lnSpc>
                <a:spcBef>
                  <a:spcPts val="1188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 algn="r" rtl="1">
                <a:defRPr sz="2400">
                  <a:latin typeface="Times New Roman" charset="0"/>
                  <a:ea typeface="ＭＳ Ｐゴシック" charset="0"/>
                </a:defRPr>
              </a:lvl2pPr>
              <a:lvl3pPr marL="1143000" indent="-228600" algn="r" rtl="1">
                <a:defRPr sz="2400">
                  <a:latin typeface="Times New Roman" charset="0"/>
                  <a:ea typeface="ＭＳ Ｐゴシック" charset="0"/>
                </a:defRPr>
              </a:lvl3pPr>
              <a:lvl4pPr marL="1600200" indent="-228600" algn="r" rtl="1">
                <a:defRPr sz="2400">
                  <a:latin typeface="Times New Roman" charset="0"/>
                  <a:ea typeface="ＭＳ Ｐゴシック" charset="0"/>
                </a:defRPr>
              </a:lvl4pPr>
              <a:lvl5pPr marL="2057400" indent="-228600" algn="r" rtl="1">
                <a:defRPr sz="2400">
                  <a:latin typeface="Times New Roman" charset="0"/>
                  <a:ea typeface="ＭＳ Ｐゴシック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charset="0"/>
                  <a:ea typeface="ＭＳ Ｐゴシック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charset="0"/>
                  <a:ea typeface="ＭＳ Ｐゴシック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charset="0"/>
                  <a:ea typeface="ＭＳ Ｐゴシック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dirty="0"/>
                <a:t>Class </a:t>
              </a:r>
              <a:r>
                <a:rPr lang="en-US" dirty="0">
                  <a:solidFill>
                    <a:srgbClr val="000090"/>
                  </a:solidFill>
                </a:rPr>
                <a:t>Screen</a:t>
              </a:r>
              <a:r>
                <a:rPr lang="en-US" dirty="0"/>
                <a:t> {</a:t>
              </a:r>
            </a:p>
            <a:p>
              <a:r>
                <a:rPr lang="en-US" dirty="0"/>
                <a:t>   function void </a:t>
              </a:r>
              <a:r>
                <a:rPr lang="en-US" dirty="0">
                  <a:solidFill>
                    <a:srgbClr val="000090"/>
                  </a:solidFill>
                </a:rPr>
                <a:t>clearScreen</a:t>
              </a:r>
              <a:r>
                <a:rPr lang="en-US" dirty="0"/>
                <a:t>()</a:t>
              </a:r>
            </a:p>
            <a:p>
              <a:r>
                <a:rPr lang="en-US" dirty="0"/>
                <a:t>   function void </a:t>
              </a:r>
              <a:r>
                <a:rPr lang="en-US" dirty="0">
                  <a:solidFill>
                    <a:srgbClr val="000090"/>
                  </a:solidFill>
                </a:rPr>
                <a:t>setColor</a:t>
              </a:r>
              <a:r>
                <a:rPr lang="en-US" dirty="0"/>
                <a:t>(boolean b)</a:t>
              </a:r>
            </a:p>
            <a:p>
              <a:r>
                <a:rPr lang="en-US" dirty="0"/>
                <a:t>   function void </a:t>
              </a:r>
              <a:r>
                <a:rPr lang="en-US" dirty="0">
                  <a:solidFill>
                    <a:srgbClr val="000090"/>
                  </a:solidFill>
                </a:rPr>
                <a:t>drawPixel</a:t>
              </a:r>
              <a:r>
                <a:rPr lang="en-US" dirty="0"/>
                <a:t>(int x, int y)</a:t>
              </a:r>
            </a:p>
            <a:p>
              <a:r>
                <a:rPr lang="en-US" dirty="0"/>
                <a:t>   function void </a:t>
              </a:r>
              <a:r>
                <a:rPr lang="en-US" dirty="0">
                  <a:solidFill>
                    <a:srgbClr val="000090"/>
                  </a:solidFill>
                </a:rPr>
                <a:t>drawLine</a:t>
              </a:r>
              <a:r>
                <a:rPr lang="en-US" dirty="0"/>
                <a:t>(int x1, int y1, int x2, int y2)</a:t>
              </a:r>
            </a:p>
            <a:p>
              <a:r>
                <a:rPr lang="en-US" dirty="0"/>
                <a:t>   function void </a:t>
              </a:r>
              <a:r>
                <a:rPr lang="en-US" dirty="0">
                  <a:solidFill>
                    <a:srgbClr val="000090"/>
                  </a:solidFill>
                </a:rPr>
                <a:t>drawRectangle</a:t>
              </a:r>
              <a:r>
                <a:rPr lang="en-US" dirty="0"/>
                <a:t>(int x1, int y1, int x2, int y2)</a:t>
              </a:r>
            </a:p>
            <a:p>
              <a:r>
                <a:rPr lang="en-US" dirty="0"/>
                <a:t>   function void </a:t>
              </a:r>
              <a:r>
                <a:rPr lang="en-US" dirty="0">
                  <a:solidFill>
                    <a:srgbClr val="000090"/>
                  </a:solidFill>
                </a:rPr>
                <a:t>drawCircle</a:t>
              </a:r>
              <a:r>
                <a:rPr lang="en-US" dirty="0"/>
                <a:t>(int x, int y, int r)</a:t>
              </a:r>
            </a:p>
            <a:p>
              <a:r>
                <a:rPr lang="en-US" dirty="0"/>
                <a:t>}</a:t>
              </a:r>
            </a:p>
            <a:p>
              <a:endParaRPr lang="en-US" dirty="0"/>
            </a:p>
          </p:txBody>
        </p:sp>
        <p:sp>
          <p:nvSpPr>
            <p:cNvPr id="19" name="Rounded Rectangular Callout 18"/>
            <p:cNvSpPr/>
            <p:nvPr/>
          </p:nvSpPr>
          <p:spPr>
            <a:xfrm>
              <a:off x="6639800" y="5383083"/>
              <a:ext cx="1866819" cy="716614"/>
            </a:xfrm>
            <a:prstGeom prst="wedgeRoundRectCallout">
              <a:avLst>
                <a:gd name="adj1" fmla="val -93432"/>
                <a:gd name="adj2" fmla="val -39276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120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Times New Roman"/>
                  <a:ea typeface="宋体"/>
                  <a:cs typeface="Times New Roman"/>
                </a:rPr>
                <a:t>OS class, for handling graphical output</a:t>
              </a:r>
              <a:endParaRPr lang="en-US" sz="14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317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inputs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99398" y="1241465"/>
            <a:ext cx="7472136" cy="1703412"/>
            <a:chOff x="799398" y="1241465"/>
            <a:chExt cx="7472136" cy="1703412"/>
          </a:xfrm>
        </p:grpSpPr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799398" y="1241465"/>
              <a:ext cx="2616387" cy="170341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1pPr>
              <a:lvl2pPr marL="717550" indent="-2603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50000"/>
                <a:buFont typeface="Wingdings" charset="2"/>
                <a:buChar char="q"/>
                <a:defRPr sz="20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1200"/>
                </a:spcBef>
                <a:buNone/>
              </a:pPr>
              <a:r>
                <a:rPr lang="en-US" sz="2000" u="sng" dirty="0">
                  <a:ea typeface="宋体"/>
                </a:rPr>
                <a:t>Input device:</a:t>
              </a:r>
            </a:p>
            <a:p>
              <a:pPr>
                <a:spcBef>
                  <a:spcPts val="1200"/>
                </a:spcBef>
              </a:pPr>
              <a:r>
                <a:rPr lang="en-US" sz="1800" dirty="0">
                  <a:ea typeface="宋体"/>
                </a:rPr>
                <a:t>Standard keyboard</a:t>
              </a:r>
            </a:p>
            <a:p>
              <a:pPr>
                <a:spcBef>
                  <a:spcPts val="1200"/>
                </a:spcBef>
              </a:pPr>
              <a:r>
                <a:rPr lang="en-US" sz="1800" dirty="0">
                  <a:ea typeface="宋体"/>
                </a:rPr>
                <a:t>Input programming:</a:t>
              </a:r>
            </a:p>
            <a:p>
              <a:pPr>
                <a:spcBef>
                  <a:spcPts val="600"/>
                </a:spcBef>
                <a:buClr>
                  <a:schemeClr val="bg1"/>
                </a:buClr>
              </a:pPr>
              <a:r>
                <a:rPr lang="en-US" sz="1800" dirty="0">
                  <a:ea typeface="宋体"/>
                </a:rPr>
                <a:t>use the OS </a:t>
              </a:r>
              <a:r>
                <a:rPr lang="en-US" sz="1600" dirty="0">
                  <a:latin typeface="Consolas"/>
                  <a:ea typeface="宋体"/>
                  <a:cs typeface="Consolas"/>
                </a:rPr>
                <a:t>Keyboard</a:t>
              </a:r>
              <a:r>
                <a:rPr lang="en-US" sz="1800" dirty="0">
                  <a:ea typeface="宋体"/>
                </a:rPr>
                <a:t> class</a:t>
              </a:r>
            </a:p>
            <a:p>
              <a:pPr marL="0" indent="0">
                <a:spcBef>
                  <a:spcPts val="1200"/>
                </a:spcBef>
                <a:buNone/>
              </a:pPr>
              <a:endParaRPr lang="en-US" sz="1800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634746" y="1313279"/>
              <a:ext cx="4636788" cy="1478642"/>
              <a:chOff x="3875705" y="2867997"/>
              <a:chExt cx="5140296" cy="158112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3875705" y="2867997"/>
                <a:ext cx="5140296" cy="1581120"/>
              </a:xfrm>
              <a:prstGeom prst="roundRect">
                <a:avLst>
                  <a:gd name="adj" fmla="val 9588"/>
                </a:avLst>
              </a:prstGeom>
              <a:solidFill>
                <a:schemeClr val="bg1">
                  <a:lumMod val="5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4621" y="2951857"/>
                <a:ext cx="4907711" cy="1394299"/>
              </a:xfrm>
              <a:prstGeom prst="rect">
                <a:avLst/>
              </a:prstGeom>
            </p:spPr>
          </p:pic>
        </p:grpSp>
      </p:grpSp>
      <p:grpSp>
        <p:nvGrpSpPr>
          <p:cNvPr id="6" name="Group 5"/>
          <p:cNvGrpSpPr/>
          <p:nvPr/>
        </p:nvGrpSpPr>
        <p:grpSpPr>
          <a:xfrm>
            <a:off x="808045" y="3471913"/>
            <a:ext cx="6658512" cy="2233630"/>
            <a:chOff x="808045" y="3471913"/>
            <a:chExt cx="6658512" cy="2233630"/>
          </a:xfrm>
        </p:grpSpPr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808045" y="3471913"/>
              <a:ext cx="4238997" cy="2155725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01600" tIns="190800" rIns="0" bIns="190800"/>
            <a:lstStyle>
              <a:defPPr>
                <a:defRPr lang="en-US"/>
              </a:defPPr>
              <a:lvl1pPr marL="342900" indent="-342900">
                <a:lnSpc>
                  <a:spcPct val="90000"/>
                </a:lnSpc>
                <a:spcBef>
                  <a:spcPts val="1188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 algn="r" rtl="1">
                <a:defRPr sz="2400">
                  <a:latin typeface="Times New Roman" charset="0"/>
                  <a:ea typeface="ＭＳ Ｐゴシック" charset="0"/>
                </a:defRPr>
              </a:lvl2pPr>
              <a:lvl3pPr marL="1143000" indent="-228600" algn="r" rtl="1">
                <a:defRPr sz="2400">
                  <a:latin typeface="Times New Roman" charset="0"/>
                  <a:ea typeface="ＭＳ Ｐゴシック" charset="0"/>
                </a:defRPr>
              </a:lvl3pPr>
              <a:lvl4pPr marL="1600200" indent="-228600" algn="r" rtl="1">
                <a:defRPr sz="2400">
                  <a:latin typeface="Times New Roman" charset="0"/>
                  <a:ea typeface="ＭＳ Ｐゴシック" charset="0"/>
                </a:defRPr>
              </a:lvl4pPr>
              <a:lvl5pPr marL="2057400" indent="-228600" algn="r" rtl="1">
                <a:defRPr sz="2400">
                  <a:latin typeface="Times New Roman" charset="0"/>
                  <a:ea typeface="ＭＳ Ｐゴシック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charset="0"/>
                  <a:ea typeface="ＭＳ Ｐゴシック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charset="0"/>
                  <a:ea typeface="ＭＳ Ｐゴシック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charset="0"/>
                  <a:ea typeface="ＭＳ Ｐゴシック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dirty="0"/>
                <a:t>Class </a:t>
              </a:r>
              <a:r>
                <a:rPr lang="en-US" dirty="0">
                  <a:solidFill>
                    <a:srgbClr val="000090"/>
                  </a:solidFill>
                </a:rPr>
                <a:t>Keyboard</a:t>
              </a:r>
              <a:r>
                <a:rPr lang="en-US" dirty="0"/>
                <a:t> {</a:t>
              </a:r>
            </a:p>
            <a:p>
              <a:r>
                <a:rPr lang="en-US" dirty="0"/>
                <a:t>   function char </a:t>
              </a:r>
              <a:r>
                <a:rPr lang="en-US" dirty="0">
                  <a:solidFill>
                    <a:srgbClr val="000090"/>
                  </a:solidFill>
                </a:rPr>
                <a:t>keyPressed</a:t>
              </a:r>
              <a:r>
                <a:rPr lang="en-US" dirty="0"/>
                <a:t>()</a:t>
              </a:r>
            </a:p>
            <a:p>
              <a:r>
                <a:rPr lang="en-US" dirty="0"/>
                <a:t>   function char </a:t>
              </a:r>
              <a:r>
                <a:rPr lang="en-US" dirty="0">
                  <a:solidFill>
                    <a:srgbClr val="000090"/>
                  </a:solidFill>
                </a:rPr>
                <a:t>readChar</a:t>
              </a:r>
              <a:r>
                <a:rPr lang="en-US" dirty="0"/>
                <a:t>()</a:t>
              </a:r>
            </a:p>
            <a:p>
              <a:r>
                <a:rPr lang="en-US" dirty="0"/>
                <a:t>   function String </a:t>
              </a:r>
              <a:r>
                <a:rPr lang="en-US" dirty="0">
                  <a:solidFill>
                    <a:srgbClr val="000090"/>
                  </a:solidFill>
                </a:rPr>
                <a:t>readLine</a:t>
              </a:r>
              <a:r>
                <a:rPr lang="en-US" dirty="0"/>
                <a:t>(String message) </a:t>
              </a:r>
            </a:p>
            <a:p>
              <a:r>
                <a:rPr lang="en-US" dirty="0"/>
                <a:t>   function int </a:t>
              </a:r>
              <a:r>
                <a:rPr lang="en-US" dirty="0">
                  <a:solidFill>
                    <a:srgbClr val="000090"/>
                  </a:solidFill>
                </a:rPr>
                <a:t>readInt</a:t>
              </a:r>
              <a:r>
                <a:rPr lang="en-US" dirty="0"/>
                <a:t>(String message) </a:t>
              </a:r>
            </a:p>
            <a:p>
              <a:r>
                <a:rPr lang="en-US" dirty="0"/>
                <a:t>}</a:t>
              </a:r>
            </a:p>
            <a:p>
              <a:endParaRPr lang="en-US" dirty="0"/>
            </a:p>
          </p:txBody>
        </p:sp>
        <p:sp>
          <p:nvSpPr>
            <p:cNvPr id="23" name="Rounded Rectangular Callout 22"/>
            <p:cNvSpPr/>
            <p:nvPr/>
          </p:nvSpPr>
          <p:spPr>
            <a:xfrm>
              <a:off x="5490257" y="4988929"/>
              <a:ext cx="1976300" cy="716614"/>
            </a:xfrm>
            <a:prstGeom prst="wedgeRoundRectCallout">
              <a:avLst>
                <a:gd name="adj1" fmla="val -93432"/>
                <a:gd name="adj2" fmla="val -39276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120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Times New Roman"/>
                  <a:ea typeface="宋体"/>
                  <a:cs typeface="Times New Roman"/>
                </a:rPr>
                <a:t>OS class, for handling input from the keyboard</a:t>
              </a:r>
              <a:endParaRPr lang="en-US" sz="14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337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96614"/>
            <a:ext cx="8266723" cy="577278"/>
          </a:xfrm>
        </p:spPr>
        <p:txBody>
          <a:bodyPr>
            <a:normAutofit/>
          </a:bodyPr>
          <a:lstStyle/>
          <a:p>
            <a:r>
              <a:rPr lang="en-US" dirty="0"/>
              <a:t>The Jack character set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109562"/>
              </p:ext>
            </p:extLst>
          </p:nvPr>
        </p:nvGraphicFramePr>
        <p:xfrm>
          <a:off x="822405" y="1064279"/>
          <a:ext cx="1315799" cy="5214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11"/>
                <a:gridCol w="610188"/>
              </a:tblGrid>
              <a:tr h="328487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key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(space)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!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“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&amp;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‘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,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732315"/>
              </p:ext>
            </p:extLst>
          </p:nvPr>
        </p:nvGraphicFramePr>
        <p:xfrm>
          <a:off x="2334923" y="1075937"/>
          <a:ext cx="1052791" cy="1550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413"/>
                <a:gridCol w="588378"/>
              </a:tblGrid>
              <a:tr h="32848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key 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code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888333"/>
              </p:ext>
            </p:extLst>
          </p:nvPr>
        </p:nvGraphicFramePr>
        <p:xfrm>
          <a:off x="2331145" y="2781049"/>
          <a:ext cx="1051925" cy="213777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1454"/>
                <a:gridCol w="590471"/>
              </a:tblGrid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:</a:t>
                      </a:r>
                      <a:endParaRPr lang="en-US" sz="1400" b="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58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;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59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&lt;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=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&gt;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?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@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358070"/>
              </p:ext>
            </p:extLst>
          </p:nvPr>
        </p:nvGraphicFramePr>
        <p:xfrm>
          <a:off x="3683000" y="1071268"/>
          <a:ext cx="1044409" cy="1855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66"/>
                <a:gridCol w="575743"/>
              </a:tblGrid>
              <a:tr h="32848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key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code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372461"/>
              </p:ext>
            </p:extLst>
          </p:nvPr>
        </p:nvGraphicFramePr>
        <p:xfrm>
          <a:off x="3692395" y="3131635"/>
          <a:ext cx="1043233" cy="18323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1454"/>
                <a:gridCol w="581779"/>
              </a:tblGrid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[</a:t>
                      </a:r>
                      <a:endParaRPr lang="en-US" sz="1400" b="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91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/</a:t>
                      </a:r>
                      <a:endParaRPr lang="en-US" sz="1400" b="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92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]</a:t>
                      </a:r>
                      <a:endParaRPr lang="en-US" sz="1400" b="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93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^</a:t>
                      </a:r>
                      <a:endParaRPr lang="en-US" sz="1400" b="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94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_</a:t>
                      </a:r>
                      <a:endParaRPr lang="en-US" sz="1400" b="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95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`</a:t>
                      </a:r>
                      <a:endParaRPr lang="en-US" sz="1400" b="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96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0849"/>
              </p:ext>
            </p:extLst>
          </p:nvPr>
        </p:nvGraphicFramePr>
        <p:xfrm>
          <a:off x="5039685" y="1081332"/>
          <a:ext cx="1044409" cy="1855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66"/>
                <a:gridCol w="575743"/>
              </a:tblGrid>
              <a:tr h="32848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key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code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122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213609"/>
              </p:ext>
            </p:extLst>
          </p:nvPr>
        </p:nvGraphicFramePr>
        <p:xfrm>
          <a:off x="6856672" y="1091239"/>
          <a:ext cx="1710174" cy="5214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234"/>
                <a:gridCol w="623940"/>
              </a:tblGrid>
              <a:tr h="32848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key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code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newline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backspace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left arrow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up arrow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right arrow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down arrow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home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end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Page up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Page down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insert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delete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esc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f12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820220"/>
              </p:ext>
            </p:extLst>
          </p:nvPr>
        </p:nvGraphicFramePr>
        <p:xfrm>
          <a:off x="5049077" y="3152649"/>
          <a:ext cx="1043233" cy="122158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1454"/>
                <a:gridCol w="581779"/>
              </a:tblGrid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{</a:t>
                      </a:r>
                      <a:endParaRPr lang="en-US" sz="1400" b="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123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|</a:t>
                      </a:r>
                      <a:endParaRPr lang="en-US" sz="1400" b="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124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}</a:t>
                      </a:r>
                      <a:endParaRPr lang="en-US" sz="1400" b="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125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~</a:t>
                      </a:r>
                      <a:endParaRPr lang="en-US" sz="1400" b="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126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561839" y="5521819"/>
            <a:ext cx="386465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latin typeface="Consolas"/>
                <a:cs typeface="Consolas"/>
              </a:rPr>
              <a:t>Keyboard.keypress()</a:t>
            </a:r>
            <a:endParaRPr lang="en-US" u="sng" dirty="0">
              <a:latin typeface="Times New Roman"/>
              <a:cs typeface="Times New Roman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latin typeface="Times New Roman"/>
                <a:cs typeface="Times New Roman"/>
              </a:rPr>
              <a:t>returns the code of the currently pressed key, or </a:t>
            </a:r>
            <a:r>
              <a:rPr lang="en-US" sz="1400" dirty="0">
                <a:latin typeface="Consolas"/>
                <a:cs typeface="Consolas"/>
              </a:rPr>
              <a:t>0</a:t>
            </a:r>
            <a:r>
              <a:rPr lang="en-US" sz="1600" dirty="0">
                <a:latin typeface="Times New Roman"/>
                <a:cs typeface="Times New Roman"/>
              </a:rPr>
              <a:t> when no key is pressed</a:t>
            </a:r>
          </a:p>
        </p:txBody>
      </p:sp>
    </p:spTree>
    <p:extLst>
      <p:ext uri="{BB962C8B-B14F-4D97-AF65-F5344CB8AC3E}">
        <p14:creationId xmlns:p14="http://schemas.microsoft.com/office/powerpoint/2010/main" val="55758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Jack OS: </a:t>
            </a:r>
            <a:r>
              <a:rPr lang="en-US" sz="2000" dirty="0">
                <a:latin typeface="Consolas"/>
                <a:cs typeface="Consolas"/>
              </a:rPr>
              <a:t>Math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560095" y="1627390"/>
            <a:ext cx="3855451" cy="3124352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01600" tIns="190800" rIns="0" bIns="190800"/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188"/>
              </a:spcBef>
              <a:buClr>
                <a:srgbClr val="006600"/>
              </a:buClr>
              <a:buSzPct val="85000"/>
              <a:buFont typeface="Wingdings" charset="0"/>
              <a:buNone/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 algn="r" rtl="1">
              <a:defRPr sz="2400">
                <a:latin typeface="Times New Roman" charset="0"/>
                <a:ea typeface="ＭＳ Ｐゴシック" charset="0"/>
              </a:defRPr>
            </a:lvl2pPr>
            <a:lvl3pPr marL="1143000" indent="-228600" algn="r" rtl="1">
              <a:defRPr sz="2400">
                <a:latin typeface="Times New Roman" charset="0"/>
                <a:ea typeface="ＭＳ Ｐゴシック" charset="0"/>
              </a:defRPr>
            </a:lvl3pPr>
            <a:lvl4pPr marL="1600200" indent="-228600" algn="r" rtl="1">
              <a:defRPr sz="2400">
                <a:latin typeface="Times New Roman" charset="0"/>
                <a:ea typeface="ＭＳ Ｐゴシック" charset="0"/>
              </a:defRPr>
            </a:lvl4pPr>
            <a:lvl5pPr marL="2057400" indent="-228600" algn="r" rtl="1">
              <a:defRPr sz="2400">
                <a:latin typeface="Times New Roman" charset="0"/>
                <a:ea typeface="ＭＳ Ｐゴシック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000090"/>
                </a:solidFill>
              </a:rPr>
              <a:t>Math</a:t>
            </a:r>
            <a:r>
              <a:rPr lang="en-US" dirty="0"/>
              <a:t> {</a:t>
            </a:r>
          </a:p>
          <a:p>
            <a:r>
              <a:rPr lang="en-US" dirty="0"/>
              <a:t>   function void </a:t>
            </a:r>
            <a:r>
              <a:rPr lang="en-US" dirty="0">
                <a:solidFill>
                  <a:srgbClr val="000090"/>
                </a:solidFill>
              </a:rPr>
              <a:t>init</a:t>
            </a:r>
            <a:r>
              <a:rPr lang="en-US" dirty="0"/>
              <a:t>()</a:t>
            </a:r>
          </a:p>
          <a:p>
            <a:r>
              <a:rPr lang="en-US" dirty="0"/>
              <a:t>   function int </a:t>
            </a:r>
            <a:r>
              <a:rPr lang="en-US" dirty="0">
                <a:solidFill>
                  <a:srgbClr val="000090"/>
                </a:solidFill>
              </a:rPr>
              <a:t>abs</a:t>
            </a:r>
            <a:r>
              <a:rPr lang="en-US" dirty="0"/>
              <a:t>(int x)</a:t>
            </a:r>
          </a:p>
          <a:p>
            <a:r>
              <a:rPr lang="en-US" dirty="0"/>
              <a:t>   function int </a:t>
            </a:r>
            <a:r>
              <a:rPr lang="en-US" dirty="0">
                <a:solidFill>
                  <a:srgbClr val="000090"/>
                </a:solidFill>
              </a:rPr>
              <a:t>multiply</a:t>
            </a:r>
            <a:r>
              <a:rPr lang="en-US" dirty="0"/>
              <a:t>(int x, int y)</a:t>
            </a:r>
          </a:p>
          <a:p>
            <a:r>
              <a:rPr lang="en-US" dirty="0"/>
              <a:t>   function int </a:t>
            </a:r>
            <a:r>
              <a:rPr lang="en-US" dirty="0">
                <a:solidFill>
                  <a:srgbClr val="000090"/>
                </a:solidFill>
              </a:rPr>
              <a:t>divide</a:t>
            </a:r>
            <a:r>
              <a:rPr lang="en-US" dirty="0"/>
              <a:t>(int x, int y)</a:t>
            </a:r>
          </a:p>
          <a:p>
            <a:r>
              <a:rPr lang="en-US" dirty="0"/>
              <a:t>   function int </a:t>
            </a:r>
            <a:r>
              <a:rPr lang="en-US" dirty="0">
                <a:solidFill>
                  <a:srgbClr val="000090"/>
                </a:solidFill>
              </a:rPr>
              <a:t>min</a:t>
            </a:r>
            <a:r>
              <a:rPr lang="en-US" dirty="0"/>
              <a:t>(int x, int y)</a:t>
            </a:r>
          </a:p>
          <a:p>
            <a:r>
              <a:rPr lang="en-US" dirty="0"/>
              <a:t>   function int </a:t>
            </a:r>
            <a:r>
              <a:rPr lang="en-US" dirty="0">
                <a:solidFill>
                  <a:srgbClr val="000090"/>
                </a:solidFill>
              </a:rPr>
              <a:t>max</a:t>
            </a:r>
            <a:r>
              <a:rPr lang="en-US" dirty="0"/>
              <a:t>(int x, int y)</a:t>
            </a:r>
          </a:p>
          <a:p>
            <a:r>
              <a:rPr lang="en-US" dirty="0"/>
              <a:t>   function int </a:t>
            </a:r>
            <a:r>
              <a:rPr lang="en-US" dirty="0">
                <a:solidFill>
                  <a:srgbClr val="000090"/>
                </a:solidFill>
              </a:rPr>
              <a:t>sqrt</a:t>
            </a:r>
            <a:r>
              <a:rPr lang="en-US" dirty="0"/>
              <a:t>(int x)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667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Jack OS: </a:t>
            </a:r>
            <a:r>
              <a:rPr lang="en-US" sz="2000" dirty="0">
                <a:latin typeface="Consolas"/>
                <a:cs typeface="Consolas"/>
              </a:rPr>
              <a:t>String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422160" y="1252486"/>
            <a:ext cx="4376566" cy="4616023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01600" tIns="190800" rIns="0" bIns="190800"/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188"/>
              </a:spcBef>
              <a:buClr>
                <a:srgbClr val="006600"/>
              </a:buClr>
              <a:buSzPct val="85000"/>
              <a:buFont typeface="Wingdings" charset="0"/>
              <a:buNone/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 algn="r" rtl="1">
              <a:defRPr sz="2400">
                <a:latin typeface="Times New Roman" charset="0"/>
                <a:ea typeface="ＭＳ Ｐゴシック" charset="0"/>
              </a:defRPr>
            </a:lvl2pPr>
            <a:lvl3pPr marL="1143000" indent="-228600" algn="r" rtl="1">
              <a:defRPr sz="2400">
                <a:latin typeface="Times New Roman" charset="0"/>
                <a:ea typeface="ＭＳ Ｐゴシック" charset="0"/>
              </a:defRPr>
            </a:lvl3pPr>
            <a:lvl4pPr marL="1600200" indent="-228600" algn="r" rtl="1">
              <a:defRPr sz="2400">
                <a:latin typeface="Times New Roman" charset="0"/>
                <a:ea typeface="ＭＳ Ｐゴシック" charset="0"/>
              </a:defRPr>
            </a:lvl4pPr>
            <a:lvl5pPr marL="2057400" indent="-228600" algn="r" rtl="1">
              <a:defRPr sz="2400">
                <a:latin typeface="Times New Roman" charset="0"/>
                <a:ea typeface="ＭＳ Ｐゴシック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000090"/>
                </a:solidFill>
              </a:rPr>
              <a:t>String</a:t>
            </a:r>
            <a:r>
              <a:rPr lang="en-US" dirty="0"/>
              <a:t> {</a:t>
            </a:r>
          </a:p>
          <a:p>
            <a:r>
              <a:rPr lang="en-US" dirty="0"/>
              <a:t>   constructor String </a:t>
            </a:r>
            <a:r>
              <a:rPr lang="en-US" dirty="0">
                <a:solidFill>
                  <a:srgbClr val="000090"/>
                </a:solidFill>
              </a:rPr>
              <a:t>new</a:t>
            </a:r>
            <a:r>
              <a:rPr lang="en-US" dirty="0"/>
              <a:t>(int maxLength)</a:t>
            </a:r>
          </a:p>
          <a:p>
            <a:r>
              <a:rPr lang="en-US" dirty="0"/>
              <a:t>   method void   </a:t>
            </a:r>
            <a:r>
              <a:rPr lang="en-US" dirty="0">
                <a:solidFill>
                  <a:srgbClr val="000090"/>
                </a:solidFill>
              </a:rPr>
              <a:t>dispose</a:t>
            </a:r>
            <a:r>
              <a:rPr lang="en-US" dirty="0"/>
              <a:t>()</a:t>
            </a:r>
          </a:p>
          <a:p>
            <a:r>
              <a:rPr lang="en-US" dirty="0"/>
              <a:t>   method int    </a:t>
            </a:r>
            <a:r>
              <a:rPr lang="en-US" dirty="0">
                <a:solidFill>
                  <a:srgbClr val="000090"/>
                </a:solidFill>
              </a:rPr>
              <a:t>lengt</a:t>
            </a:r>
            <a:r>
              <a:rPr lang="en-US" dirty="0"/>
              <a:t>h()</a:t>
            </a:r>
          </a:p>
          <a:p>
            <a:r>
              <a:rPr lang="en-US" dirty="0"/>
              <a:t>   method char   </a:t>
            </a:r>
            <a:r>
              <a:rPr lang="en-US" dirty="0">
                <a:solidFill>
                  <a:srgbClr val="000090"/>
                </a:solidFill>
              </a:rPr>
              <a:t>charAt</a:t>
            </a:r>
            <a:r>
              <a:rPr lang="en-US" dirty="0"/>
              <a:t>(int j)</a:t>
            </a:r>
          </a:p>
          <a:p>
            <a:r>
              <a:rPr lang="en-US" dirty="0"/>
              <a:t>   method void   </a:t>
            </a:r>
            <a:r>
              <a:rPr lang="en-US" dirty="0">
                <a:solidFill>
                  <a:srgbClr val="000090"/>
                </a:solidFill>
              </a:rPr>
              <a:t>setCharAt</a:t>
            </a:r>
            <a:r>
              <a:rPr lang="en-US" dirty="0"/>
              <a:t>(int j, char c)</a:t>
            </a:r>
          </a:p>
          <a:p>
            <a:r>
              <a:rPr lang="en-US" dirty="0"/>
              <a:t>   method String </a:t>
            </a:r>
            <a:r>
              <a:rPr lang="en-US" dirty="0">
                <a:solidFill>
                  <a:srgbClr val="000090"/>
                </a:solidFill>
              </a:rPr>
              <a:t>appendChar</a:t>
            </a:r>
            <a:r>
              <a:rPr lang="en-US" dirty="0"/>
              <a:t>(char c)</a:t>
            </a:r>
          </a:p>
          <a:p>
            <a:r>
              <a:rPr lang="en-US" dirty="0"/>
              <a:t>   method void   </a:t>
            </a:r>
            <a:r>
              <a:rPr lang="en-US" dirty="0">
                <a:solidFill>
                  <a:srgbClr val="000090"/>
                </a:solidFill>
              </a:rPr>
              <a:t>eraseLastChar</a:t>
            </a:r>
            <a:r>
              <a:rPr lang="en-US" dirty="0"/>
              <a:t>()</a:t>
            </a:r>
          </a:p>
          <a:p>
            <a:r>
              <a:rPr lang="en-US" dirty="0"/>
              <a:t>   method int    </a:t>
            </a:r>
            <a:r>
              <a:rPr lang="en-US" dirty="0">
                <a:solidFill>
                  <a:srgbClr val="000090"/>
                </a:solidFill>
              </a:rPr>
              <a:t>intValue</a:t>
            </a:r>
            <a:r>
              <a:rPr lang="en-US" dirty="0"/>
              <a:t>()</a:t>
            </a:r>
          </a:p>
          <a:p>
            <a:r>
              <a:rPr lang="en-US" dirty="0"/>
              <a:t>   method void   </a:t>
            </a:r>
            <a:r>
              <a:rPr lang="en-US" dirty="0">
                <a:solidFill>
                  <a:srgbClr val="000090"/>
                </a:solidFill>
              </a:rPr>
              <a:t>setInt</a:t>
            </a:r>
            <a:r>
              <a:rPr lang="en-US" dirty="0"/>
              <a:t>(int j)</a:t>
            </a:r>
          </a:p>
          <a:p>
            <a:r>
              <a:rPr lang="en-US" dirty="0"/>
              <a:t>   function char </a:t>
            </a:r>
            <a:r>
              <a:rPr lang="en-US" dirty="0">
                <a:solidFill>
                  <a:srgbClr val="000090"/>
                </a:solidFill>
              </a:rPr>
              <a:t>backSpace()</a:t>
            </a:r>
          </a:p>
          <a:p>
            <a:r>
              <a:rPr lang="en-US" dirty="0"/>
              <a:t>   function char </a:t>
            </a:r>
            <a:r>
              <a:rPr lang="en-US" dirty="0">
                <a:solidFill>
                  <a:srgbClr val="000090"/>
                </a:solidFill>
              </a:rPr>
              <a:t>doubleQuote</a:t>
            </a:r>
            <a:r>
              <a:rPr lang="en-US" dirty="0"/>
              <a:t>()</a:t>
            </a:r>
          </a:p>
          <a:p>
            <a:r>
              <a:rPr lang="en-US" dirty="0"/>
              <a:t>   function char </a:t>
            </a:r>
            <a:r>
              <a:rPr lang="en-US" dirty="0">
                <a:solidFill>
                  <a:srgbClr val="000090"/>
                </a:solidFill>
              </a:rPr>
              <a:t>newLine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83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Jack OS: </a:t>
            </a:r>
            <a:r>
              <a:rPr lang="en-US" sz="2000" dirty="0">
                <a:latin typeface="Consolas"/>
                <a:cs typeface="Consolas"/>
              </a:rPr>
              <a:t>Array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820681" y="2081942"/>
            <a:ext cx="3354008" cy="1695363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01600" tIns="190800" rIns="0" bIns="190800"/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188"/>
              </a:spcBef>
              <a:buClr>
                <a:srgbClr val="006600"/>
              </a:buClr>
              <a:buSzPct val="85000"/>
              <a:buFont typeface="Wingdings" charset="0"/>
              <a:buNone/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 algn="r" rtl="1">
              <a:defRPr sz="2400">
                <a:latin typeface="Times New Roman" charset="0"/>
                <a:ea typeface="ＭＳ Ｐゴシック" charset="0"/>
              </a:defRPr>
            </a:lvl2pPr>
            <a:lvl3pPr marL="1143000" indent="-228600" algn="r" rtl="1">
              <a:defRPr sz="2400">
                <a:latin typeface="Times New Roman" charset="0"/>
                <a:ea typeface="ＭＳ Ｐゴシック" charset="0"/>
              </a:defRPr>
            </a:lvl3pPr>
            <a:lvl4pPr marL="1600200" indent="-228600" algn="r" rtl="1">
              <a:defRPr sz="2400">
                <a:latin typeface="Times New Roman" charset="0"/>
                <a:ea typeface="ＭＳ Ｐゴシック" charset="0"/>
              </a:defRPr>
            </a:lvl4pPr>
            <a:lvl5pPr marL="2057400" indent="-228600" algn="r" rtl="1">
              <a:defRPr sz="2400">
                <a:latin typeface="Times New Roman" charset="0"/>
                <a:ea typeface="ＭＳ Ｐゴシック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000090"/>
                </a:solidFill>
              </a:rPr>
              <a:t>Array</a:t>
            </a:r>
            <a:r>
              <a:rPr lang="en-US" dirty="0"/>
              <a:t> {</a:t>
            </a:r>
          </a:p>
          <a:p>
            <a:r>
              <a:rPr lang="en-US" dirty="0"/>
              <a:t>   function Array </a:t>
            </a:r>
            <a:r>
              <a:rPr lang="en-US" dirty="0">
                <a:solidFill>
                  <a:srgbClr val="000090"/>
                </a:solidFill>
              </a:rPr>
              <a:t>new</a:t>
            </a:r>
            <a:r>
              <a:rPr lang="en-US" dirty="0"/>
              <a:t>(int size) </a:t>
            </a:r>
          </a:p>
          <a:p>
            <a:r>
              <a:rPr lang="en-US" dirty="0"/>
              <a:t>   method void </a:t>
            </a:r>
            <a:r>
              <a:rPr lang="en-US" dirty="0">
                <a:solidFill>
                  <a:srgbClr val="000090"/>
                </a:solidFill>
              </a:rPr>
              <a:t>dispose</a:t>
            </a:r>
            <a:r>
              <a:rPr lang="en-US" dirty="0"/>
              <a:t>() 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99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Jack OS: </a:t>
            </a:r>
            <a:r>
              <a:rPr lang="en-US" sz="2000" dirty="0">
                <a:latin typeface="Consolas"/>
                <a:cs typeface="Consolas"/>
              </a:rPr>
              <a:t>Memory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237845" y="1580873"/>
            <a:ext cx="4484245" cy="221833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01600" tIns="190800" rIns="0" bIns="190800"/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188"/>
              </a:spcBef>
              <a:buClr>
                <a:srgbClr val="006600"/>
              </a:buClr>
              <a:buSzPct val="85000"/>
              <a:buFont typeface="Wingdings" charset="0"/>
              <a:buNone/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 algn="r" rtl="1">
              <a:defRPr sz="2400">
                <a:latin typeface="Times New Roman" charset="0"/>
                <a:ea typeface="ＭＳ Ｐゴシック" charset="0"/>
              </a:defRPr>
            </a:lvl2pPr>
            <a:lvl3pPr marL="1143000" indent="-228600" algn="r" rtl="1">
              <a:defRPr sz="2400">
                <a:latin typeface="Times New Roman" charset="0"/>
                <a:ea typeface="ＭＳ Ｐゴシック" charset="0"/>
              </a:defRPr>
            </a:lvl3pPr>
            <a:lvl4pPr marL="1600200" indent="-228600" algn="r" rtl="1">
              <a:defRPr sz="2400">
                <a:latin typeface="Times New Roman" charset="0"/>
                <a:ea typeface="ＭＳ Ｐゴシック" charset="0"/>
              </a:defRPr>
            </a:lvl4pPr>
            <a:lvl5pPr marL="2057400" indent="-228600" algn="r" rtl="1">
              <a:defRPr sz="2400">
                <a:latin typeface="Times New Roman" charset="0"/>
                <a:ea typeface="ＭＳ Ｐゴシック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000090"/>
                </a:solidFill>
              </a:rPr>
              <a:t>Memory</a:t>
            </a:r>
            <a:r>
              <a:rPr lang="en-US" dirty="0"/>
              <a:t> {</a:t>
            </a:r>
          </a:p>
          <a:p>
            <a:r>
              <a:rPr lang="en-US" dirty="0"/>
              <a:t>   function int </a:t>
            </a:r>
            <a:r>
              <a:rPr lang="en-US" dirty="0">
                <a:solidFill>
                  <a:srgbClr val="000090"/>
                </a:solidFill>
              </a:rPr>
              <a:t>peek</a:t>
            </a:r>
            <a:r>
              <a:rPr lang="en-US" dirty="0"/>
              <a:t>(int address)</a:t>
            </a:r>
          </a:p>
          <a:p>
            <a:r>
              <a:rPr lang="en-US" dirty="0"/>
              <a:t>   function void </a:t>
            </a:r>
            <a:r>
              <a:rPr lang="en-US" dirty="0">
                <a:solidFill>
                  <a:srgbClr val="000090"/>
                </a:solidFill>
              </a:rPr>
              <a:t>poke</a:t>
            </a:r>
            <a:r>
              <a:rPr lang="en-US" dirty="0"/>
              <a:t>(int address, int value)</a:t>
            </a:r>
          </a:p>
          <a:p>
            <a:r>
              <a:rPr lang="en-US" dirty="0"/>
              <a:t>   function Array </a:t>
            </a:r>
            <a:r>
              <a:rPr lang="en-US" dirty="0">
                <a:solidFill>
                  <a:srgbClr val="000090"/>
                </a:solidFill>
              </a:rPr>
              <a:t>alloc</a:t>
            </a:r>
            <a:r>
              <a:rPr lang="en-US" dirty="0"/>
              <a:t>(int size)</a:t>
            </a:r>
          </a:p>
          <a:p>
            <a:r>
              <a:rPr lang="en-US" dirty="0"/>
              <a:t>   function void </a:t>
            </a:r>
            <a:r>
              <a:rPr lang="en-US" dirty="0">
                <a:solidFill>
                  <a:srgbClr val="000090"/>
                </a:solidFill>
              </a:rPr>
              <a:t>deAlloc</a:t>
            </a:r>
            <a:r>
              <a:rPr lang="en-US" dirty="0"/>
              <a:t>(Array o)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672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Jack OS: </a:t>
            </a:r>
            <a:r>
              <a:rPr lang="en-US" sz="2000" dirty="0">
                <a:latin typeface="Consolas"/>
                <a:cs typeface="Consolas"/>
              </a:rPr>
              <a:t>Sys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479603" y="1749878"/>
            <a:ext cx="3760774" cy="1863197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01600" tIns="190800" rIns="0" bIns="190800"/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188"/>
              </a:spcBef>
              <a:buClr>
                <a:srgbClr val="006600"/>
              </a:buClr>
              <a:buSzPct val="85000"/>
              <a:buFont typeface="Wingdings" charset="0"/>
              <a:buNone/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 algn="r" rtl="1">
              <a:defRPr sz="2400">
                <a:latin typeface="Times New Roman" charset="0"/>
                <a:ea typeface="ＭＳ Ｐゴシック" charset="0"/>
              </a:defRPr>
            </a:lvl2pPr>
            <a:lvl3pPr marL="1143000" indent="-228600" algn="r" rtl="1">
              <a:defRPr sz="2400">
                <a:latin typeface="Times New Roman" charset="0"/>
                <a:ea typeface="ＭＳ Ｐゴシック" charset="0"/>
              </a:defRPr>
            </a:lvl3pPr>
            <a:lvl4pPr marL="1600200" indent="-228600" algn="r" rtl="1">
              <a:defRPr sz="2400">
                <a:latin typeface="Times New Roman" charset="0"/>
                <a:ea typeface="ＭＳ Ｐゴシック" charset="0"/>
              </a:defRPr>
            </a:lvl4pPr>
            <a:lvl5pPr marL="2057400" indent="-228600" algn="r" rtl="1">
              <a:defRPr sz="2400">
                <a:latin typeface="Times New Roman" charset="0"/>
                <a:ea typeface="ＭＳ Ｐゴシック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000090"/>
                </a:solidFill>
              </a:rPr>
              <a:t>Sys</a:t>
            </a:r>
            <a:r>
              <a:rPr lang="en-US" dirty="0"/>
              <a:t> {</a:t>
            </a:r>
          </a:p>
          <a:p>
            <a:r>
              <a:rPr lang="en-US" dirty="0"/>
              <a:t>   function void </a:t>
            </a:r>
            <a:r>
              <a:rPr lang="en-US" dirty="0">
                <a:solidFill>
                  <a:srgbClr val="000090"/>
                </a:solidFill>
              </a:rPr>
              <a:t>halt</a:t>
            </a:r>
            <a:r>
              <a:rPr lang="en-US" dirty="0"/>
              <a:t>(): </a:t>
            </a:r>
          </a:p>
          <a:p>
            <a:r>
              <a:rPr lang="en-US" dirty="0"/>
              <a:t>   function void </a:t>
            </a:r>
            <a:r>
              <a:rPr lang="en-US" dirty="0">
                <a:solidFill>
                  <a:srgbClr val="000090"/>
                </a:solidFill>
              </a:rPr>
              <a:t>error</a:t>
            </a:r>
            <a:r>
              <a:rPr lang="en-US" dirty="0"/>
              <a:t>(int errorCode)  </a:t>
            </a:r>
          </a:p>
          <a:p>
            <a:r>
              <a:rPr lang="en-US" dirty="0"/>
              <a:t>   function void </a:t>
            </a:r>
            <a:r>
              <a:rPr lang="en-US" dirty="0">
                <a:solidFill>
                  <a:srgbClr val="000090"/>
                </a:solidFill>
              </a:rPr>
              <a:t>wait</a:t>
            </a:r>
            <a:r>
              <a:rPr lang="en-US" dirty="0"/>
              <a:t>(int duration)  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86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constructs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787504" y="1515460"/>
            <a:ext cx="5288510" cy="4378835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Inputs some numbers and computes their average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class Main {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function void main() {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var Array a; 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var int length;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var int i, sum;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let length = Keyboard.readInt(”How many numbers? ”);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let a = Array.new(length);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constructs the array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let i = 0;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while (i &lt; length) {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   let a[i] = Keyboard.readInt(”Enter a number: ”);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   let sum = sum + a[i];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   let i = i + 1;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}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do Output.printString(”The average is ”);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do Output.printInt(sum / length);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return;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789847" y="1149818"/>
            <a:ext cx="168977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Jack code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86139" y="2877367"/>
            <a:ext cx="27877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lvl="0">
              <a:spcBef>
                <a:spcPts val="1200"/>
              </a:spcBef>
            </a:pPr>
            <a:r>
              <a:rPr lang="en-US" dirty="0">
                <a:latin typeface="Times New Roman"/>
                <a:cs typeface="Times New Roman"/>
              </a:rPr>
              <a:t>Flow of control:</a:t>
            </a:r>
          </a:p>
          <a:p>
            <a:pPr marL="355600" lvl="1" indent="-173038">
              <a:spcBef>
                <a:spcPts val="1200"/>
              </a:spcBef>
              <a:buSzPct val="100000"/>
              <a:buFont typeface="Arial"/>
              <a:buChar char="•"/>
            </a:pPr>
            <a:r>
              <a:rPr lang="en-US" sz="1400" dirty="0">
                <a:latin typeface="Consolas"/>
                <a:cs typeface="Consolas"/>
              </a:rPr>
              <a:t>if / if...else</a:t>
            </a:r>
            <a:endParaRPr lang="en-US" sz="1400" dirty="0">
              <a:latin typeface="Times New Roman"/>
              <a:cs typeface="Times New Roman"/>
            </a:endParaRPr>
          </a:p>
          <a:p>
            <a:pPr marL="355600" lvl="1" indent="-173038">
              <a:spcBef>
                <a:spcPts val="1200"/>
              </a:spcBef>
              <a:buSzPct val="100000"/>
              <a:buFont typeface="Arial"/>
              <a:buChar char="•"/>
            </a:pPr>
            <a:r>
              <a:rPr lang="en-US" sz="1400" dirty="0">
                <a:latin typeface="Consolas"/>
                <a:cs typeface="Consolas"/>
              </a:rPr>
              <a:t>while </a:t>
            </a:r>
          </a:p>
          <a:p>
            <a:pPr marL="355600" lvl="1" indent="-173038">
              <a:spcBef>
                <a:spcPts val="1200"/>
              </a:spcBef>
              <a:buSzPct val="100000"/>
              <a:buFont typeface="Arial"/>
              <a:buChar char="•"/>
            </a:pPr>
            <a:r>
              <a:rPr lang="en-US" sz="1400" dirty="0">
                <a:latin typeface="Consolas"/>
                <a:cs typeface="Consolas"/>
              </a:rPr>
              <a:t>do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5771" y="3563163"/>
            <a:ext cx="5281105" cy="1142075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0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Jack programs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41620" y="1177493"/>
            <a:ext cx="7435091" cy="3169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>
              <a:spcBef>
                <a:spcPts val="2400"/>
              </a:spcBef>
              <a:buSzPct val="60000"/>
              <a:buFont typeface="Wingdings" charset="2"/>
              <a:buChar char="q"/>
            </a:pPr>
            <a:r>
              <a:rPr lang="en-US" sz="1800" dirty="0">
                <a:latin typeface="Consolas"/>
                <a:ea typeface="宋体"/>
                <a:cs typeface="Consolas"/>
              </a:rPr>
              <a:t>Square</a:t>
            </a:r>
            <a:r>
              <a:rPr lang="en-US" sz="2000" dirty="0">
                <a:ea typeface="宋体"/>
              </a:rPr>
              <a:t>: a simple, interactive, multi-class OO application</a:t>
            </a:r>
          </a:p>
          <a:p>
            <a:pPr marL="273050" indent="-273050">
              <a:spcBef>
                <a:spcPts val="2400"/>
              </a:spcBef>
              <a:buSzPct val="60000"/>
              <a:buFont typeface="Wingdings" charset="2"/>
              <a:buChar char="q"/>
            </a:pPr>
            <a:r>
              <a:rPr lang="en-US" sz="1800" dirty="0">
                <a:latin typeface="Consolas"/>
                <a:ea typeface="宋体"/>
                <a:cs typeface="Consolas"/>
              </a:rPr>
              <a:t>Pong</a:t>
            </a:r>
            <a:r>
              <a:rPr lang="en-US" sz="2000" dirty="0">
                <a:ea typeface="宋体"/>
              </a:rPr>
              <a:t>: a complete, interactive, multi-class OO application</a:t>
            </a:r>
          </a:p>
          <a:p>
            <a:pPr marL="273050" indent="-273050">
              <a:spcBef>
                <a:spcPts val="2400"/>
              </a:spcBef>
              <a:buSzPct val="60000"/>
              <a:buFont typeface="Wingdings" charset="2"/>
              <a:buChar char="q"/>
            </a:pPr>
            <a:r>
              <a:rPr lang="en-US" sz="1800" dirty="0">
                <a:latin typeface="Consolas"/>
                <a:ea typeface="宋体"/>
                <a:cs typeface="Consolas"/>
              </a:rPr>
              <a:t>Average</a:t>
            </a:r>
            <a:r>
              <a:rPr lang="en-US" sz="2000" dirty="0">
                <a:ea typeface="宋体"/>
              </a:rPr>
              <a:t>: illustrates simple array processing</a:t>
            </a:r>
          </a:p>
          <a:p>
            <a:pPr marL="273050" indent="-273050">
              <a:spcBef>
                <a:spcPts val="2400"/>
              </a:spcBef>
              <a:buSzPct val="60000"/>
              <a:buFont typeface="Wingdings" charset="2"/>
              <a:buChar char="q"/>
            </a:pPr>
            <a:r>
              <a:rPr lang="en-US" sz="1800" dirty="0">
                <a:latin typeface="Consolas"/>
                <a:ea typeface="宋体"/>
                <a:cs typeface="Consolas"/>
              </a:rPr>
              <a:t>ComplexArrays</a:t>
            </a:r>
            <a:r>
              <a:rPr lang="en-US" sz="2000" dirty="0">
                <a:ea typeface="宋体"/>
              </a:rPr>
              <a:t>: illustrates various array manipulations, including</a:t>
            </a:r>
            <a:br>
              <a:rPr lang="en-US" sz="2000" dirty="0">
                <a:ea typeface="宋体"/>
              </a:rPr>
            </a:br>
            <a:r>
              <a:rPr lang="en-US" sz="2000" dirty="0">
                <a:ea typeface="宋体"/>
              </a:rPr>
              <a:t>                            two-dimensional arrays</a:t>
            </a:r>
          </a:p>
          <a:p>
            <a:pPr marL="273050" indent="-273050">
              <a:spcBef>
                <a:spcPts val="2400"/>
              </a:spcBef>
              <a:buSzPct val="60000"/>
              <a:buFont typeface="Wingdings" charset="2"/>
              <a:buChar char="q"/>
            </a:pPr>
            <a:r>
              <a:rPr lang="en-US" sz="1800" dirty="0">
                <a:latin typeface="Consolas"/>
                <a:ea typeface="宋体"/>
                <a:cs typeface="Consolas"/>
              </a:rPr>
              <a:t>ConvertToBin</a:t>
            </a:r>
            <a:r>
              <a:rPr lang="en-US" sz="2000" dirty="0">
                <a:ea typeface="宋体"/>
              </a:rPr>
              <a:t>: illustrates algebraic operations, and working with</a:t>
            </a:r>
            <a:br>
              <a:rPr lang="en-US" sz="2000" dirty="0">
                <a:ea typeface="宋体"/>
              </a:rPr>
            </a:br>
            <a:r>
              <a:rPr lang="en-US" sz="2000" dirty="0">
                <a:ea typeface="宋体"/>
              </a:rPr>
              <a:t>                          </a:t>
            </a:r>
            <a:r>
              <a:rPr lang="en-US" sz="1400" dirty="0">
                <a:latin typeface="Consolas"/>
                <a:ea typeface="宋体"/>
                <a:cs typeface="Consolas"/>
              </a:rPr>
              <a:t>peek</a:t>
            </a:r>
            <a:r>
              <a:rPr lang="en-US" sz="2000" dirty="0">
                <a:ea typeface="宋体"/>
              </a:rPr>
              <a:t> and </a:t>
            </a:r>
            <a:r>
              <a:rPr lang="en-US" sz="1400" dirty="0">
                <a:latin typeface="Consolas"/>
                <a:ea typeface="宋体"/>
                <a:cs typeface="Consolas"/>
              </a:rPr>
              <a:t>poke</a:t>
            </a:r>
          </a:p>
          <a:p>
            <a:pPr marL="985838" indent="-985838">
              <a:spcBef>
                <a:spcPts val="1200"/>
              </a:spcBef>
              <a:buNone/>
            </a:pPr>
            <a:endParaRPr lang="en-US" sz="2000" dirty="0">
              <a:ea typeface="宋体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000" dirty="0">
              <a:ea typeface="宋体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0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843000" y="4726160"/>
            <a:ext cx="3875601" cy="716614"/>
          </a:xfrm>
          <a:prstGeom prst="wedgeRoundRectCallout">
            <a:avLst>
              <a:gd name="adj1" fmla="val 12923"/>
              <a:gd name="adj2" fmla="val -46915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  <a:latin typeface="Times New Roman"/>
                <a:ea typeface="宋体"/>
                <a:cs typeface="Times New Roman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宋体"/>
                <a:cs typeface="Times New Roman"/>
              </a:rPr>
              <a:t>Code:  </a:t>
            </a:r>
            <a:r>
              <a:rPr lang="en-US" sz="1600" dirty="0">
                <a:solidFill>
                  <a:schemeClr val="tx1"/>
                </a:solidFill>
                <a:latin typeface="Consolas"/>
                <a:ea typeface="宋体"/>
                <a:cs typeface="Consolas"/>
              </a:rPr>
              <a:t>nand2tetris/projects/11</a:t>
            </a:r>
          </a:p>
        </p:txBody>
      </p:sp>
    </p:spTree>
    <p:extLst>
      <p:ext uri="{BB962C8B-B14F-4D97-AF65-F5344CB8AC3E}">
        <p14:creationId xmlns:p14="http://schemas.microsoft.com/office/powerpoint/2010/main" val="268342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9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11711" y="991364"/>
            <a:ext cx="8349273" cy="2420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u="sng" dirty="0">
                <a:ea typeface="宋体"/>
              </a:rPr>
              <a:t>General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ea typeface="宋体"/>
              </a:rPr>
              <a:t>Watch some existing Jack programs (see “cool stuff” in </a:t>
            </a:r>
            <a:r>
              <a:rPr lang="en-US" sz="1400" dirty="0">
                <a:latin typeface="Consolas"/>
                <a:ea typeface="宋体"/>
                <a:cs typeface="Consolas"/>
              </a:rPr>
              <a:t>www.nand2tetris.org</a:t>
            </a:r>
            <a:r>
              <a:rPr lang="en-US" sz="1800" dirty="0">
                <a:ea typeface="宋体"/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ea typeface="宋体"/>
              </a:rPr>
              <a:t>Play with the supplied programs, and review their code (e.g. </a:t>
            </a:r>
            <a:r>
              <a:rPr lang="en-US" sz="1400" dirty="0">
                <a:latin typeface="Consolas"/>
                <a:ea typeface="宋体"/>
                <a:cs typeface="Consolas"/>
              </a:rPr>
              <a:t>Square</a:t>
            </a:r>
            <a:r>
              <a:rPr lang="en-US" sz="1800" dirty="0">
                <a:ea typeface="宋体"/>
              </a:rPr>
              <a:t> and </a:t>
            </a:r>
            <a:r>
              <a:rPr lang="en-US" sz="1400" dirty="0">
                <a:latin typeface="Consolas"/>
                <a:ea typeface="宋体"/>
                <a:cs typeface="Consolas"/>
              </a:rPr>
              <a:t>Pong</a:t>
            </a:r>
            <a:r>
              <a:rPr lang="en-US" sz="1800" dirty="0">
                <a:ea typeface="宋体"/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ea typeface="宋体"/>
              </a:rPr>
              <a:t>Understand the UX limitations of the Jack I/O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ea typeface="宋体"/>
              </a:rPr>
              <a:t>Plan your app carefully (OO design and testing strategy)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ea typeface="宋体"/>
              </a:rPr>
              <a:t>Implement, test, and ... have fun!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3498" y="3403822"/>
            <a:ext cx="7702963" cy="2734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u="sng" dirty="0">
                <a:ea typeface="宋体"/>
              </a:rPr>
              <a:t>Technical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ea typeface="宋体"/>
              </a:rPr>
              <a:t>Writing:  Write / edit your Jack class files in a standard text editor;</a:t>
            </a:r>
            <a:br>
              <a:rPr lang="en-US" sz="1800" dirty="0">
                <a:ea typeface="宋体"/>
              </a:rPr>
            </a:br>
            <a:r>
              <a:rPr lang="en-US" sz="1800" dirty="0">
                <a:ea typeface="宋体"/>
              </a:rPr>
              <a:t>                The OS API is supplied in </a:t>
            </a:r>
            <a:r>
              <a:rPr lang="en-US" sz="1400" dirty="0">
                <a:latin typeface="Consolas"/>
                <a:ea typeface="宋体"/>
                <a:cs typeface="Consolas"/>
              </a:rPr>
              <a:t>nand2tetris/projects/09</a:t>
            </a:r>
            <a:endParaRPr lang="en-US" sz="1800" dirty="0">
              <a:ea typeface="宋体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ea typeface="宋体"/>
              </a:rPr>
              <a:t>Optimizing: later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ea typeface="宋体"/>
              </a:rPr>
              <a:t>Documenting: use standard practice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ea typeface="宋体"/>
              </a:rPr>
              <a:t>Compiling: use the supplied </a:t>
            </a:r>
            <a:r>
              <a:rPr lang="en-US" sz="1400" dirty="0">
                <a:latin typeface="Consolas"/>
                <a:ea typeface="宋体"/>
                <a:cs typeface="Consolas"/>
              </a:rPr>
              <a:t>JackCompiler</a:t>
            </a:r>
            <a:r>
              <a:rPr lang="en-US" sz="1800" dirty="0">
                <a:ea typeface="宋体"/>
              </a:rPr>
              <a:t> (available in </a:t>
            </a:r>
            <a:r>
              <a:rPr lang="en-US" sz="1400" dirty="0">
                <a:latin typeface="Consolas"/>
                <a:ea typeface="宋体"/>
                <a:cs typeface="Consolas"/>
              </a:rPr>
              <a:t>nand2tetris/tools</a:t>
            </a:r>
            <a:r>
              <a:rPr lang="en-US" sz="1800" dirty="0">
                <a:ea typeface="宋体"/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ea typeface="宋体"/>
              </a:rPr>
              <a:t>Executing: load the app directory (which now contains the compiled </a:t>
            </a:r>
            <a:r>
              <a:rPr lang="en-US" sz="1400" dirty="0">
                <a:latin typeface="Consolas"/>
                <a:ea typeface="宋体"/>
                <a:cs typeface="Consolas"/>
              </a:rPr>
              <a:t>.vm </a:t>
            </a:r>
            <a:r>
              <a:rPr lang="en-US" sz="1800" dirty="0">
                <a:ea typeface="宋体"/>
              </a:rPr>
              <a:t>files) into the supplied VM emulator, and run the code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</a:pPr>
            <a:r>
              <a:rPr lang="en-US" sz="1600" dirty="0">
                <a:ea typeface="宋体"/>
              </a:rPr>
              <a:t>(remember the emulator’s speed and animation controls).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854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language</a:t>
            </a:r>
            <a:r>
              <a:rPr lang="en-US" sz="1800" dirty="0" smtClean="0"/>
              <a:t>: lecture plan</a:t>
            </a:r>
            <a:endParaRPr lang="en-US" sz="1800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713519" y="2241485"/>
            <a:ext cx="4572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71822" y="1163378"/>
            <a:ext cx="3560638" cy="182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dirty="0">
                <a:latin typeface="Times New Roman"/>
                <a:cs typeface="Times New Roman"/>
              </a:rPr>
              <a:t>High level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Hello world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Procedural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Object-based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List processing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883597" y="1141958"/>
            <a:ext cx="4362919" cy="3057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dirty="0">
                <a:latin typeface="Times New Roman"/>
                <a:cs typeface="Times New Roman"/>
              </a:rPr>
              <a:t>Application development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Jack applications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Using the OS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Application example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Graphics optimization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53621" y="3400780"/>
            <a:ext cx="3560638" cy="182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dirty="0">
                <a:latin typeface="Times New Roman"/>
                <a:cs typeface="Times New Roman"/>
              </a:rPr>
              <a:t>Jack language specification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Syntax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Data types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Classes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424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63517" y="1330773"/>
            <a:ext cx="6285548" cy="2420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r>
              <a:rPr lang="en-US" sz="2000" u="sng" dirty="0">
                <a:ea typeface="宋体"/>
              </a:rPr>
              <a:t>The </a:t>
            </a:r>
            <a:r>
              <a:rPr lang="en-US" sz="1600" u="sng" dirty="0">
                <a:latin typeface="Consolas"/>
                <a:ea typeface="宋体"/>
                <a:cs typeface="Consolas"/>
              </a:rPr>
              <a:t>Square</a:t>
            </a:r>
            <a:r>
              <a:rPr lang="en-US" sz="2000" u="sng" dirty="0">
                <a:ea typeface="宋体"/>
              </a:rPr>
              <a:t> code review illustrates:</a:t>
            </a:r>
          </a:p>
          <a:p>
            <a:pPr>
              <a:spcBef>
                <a:spcPts val="2400"/>
              </a:spcBef>
            </a:pPr>
            <a:r>
              <a:rPr lang="en-US" sz="2000" dirty="0">
                <a:ea typeface="宋体"/>
              </a:rPr>
              <a:t>OO design </a:t>
            </a:r>
          </a:p>
          <a:p>
            <a:pPr>
              <a:spcBef>
                <a:spcPts val="2400"/>
              </a:spcBef>
            </a:pPr>
            <a:r>
              <a:rPr lang="en-US" sz="2000" dirty="0">
                <a:ea typeface="宋体"/>
              </a:rPr>
              <a:t>A typical interactive application</a:t>
            </a:r>
          </a:p>
          <a:p>
            <a:pPr>
              <a:spcBef>
                <a:spcPts val="2400"/>
              </a:spcBef>
            </a:pPr>
            <a:r>
              <a:rPr lang="en-US" sz="2000" dirty="0">
                <a:ea typeface="宋体"/>
              </a:rPr>
              <a:t>Handling inputs and outputs</a:t>
            </a:r>
          </a:p>
          <a:p>
            <a:pPr>
              <a:spcBef>
                <a:spcPts val="2400"/>
              </a:spcBef>
            </a:pPr>
            <a:r>
              <a:rPr lang="en-US" sz="2000" dirty="0">
                <a:ea typeface="宋体"/>
              </a:rPr>
              <a:t>Using the OS</a:t>
            </a:r>
          </a:p>
        </p:txBody>
      </p:sp>
    </p:spTree>
    <p:extLst>
      <p:ext uri="{BB962C8B-B14F-4D97-AF65-F5344CB8AC3E}">
        <p14:creationId xmlns:p14="http://schemas.microsoft.com/office/powerpoint/2010/main" val="249086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81567" y="6296308"/>
            <a:ext cx="27443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224775" y="2042676"/>
            <a:ext cx="2444043" cy="2706085"/>
            <a:chOff x="3304708" y="2184765"/>
            <a:chExt cx="2444043" cy="27060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4708" y="2184765"/>
              <a:ext cx="2444043" cy="2706085"/>
            </a:xfrm>
            <a:prstGeom prst="rect">
              <a:avLst/>
            </a:prstGeom>
          </p:spPr>
        </p:pic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449959" y="2208943"/>
              <a:ext cx="2230762" cy="4148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lIns="92075" tIns="46038" rIns="92075" bIns="46038"/>
            <a:lstStyle/>
            <a:p>
              <a:pPr marL="342900" indent="-342900" algn="ctr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2000" dirty="0">
                  <a:solidFill>
                    <a:srgbClr val="FFFF00"/>
                  </a:solidFill>
                  <a:latin typeface="Arial"/>
                  <a:cs typeface="Arial"/>
                </a:rPr>
                <a:t>Square Dance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454956" y="4447944"/>
              <a:ext cx="2230762" cy="4148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lIns="92075" tIns="46038" rIns="92075" bIns="46038"/>
            <a:lstStyle/>
            <a:p>
              <a:pPr marL="342900" indent="-342900" algn="ctr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2000" dirty="0">
                  <a:solidFill>
                    <a:srgbClr val="FFFF00"/>
                  </a:solidFill>
                  <a:latin typeface="Arial"/>
                  <a:cs typeface="Arial"/>
                </a:rPr>
                <a:t>demo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073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Dance game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992802" y="3679081"/>
            <a:ext cx="6855825" cy="2812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800" dirty="0">
                <a:ea typeface="宋体"/>
              </a:rPr>
              <a:t>If the user presses:</a:t>
            </a:r>
          </a:p>
          <a:p>
            <a:pPr>
              <a:spcBef>
                <a:spcPts val="1200"/>
              </a:spcBef>
            </a:pPr>
            <a:r>
              <a:rPr lang="en-US" sz="1600" dirty="0">
                <a:ea typeface="宋体"/>
              </a:rPr>
              <a:t>up arrow: </a:t>
            </a:r>
            <a:r>
              <a:rPr lang="he-IL" sz="1600">
                <a:ea typeface="宋体"/>
              </a:rPr>
              <a:t>     </a:t>
            </a:r>
            <a:r>
              <a:rPr lang="en-US" sz="1600" dirty="0">
                <a:ea typeface="宋体"/>
              </a:rPr>
              <a:t>the square starts moving up, until another key is pressed</a:t>
            </a:r>
          </a:p>
          <a:p>
            <a:pPr>
              <a:spcBef>
                <a:spcPts val="800"/>
              </a:spcBef>
            </a:pPr>
            <a:r>
              <a:rPr lang="en-US" sz="1600" dirty="0">
                <a:ea typeface="宋体"/>
              </a:rPr>
              <a:t>down arrow: the square starts moving down, until another key is pressed</a:t>
            </a:r>
          </a:p>
          <a:p>
            <a:pPr>
              <a:spcBef>
                <a:spcPts val="800"/>
              </a:spcBef>
            </a:pPr>
            <a:r>
              <a:rPr lang="en-US" sz="1600" dirty="0">
                <a:ea typeface="宋体"/>
              </a:rPr>
              <a:t>left arrow: </a:t>
            </a:r>
            <a:r>
              <a:rPr lang="he-IL" sz="1600">
                <a:ea typeface="宋体"/>
              </a:rPr>
              <a:t>    </a:t>
            </a:r>
            <a:r>
              <a:rPr lang="en-US" sz="1600" dirty="0">
                <a:ea typeface="宋体"/>
              </a:rPr>
              <a:t>the square starts moving left, until another key is pressed</a:t>
            </a:r>
          </a:p>
          <a:p>
            <a:pPr>
              <a:spcBef>
                <a:spcPts val="800"/>
              </a:spcBef>
            </a:pPr>
            <a:r>
              <a:rPr lang="en-US" sz="1600" dirty="0">
                <a:ea typeface="宋体"/>
              </a:rPr>
              <a:t>right arrow: </a:t>
            </a:r>
            <a:r>
              <a:rPr lang="he-IL" sz="1600" dirty="0">
                <a:ea typeface="宋体"/>
              </a:rPr>
              <a:t>  </a:t>
            </a:r>
            <a:r>
              <a:rPr lang="en-US" sz="1600" dirty="0">
                <a:ea typeface="宋体"/>
              </a:rPr>
              <a:t>the square starts moving right, until another key is pressed</a:t>
            </a:r>
          </a:p>
          <a:p>
            <a:pPr>
              <a:spcBef>
                <a:spcPts val="800"/>
              </a:spcBef>
            </a:pPr>
            <a:r>
              <a:rPr lang="en-US" sz="1600" dirty="0">
                <a:ea typeface="宋体"/>
              </a:rPr>
              <a:t>x key: </a:t>
            </a:r>
            <a:r>
              <a:rPr lang="he-IL" sz="1600" dirty="0">
                <a:ea typeface="宋体"/>
              </a:rPr>
              <a:t>           </a:t>
            </a:r>
            <a:r>
              <a:rPr lang="en-US" sz="1600" dirty="0">
                <a:ea typeface="宋体"/>
              </a:rPr>
              <a:t>the square’s size increases a little (2 pixels)</a:t>
            </a:r>
          </a:p>
          <a:p>
            <a:pPr>
              <a:spcBef>
                <a:spcPts val="800"/>
              </a:spcBef>
            </a:pPr>
            <a:r>
              <a:rPr lang="en-US" sz="1600" dirty="0">
                <a:ea typeface="宋体"/>
              </a:rPr>
              <a:t>z key: </a:t>
            </a:r>
            <a:r>
              <a:rPr lang="he-IL" sz="1600" dirty="0">
                <a:ea typeface="宋体"/>
              </a:rPr>
              <a:t>           </a:t>
            </a:r>
            <a:r>
              <a:rPr lang="en-US" sz="1600" dirty="0">
                <a:ea typeface="宋体"/>
              </a:rPr>
              <a:t>the square’s size decreases a little (2 pixels)</a:t>
            </a:r>
          </a:p>
          <a:p>
            <a:pPr>
              <a:spcBef>
                <a:spcPts val="800"/>
              </a:spcBef>
            </a:pPr>
            <a:r>
              <a:rPr lang="en-US" sz="1600" dirty="0">
                <a:ea typeface="宋体"/>
              </a:rPr>
              <a:t>q: </a:t>
            </a:r>
            <a:r>
              <a:rPr lang="he-IL" sz="1600" dirty="0">
                <a:ea typeface="宋体"/>
              </a:rPr>
              <a:t>                  </a:t>
            </a:r>
            <a:r>
              <a:rPr lang="en-US" sz="1600" dirty="0">
                <a:ea typeface="宋体"/>
              </a:rPr>
              <a:t>game over.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/>
          </a:p>
        </p:txBody>
      </p:sp>
      <p:grpSp>
        <p:nvGrpSpPr>
          <p:cNvPr id="3" name="Group 2"/>
          <p:cNvGrpSpPr/>
          <p:nvPr/>
        </p:nvGrpSpPr>
        <p:grpSpPr>
          <a:xfrm>
            <a:off x="734325" y="1140480"/>
            <a:ext cx="3688917" cy="1823040"/>
            <a:chOff x="734325" y="1140480"/>
            <a:chExt cx="3688917" cy="1823040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867576" y="1360174"/>
              <a:ext cx="3426082" cy="111950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1pPr>
              <a:lvl2pPr marL="717550" indent="-2603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50000"/>
                <a:buFont typeface="Wingdings" charset="2"/>
                <a:buChar char="q"/>
                <a:defRPr sz="20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600"/>
                </a:spcBef>
                <a:buFont typeface="Arial" panose="020B0604020202020204" pitchFamily="34" charset="0"/>
                <a:buNone/>
              </a:pPr>
              <a:r>
                <a:rPr lang="en-US" sz="1600" dirty="0">
                  <a:ea typeface="宋体"/>
                </a:rPr>
                <a:t>When the game starts, a black square is displayed at the top left of the screen: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600" dirty="0"/>
            </a:p>
            <a:p>
              <a:pPr marL="0" indent="0">
                <a:spcBef>
                  <a:spcPts val="0"/>
                </a:spcBef>
                <a:buFont typeface="Arial" panose="020B0604020202020204" pitchFamily="34" charset="0"/>
                <a:buNone/>
              </a:pPr>
              <a:endParaRPr lang="en-US" sz="16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34325" y="1140480"/>
              <a:ext cx="3688917" cy="1823040"/>
              <a:chOff x="2522631" y="1036800"/>
              <a:chExt cx="3878978" cy="214272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2522631" y="1036800"/>
                <a:ext cx="3878978" cy="2142720"/>
                <a:chOff x="5606305" y="2691319"/>
                <a:chExt cx="2727234" cy="1551791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06305" y="2691319"/>
                  <a:ext cx="2727234" cy="155179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p:spPr>
            </p:pic>
            <p:cxnSp>
              <p:nvCxnSpPr>
                <p:cNvPr id="19" name="Straight Arrow Connector 18"/>
                <p:cNvCxnSpPr/>
                <p:nvPr/>
              </p:nvCxnSpPr>
              <p:spPr>
                <a:xfrm flipH="1" flipV="1">
                  <a:off x="7108693" y="2965183"/>
                  <a:ext cx="7352" cy="18423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7132002" y="3794604"/>
                  <a:ext cx="3597" cy="19844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/>
                <p:nvPr/>
              </p:nvCxnSpPr>
              <p:spPr>
                <a:xfrm flipV="1">
                  <a:off x="7419122" y="3449517"/>
                  <a:ext cx="190032" cy="297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 flipH="1">
                  <a:off x="6635127" y="3459596"/>
                  <a:ext cx="193767" cy="68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Rectangle 15"/>
              <p:cNvSpPr/>
              <p:nvPr/>
            </p:nvSpPr>
            <p:spPr>
              <a:xfrm>
                <a:off x="3740752" y="1313280"/>
                <a:ext cx="2012922" cy="15465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588642" y="1111440"/>
                <a:ext cx="322751" cy="3141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Rounded Rectangular Callout 28"/>
            <p:cNvSpPr/>
            <p:nvPr/>
          </p:nvSpPr>
          <p:spPr>
            <a:xfrm>
              <a:off x="1570279" y="1529787"/>
              <a:ext cx="2334615" cy="716614"/>
            </a:xfrm>
            <a:prstGeom prst="wedgeRoundRectCallout">
              <a:avLst>
                <a:gd name="adj1" fmla="val -64621"/>
                <a:gd name="adj2" fmla="val -48953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</a:pPr>
              <a:r>
                <a:rPr lang="en-US" sz="1400" dirty="0">
                  <a:solidFill>
                    <a:schemeClr val="tx1"/>
                  </a:solidFill>
                  <a:latin typeface="Times New Roman"/>
                  <a:ea typeface="宋体"/>
                  <a:cs typeface="Times New Roman"/>
                </a:rPr>
                <a:t> When the game starts,</a:t>
              </a:r>
              <a:br>
                <a:rPr lang="en-US" sz="1400" dirty="0">
                  <a:solidFill>
                    <a:schemeClr val="tx1"/>
                  </a:solidFill>
                  <a:latin typeface="Times New Roman"/>
                  <a:ea typeface="宋体"/>
                  <a:cs typeface="Times New Roman"/>
                </a:rPr>
              </a:br>
              <a:r>
                <a:rPr lang="en-US" sz="1400" dirty="0">
                  <a:solidFill>
                    <a:schemeClr val="tx1"/>
                  </a:solidFill>
                  <a:latin typeface="Times New Roman"/>
                  <a:ea typeface="宋体"/>
                  <a:cs typeface="Times New Roman"/>
                </a:rPr>
                <a:t>a black square appears at the top left of the screen.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78748" y="1131840"/>
            <a:ext cx="3654359" cy="1866240"/>
            <a:chOff x="5606305" y="2691319"/>
            <a:chExt cx="2727234" cy="1551791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6305" y="2691319"/>
              <a:ext cx="2727234" cy="1551791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22" name="Straight Arrow Connector 21"/>
            <p:cNvCxnSpPr/>
            <p:nvPr/>
          </p:nvCxnSpPr>
          <p:spPr>
            <a:xfrm flipH="1" flipV="1">
              <a:off x="7108693" y="2965183"/>
              <a:ext cx="7352" cy="1842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7132002" y="3794604"/>
              <a:ext cx="3597" cy="1984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7419122" y="3449517"/>
              <a:ext cx="190032" cy="29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6635127" y="3459596"/>
              <a:ext cx="193767" cy="6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ounded Rectangular Callout 29"/>
          <p:cNvSpPr/>
          <p:nvPr/>
        </p:nvSpPr>
        <p:spPr>
          <a:xfrm>
            <a:off x="5621633" y="3138596"/>
            <a:ext cx="2140750" cy="716614"/>
          </a:xfrm>
          <a:prstGeom prst="wedgeRoundRectCallout">
            <a:avLst>
              <a:gd name="adj1" fmla="val 9873"/>
              <a:gd name="adj2" fmla="val -123307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  <a:latin typeface="Times New Roman"/>
                <a:ea typeface="宋体"/>
                <a:cs typeface="Times New Roman"/>
              </a:rPr>
              <a:t> If the square hits a wall, it stays there until some user action frees it.</a:t>
            </a:r>
            <a:endParaRPr lang="en-US" sz="1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963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design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578748" y="1131840"/>
            <a:ext cx="3654359" cy="1866240"/>
            <a:chOff x="5606305" y="2691319"/>
            <a:chExt cx="2727234" cy="1551791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6305" y="2691319"/>
              <a:ext cx="2727234" cy="1551791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22" name="Straight Arrow Connector 21"/>
            <p:cNvCxnSpPr/>
            <p:nvPr/>
          </p:nvCxnSpPr>
          <p:spPr>
            <a:xfrm flipH="1" flipV="1">
              <a:off x="7108693" y="2965183"/>
              <a:ext cx="7352" cy="1842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7132002" y="3794604"/>
              <a:ext cx="3597" cy="1984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7419122" y="3449517"/>
              <a:ext cx="190032" cy="29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6635127" y="3459596"/>
              <a:ext cx="193767" cy="6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815740" y="3347374"/>
            <a:ext cx="4299971" cy="3184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800" dirty="0">
                <a:ea typeface="宋体"/>
              </a:rPr>
              <a:t>Three Jack classes:</a:t>
            </a:r>
          </a:p>
          <a:p>
            <a:pPr marL="268288" indent="-268288">
              <a:spcBef>
                <a:spcPts val="1200"/>
              </a:spcBef>
            </a:pPr>
            <a:r>
              <a:rPr lang="en-US" sz="1600" u="sng" dirty="0">
                <a:latin typeface="Consolas"/>
                <a:ea typeface="宋体"/>
                <a:cs typeface="Consolas"/>
              </a:rPr>
              <a:t>Square</a:t>
            </a:r>
            <a:r>
              <a:rPr lang="en-US" sz="1800" dirty="0">
                <a:ea typeface="宋体"/>
              </a:rPr>
              <a:t>: represents a graphical square</a:t>
            </a:r>
            <a:endParaRPr lang="en-US" sz="1800" dirty="0"/>
          </a:p>
          <a:p>
            <a:pPr marL="268288" indent="-268288">
              <a:spcBef>
                <a:spcPts val="1200"/>
              </a:spcBef>
            </a:pPr>
            <a:r>
              <a:rPr lang="en-US" sz="1600" u="sng" dirty="0">
                <a:latin typeface="Consolas"/>
                <a:ea typeface="宋体"/>
                <a:cs typeface="Consolas"/>
              </a:rPr>
              <a:t>SquareGame</a:t>
            </a:r>
            <a:r>
              <a:rPr lang="en-US" sz="1800" dirty="0">
                <a:ea typeface="宋体"/>
              </a:rPr>
              <a:t>: captures user’s inputs and</a:t>
            </a:r>
            <a:br>
              <a:rPr lang="en-US" sz="1800" dirty="0">
                <a:ea typeface="宋体"/>
              </a:rPr>
            </a:br>
            <a:r>
              <a:rPr lang="en-US" sz="1800" dirty="0">
                <a:ea typeface="宋体"/>
              </a:rPr>
              <a:t>          moves the square accordingly</a:t>
            </a:r>
            <a:br>
              <a:rPr lang="en-US" sz="1800" dirty="0">
                <a:ea typeface="宋体"/>
              </a:rPr>
            </a:br>
            <a:r>
              <a:rPr lang="en-US" sz="1800" dirty="0">
                <a:ea typeface="宋体"/>
              </a:rPr>
              <a:t>          (in a loop)</a:t>
            </a:r>
          </a:p>
          <a:p>
            <a:pPr marL="268288" indent="-268288">
              <a:spcBef>
                <a:spcPts val="1200"/>
              </a:spcBef>
            </a:pPr>
            <a:r>
              <a:rPr lang="en-US" sz="1600" u="sng" dirty="0">
                <a:latin typeface="Consolas"/>
                <a:ea typeface="宋体"/>
                <a:cs typeface="Consolas"/>
              </a:rPr>
              <a:t>Main</a:t>
            </a:r>
            <a:r>
              <a:rPr lang="en-US" sz="1600" dirty="0">
                <a:latin typeface="Consolas"/>
                <a:ea typeface="宋体"/>
                <a:cs typeface="Consolas"/>
              </a:rPr>
              <a:t>:</a:t>
            </a:r>
            <a:r>
              <a:rPr lang="en-US" sz="1800" dirty="0">
                <a:ea typeface="宋体"/>
              </a:rPr>
              <a:t> starts the app, initializes the game,</a:t>
            </a:r>
            <a:br>
              <a:rPr lang="en-US" sz="1800" dirty="0">
                <a:ea typeface="宋体"/>
              </a:rPr>
            </a:br>
            <a:r>
              <a:rPr lang="en-US" sz="1800" dirty="0">
                <a:ea typeface="宋体"/>
              </a:rPr>
              <a:t>          and launches it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</p:txBody>
      </p:sp>
      <p:grpSp>
        <p:nvGrpSpPr>
          <p:cNvPr id="3" name="Group 2"/>
          <p:cNvGrpSpPr/>
          <p:nvPr/>
        </p:nvGrpSpPr>
        <p:grpSpPr>
          <a:xfrm>
            <a:off x="734325" y="1140480"/>
            <a:ext cx="3688917" cy="1823040"/>
            <a:chOff x="734325" y="1140480"/>
            <a:chExt cx="3688917" cy="1823040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867576" y="1360174"/>
              <a:ext cx="3426082" cy="111950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1pPr>
              <a:lvl2pPr marL="717550" indent="-2603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50000"/>
                <a:buFont typeface="Wingdings" charset="2"/>
                <a:buChar char="q"/>
                <a:defRPr sz="20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600"/>
                </a:spcBef>
                <a:buFont typeface="Arial" panose="020B0604020202020204" pitchFamily="34" charset="0"/>
                <a:buNone/>
              </a:pPr>
              <a:r>
                <a:rPr lang="en-US" sz="1600" dirty="0">
                  <a:ea typeface="宋体"/>
                </a:rPr>
                <a:t>When the game starts, a black square is displayed at the top left of the screen: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600" dirty="0"/>
            </a:p>
            <a:p>
              <a:pPr marL="0" indent="0">
                <a:spcBef>
                  <a:spcPts val="0"/>
                </a:spcBef>
                <a:buFont typeface="Arial" panose="020B0604020202020204" pitchFamily="34" charset="0"/>
                <a:buNone/>
              </a:pPr>
              <a:endParaRPr lang="en-US" sz="16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34325" y="1140480"/>
              <a:ext cx="3688917" cy="1823040"/>
              <a:chOff x="2522631" y="1036800"/>
              <a:chExt cx="3878978" cy="214272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2522631" y="1036800"/>
                <a:ext cx="3878978" cy="2142720"/>
                <a:chOff x="5606305" y="2691319"/>
                <a:chExt cx="2727234" cy="1551791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06305" y="2691319"/>
                  <a:ext cx="2727234" cy="155179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p:spPr>
            </p:pic>
            <p:cxnSp>
              <p:nvCxnSpPr>
                <p:cNvPr id="19" name="Straight Arrow Connector 18"/>
                <p:cNvCxnSpPr/>
                <p:nvPr/>
              </p:nvCxnSpPr>
              <p:spPr>
                <a:xfrm flipH="1" flipV="1">
                  <a:off x="7108693" y="2965183"/>
                  <a:ext cx="7352" cy="18423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7132002" y="3794604"/>
                  <a:ext cx="3597" cy="19844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/>
                <p:nvPr/>
              </p:nvCxnSpPr>
              <p:spPr>
                <a:xfrm flipV="1">
                  <a:off x="7419122" y="3449517"/>
                  <a:ext cx="190032" cy="297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 flipH="1">
                  <a:off x="6635127" y="3459596"/>
                  <a:ext cx="193767" cy="68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Rectangle 15"/>
              <p:cNvSpPr/>
              <p:nvPr/>
            </p:nvSpPr>
            <p:spPr>
              <a:xfrm>
                <a:off x="3740752" y="1313280"/>
                <a:ext cx="2012922" cy="15465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588642" y="1111440"/>
                <a:ext cx="322751" cy="3141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Rounded Rectangular Callout 28"/>
            <p:cNvSpPr/>
            <p:nvPr/>
          </p:nvSpPr>
          <p:spPr>
            <a:xfrm>
              <a:off x="1570279" y="1529787"/>
              <a:ext cx="2334615" cy="716614"/>
            </a:xfrm>
            <a:prstGeom prst="wedgeRoundRectCallout">
              <a:avLst>
                <a:gd name="adj1" fmla="val -64621"/>
                <a:gd name="adj2" fmla="val -48953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</a:pPr>
              <a:r>
                <a:rPr lang="en-US" sz="1400" dirty="0">
                  <a:solidFill>
                    <a:schemeClr val="tx1"/>
                  </a:solidFill>
                  <a:latin typeface="Times New Roman"/>
                  <a:ea typeface="宋体"/>
                  <a:cs typeface="Times New Roman"/>
                </a:rPr>
                <a:t> When the game starts,</a:t>
              </a:r>
              <a:br>
                <a:rPr lang="en-US" sz="1400" dirty="0">
                  <a:solidFill>
                    <a:schemeClr val="tx1"/>
                  </a:solidFill>
                  <a:latin typeface="Times New Roman"/>
                  <a:ea typeface="宋体"/>
                  <a:cs typeface="Times New Roman"/>
                </a:rPr>
              </a:br>
              <a:r>
                <a:rPr lang="en-US" sz="1400" dirty="0">
                  <a:solidFill>
                    <a:schemeClr val="tx1"/>
                  </a:solidFill>
                  <a:latin typeface="Times New Roman"/>
                  <a:ea typeface="宋体"/>
                  <a:cs typeface="Times New Roman"/>
                </a:rPr>
                <a:t>a black square appears at the top left of the screen.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818705" y="3202894"/>
            <a:ext cx="2339678" cy="3423986"/>
            <a:chOff x="5818705" y="3202894"/>
            <a:chExt cx="2339678" cy="342398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8705" y="3585600"/>
              <a:ext cx="2339678" cy="2555280"/>
            </a:xfrm>
            <a:prstGeom prst="rect">
              <a:avLst/>
            </a:prstGeom>
          </p:spPr>
        </p:pic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6220744" y="6247294"/>
              <a:ext cx="1649520" cy="37958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1pPr>
              <a:lvl2pPr marL="717550" indent="-2603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50000"/>
                <a:buFont typeface="Wingdings" charset="2"/>
                <a:buChar char="q"/>
                <a:defRPr sz="20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1200"/>
                </a:spcBef>
                <a:buFont typeface="Arial" panose="020B0604020202020204" pitchFamily="34" charset="0"/>
                <a:buNone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宋体"/>
                </a:rPr>
                <a:t>(source: Wikipedia)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Content Placeholder 2"/>
            <p:cNvSpPr txBox="1">
              <a:spLocks/>
            </p:cNvSpPr>
            <p:nvPr/>
          </p:nvSpPr>
          <p:spPr>
            <a:xfrm>
              <a:off x="6234919" y="3202894"/>
              <a:ext cx="1445285" cy="37958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1pPr>
              <a:lvl2pPr marL="717550" indent="-2603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50000"/>
                <a:buFont typeface="Wingdings" charset="2"/>
                <a:buChar char="q"/>
                <a:defRPr sz="20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1200"/>
                </a:spcBef>
                <a:buFont typeface="Arial" panose="020B0604020202020204" pitchFamily="34" charset="0"/>
                <a:buNone/>
              </a:pPr>
              <a:r>
                <a:rPr lang="en-US" sz="1800" dirty="0">
                  <a:ea typeface="宋体"/>
                </a:rPr>
                <a:t>MVC model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4223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class API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41538" y="958167"/>
            <a:ext cx="5072607" cy="5582313"/>
            <a:chOff x="741538" y="958167"/>
            <a:chExt cx="5072607" cy="5582313"/>
          </a:xfrm>
        </p:grpSpPr>
        <p:sp>
          <p:nvSpPr>
            <p:cNvPr id="25" name="Text Box 3"/>
            <p:cNvSpPr txBox="1">
              <a:spLocks noChangeArrowheads="1"/>
            </p:cNvSpPr>
            <p:nvPr/>
          </p:nvSpPr>
          <p:spPr bwMode="auto">
            <a:xfrm>
              <a:off x="810623" y="1274335"/>
              <a:ext cx="5003522" cy="5266145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000" dirty="0">
                  <a:solidFill>
                    <a:srgbClr val="008000"/>
                  </a:solidFill>
                  <a:latin typeface="Consolas"/>
                  <a:cs typeface="Consolas"/>
                </a:rPr>
                <a:t>/** Implements a graphical square. */</a:t>
              </a:r>
            </a:p>
            <a:p>
              <a:r>
                <a:rPr lang="en-US" sz="1000" dirty="0">
                  <a:latin typeface="Consolas"/>
                  <a:cs typeface="Consolas"/>
                </a:rPr>
                <a:t>class Square {</a:t>
              </a:r>
            </a:p>
            <a:p>
              <a:endParaRPr lang="en-US" sz="1000" dirty="0">
                <a:latin typeface="Consolas"/>
                <a:cs typeface="Consolas"/>
              </a:endParaRPr>
            </a:p>
            <a:p>
              <a:r>
                <a:rPr lang="en-US" sz="1000" dirty="0">
                  <a:latin typeface="Consolas"/>
                  <a:cs typeface="Consolas"/>
                </a:rPr>
                <a:t>   </a:t>
              </a:r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741538" y="958167"/>
              <a:ext cx="242169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latin typeface="Consolas"/>
                  <a:cs typeface="Consolas"/>
                </a:rPr>
                <a:t>Square API</a:t>
              </a:r>
              <a:endParaRPr lang="en-US" sz="1200" dirty="0">
                <a:latin typeface="Consolas"/>
                <a:cs typeface="Consolas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459944" y="4812480"/>
            <a:ext cx="2859558" cy="1615680"/>
            <a:chOff x="5606305" y="2691319"/>
            <a:chExt cx="2727234" cy="155179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6305" y="2691319"/>
              <a:ext cx="2727234" cy="1551791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21" name="Straight Arrow Connector 20"/>
            <p:cNvCxnSpPr/>
            <p:nvPr/>
          </p:nvCxnSpPr>
          <p:spPr>
            <a:xfrm flipH="1" flipV="1">
              <a:off x="7108693" y="2965183"/>
              <a:ext cx="7352" cy="1842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7132002" y="3794604"/>
              <a:ext cx="3597" cy="1984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7419122" y="3449517"/>
              <a:ext cx="190032" cy="29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6635127" y="3459596"/>
              <a:ext cx="193767" cy="6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234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class API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810623" y="1274335"/>
            <a:ext cx="5003522" cy="5266145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180000" tIns="97200" rIns="0" bIns="972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/** Implements a graphical square. */</a:t>
            </a:r>
          </a:p>
          <a:p>
            <a:r>
              <a:rPr lang="en-US" sz="1000" dirty="0">
                <a:latin typeface="Consolas"/>
                <a:cs typeface="Consolas"/>
              </a:rPr>
              <a:t>class Square {</a:t>
            </a:r>
          </a:p>
          <a:p>
            <a:endParaRPr lang="en-US" sz="1000" dirty="0">
              <a:latin typeface="Consolas"/>
              <a:cs typeface="Consolas"/>
            </a:endParaRPr>
          </a:p>
          <a:p>
            <a:r>
              <a:rPr lang="en-US" sz="1000" dirty="0">
                <a:latin typeface="Consolas"/>
                <a:cs typeface="Consolas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/** Constructs a new square with a given location and size */</a:t>
            </a:r>
          </a:p>
          <a:p>
            <a:r>
              <a:rPr lang="en-US" sz="1000" dirty="0">
                <a:latin typeface="Consolas"/>
                <a:cs typeface="Consolas"/>
              </a:rPr>
              <a:t>   constructor Square new(int Ax, int Ay, int Asize)</a:t>
            </a:r>
          </a:p>
          <a:p>
            <a:endParaRPr lang="en-US" sz="1000" dirty="0">
              <a:latin typeface="Consolas"/>
              <a:cs typeface="Consolas"/>
            </a:endParaRPr>
          </a:p>
          <a:p>
            <a:r>
              <a:rPr lang="en-US" sz="1000" dirty="0">
                <a:latin typeface="Consolas"/>
                <a:cs typeface="Consolas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/** Disposes this square */</a:t>
            </a:r>
          </a:p>
          <a:p>
            <a:r>
              <a:rPr lang="en-US" sz="1000" dirty="0">
                <a:latin typeface="Consolas"/>
                <a:cs typeface="Consolas"/>
              </a:rPr>
              <a:t>   method void dispose()</a:t>
            </a:r>
          </a:p>
          <a:p>
            <a:endParaRPr lang="en-US" sz="1000" dirty="0">
              <a:latin typeface="Consolas"/>
              <a:cs typeface="Consolas"/>
            </a:endParaRPr>
          </a:p>
          <a:p>
            <a:r>
              <a:rPr lang="en-US" sz="1000" dirty="0">
                <a:latin typeface="Consolas"/>
                <a:cs typeface="Consolas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/** Draws this square on the screen */</a:t>
            </a:r>
          </a:p>
          <a:p>
            <a:r>
              <a:rPr lang="en-US" sz="1000" dirty="0">
                <a:latin typeface="Consolas"/>
                <a:cs typeface="Consolas"/>
              </a:rPr>
              <a:t>   method void draw()</a:t>
            </a:r>
          </a:p>
          <a:p>
            <a:endParaRPr lang="en-US" sz="1000" dirty="0">
              <a:latin typeface="Consolas"/>
              <a:cs typeface="Consolas"/>
            </a:endParaRPr>
          </a:p>
          <a:p>
            <a:r>
              <a:rPr lang="en-US" sz="1000" dirty="0">
                <a:latin typeface="Consolas"/>
                <a:cs typeface="Consolas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/** Erases this square from the screen */</a:t>
            </a:r>
          </a:p>
          <a:p>
            <a:r>
              <a:rPr lang="en-US" sz="1000" dirty="0">
                <a:latin typeface="Consolas"/>
                <a:cs typeface="Consolas"/>
              </a:rPr>
              <a:t>   method void erase() </a:t>
            </a:r>
          </a:p>
          <a:p>
            <a:endParaRPr lang="en-US" sz="1000" dirty="0">
              <a:latin typeface="Consolas"/>
              <a:cs typeface="Consolas"/>
            </a:endParaRPr>
          </a:p>
          <a:p>
            <a:r>
              <a:rPr lang="en-US" sz="1000" dirty="0">
                <a:latin typeface="Consolas"/>
                <a:cs typeface="Consolas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/** Increments this square’s size by 2 pixels */</a:t>
            </a:r>
          </a:p>
          <a:p>
            <a:r>
              <a:rPr lang="en-US" sz="1000" dirty="0">
                <a:latin typeface="Consolas"/>
                <a:cs typeface="Consolas"/>
              </a:rPr>
              <a:t>   method void incSize()</a:t>
            </a:r>
          </a:p>
          <a:p>
            <a:endParaRPr lang="en-US" sz="1000" dirty="0">
              <a:latin typeface="Consolas"/>
              <a:cs typeface="Consolas"/>
            </a:endParaRPr>
          </a:p>
          <a:p>
            <a:r>
              <a:rPr lang="en-US" sz="1000" dirty="0">
                <a:latin typeface="Consolas"/>
                <a:cs typeface="Consolas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/** Decrements this square’s size by 2 pixels */</a:t>
            </a:r>
          </a:p>
          <a:p>
            <a:r>
              <a:rPr lang="en-US" sz="1000" dirty="0">
                <a:latin typeface="Consolas"/>
                <a:cs typeface="Consolas"/>
              </a:rPr>
              <a:t>   method void decSize()</a:t>
            </a:r>
          </a:p>
          <a:p>
            <a:endParaRPr lang="en-US" sz="1000" dirty="0">
              <a:latin typeface="Consolas"/>
              <a:cs typeface="Consolas"/>
            </a:endParaRPr>
          </a:p>
          <a:p>
            <a:r>
              <a:rPr lang="en-US" sz="1000" dirty="0">
                <a:latin typeface="Consolas"/>
                <a:cs typeface="Consolas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/** Moves this square up by 2 pixels */</a:t>
            </a:r>
          </a:p>
          <a:p>
            <a:r>
              <a:rPr lang="en-US" sz="1000" dirty="0">
                <a:latin typeface="Consolas"/>
                <a:cs typeface="Consolas"/>
              </a:rPr>
              <a:t>   method void moveUp()</a:t>
            </a:r>
          </a:p>
          <a:p>
            <a:endParaRPr lang="en-US" sz="1000" dirty="0">
              <a:latin typeface="Consolas"/>
              <a:cs typeface="Consolas"/>
            </a:endParaRPr>
          </a:p>
          <a:p>
            <a:r>
              <a:rPr lang="en-US" sz="1000" dirty="0">
                <a:latin typeface="Consolas"/>
                <a:cs typeface="Consolas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/** Moves this square down by 2 pixels */</a:t>
            </a:r>
          </a:p>
          <a:p>
            <a:r>
              <a:rPr lang="en-US" sz="1000" dirty="0">
                <a:latin typeface="Consolas"/>
                <a:cs typeface="Consolas"/>
              </a:rPr>
              <a:t>   method void moveDown()</a:t>
            </a:r>
          </a:p>
          <a:p>
            <a:endParaRPr lang="en-US" sz="1000" dirty="0">
              <a:latin typeface="Consolas"/>
              <a:cs typeface="Consolas"/>
            </a:endParaRPr>
          </a:p>
          <a:p>
            <a:r>
              <a:rPr lang="en-US" sz="1000" dirty="0">
                <a:latin typeface="Consolas"/>
                <a:cs typeface="Consolas"/>
              </a:rPr>
              <a:t> 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 /** Moves this square left by 2 pixels */</a:t>
            </a:r>
          </a:p>
          <a:p>
            <a:r>
              <a:rPr lang="en-US" sz="1000" dirty="0">
                <a:latin typeface="Consolas"/>
                <a:cs typeface="Consolas"/>
              </a:rPr>
              <a:t>   method void moveLeft()</a:t>
            </a:r>
          </a:p>
          <a:p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   /** Moves this square right by 2 pixels */</a:t>
            </a:r>
          </a:p>
          <a:p>
            <a:r>
              <a:rPr lang="en-US" sz="1000" dirty="0">
                <a:latin typeface="Consolas"/>
                <a:cs typeface="Consolas"/>
              </a:rPr>
              <a:t>   method void moveRight()</a:t>
            </a:r>
          </a:p>
          <a:p>
            <a:r>
              <a:rPr lang="en-US" sz="1000" dirty="0">
                <a:latin typeface="Consolas"/>
                <a:cs typeface="Consolas"/>
              </a:rPr>
              <a:t>}</a:t>
            </a:r>
          </a:p>
          <a:p>
            <a:endParaRPr lang="en-US" sz="1000" dirty="0">
              <a:latin typeface="Consolas"/>
              <a:cs typeface="Consolas"/>
            </a:endParaRPr>
          </a:p>
          <a:p>
            <a:endParaRPr lang="en-US" sz="1000" dirty="0">
              <a:latin typeface="Consolas"/>
              <a:cs typeface="Consolas"/>
            </a:endParaRPr>
          </a:p>
          <a:p>
            <a:endParaRPr lang="en-US" sz="1000" dirty="0">
              <a:latin typeface="Consolas"/>
              <a:cs typeface="Consolas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741538" y="958167"/>
            <a:ext cx="242169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Square API</a:t>
            </a:r>
            <a:endParaRPr lang="en-US" sz="1200" dirty="0">
              <a:latin typeface="Consolas"/>
              <a:cs typeface="Consola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459944" y="4812480"/>
            <a:ext cx="2859558" cy="1615680"/>
            <a:chOff x="5606305" y="2691319"/>
            <a:chExt cx="2727234" cy="155179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6305" y="2691319"/>
              <a:ext cx="2727234" cy="1551791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21" name="Straight Arrow Connector 20"/>
            <p:cNvCxnSpPr/>
            <p:nvPr/>
          </p:nvCxnSpPr>
          <p:spPr>
            <a:xfrm flipH="1" flipV="1">
              <a:off x="7108693" y="2965183"/>
              <a:ext cx="7352" cy="1842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7132002" y="3794604"/>
              <a:ext cx="3597" cy="1984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7419122" y="3449517"/>
              <a:ext cx="190032" cy="29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6635127" y="3459596"/>
              <a:ext cx="193767" cy="6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6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class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67458" y="889047"/>
            <a:ext cx="6673953" cy="5828566"/>
            <a:chOff x="767458" y="889047"/>
            <a:chExt cx="6673953" cy="5828566"/>
          </a:xfrm>
        </p:grpSpPr>
        <p:sp>
          <p:nvSpPr>
            <p:cNvPr id="25" name="Text Box 3"/>
            <p:cNvSpPr txBox="1">
              <a:spLocks noChangeArrowheads="1"/>
            </p:cNvSpPr>
            <p:nvPr/>
          </p:nvSpPr>
          <p:spPr bwMode="auto">
            <a:xfrm>
              <a:off x="819265" y="1196575"/>
              <a:ext cx="6622146" cy="5521038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solidFill>
                    <a:srgbClr val="008000"/>
                  </a:solidFill>
                  <a:latin typeface="Consolas"/>
                  <a:cs typeface="Consolas"/>
                </a:rPr>
                <a:t>/** Implements a graphical square. */</a:t>
              </a:r>
            </a:p>
            <a:p>
              <a:r>
                <a:rPr lang="en-US" sz="1200" dirty="0">
                  <a:latin typeface="Consolas"/>
                  <a:cs typeface="Consolas"/>
                </a:rPr>
                <a:t>class Square {</a:t>
              </a:r>
            </a:p>
            <a:p>
              <a:endParaRPr lang="en-US" sz="1200" dirty="0">
                <a:latin typeface="Consolas"/>
                <a:cs typeface="Consolas"/>
              </a:endParaRPr>
            </a:p>
            <a:p>
              <a:r>
                <a:rPr lang="en-US" sz="1200" dirty="0">
                  <a:latin typeface="Consolas"/>
                  <a:cs typeface="Consolas"/>
                </a:rPr>
                <a:t>   </a:t>
              </a:r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767458" y="889047"/>
              <a:ext cx="242169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latin typeface="Consolas"/>
                  <a:cs typeface="Consolas"/>
                </a:rPr>
                <a:t>Square.jack</a:t>
              </a:r>
              <a:endParaRPr lang="en-US" sz="1200" dirty="0">
                <a:latin typeface="Consolas"/>
                <a:cs typeface="Consola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59944" y="4812480"/>
            <a:ext cx="2859558" cy="1615680"/>
            <a:chOff x="5606305" y="2691319"/>
            <a:chExt cx="2727234" cy="1551791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6305" y="2691319"/>
              <a:ext cx="2727234" cy="1551791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22" name="Straight Arrow Connector 21"/>
            <p:cNvCxnSpPr/>
            <p:nvPr/>
          </p:nvCxnSpPr>
          <p:spPr>
            <a:xfrm flipH="1" flipV="1">
              <a:off x="7108693" y="2965183"/>
              <a:ext cx="7352" cy="1842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7132002" y="3794604"/>
              <a:ext cx="3597" cy="1984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7419122" y="3449517"/>
              <a:ext cx="190032" cy="29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6635127" y="3459596"/>
              <a:ext cx="193767" cy="6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094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constructs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787504" y="1515460"/>
            <a:ext cx="5288510" cy="4378835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Inputs some numbers and computes their average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class Main {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function void main() {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var Array a; 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var int length;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var int i, sum;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let length = Keyboard.readInt(”How many numbers? ”);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let a = Array.new(length);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constructs the array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let i = 0;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while (i &lt; length) {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   let a[i] = Keyboard.readInt(”Enter a number: ”);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   let sum = sum + a[i];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   let i = i + 1;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}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do Output.printString(”The average is ”);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do Output.printInt(sum / length);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return;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789847" y="1149818"/>
            <a:ext cx="168977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Jack code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30811" y="1397273"/>
            <a:ext cx="2787777" cy="1944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lvl="0">
              <a:spcBef>
                <a:spcPts val="1400"/>
              </a:spcBef>
            </a:pPr>
            <a:r>
              <a:rPr lang="en-US" dirty="0">
                <a:latin typeface="Times New Roman"/>
                <a:cs typeface="Times New Roman"/>
              </a:rPr>
              <a:t>Arrays:</a:t>
            </a:r>
          </a:p>
          <a:p>
            <a:pPr marL="355600" lvl="1" indent="-174625">
              <a:spcBef>
                <a:spcPts val="400"/>
              </a:spcBef>
              <a:buSzPct val="100000"/>
              <a:buFont typeface="Arial"/>
              <a:buChar char="•"/>
            </a:pPr>
            <a:r>
              <a:rPr lang="en-US" sz="1400" dirty="0">
                <a:latin typeface="Consolas"/>
                <a:cs typeface="Consolas"/>
              </a:rPr>
              <a:t>Array</a:t>
            </a:r>
            <a:r>
              <a:rPr lang="en-US" sz="1600" dirty="0">
                <a:latin typeface="Times New Roman"/>
                <a:cs typeface="Times New Roman"/>
              </a:rPr>
              <a:t> is implemented as part of the standard class library</a:t>
            </a:r>
          </a:p>
          <a:p>
            <a:pPr marL="355600" lvl="1" indent="-174625">
              <a:spcBef>
                <a:spcPts val="400"/>
              </a:spcBef>
              <a:buSzPct val="100000"/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Jack arrays are not typed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89054" y="2284096"/>
            <a:ext cx="5286959" cy="1988813"/>
            <a:chOff x="789054" y="2284096"/>
            <a:chExt cx="5286959" cy="1988813"/>
          </a:xfrm>
        </p:grpSpPr>
        <p:sp>
          <p:nvSpPr>
            <p:cNvPr id="7" name="Rectangle 6"/>
            <p:cNvSpPr/>
            <p:nvPr/>
          </p:nvSpPr>
          <p:spPr>
            <a:xfrm>
              <a:off x="794908" y="2284096"/>
              <a:ext cx="5281105" cy="228409"/>
            </a:xfrm>
            <a:prstGeom prst="rect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91981" y="3149134"/>
              <a:ext cx="5281105" cy="258737"/>
            </a:xfrm>
            <a:prstGeom prst="rect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89054" y="4014172"/>
              <a:ext cx="5281105" cy="258737"/>
            </a:xfrm>
            <a:prstGeom prst="rect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987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class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819265" y="1196575"/>
            <a:ext cx="6622146" cy="5521038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180000" tIns="97200" rIns="0" bIns="972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/** Implements a graphical square. */</a:t>
            </a:r>
          </a:p>
          <a:p>
            <a:r>
              <a:rPr lang="en-US" sz="1200" dirty="0">
                <a:latin typeface="Consolas"/>
                <a:cs typeface="Consolas"/>
              </a:rPr>
              <a:t>class Square {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field int x, y; </a:t>
            </a:r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// screen location of the square's top-left corner</a:t>
            </a:r>
          </a:p>
          <a:p>
            <a:r>
              <a:rPr lang="en-US" sz="1200" dirty="0">
                <a:latin typeface="Consolas"/>
                <a:cs typeface="Consolas"/>
              </a:rPr>
              <a:t>   field int size; </a:t>
            </a:r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// length of this square, in pixels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/** Constructs a new square with a given location and size. */</a:t>
            </a:r>
          </a:p>
          <a:p>
            <a:r>
              <a:rPr lang="en-US" sz="1200" dirty="0">
                <a:latin typeface="Consolas"/>
                <a:cs typeface="Consolas"/>
              </a:rPr>
              <a:t>   constructor Square new(int Ax, int Ay, int Asize) {</a:t>
            </a:r>
          </a:p>
          <a:p>
            <a:r>
              <a:rPr lang="en-US" sz="1200" dirty="0">
                <a:latin typeface="Consolas"/>
                <a:cs typeface="Consolas"/>
              </a:rPr>
              <a:t>      let x = Ax;</a:t>
            </a:r>
          </a:p>
          <a:p>
            <a:r>
              <a:rPr lang="en-US" sz="1200" dirty="0">
                <a:latin typeface="Consolas"/>
                <a:cs typeface="Consolas"/>
              </a:rPr>
              <a:t>      let y = Ay;</a:t>
            </a:r>
          </a:p>
          <a:p>
            <a:r>
              <a:rPr lang="en-US" sz="1200" dirty="0">
                <a:latin typeface="Consolas"/>
                <a:cs typeface="Consolas"/>
              </a:rPr>
              <a:t>      let size = Asize;</a:t>
            </a:r>
          </a:p>
          <a:p>
            <a:r>
              <a:rPr lang="en-US" sz="1200" dirty="0">
                <a:latin typeface="Consolas"/>
                <a:cs typeface="Consolas"/>
              </a:rPr>
              <a:t>      do draw();</a:t>
            </a:r>
          </a:p>
          <a:p>
            <a:r>
              <a:rPr lang="en-US" sz="1200" dirty="0">
                <a:latin typeface="Consolas"/>
                <a:cs typeface="Consolas"/>
              </a:rPr>
              <a:t>      return this;</a:t>
            </a:r>
          </a:p>
          <a:p>
            <a:r>
              <a:rPr lang="en-US" sz="1200" dirty="0">
                <a:latin typeface="Consolas"/>
                <a:cs typeface="Consolas"/>
              </a:rPr>
              <a:t>   }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/** Disposes this square. */</a:t>
            </a:r>
          </a:p>
          <a:p>
            <a:r>
              <a:rPr lang="en-US" sz="1200" dirty="0">
                <a:latin typeface="Consolas"/>
                <a:cs typeface="Consolas"/>
              </a:rPr>
              <a:t>   method void dispose() {</a:t>
            </a:r>
          </a:p>
          <a:p>
            <a:r>
              <a:rPr lang="en-US" sz="1200" dirty="0">
                <a:latin typeface="Consolas"/>
                <a:cs typeface="Consolas"/>
              </a:rPr>
              <a:t>      do Memory.deAlloc(this);</a:t>
            </a:r>
          </a:p>
          <a:p>
            <a:r>
              <a:rPr lang="en-US" sz="1200" dirty="0">
                <a:latin typeface="Consolas"/>
                <a:cs typeface="Consolas"/>
              </a:rPr>
              <a:t>      return;</a:t>
            </a:r>
          </a:p>
          <a:p>
            <a:r>
              <a:rPr lang="en-US" sz="1200" dirty="0">
                <a:latin typeface="Consolas"/>
                <a:cs typeface="Consolas"/>
              </a:rPr>
              <a:t>   }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...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767458" y="889047"/>
            <a:ext cx="242169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Square.jack</a:t>
            </a:r>
            <a:endParaRPr lang="en-US" sz="1200" dirty="0">
              <a:latin typeface="Consolas"/>
              <a:cs typeface="Consolas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924628" y="4474720"/>
            <a:ext cx="3394874" cy="1953440"/>
            <a:chOff x="4924628" y="4474720"/>
            <a:chExt cx="3394874" cy="195344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59944" y="4812480"/>
              <a:ext cx="2859558" cy="1615680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5" name="Text Box 3"/>
            <p:cNvSpPr txBox="1">
              <a:spLocks noChangeArrowheads="1"/>
            </p:cNvSpPr>
            <p:nvPr/>
          </p:nvSpPr>
          <p:spPr bwMode="auto">
            <a:xfrm>
              <a:off x="6556758" y="4552244"/>
              <a:ext cx="695454" cy="323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defPPr>
                <a:defRPr lang="en-US"/>
              </a:defPPr>
              <a:lvl1pPr marL="342900" indent="-342900">
                <a:spcBef>
                  <a:spcPts val="100"/>
                </a:spcBef>
                <a:defRPr sz="1200">
                  <a:solidFill>
                    <a:srgbClr val="000000"/>
                  </a:solidFill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/>
                <a:t>x</a:t>
              </a:r>
            </a:p>
          </p:txBody>
        </p:sp>
        <p:sp>
          <p:nvSpPr>
            <p:cNvPr id="16" name="Text Box 3"/>
            <p:cNvSpPr txBox="1">
              <a:spLocks noChangeArrowheads="1"/>
            </p:cNvSpPr>
            <p:nvPr/>
          </p:nvSpPr>
          <p:spPr bwMode="auto">
            <a:xfrm>
              <a:off x="5172960" y="5156996"/>
              <a:ext cx="695454" cy="323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defPPr>
                <a:defRPr lang="en-US"/>
              </a:defPPr>
              <a:lvl1pPr marL="342900" indent="-342900">
                <a:spcBef>
                  <a:spcPts val="100"/>
                </a:spcBef>
                <a:defRPr sz="1200">
                  <a:solidFill>
                    <a:srgbClr val="000000"/>
                  </a:solidFill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/>
                <a:t>y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6785423" y="4872836"/>
              <a:ext cx="0" cy="485144"/>
            </a:xfrm>
            <a:prstGeom prst="line">
              <a:avLst/>
            </a:prstGeom>
            <a:ln w="9525">
              <a:solidFill>
                <a:srgbClr val="A7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472576" y="5363483"/>
              <a:ext cx="1307863" cy="8766"/>
            </a:xfrm>
            <a:prstGeom prst="line">
              <a:avLst/>
            </a:prstGeom>
            <a:ln w="9525">
              <a:solidFill>
                <a:srgbClr val="A7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3"/>
            <p:cNvSpPr txBox="1">
              <a:spLocks noChangeArrowheads="1"/>
            </p:cNvSpPr>
            <p:nvPr/>
          </p:nvSpPr>
          <p:spPr bwMode="auto">
            <a:xfrm>
              <a:off x="6709558" y="5045422"/>
              <a:ext cx="695454" cy="323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size</a:t>
              </a:r>
            </a:p>
          </p:txBody>
        </p:sp>
        <p:sp>
          <p:nvSpPr>
            <p:cNvPr id="28" name="Text Box 3"/>
            <p:cNvSpPr txBox="1">
              <a:spLocks noChangeArrowheads="1"/>
            </p:cNvSpPr>
            <p:nvPr/>
          </p:nvSpPr>
          <p:spPr bwMode="auto">
            <a:xfrm>
              <a:off x="4924628" y="4474720"/>
              <a:ext cx="965411" cy="616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defPPr>
                <a:defRPr lang="en-US"/>
              </a:defPPr>
              <a:lvl1pPr marL="342900" indent="-342900">
                <a:spcBef>
                  <a:spcPts val="100"/>
                </a:spcBef>
                <a:defRPr sz="1200">
                  <a:solidFill>
                    <a:srgbClr val="000000"/>
                  </a:solidFill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/>
                <a:t>(0,0)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514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class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819265" y="1196575"/>
            <a:ext cx="6622146" cy="5521038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180000" tIns="97200" rIns="0" bIns="972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/** Implements a graphical square. */</a:t>
            </a:r>
          </a:p>
          <a:p>
            <a:r>
              <a:rPr lang="en-US" sz="1200" dirty="0">
                <a:latin typeface="Consolas"/>
                <a:cs typeface="Consolas"/>
              </a:rPr>
              <a:t>class Square {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field int x, y; </a:t>
            </a:r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// screen location of the square's top-left corner</a:t>
            </a:r>
          </a:p>
          <a:p>
            <a:r>
              <a:rPr lang="en-US" sz="1200" dirty="0">
                <a:latin typeface="Consolas"/>
                <a:cs typeface="Consolas"/>
              </a:rPr>
              <a:t>   field int size; </a:t>
            </a:r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// length of this square, in pixels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...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/</a:t>
            </a:r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** Draws the square on the screen. */</a:t>
            </a:r>
          </a:p>
          <a:p>
            <a:r>
              <a:rPr lang="en-US" sz="1200" dirty="0">
                <a:latin typeface="Consolas"/>
                <a:cs typeface="Consolas"/>
              </a:rPr>
              <a:t>   method void draw() {</a:t>
            </a:r>
          </a:p>
          <a:p>
            <a:r>
              <a:rPr lang="en-US" sz="1200" dirty="0">
                <a:latin typeface="Consolas"/>
                <a:cs typeface="Consolas"/>
              </a:rPr>
              <a:t>      do Screen.setColor(true);</a:t>
            </a:r>
          </a:p>
          <a:p>
            <a:r>
              <a:rPr lang="en-US" sz="1200" dirty="0">
                <a:latin typeface="Consolas"/>
                <a:cs typeface="Consolas"/>
              </a:rPr>
              <a:t>      do Screen.drawRectangle(x, y, x + size, y + size);</a:t>
            </a:r>
          </a:p>
          <a:p>
            <a:r>
              <a:rPr lang="en-US" sz="1200" dirty="0">
                <a:latin typeface="Consolas"/>
                <a:cs typeface="Consolas"/>
              </a:rPr>
              <a:t>      return;</a:t>
            </a:r>
          </a:p>
          <a:p>
            <a:r>
              <a:rPr lang="en-US" sz="1200" dirty="0">
                <a:latin typeface="Consolas"/>
                <a:cs typeface="Consolas"/>
              </a:rPr>
              <a:t>   }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/** Erases the square from the screen. */</a:t>
            </a:r>
          </a:p>
          <a:p>
            <a:r>
              <a:rPr lang="en-US" sz="1200" dirty="0">
                <a:latin typeface="Consolas"/>
                <a:cs typeface="Consolas"/>
              </a:rPr>
              <a:t>   method void erase() {</a:t>
            </a:r>
          </a:p>
          <a:p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767458" y="889047"/>
            <a:ext cx="242169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Square.jack</a:t>
            </a:r>
            <a:endParaRPr lang="en-US" sz="1200" dirty="0">
              <a:latin typeface="Consolas"/>
              <a:cs typeface="Consola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924628" y="4474720"/>
            <a:ext cx="3394874" cy="1953440"/>
            <a:chOff x="4924628" y="4474720"/>
            <a:chExt cx="3394874" cy="19534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59944" y="4812480"/>
              <a:ext cx="2859558" cy="1615680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4" name="Text Box 3"/>
            <p:cNvSpPr txBox="1">
              <a:spLocks noChangeArrowheads="1"/>
            </p:cNvSpPr>
            <p:nvPr/>
          </p:nvSpPr>
          <p:spPr bwMode="auto">
            <a:xfrm>
              <a:off x="6556758" y="4552244"/>
              <a:ext cx="695454" cy="323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defPPr>
                <a:defRPr lang="en-US"/>
              </a:defPPr>
              <a:lvl1pPr marL="342900" indent="-342900">
                <a:spcBef>
                  <a:spcPts val="100"/>
                </a:spcBef>
                <a:defRPr sz="1200">
                  <a:solidFill>
                    <a:srgbClr val="000000"/>
                  </a:solidFill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/>
                <a:t>x</a:t>
              </a:r>
            </a:p>
          </p:txBody>
        </p:sp>
        <p:sp>
          <p:nvSpPr>
            <p:cNvPr id="15" name="Text Box 3"/>
            <p:cNvSpPr txBox="1">
              <a:spLocks noChangeArrowheads="1"/>
            </p:cNvSpPr>
            <p:nvPr/>
          </p:nvSpPr>
          <p:spPr bwMode="auto">
            <a:xfrm>
              <a:off x="5172960" y="5156996"/>
              <a:ext cx="695454" cy="323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defPPr>
                <a:defRPr lang="en-US"/>
              </a:defPPr>
              <a:lvl1pPr marL="342900" indent="-342900">
                <a:spcBef>
                  <a:spcPts val="100"/>
                </a:spcBef>
                <a:defRPr sz="1200">
                  <a:solidFill>
                    <a:srgbClr val="000000"/>
                  </a:solidFill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/>
                <a:t>y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785423" y="4872836"/>
              <a:ext cx="0" cy="485144"/>
            </a:xfrm>
            <a:prstGeom prst="line">
              <a:avLst/>
            </a:prstGeom>
            <a:ln w="9525">
              <a:solidFill>
                <a:srgbClr val="A7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472576" y="5363483"/>
              <a:ext cx="1307863" cy="8766"/>
            </a:xfrm>
            <a:prstGeom prst="line">
              <a:avLst/>
            </a:prstGeom>
            <a:ln w="9525">
              <a:solidFill>
                <a:srgbClr val="A7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3"/>
            <p:cNvSpPr txBox="1">
              <a:spLocks noChangeArrowheads="1"/>
            </p:cNvSpPr>
            <p:nvPr/>
          </p:nvSpPr>
          <p:spPr bwMode="auto">
            <a:xfrm>
              <a:off x="6709558" y="5045422"/>
              <a:ext cx="695454" cy="323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size</a:t>
              </a:r>
            </a:p>
          </p:txBody>
        </p:sp>
        <p:sp>
          <p:nvSpPr>
            <p:cNvPr id="28" name="Text Box 3"/>
            <p:cNvSpPr txBox="1">
              <a:spLocks noChangeArrowheads="1"/>
            </p:cNvSpPr>
            <p:nvPr/>
          </p:nvSpPr>
          <p:spPr bwMode="auto">
            <a:xfrm>
              <a:off x="4924628" y="4474720"/>
              <a:ext cx="965411" cy="616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defPPr>
                <a:defRPr lang="en-US"/>
              </a:defPPr>
              <a:lvl1pPr marL="342900" indent="-342900">
                <a:spcBef>
                  <a:spcPts val="100"/>
                </a:spcBef>
                <a:defRPr sz="1200">
                  <a:solidFill>
                    <a:srgbClr val="000000"/>
                  </a:solidFill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/>
                <a:t>(0,0)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881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class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819265" y="1196575"/>
            <a:ext cx="6622146" cy="5521038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180000" tIns="97200" rIns="0" bIns="972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/** Implements a graphical square. */</a:t>
            </a:r>
          </a:p>
          <a:p>
            <a:r>
              <a:rPr lang="en-US" sz="1200" dirty="0">
                <a:latin typeface="Consolas"/>
                <a:cs typeface="Consolas"/>
              </a:rPr>
              <a:t>class Square {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field int x, y; </a:t>
            </a:r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// screen location of the square's top-left corner</a:t>
            </a:r>
          </a:p>
          <a:p>
            <a:r>
              <a:rPr lang="en-US" sz="1200" dirty="0">
                <a:latin typeface="Consolas"/>
                <a:cs typeface="Consolas"/>
              </a:rPr>
              <a:t>   field int size; </a:t>
            </a:r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// length of this square, in pixels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...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/</a:t>
            </a:r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** Draws the square on the screen. */</a:t>
            </a:r>
          </a:p>
          <a:p>
            <a:r>
              <a:rPr lang="en-US" sz="1200" dirty="0">
                <a:latin typeface="Consolas"/>
                <a:cs typeface="Consolas"/>
              </a:rPr>
              <a:t>   method void draw() {</a:t>
            </a:r>
          </a:p>
          <a:p>
            <a:r>
              <a:rPr lang="en-US" sz="1200" dirty="0">
                <a:latin typeface="Consolas"/>
                <a:cs typeface="Consolas"/>
              </a:rPr>
              <a:t>      do Screen.setColor(true);</a:t>
            </a:r>
          </a:p>
          <a:p>
            <a:r>
              <a:rPr lang="en-US" sz="1200" dirty="0">
                <a:latin typeface="Consolas"/>
                <a:cs typeface="Consolas"/>
              </a:rPr>
              <a:t>      do Screen.drawRectangle(x, y, x + size, y + size);</a:t>
            </a:r>
          </a:p>
          <a:p>
            <a:r>
              <a:rPr lang="en-US" sz="1200" dirty="0">
                <a:latin typeface="Consolas"/>
                <a:cs typeface="Consolas"/>
              </a:rPr>
              <a:t>      return;</a:t>
            </a:r>
          </a:p>
          <a:p>
            <a:r>
              <a:rPr lang="en-US" sz="1200" dirty="0">
                <a:latin typeface="Consolas"/>
                <a:cs typeface="Consolas"/>
              </a:rPr>
              <a:t>   }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/** Erases the square from the screen. */</a:t>
            </a:r>
          </a:p>
          <a:p>
            <a:r>
              <a:rPr lang="en-US" sz="1200" dirty="0">
                <a:latin typeface="Consolas"/>
                <a:cs typeface="Consolas"/>
              </a:rPr>
              <a:t>   method void erase() {</a:t>
            </a:r>
          </a:p>
          <a:p>
            <a:r>
              <a:rPr lang="en-US" sz="1200" dirty="0">
                <a:latin typeface="Consolas"/>
                <a:cs typeface="Consolas"/>
              </a:rPr>
              <a:t>      do Screen.setColor(false);</a:t>
            </a:r>
          </a:p>
          <a:p>
            <a:r>
              <a:rPr lang="en-US" sz="1200" dirty="0">
                <a:latin typeface="Consolas"/>
                <a:cs typeface="Consolas"/>
              </a:rPr>
              <a:t>      do Screen.drawRectangle(x, y, x + size, y + size);</a:t>
            </a:r>
          </a:p>
          <a:p>
            <a:r>
              <a:rPr lang="en-US" sz="1200" dirty="0">
                <a:latin typeface="Consolas"/>
                <a:cs typeface="Consolas"/>
              </a:rPr>
              <a:t>      return;</a:t>
            </a:r>
          </a:p>
          <a:p>
            <a:r>
              <a:rPr lang="en-US" sz="1200" dirty="0">
                <a:latin typeface="Consolas"/>
                <a:cs typeface="Consolas"/>
              </a:rPr>
              <a:t>   }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...</a:t>
            </a:r>
          </a:p>
          <a:p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767458" y="889047"/>
            <a:ext cx="242169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Square.jack</a:t>
            </a:r>
            <a:endParaRPr lang="en-US" sz="1200" dirty="0">
              <a:latin typeface="Consolas"/>
              <a:cs typeface="Consola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172960" y="4552244"/>
            <a:ext cx="3146542" cy="1875916"/>
            <a:chOff x="5172960" y="4552244"/>
            <a:chExt cx="3146542" cy="187591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59944" y="4812480"/>
              <a:ext cx="2859558" cy="1615680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4" name="Text Box 3"/>
            <p:cNvSpPr txBox="1">
              <a:spLocks noChangeArrowheads="1"/>
            </p:cNvSpPr>
            <p:nvPr/>
          </p:nvSpPr>
          <p:spPr bwMode="auto">
            <a:xfrm>
              <a:off x="6556758" y="4552244"/>
              <a:ext cx="695454" cy="323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defPPr>
                <a:defRPr lang="en-US"/>
              </a:defPPr>
              <a:lvl1pPr marL="342900" indent="-342900">
                <a:spcBef>
                  <a:spcPts val="100"/>
                </a:spcBef>
                <a:defRPr sz="1200">
                  <a:solidFill>
                    <a:srgbClr val="000000"/>
                  </a:solidFill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/>
                <a:t>x</a:t>
              </a:r>
            </a:p>
          </p:txBody>
        </p:sp>
        <p:sp>
          <p:nvSpPr>
            <p:cNvPr id="15" name="Text Box 3"/>
            <p:cNvSpPr txBox="1">
              <a:spLocks noChangeArrowheads="1"/>
            </p:cNvSpPr>
            <p:nvPr/>
          </p:nvSpPr>
          <p:spPr bwMode="auto">
            <a:xfrm>
              <a:off x="5172960" y="5156996"/>
              <a:ext cx="695454" cy="323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defPPr>
                <a:defRPr lang="en-US"/>
              </a:defPPr>
              <a:lvl1pPr marL="342900" indent="-342900">
                <a:spcBef>
                  <a:spcPts val="100"/>
                </a:spcBef>
                <a:defRPr sz="1200">
                  <a:solidFill>
                    <a:srgbClr val="000000"/>
                  </a:solidFill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/>
                <a:t>y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785423" y="4872836"/>
              <a:ext cx="0" cy="485144"/>
            </a:xfrm>
            <a:prstGeom prst="line">
              <a:avLst/>
            </a:prstGeom>
            <a:ln w="9525">
              <a:solidFill>
                <a:srgbClr val="A7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472576" y="5363483"/>
              <a:ext cx="1307863" cy="8766"/>
            </a:xfrm>
            <a:prstGeom prst="line">
              <a:avLst/>
            </a:prstGeom>
            <a:ln w="9525">
              <a:solidFill>
                <a:srgbClr val="A7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3"/>
            <p:cNvSpPr txBox="1">
              <a:spLocks noChangeArrowheads="1"/>
            </p:cNvSpPr>
            <p:nvPr/>
          </p:nvSpPr>
          <p:spPr bwMode="auto">
            <a:xfrm>
              <a:off x="6709558" y="5045422"/>
              <a:ext cx="695454" cy="323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size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777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class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819265" y="1196575"/>
            <a:ext cx="6622146" cy="5521038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180000" tIns="97200" rIns="0" bIns="972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/** Implements a graphical square. */</a:t>
            </a:r>
          </a:p>
          <a:p>
            <a:r>
              <a:rPr lang="en-US" sz="1200" dirty="0">
                <a:latin typeface="Consolas"/>
                <a:cs typeface="Consolas"/>
              </a:rPr>
              <a:t>class Square {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field int x, y; </a:t>
            </a:r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// screen location of the square's top-left corner</a:t>
            </a:r>
          </a:p>
          <a:p>
            <a:r>
              <a:rPr lang="en-US" sz="1200" dirty="0">
                <a:latin typeface="Consolas"/>
                <a:cs typeface="Consolas"/>
              </a:rPr>
              <a:t>   field int size; </a:t>
            </a:r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// length of this square, in pixels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...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/** Increments the square size by 2 pixels. */</a:t>
            </a:r>
          </a:p>
          <a:p>
            <a:r>
              <a:rPr lang="en-US" sz="1200" dirty="0">
                <a:latin typeface="Consolas"/>
                <a:cs typeface="Consolas"/>
              </a:rPr>
              <a:t>   method void incSize() {</a:t>
            </a:r>
          </a:p>
          <a:p>
            <a:r>
              <a:rPr lang="en-US" sz="1200" dirty="0">
                <a:latin typeface="Consolas"/>
                <a:cs typeface="Consolas"/>
              </a:rPr>
              <a:t>      if (((y + size) &lt; 254) &amp; ((x + size) &lt; 510)) {</a:t>
            </a:r>
          </a:p>
          <a:p>
            <a:r>
              <a:rPr lang="en-US" sz="1200" dirty="0">
                <a:latin typeface="Consolas"/>
                <a:cs typeface="Consolas"/>
              </a:rPr>
              <a:t>         do erase();</a:t>
            </a:r>
          </a:p>
          <a:p>
            <a:r>
              <a:rPr lang="en-US" sz="1200" dirty="0">
                <a:latin typeface="Consolas"/>
                <a:cs typeface="Consolas"/>
              </a:rPr>
              <a:t>         let size = size + 2;</a:t>
            </a:r>
          </a:p>
          <a:p>
            <a:r>
              <a:rPr lang="en-US" sz="1200" dirty="0">
                <a:latin typeface="Consolas"/>
                <a:cs typeface="Consolas"/>
              </a:rPr>
              <a:t>         do draw();</a:t>
            </a:r>
          </a:p>
          <a:p>
            <a:r>
              <a:rPr lang="en-US" sz="1200" dirty="0">
                <a:latin typeface="Consolas"/>
                <a:cs typeface="Consolas"/>
              </a:rPr>
              <a:t>      }</a:t>
            </a:r>
          </a:p>
          <a:p>
            <a:r>
              <a:rPr lang="en-US" sz="1200" dirty="0">
                <a:latin typeface="Consolas"/>
                <a:cs typeface="Consolas"/>
              </a:rPr>
              <a:t>      return;</a:t>
            </a:r>
          </a:p>
          <a:p>
            <a:r>
              <a:rPr lang="en-US" sz="1200" dirty="0">
                <a:latin typeface="Consolas"/>
                <a:cs typeface="Consolas"/>
              </a:rPr>
              <a:t>   }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/** Decrements the square size by 2 pixels. */</a:t>
            </a:r>
          </a:p>
          <a:p>
            <a:r>
              <a:rPr lang="en-US" sz="1200" dirty="0">
                <a:latin typeface="Consolas"/>
                <a:cs typeface="Consolas"/>
              </a:rPr>
              <a:t>   method void decSize() {</a:t>
            </a:r>
          </a:p>
          <a:p>
            <a:r>
              <a:rPr lang="en-US" sz="1200" dirty="0">
                <a:latin typeface="Consolas"/>
                <a:cs typeface="Consolas"/>
              </a:rPr>
              <a:t>      if (size &gt; 2) {</a:t>
            </a:r>
          </a:p>
          <a:p>
            <a:r>
              <a:rPr lang="en-US" sz="1200" dirty="0">
                <a:latin typeface="Consolas"/>
                <a:cs typeface="Consolas"/>
              </a:rPr>
              <a:t>         do erase();</a:t>
            </a:r>
          </a:p>
          <a:p>
            <a:r>
              <a:rPr lang="en-US" sz="1200" dirty="0">
                <a:latin typeface="Consolas"/>
                <a:cs typeface="Consolas"/>
              </a:rPr>
              <a:t>         let size = size - 2;</a:t>
            </a:r>
          </a:p>
          <a:p>
            <a:r>
              <a:rPr lang="en-US" sz="1200" dirty="0">
                <a:latin typeface="Consolas"/>
                <a:cs typeface="Consolas"/>
              </a:rPr>
              <a:t>         do draw();</a:t>
            </a:r>
          </a:p>
          <a:p>
            <a:r>
              <a:rPr lang="en-US" sz="1200" dirty="0">
                <a:latin typeface="Consolas"/>
                <a:cs typeface="Consolas"/>
              </a:rPr>
              <a:t>      }</a:t>
            </a:r>
          </a:p>
          <a:p>
            <a:r>
              <a:rPr lang="en-US" sz="1200" dirty="0">
                <a:latin typeface="Consolas"/>
                <a:cs typeface="Consolas"/>
              </a:rPr>
              <a:t>      return;</a:t>
            </a:r>
          </a:p>
          <a:p>
            <a:r>
              <a:rPr lang="en-US" sz="1200" dirty="0">
                <a:latin typeface="Consolas"/>
                <a:cs typeface="Consolas"/>
              </a:rPr>
              <a:t>   }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...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...</a:t>
            </a:r>
          </a:p>
          <a:p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767458" y="889047"/>
            <a:ext cx="242169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Square.jack</a:t>
            </a:r>
            <a:endParaRPr lang="en-US" sz="1200" dirty="0">
              <a:latin typeface="Consolas"/>
              <a:cs typeface="Consolas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172960" y="4552244"/>
            <a:ext cx="3146542" cy="1875916"/>
            <a:chOff x="5172960" y="4552244"/>
            <a:chExt cx="3146542" cy="187591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59944" y="4812480"/>
              <a:ext cx="2859558" cy="1615680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5" name="Text Box 3"/>
            <p:cNvSpPr txBox="1">
              <a:spLocks noChangeArrowheads="1"/>
            </p:cNvSpPr>
            <p:nvPr/>
          </p:nvSpPr>
          <p:spPr bwMode="auto">
            <a:xfrm>
              <a:off x="6556758" y="4552244"/>
              <a:ext cx="695454" cy="323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defPPr>
                <a:defRPr lang="en-US"/>
              </a:defPPr>
              <a:lvl1pPr marL="342900" indent="-342900">
                <a:spcBef>
                  <a:spcPts val="100"/>
                </a:spcBef>
                <a:defRPr sz="1200">
                  <a:solidFill>
                    <a:srgbClr val="000000"/>
                  </a:solidFill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/>
                <a:t>x</a:t>
              </a:r>
            </a:p>
          </p:txBody>
        </p:sp>
        <p:sp>
          <p:nvSpPr>
            <p:cNvPr id="16" name="Text Box 3"/>
            <p:cNvSpPr txBox="1">
              <a:spLocks noChangeArrowheads="1"/>
            </p:cNvSpPr>
            <p:nvPr/>
          </p:nvSpPr>
          <p:spPr bwMode="auto">
            <a:xfrm>
              <a:off x="5172960" y="5156996"/>
              <a:ext cx="695454" cy="323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defPPr>
                <a:defRPr lang="en-US"/>
              </a:defPPr>
              <a:lvl1pPr marL="342900" indent="-342900">
                <a:spcBef>
                  <a:spcPts val="100"/>
                </a:spcBef>
                <a:defRPr sz="1200">
                  <a:solidFill>
                    <a:srgbClr val="000000"/>
                  </a:solidFill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/>
                <a:t>y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6785423" y="4872836"/>
              <a:ext cx="0" cy="485144"/>
            </a:xfrm>
            <a:prstGeom prst="line">
              <a:avLst/>
            </a:prstGeom>
            <a:ln w="9525">
              <a:solidFill>
                <a:srgbClr val="A7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472576" y="5363483"/>
              <a:ext cx="1307863" cy="8766"/>
            </a:xfrm>
            <a:prstGeom prst="line">
              <a:avLst/>
            </a:prstGeom>
            <a:ln w="9525">
              <a:solidFill>
                <a:srgbClr val="A7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 Box 3"/>
            <p:cNvSpPr txBox="1">
              <a:spLocks noChangeArrowheads="1"/>
            </p:cNvSpPr>
            <p:nvPr/>
          </p:nvSpPr>
          <p:spPr bwMode="auto">
            <a:xfrm>
              <a:off x="6709558" y="5045422"/>
              <a:ext cx="695454" cy="323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size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458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class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819265" y="1196575"/>
            <a:ext cx="6622146" cy="5521038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180000" tIns="97200" rIns="0" bIns="972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/** Implements a graphical square. */</a:t>
            </a:r>
          </a:p>
          <a:p>
            <a:r>
              <a:rPr lang="en-US" sz="1200" dirty="0">
                <a:latin typeface="Consolas"/>
                <a:cs typeface="Consolas"/>
              </a:rPr>
              <a:t>class Square {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field int x, y; </a:t>
            </a:r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// screen location of the square's top-left corner</a:t>
            </a:r>
          </a:p>
          <a:p>
            <a:r>
              <a:rPr lang="en-US" sz="1200" dirty="0">
                <a:latin typeface="Consolas"/>
                <a:cs typeface="Consolas"/>
              </a:rPr>
              <a:t>   field int size; </a:t>
            </a:r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// length of this square, in pixels</a:t>
            </a:r>
          </a:p>
          <a:p>
            <a:r>
              <a:rPr lang="en-US" sz="1200" dirty="0">
                <a:latin typeface="Consolas"/>
                <a:cs typeface="Consolas"/>
              </a:rPr>
              <a:t>   ...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/** Moves the square up by 2 pixels. */</a:t>
            </a:r>
          </a:p>
          <a:p>
            <a:r>
              <a:rPr lang="en-US" sz="1200" dirty="0">
                <a:latin typeface="Consolas"/>
                <a:cs typeface="Consolas"/>
              </a:rPr>
              <a:t>   method void moveUp() {</a:t>
            </a:r>
          </a:p>
          <a:p>
            <a:r>
              <a:rPr lang="en-US" sz="1200" dirty="0">
                <a:latin typeface="Consolas"/>
                <a:cs typeface="Consolas"/>
              </a:rPr>
              <a:t>      if (y &gt; 1) {</a:t>
            </a:r>
          </a:p>
          <a:p>
            <a:r>
              <a:rPr lang="en-US" sz="1200" dirty="0">
                <a:latin typeface="Consolas"/>
                <a:cs typeface="Consolas"/>
              </a:rPr>
              <a:t>         do Screen.setColor(false);</a:t>
            </a:r>
          </a:p>
          <a:p>
            <a:r>
              <a:rPr lang="en-US" sz="1200" dirty="0">
                <a:latin typeface="Consolas"/>
                <a:cs typeface="Consolas"/>
              </a:rPr>
              <a:t>         do Screen.drawRectangle(x, (y + size) - 1, x + size, y + size);</a:t>
            </a:r>
          </a:p>
          <a:p>
            <a:r>
              <a:rPr lang="en-US" sz="1200" dirty="0">
                <a:latin typeface="Consolas"/>
                <a:cs typeface="Consolas"/>
              </a:rPr>
              <a:t>         let y = y - 2;</a:t>
            </a:r>
          </a:p>
          <a:p>
            <a:r>
              <a:rPr lang="en-US" sz="1200" dirty="0">
                <a:latin typeface="Consolas"/>
                <a:cs typeface="Consolas"/>
              </a:rPr>
              <a:t>         do Screen.setColor(true);</a:t>
            </a:r>
          </a:p>
          <a:p>
            <a:r>
              <a:rPr lang="en-US" sz="1200" dirty="0">
                <a:latin typeface="Consolas"/>
                <a:cs typeface="Consolas"/>
              </a:rPr>
              <a:t>         do Screen.drawRectangle(x, y, x + size, y + 1);</a:t>
            </a:r>
          </a:p>
          <a:p>
            <a:r>
              <a:rPr lang="en-US" sz="1200" dirty="0">
                <a:latin typeface="Consolas"/>
                <a:cs typeface="Consolas"/>
              </a:rPr>
              <a:t>      }</a:t>
            </a:r>
          </a:p>
          <a:p>
            <a:r>
              <a:rPr lang="en-US" sz="1200" dirty="0">
                <a:latin typeface="Consolas"/>
                <a:cs typeface="Consolas"/>
              </a:rPr>
              <a:t>      return;</a:t>
            </a:r>
          </a:p>
          <a:p>
            <a:r>
              <a:rPr lang="en-US" sz="1200" dirty="0">
                <a:latin typeface="Consolas"/>
                <a:cs typeface="Consolas"/>
              </a:rPr>
              <a:t>   }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method void moveDown() { </a:t>
            </a:r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// similar </a:t>
            </a: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method void moveLeft() { </a:t>
            </a:r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// similar </a:t>
            </a: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method void moveRight() { </a:t>
            </a:r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// similar </a:t>
            </a:r>
            <a:r>
              <a:rPr lang="en-US" sz="1200" dirty="0">
                <a:latin typeface="Consolas"/>
                <a:cs typeface="Consolas"/>
              </a:rPr>
              <a:t>}   </a:t>
            </a:r>
          </a:p>
          <a:p>
            <a:r>
              <a:rPr lang="en-US" sz="1200" dirty="0">
                <a:latin typeface="Consolas"/>
                <a:cs typeface="Consolas"/>
              </a:rPr>
              <a:t>   </a:t>
            </a:r>
          </a:p>
          <a:p>
            <a:r>
              <a:rPr lang="en-US" sz="1200" dirty="0">
                <a:latin typeface="Consolas"/>
                <a:cs typeface="Consolas"/>
              </a:rPr>
              <a:t>   ...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} </a:t>
            </a:r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// class Square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767458" y="889047"/>
            <a:ext cx="242169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Square.jack</a:t>
            </a:r>
            <a:endParaRPr lang="en-US" sz="1200" dirty="0">
              <a:latin typeface="Consolas"/>
              <a:cs typeface="Consolas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172960" y="4552244"/>
            <a:ext cx="3146542" cy="1875916"/>
            <a:chOff x="5172960" y="4552244"/>
            <a:chExt cx="3146542" cy="187591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59944" y="4812480"/>
              <a:ext cx="2859558" cy="1615680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5" name="Text Box 3"/>
            <p:cNvSpPr txBox="1">
              <a:spLocks noChangeArrowheads="1"/>
            </p:cNvSpPr>
            <p:nvPr/>
          </p:nvSpPr>
          <p:spPr bwMode="auto">
            <a:xfrm>
              <a:off x="6556758" y="4552244"/>
              <a:ext cx="695454" cy="323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defPPr>
                <a:defRPr lang="en-US"/>
              </a:defPPr>
              <a:lvl1pPr marL="342900" indent="-342900">
                <a:spcBef>
                  <a:spcPts val="100"/>
                </a:spcBef>
                <a:defRPr sz="1200">
                  <a:solidFill>
                    <a:srgbClr val="000000"/>
                  </a:solidFill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/>
                <a:t>x</a:t>
              </a:r>
            </a:p>
          </p:txBody>
        </p:sp>
        <p:sp>
          <p:nvSpPr>
            <p:cNvPr id="16" name="Text Box 3"/>
            <p:cNvSpPr txBox="1">
              <a:spLocks noChangeArrowheads="1"/>
            </p:cNvSpPr>
            <p:nvPr/>
          </p:nvSpPr>
          <p:spPr bwMode="auto">
            <a:xfrm>
              <a:off x="5172960" y="5156996"/>
              <a:ext cx="695454" cy="323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defPPr>
                <a:defRPr lang="en-US"/>
              </a:defPPr>
              <a:lvl1pPr marL="342900" indent="-342900">
                <a:spcBef>
                  <a:spcPts val="100"/>
                </a:spcBef>
                <a:defRPr sz="1200">
                  <a:solidFill>
                    <a:srgbClr val="000000"/>
                  </a:solidFill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/>
                <a:t>y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6785423" y="4872836"/>
              <a:ext cx="0" cy="485144"/>
            </a:xfrm>
            <a:prstGeom prst="line">
              <a:avLst/>
            </a:prstGeom>
            <a:ln w="9525">
              <a:solidFill>
                <a:srgbClr val="A7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472576" y="5363483"/>
              <a:ext cx="1307863" cy="8766"/>
            </a:xfrm>
            <a:prstGeom prst="line">
              <a:avLst/>
            </a:prstGeom>
            <a:ln w="9525">
              <a:solidFill>
                <a:srgbClr val="A7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 Box 3"/>
            <p:cNvSpPr txBox="1">
              <a:spLocks noChangeArrowheads="1"/>
            </p:cNvSpPr>
            <p:nvPr/>
          </p:nvSpPr>
          <p:spPr bwMode="auto">
            <a:xfrm>
              <a:off x="6709558" y="5045422"/>
              <a:ext cx="695454" cy="323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size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966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SquareGame class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67458" y="889047"/>
            <a:ext cx="6673953" cy="5828566"/>
            <a:chOff x="767458" y="889047"/>
            <a:chExt cx="6673953" cy="5828566"/>
          </a:xfrm>
        </p:grpSpPr>
        <p:sp>
          <p:nvSpPr>
            <p:cNvPr id="25" name="Text Box 3"/>
            <p:cNvSpPr txBox="1">
              <a:spLocks noChangeArrowheads="1"/>
            </p:cNvSpPr>
            <p:nvPr/>
          </p:nvSpPr>
          <p:spPr bwMode="auto">
            <a:xfrm>
              <a:off x="819265" y="1196575"/>
              <a:ext cx="6622146" cy="5521038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solidFill>
                    <a:srgbClr val="008000"/>
                  </a:solidFill>
                  <a:latin typeface="Consolas"/>
                  <a:cs typeface="Consolas"/>
                </a:rPr>
                <a:t>/** Implements a square game. */</a:t>
              </a:r>
            </a:p>
            <a:p>
              <a:r>
                <a:rPr lang="en-US" sz="1200" dirty="0">
                  <a:latin typeface="Consolas"/>
                  <a:cs typeface="Consolas"/>
                </a:rPr>
                <a:t>class SquareGame {</a:t>
              </a:r>
            </a:p>
            <a:p>
              <a:endParaRPr lang="en-US" sz="1200" dirty="0">
                <a:latin typeface="Consolas"/>
                <a:cs typeface="Consolas"/>
              </a:endParaRPr>
            </a:p>
            <a:p>
              <a:r>
                <a:rPr lang="en-US" sz="1200" dirty="0">
                  <a:latin typeface="Consolas"/>
                  <a:cs typeface="Consolas"/>
                </a:rPr>
                <a:t>  </a:t>
              </a:r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767458" y="889047"/>
              <a:ext cx="242169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latin typeface="Consolas"/>
                  <a:cs typeface="Consolas"/>
                </a:rPr>
                <a:t>SquareGame.jack</a:t>
              </a:r>
              <a:endParaRPr lang="en-US" sz="1200" dirty="0">
                <a:latin typeface="Consolas"/>
                <a:cs typeface="Consola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459944" y="4812480"/>
            <a:ext cx="2859558" cy="1615680"/>
            <a:chOff x="5606305" y="2691319"/>
            <a:chExt cx="2727234" cy="1551791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6305" y="2691319"/>
              <a:ext cx="2727234" cy="1551791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36" name="Straight Arrow Connector 35"/>
            <p:cNvCxnSpPr/>
            <p:nvPr/>
          </p:nvCxnSpPr>
          <p:spPr>
            <a:xfrm flipH="1" flipV="1">
              <a:off x="7108693" y="2965183"/>
              <a:ext cx="7352" cy="1842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7132002" y="3794604"/>
              <a:ext cx="3597" cy="1984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7419122" y="3449517"/>
              <a:ext cx="190032" cy="29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6635127" y="3459596"/>
              <a:ext cx="193767" cy="6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795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SquareGame class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819265" y="1196575"/>
            <a:ext cx="6622146" cy="5521038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180000" tIns="97200" rIns="0" bIns="972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/** Implements a square game. */</a:t>
            </a:r>
          </a:p>
          <a:p>
            <a:r>
              <a:rPr lang="en-US" sz="1200" dirty="0">
                <a:latin typeface="Consolas"/>
                <a:cs typeface="Consolas"/>
              </a:rPr>
              <a:t>class SquareGame {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field Square square; </a:t>
            </a:r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// the square of this game</a:t>
            </a:r>
          </a:p>
          <a:p>
            <a:r>
              <a:rPr lang="en-US" sz="1200" dirty="0">
                <a:latin typeface="Consolas"/>
                <a:cs typeface="Consolas"/>
              </a:rPr>
              <a:t>   field int direction; </a:t>
            </a:r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// the square’s current direction: 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                        // 0=none, 1=up, 2=down, 3=left, 4=right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 /** Constructs a new Square Game. */</a:t>
            </a:r>
          </a:p>
          <a:p>
            <a:r>
              <a:rPr lang="en-US" sz="1200" dirty="0">
                <a:latin typeface="Consolas"/>
                <a:cs typeface="Consolas"/>
              </a:rPr>
              <a:t>   constructor SquareGame new() {</a:t>
            </a:r>
          </a:p>
          <a:p>
            <a:r>
              <a:rPr lang="en-US" sz="1200" dirty="0">
                <a:latin typeface="Consolas"/>
                <a:cs typeface="Consolas"/>
              </a:rPr>
              <a:t>      let square = Square.new(0, 0, 30);</a:t>
            </a:r>
          </a:p>
          <a:p>
            <a:r>
              <a:rPr lang="en-US" sz="1200" dirty="0">
                <a:latin typeface="Consolas"/>
                <a:cs typeface="Consolas"/>
              </a:rPr>
              <a:t>      let direction = 0;</a:t>
            </a:r>
          </a:p>
          <a:p>
            <a:r>
              <a:rPr lang="en-US" sz="1200" dirty="0">
                <a:latin typeface="Consolas"/>
                <a:cs typeface="Consolas"/>
              </a:rPr>
              <a:t>      return this;</a:t>
            </a:r>
          </a:p>
          <a:p>
            <a:r>
              <a:rPr lang="en-US" sz="1200" dirty="0">
                <a:latin typeface="Consolas"/>
                <a:cs typeface="Consolas"/>
              </a:rPr>
              <a:t>   }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 /** Disposes this game. */</a:t>
            </a:r>
          </a:p>
          <a:p>
            <a:r>
              <a:rPr lang="en-US" sz="1200" dirty="0">
                <a:latin typeface="Consolas"/>
                <a:cs typeface="Consolas"/>
              </a:rPr>
              <a:t>   method void dispose() {</a:t>
            </a:r>
          </a:p>
          <a:p>
            <a:r>
              <a:rPr lang="en-US" sz="1200" dirty="0">
                <a:latin typeface="Consolas"/>
                <a:cs typeface="Consolas"/>
              </a:rPr>
              <a:t>      do square.dispose();</a:t>
            </a:r>
          </a:p>
          <a:p>
            <a:r>
              <a:rPr lang="en-US" sz="1200" dirty="0">
                <a:latin typeface="Consolas"/>
                <a:cs typeface="Consolas"/>
              </a:rPr>
              <a:t>      do Memory.deAlloc(this);</a:t>
            </a:r>
          </a:p>
          <a:p>
            <a:r>
              <a:rPr lang="en-US" sz="1200" dirty="0">
                <a:latin typeface="Consolas"/>
                <a:cs typeface="Consolas"/>
              </a:rPr>
              <a:t>      return;</a:t>
            </a:r>
          </a:p>
          <a:p>
            <a:r>
              <a:rPr lang="en-US" sz="1200" dirty="0">
                <a:latin typeface="Consolas"/>
                <a:cs typeface="Consolas"/>
              </a:rPr>
              <a:t>   }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...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767458" y="889047"/>
            <a:ext cx="242169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SquareGame.jack</a:t>
            </a:r>
            <a:endParaRPr lang="en-US" sz="1200" dirty="0">
              <a:latin typeface="Consolas"/>
              <a:cs typeface="Consolas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459944" y="4812480"/>
            <a:ext cx="2859558" cy="1615680"/>
            <a:chOff x="5606305" y="2691319"/>
            <a:chExt cx="2727234" cy="1551791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6305" y="2691319"/>
              <a:ext cx="2727234" cy="1551791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36" name="Straight Arrow Connector 35"/>
            <p:cNvCxnSpPr/>
            <p:nvPr/>
          </p:nvCxnSpPr>
          <p:spPr>
            <a:xfrm flipH="1" flipV="1">
              <a:off x="7108693" y="2965183"/>
              <a:ext cx="7352" cy="1842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7132002" y="3794604"/>
              <a:ext cx="3597" cy="1984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7419122" y="3449517"/>
              <a:ext cx="190032" cy="29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6635127" y="3459596"/>
              <a:ext cx="193767" cy="6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516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SquareGame class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819265" y="1196575"/>
            <a:ext cx="6622146" cy="5521038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180000" tIns="97200" rIns="0" bIns="972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/** Implements a square game. */</a:t>
            </a:r>
          </a:p>
          <a:p>
            <a:r>
              <a:rPr lang="en-US" sz="1200" dirty="0">
                <a:latin typeface="Consolas"/>
                <a:cs typeface="Consolas"/>
              </a:rPr>
              <a:t>class SquareGame {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field Square square; </a:t>
            </a:r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// the square of this game</a:t>
            </a:r>
          </a:p>
          <a:p>
            <a:r>
              <a:rPr lang="en-US" sz="1200" dirty="0">
                <a:latin typeface="Consolas"/>
                <a:cs typeface="Consolas"/>
              </a:rPr>
              <a:t>   field int direction; </a:t>
            </a:r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// the square’s current direction: 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                        // 0=none, 1=up, 2=down, 3=left, 4=right</a:t>
            </a:r>
          </a:p>
          <a:p>
            <a:endParaRPr lang="en-US" sz="1200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/** Moves the square in the current direction. */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   </a:t>
            </a:r>
            <a:r>
              <a:rPr lang="en-US" sz="1200" dirty="0">
                <a:latin typeface="Consolas"/>
                <a:cs typeface="Consolas"/>
              </a:rPr>
              <a:t>method void moveSquare() {</a:t>
            </a:r>
          </a:p>
          <a:p>
            <a:r>
              <a:rPr lang="en-US" sz="1200" dirty="0">
                <a:latin typeface="Consolas"/>
                <a:cs typeface="Consolas"/>
              </a:rPr>
              <a:t>      if (direction = 1) { do square.moveUp(); }</a:t>
            </a:r>
          </a:p>
          <a:p>
            <a:r>
              <a:rPr lang="en-US" sz="1200" dirty="0">
                <a:latin typeface="Consolas"/>
                <a:cs typeface="Consolas"/>
              </a:rPr>
              <a:t>      if (direction = 2) { do square.moveDown(); }</a:t>
            </a:r>
          </a:p>
          <a:p>
            <a:r>
              <a:rPr lang="en-US" sz="1200" dirty="0">
                <a:latin typeface="Consolas"/>
                <a:cs typeface="Consolas"/>
              </a:rPr>
              <a:t>      if (direction = 3) { do square.moveLeft(); }</a:t>
            </a:r>
          </a:p>
          <a:p>
            <a:r>
              <a:rPr lang="en-US" sz="1200" dirty="0">
                <a:latin typeface="Consolas"/>
                <a:cs typeface="Consolas"/>
              </a:rPr>
              <a:t>      if (direction = 4) { do square.moveRight(); }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   do Sys.wait(5);  </a:t>
            </a:r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// delays the next movement</a:t>
            </a:r>
          </a:p>
          <a:p>
            <a:r>
              <a:rPr lang="en-US" sz="1200" dirty="0">
                <a:latin typeface="Consolas"/>
                <a:cs typeface="Consolas"/>
              </a:rPr>
              <a:t>      return;</a:t>
            </a:r>
          </a:p>
          <a:p>
            <a:r>
              <a:rPr lang="en-US" sz="1200" dirty="0">
                <a:latin typeface="Consolas"/>
                <a:cs typeface="Consolas"/>
              </a:rPr>
              <a:t>   }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...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767458" y="889047"/>
            <a:ext cx="242169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</a:pPr>
            <a:r>
              <a:rPr lang="en-US" sz="1400" dirty="0">
                <a:latin typeface="Consolas"/>
                <a:cs typeface="Consolas"/>
              </a:rPr>
              <a:t>SquareGame.jack</a:t>
            </a:r>
            <a:endParaRPr lang="en-US" sz="1200" dirty="0">
              <a:latin typeface="Consolas"/>
              <a:cs typeface="Consolas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459944" y="4812480"/>
            <a:ext cx="2859558" cy="1615680"/>
            <a:chOff x="5606305" y="2691319"/>
            <a:chExt cx="2727234" cy="1551791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6305" y="2691319"/>
              <a:ext cx="2727234" cy="1551791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36" name="Straight Arrow Connector 35"/>
            <p:cNvCxnSpPr/>
            <p:nvPr/>
          </p:nvCxnSpPr>
          <p:spPr>
            <a:xfrm flipH="1" flipV="1">
              <a:off x="7108693" y="2965183"/>
              <a:ext cx="7352" cy="1842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7132002" y="3794604"/>
              <a:ext cx="3597" cy="1984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7419122" y="3449517"/>
              <a:ext cx="190032" cy="29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6635127" y="3459596"/>
              <a:ext cx="193767" cy="6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669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SquareGame class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819265" y="1196574"/>
            <a:ext cx="6622146" cy="5661425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180000" tIns="97200" rIns="0" bIns="972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/** Implements a square game. */</a:t>
            </a:r>
          </a:p>
          <a:p>
            <a:r>
              <a:rPr lang="en-US" sz="1000" dirty="0">
                <a:latin typeface="Consolas"/>
                <a:cs typeface="Consolas"/>
              </a:rPr>
              <a:t>class SquareGame {</a:t>
            </a:r>
          </a:p>
          <a:p>
            <a:endParaRPr lang="en-US" sz="1000" dirty="0">
              <a:latin typeface="Consolas"/>
              <a:cs typeface="Consolas"/>
            </a:endParaRPr>
          </a:p>
          <a:p>
            <a:r>
              <a:rPr lang="en-US" sz="1000" dirty="0">
                <a:latin typeface="Consolas"/>
                <a:cs typeface="Consolas"/>
              </a:rPr>
              <a:t>   field Square square;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// the square of this game</a:t>
            </a:r>
          </a:p>
          <a:p>
            <a:r>
              <a:rPr lang="en-US" sz="1000" dirty="0">
                <a:latin typeface="Consolas"/>
                <a:cs typeface="Consolas"/>
              </a:rPr>
              <a:t>   field int direction;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// the square’s current direction: </a:t>
            </a:r>
          </a:p>
          <a:p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                        // 0=none, 1=up, 2=down, 3=left, 4=right</a:t>
            </a:r>
          </a:p>
          <a:p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   /** Runs the game: handles the user’s inputs and moves the square accordingly */</a:t>
            </a:r>
          </a:p>
          <a:p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   </a:t>
            </a:r>
            <a:r>
              <a:rPr lang="en-US" sz="1000" dirty="0">
                <a:latin typeface="Consolas"/>
                <a:cs typeface="Consolas"/>
              </a:rPr>
              <a:t>method void run() {</a:t>
            </a:r>
          </a:p>
          <a:p>
            <a:r>
              <a:rPr lang="en-US" sz="1000" dirty="0">
                <a:latin typeface="Consolas"/>
                <a:cs typeface="Consolas"/>
              </a:rPr>
              <a:t>      var char key; 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// the key currently pressed by the user</a:t>
            </a:r>
          </a:p>
          <a:p>
            <a:r>
              <a:rPr lang="en-US" sz="1000" dirty="0">
                <a:latin typeface="Consolas"/>
                <a:cs typeface="Consolas"/>
              </a:rPr>
              <a:t>      var boolean exit;</a:t>
            </a:r>
          </a:p>
          <a:p>
            <a:r>
              <a:rPr lang="en-US" sz="1000" dirty="0">
                <a:latin typeface="Consolas"/>
                <a:cs typeface="Consolas"/>
              </a:rPr>
              <a:t>      let exit = false;</a:t>
            </a:r>
          </a:p>
          <a:p>
            <a:r>
              <a:rPr lang="en-US" sz="1000" dirty="0">
                <a:latin typeface="Consolas"/>
                <a:cs typeface="Consolas"/>
              </a:rPr>
              <a:t>      </a:t>
            </a:r>
          </a:p>
          <a:p>
            <a:r>
              <a:rPr lang="en-US" sz="1000" dirty="0">
                <a:latin typeface="Consolas"/>
                <a:cs typeface="Consolas"/>
              </a:rPr>
              <a:t>      while (~exit) {</a:t>
            </a:r>
          </a:p>
          <a:p>
            <a:r>
              <a:rPr lang="en-US" sz="1000" dirty="0">
                <a:latin typeface="Consolas"/>
                <a:cs typeface="Consolas"/>
              </a:rPr>
              <a:t>        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// waits for a key to be pressed</a:t>
            </a:r>
          </a:p>
          <a:p>
            <a:r>
              <a:rPr lang="en-US" sz="1000" dirty="0">
                <a:latin typeface="Consolas"/>
                <a:cs typeface="Consolas"/>
              </a:rPr>
              <a:t>         while (key = 0) {</a:t>
            </a:r>
          </a:p>
          <a:p>
            <a:r>
              <a:rPr lang="en-US" sz="1000" dirty="0">
                <a:latin typeface="Consolas"/>
                <a:cs typeface="Consolas"/>
              </a:rPr>
              <a:t>            let key = Keyboard.keyPressed();</a:t>
            </a:r>
          </a:p>
          <a:p>
            <a:r>
              <a:rPr lang="en-US" sz="1000" dirty="0">
                <a:latin typeface="Consolas"/>
                <a:cs typeface="Consolas"/>
              </a:rPr>
              <a:t>            do moveSquare();</a:t>
            </a:r>
          </a:p>
          <a:p>
            <a:r>
              <a:rPr lang="en-US" sz="1000" dirty="0">
                <a:latin typeface="Consolas"/>
                <a:cs typeface="Consolas"/>
              </a:rPr>
              <a:t>         }</a:t>
            </a:r>
          </a:p>
          <a:p>
            <a:r>
              <a:rPr lang="en-US" sz="1000" dirty="0">
                <a:latin typeface="Consolas"/>
                <a:cs typeface="Consolas"/>
              </a:rPr>
              <a:t>         if (key = 81)  { let exit = true; }    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// q key</a:t>
            </a:r>
          </a:p>
          <a:p>
            <a:r>
              <a:rPr lang="en-US" sz="1000" dirty="0">
                <a:latin typeface="Consolas"/>
                <a:cs typeface="Consolas"/>
              </a:rPr>
              <a:t>         if (key = 90)  { do square.decSize(); }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// z key</a:t>
            </a:r>
          </a:p>
          <a:p>
            <a:r>
              <a:rPr lang="en-US" sz="1000" dirty="0">
                <a:latin typeface="Consolas"/>
                <a:cs typeface="Consolas"/>
              </a:rPr>
              <a:t>         if (key = 88)  { do square.incSize(); }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// x key</a:t>
            </a:r>
          </a:p>
          <a:p>
            <a:r>
              <a:rPr lang="en-US" sz="1000" dirty="0">
                <a:latin typeface="Consolas"/>
                <a:cs typeface="Consolas"/>
              </a:rPr>
              <a:t>         if (key = 131) { let direction = 1; }  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// up arrow</a:t>
            </a:r>
          </a:p>
          <a:p>
            <a:r>
              <a:rPr lang="en-US" sz="1000" dirty="0">
                <a:latin typeface="Consolas"/>
                <a:cs typeface="Consolas"/>
              </a:rPr>
              <a:t>         if (key = 133) { let direction = 2; }  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// down arrow</a:t>
            </a:r>
          </a:p>
          <a:p>
            <a:r>
              <a:rPr lang="en-US" sz="1000" dirty="0">
                <a:latin typeface="Consolas"/>
                <a:cs typeface="Consolas"/>
              </a:rPr>
              <a:t>         if (key = 130) { let direction = 3; }  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// left arrow</a:t>
            </a:r>
          </a:p>
          <a:p>
            <a:r>
              <a:rPr lang="en-US" sz="1000" dirty="0">
                <a:latin typeface="Consolas"/>
                <a:cs typeface="Consolas"/>
              </a:rPr>
              <a:t>         if (key = 132) { let direction = 4; }  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// right arrow</a:t>
            </a:r>
          </a:p>
          <a:p>
            <a:endParaRPr lang="en-US" sz="1000" dirty="0">
              <a:latin typeface="Consolas"/>
              <a:cs typeface="Consolas"/>
            </a:endParaRPr>
          </a:p>
          <a:p>
            <a:r>
              <a:rPr lang="en-US" sz="1000" dirty="0">
                <a:latin typeface="Consolas"/>
                <a:cs typeface="Consolas"/>
              </a:rPr>
              <a:t>        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// waits for the key to be released</a:t>
            </a:r>
          </a:p>
          <a:p>
            <a:r>
              <a:rPr lang="en-US" sz="1000" dirty="0">
                <a:latin typeface="Consolas"/>
                <a:cs typeface="Consolas"/>
              </a:rPr>
              <a:t>         while (~(key = 0)) {</a:t>
            </a:r>
          </a:p>
          <a:p>
            <a:r>
              <a:rPr lang="en-US" sz="1000" dirty="0">
                <a:latin typeface="Consolas"/>
                <a:cs typeface="Consolas"/>
              </a:rPr>
              <a:t>            let key = Keyboard.keyPressed();</a:t>
            </a:r>
          </a:p>
          <a:p>
            <a:r>
              <a:rPr lang="en-US" sz="1000" dirty="0">
                <a:latin typeface="Consolas"/>
                <a:cs typeface="Consolas"/>
              </a:rPr>
              <a:t>            do moveSquare();</a:t>
            </a:r>
          </a:p>
          <a:p>
            <a:r>
              <a:rPr lang="en-US" sz="1000" dirty="0">
                <a:latin typeface="Consolas"/>
                <a:cs typeface="Consolas"/>
              </a:rPr>
              <a:t>         }</a:t>
            </a:r>
          </a:p>
          <a:p>
            <a:r>
              <a:rPr lang="en-US" sz="1000" dirty="0">
                <a:latin typeface="Consolas"/>
                <a:cs typeface="Consolas"/>
              </a:rPr>
              <a:t>     }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// while</a:t>
            </a:r>
          </a:p>
          <a:p>
            <a:r>
              <a:rPr lang="en-US" sz="1000" dirty="0">
                <a:latin typeface="Consolas"/>
                <a:cs typeface="Consolas"/>
              </a:rPr>
              <a:t>     return;</a:t>
            </a:r>
          </a:p>
          <a:p>
            <a:r>
              <a:rPr lang="en-US" sz="1000" dirty="0">
                <a:latin typeface="Consolas"/>
                <a:cs typeface="Consolas"/>
              </a:rPr>
              <a:t>   }</a:t>
            </a:r>
          </a:p>
          <a:p>
            <a:r>
              <a:rPr lang="en-US" sz="1000" dirty="0">
                <a:latin typeface="Consolas"/>
                <a:cs typeface="Consolas"/>
              </a:rPr>
              <a:t>} 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// SquareGame class</a:t>
            </a:r>
          </a:p>
          <a:p>
            <a:endParaRPr lang="en-US" sz="1000" dirty="0">
              <a:latin typeface="Consolas"/>
              <a:cs typeface="Consolas"/>
            </a:endParaRPr>
          </a:p>
          <a:p>
            <a:r>
              <a:rPr lang="en-US" sz="1000" dirty="0">
                <a:latin typeface="Consolas"/>
                <a:cs typeface="Consolas"/>
              </a:rPr>
              <a:t>   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767458" y="889047"/>
            <a:ext cx="242169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</a:pPr>
            <a:r>
              <a:rPr lang="en-US" sz="1400" dirty="0">
                <a:latin typeface="Consolas"/>
                <a:cs typeface="Consolas"/>
              </a:rPr>
              <a:t>SquareGame.jack</a:t>
            </a:r>
            <a:endParaRPr lang="en-US" sz="1200" dirty="0">
              <a:latin typeface="Consolas"/>
              <a:cs typeface="Consola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459944" y="4812480"/>
            <a:ext cx="2859558" cy="1615680"/>
            <a:chOff x="5606305" y="2691319"/>
            <a:chExt cx="2727234" cy="1551791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6305" y="2691319"/>
              <a:ext cx="2727234" cy="1551791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29" name="Straight Arrow Connector 28"/>
            <p:cNvCxnSpPr/>
            <p:nvPr/>
          </p:nvCxnSpPr>
          <p:spPr>
            <a:xfrm flipH="1" flipV="1">
              <a:off x="7108693" y="2965183"/>
              <a:ext cx="7352" cy="1842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132002" y="3794604"/>
              <a:ext cx="3597" cy="1984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7419122" y="3449517"/>
              <a:ext cx="190032" cy="29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6635127" y="3459596"/>
              <a:ext cx="193767" cy="6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ounded Rectangular Callout 18"/>
          <p:cNvSpPr/>
          <p:nvPr/>
        </p:nvSpPr>
        <p:spPr>
          <a:xfrm>
            <a:off x="4910011" y="3127648"/>
            <a:ext cx="1812079" cy="716614"/>
          </a:xfrm>
          <a:prstGeom prst="wedgeRoundRectCallout">
            <a:avLst>
              <a:gd name="adj1" fmla="val -44528"/>
              <a:gd name="adj2" fmla="val 21838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  <a:latin typeface="Times New Roman"/>
                <a:ea typeface="宋体"/>
                <a:cs typeface="Times New Roman"/>
              </a:rPr>
              <a:t> typical handling of “keyboard events” in interactive Jack apps</a:t>
            </a:r>
            <a:endParaRPr lang="en-US" sz="1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057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class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5459944" y="4812480"/>
            <a:ext cx="2859558" cy="1615680"/>
            <a:chOff x="5606305" y="2691319"/>
            <a:chExt cx="2727234" cy="1551791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6305" y="2691319"/>
              <a:ext cx="2727234" cy="1551791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36" name="Straight Arrow Connector 35"/>
            <p:cNvCxnSpPr/>
            <p:nvPr/>
          </p:nvCxnSpPr>
          <p:spPr>
            <a:xfrm flipH="1" flipV="1">
              <a:off x="7108693" y="2965183"/>
              <a:ext cx="7352" cy="1842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7132002" y="3794604"/>
              <a:ext cx="3597" cy="1984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7419122" y="3449517"/>
              <a:ext cx="190032" cy="29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6635127" y="3459596"/>
              <a:ext cx="193767" cy="6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767458" y="889047"/>
            <a:ext cx="4692485" cy="3320407"/>
            <a:chOff x="767458" y="889047"/>
            <a:chExt cx="4692485" cy="3320407"/>
          </a:xfrm>
        </p:grpSpPr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767458" y="889047"/>
              <a:ext cx="242169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</a:pPr>
              <a:r>
                <a:rPr lang="en-US" sz="1400" dirty="0">
                  <a:latin typeface="Consolas"/>
                  <a:cs typeface="Consolas"/>
                </a:rPr>
                <a:t>Main.jack</a:t>
              </a:r>
              <a:endParaRPr lang="en-US" sz="1200" dirty="0">
                <a:latin typeface="Consolas"/>
                <a:cs typeface="Consolas"/>
              </a:endParaRPr>
            </a:p>
          </p:txBody>
        </p:sp>
        <p:sp>
          <p:nvSpPr>
            <p:cNvPr id="14" name="Text Box 3"/>
            <p:cNvSpPr txBox="1">
              <a:spLocks noChangeArrowheads="1"/>
            </p:cNvSpPr>
            <p:nvPr/>
          </p:nvSpPr>
          <p:spPr bwMode="auto">
            <a:xfrm>
              <a:off x="819265" y="1196575"/>
              <a:ext cx="4640678" cy="3012879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solidFill>
                    <a:srgbClr val="008000"/>
                  </a:solidFill>
                  <a:latin typeface="Consolas"/>
                  <a:cs typeface="Consolas"/>
                </a:rPr>
                <a:t>/**</a:t>
              </a:r>
            </a:p>
            <a:p>
              <a:r>
                <a:rPr lang="en-US" sz="1200" dirty="0">
                  <a:solidFill>
                    <a:srgbClr val="008000"/>
                  </a:solidFill>
                  <a:latin typeface="Consolas"/>
                  <a:cs typeface="Consolas"/>
                </a:rPr>
                <a:t> * Main class of the Square Dance game. </a:t>
              </a:r>
            </a:p>
            <a:p>
              <a:r>
                <a:rPr lang="en-US" sz="1200" dirty="0">
                  <a:solidFill>
                    <a:srgbClr val="008000"/>
                  </a:solidFill>
                  <a:latin typeface="Consolas"/>
                  <a:cs typeface="Consolas"/>
                </a:rPr>
                <a:t>*/</a:t>
              </a:r>
            </a:p>
            <a:p>
              <a:r>
                <a:rPr lang="en-US" sz="1200" dirty="0">
                  <a:latin typeface="Consolas"/>
                  <a:cs typeface="Consolas"/>
                </a:rPr>
                <a:t>class Main {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08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constructs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787504" y="1515460"/>
            <a:ext cx="5288510" cy="4378835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Inputs some numbers and computes their average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class Main {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function void main() {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var Array a; 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var int length;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var int i, sum;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let length = Keyboard.readInt(”How many numbers? ”);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let a = Array.new(length);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constructs the array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let i = 0;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while (i &lt; length) {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   let a[i] = Keyboard.readInt(”Enter a number: ”);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   let sum = sum + a[i];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   let i = i + 1;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}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do Output.printString(”The average is ”);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do Output.printInt(sum / length);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return;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789847" y="1149818"/>
            <a:ext cx="168977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Jack code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30811" y="1397273"/>
            <a:ext cx="278777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2000" dirty="0">
                <a:latin typeface="Times New Roman"/>
                <a:cs typeface="Times New Roman"/>
              </a:rPr>
              <a:t> </a:t>
            </a:r>
          </a:p>
          <a:p>
            <a:pPr lvl="0">
              <a:spcBef>
                <a:spcPts val="1200"/>
              </a:spcBef>
            </a:pPr>
            <a:r>
              <a:rPr lang="en-US" dirty="0">
                <a:latin typeface="Times New Roman"/>
                <a:cs typeface="Times New Roman"/>
              </a:rPr>
              <a:t>OS services:</a:t>
            </a:r>
          </a:p>
          <a:p>
            <a:pPr marL="355600" lvl="1" indent="-173038">
              <a:spcBef>
                <a:spcPts val="1200"/>
              </a:spcBef>
              <a:buSzPct val="100000"/>
              <a:buFont typeface="Arial"/>
              <a:buChar char="•"/>
            </a:pPr>
            <a:r>
              <a:rPr lang="en-US" sz="1200" dirty="0">
                <a:latin typeface="Consolas"/>
                <a:cs typeface="Consolas"/>
              </a:rPr>
              <a:t>Keyboard.readInt</a:t>
            </a:r>
          </a:p>
          <a:p>
            <a:pPr marL="355600" lvl="1" indent="-173038">
              <a:spcBef>
                <a:spcPts val="1200"/>
              </a:spcBef>
              <a:buSzPct val="100000"/>
              <a:buFont typeface="Arial"/>
              <a:buChar char="•"/>
            </a:pPr>
            <a:r>
              <a:rPr lang="en-US" sz="1200" dirty="0">
                <a:latin typeface="Consolas"/>
                <a:cs typeface="Consolas"/>
              </a:rPr>
              <a:t>Output.printString</a:t>
            </a:r>
          </a:p>
          <a:p>
            <a:pPr marL="355600" lvl="1" indent="-173038">
              <a:spcBef>
                <a:spcPts val="1200"/>
              </a:spcBef>
              <a:buSzPct val="100000"/>
              <a:buFont typeface="Arial"/>
              <a:buChar char="•"/>
            </a:pPr>
            <a:r>
              <a:rPr lang="en-US" sz="1200" dirty="0">
                <a:latin typeface="Consolas"/>
                <a:cs typeface="Consolas"/>
              </a:rPr>
              <a:t>Output.printInt</a:t>
            </a:r>
            <a:endParaRPr lang="en-US" sz="1200" dirty="0">
              <a:latin typeface="Times New Roman"/>
              <a:cs typeface="Times New Roman"/>
            </a:endParaRPr>
          </a:p>
          <a:p>
            <a:pPr marL="355600" lvl="1" indent="-173038">
              <a:spcBef>
                <a:spcPts val="1200"/>
              </a:spcBef>
              <a:buSzPct val="80000"/>
              <a:buFont typeface="Arial"/>
              <a:buChar char="•"/>
            </a:pPr>
            <a:r>
              <a:rPr lang="en-US" sz="1400" dirty="0">
                <a:latin typeface="Times New Roman"/>
                <a:cs typeface="Times New Roman"/>
              </a:rPr>
              <a:t>More...</a:t>
            </a:r>
            <a:endParaRPr lang="en-US" sz="1600" dirty="0">
              <a:latin typeface="Times New Roman"/>
              <a:cs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85771" y="2905373"/>
            <a:ext cx="5296451" cy="2247549"/>
            <a:chOff x="785771" y="2960189"/>
            <a:chExt cx="5296451" cy="2247549"/>
          </a:xfrm>
        </p:grpSpPr>
        <p:sp>
          <p:nvSpPr>
            <p:cNvPr id="7" name="Rectangle 6"/>
            <p:cNvSpPr/>
            <p:nvPr/>
          </p:nvSpPr>
          <p:spPr>
            <a:xfrm>
              <a:off x="785771" y="2960189"/>
              <a:ext cx="5281105" cy="283228"/>
            </a:xfrm>
            <a:prstGeom prst="rect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01117" y="4729727"/>
              <a:ext cx="5281105" cy="478011"/>
            </a:xfrm>
            <a:prstGeom prst="rect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91982" y="3834362"/>
              <a:ext cx="5281105" cy="283228"/>
            </a:xfrm>
            <a:prstGeom prst="rect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7160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class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819265" y="1196576"/>
            <a:ext cx="4640678" cy="2898244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180000" tIns="97200" rIns="0" bIns="972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/**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 * Main class of the Square Dance game. 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*/</a:t>
            </a:r>
          </a:p>
          <a:p>
            <a:r>
              <a:rPr lang="en-US" sz="1200" dirty="0">
                <a:latin typeface="Consolas"/>
                <a:cs typeface="Consolas"/>
              </a:rPr>
              <a:t>class Main {</a:t>
            </a:r>
          </a:p>
          <a:p>
            <a:endParaRPr lang="en-US" sz="1200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   /** Initializes a new game and starts it. */    </a:t>
            </a:r>
          </a:p>
          <a:p>
            <a:r>
              <a:rPr lang="en-US" sz="1200" dirty="0">
                <a:latin typeface="Consolas"/>
                <a:cs typeface="Consolas"/>
              </a:rPr>
              <a:t>   function void main() {</a:t>
            </a:r>
          </a:p>
          <a:p>
            <a:r>
              <a:rPr lang="en-US" sz="1200" dirty="0">
                <a:latin typeface="Consolas"/>
                <a:cs typeface="Consolas"/>
              </a:rPr>
              <a:t>      var SquareGame game;</a:t>
            </a:r>
          </a:p>
          <a:p>
            <a:r>
              <a:rPr lang="en-US" sz="1200" dirty="0">
                <a:latin typeface="Consolas"/>
                <a:cs typeface="Consolas"/>
              </a:rPr>
              <a:t>      let game = SquareGame.new();</a:t>
            </a:r>
          </a:p>
          <a:p>
            <a:r>
              <a:rPr lang="en-US" sz="1200" dirty="0">
                <a:latin typeface="Consolas"/>
                <a:cs typeface="Consolas"/>
              </a:rPr>
              <a:t>      do game.run();</a:t>
            </a:r>
          </a:p>
          <a:p>
            <a:r>
              <a:rPr lang="en-US" sz="1200" dirty="0">
                <a:latin typeface="Consolas"/>
                <a:cs typeface="Consolas"/>
              </a:rPr>
              <a:t>	  do game.dispose();</a:t>
            </a:r>
          </a:p>
          <a:p>
            <a:r>
              <a:rPr lang="en-US" sz="1200" dirty="0">
                <a:latin typeface="Consolas"/>
                <a:cs typeface="Consolas"/>
              </a:rPr>
              <a:t>      return;</a:t>
            </a:r>
          </a:p>
          <a:p>
            <a:r>
              <a:rPr lang="en-US" sz="1200" dirty="0">
                <a:latin typeface="Consolas"/>
                <a:cs typeface="Consolas"/>
              </a:rPr>
              <a:t>    }</a:t>
            </a:r>
          </a:p>
          <a:p>
            <a:r>
              <a:rPr lang="en-US" sz="12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767458" y="889047"/>
            <a:ext cx="242169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</a:pPr>
            <a:r>
              <a:rPr lang="en-US" sz="1400" dirty="0">
                <a:latin typeface="Consolas"/>
                <a:cs typeface="Consolas"/>
              </a:rPr>
              <a:t>Main.jack</a:t>
            </a:r>
            <a:endParaRPr lang="en-US" sz="1200" dirty="0">
              <a:latin typeface="Consolas"/>
              <a:cs typeface="Consolas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459944" y="4812480"/>
            <a:ext cx="2859558" cy="1615680"/>
            <a:chOff x="5606305" y="2691319"/>
            <a:chExt cx="2727234" cy="1551791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6305" y="2691319"/>
              <a:ext cx="2727234" cy="1551791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36" name="Straight Arrow Connector 35"/>
            <p:cNvCxnSpPr/>
            <p:nvPr/>
          </p:nvCxnSpPr>
          <p:spPr>
            <a:xfrm flipH="1" flipV="1">
              <a:off x="7108693" y="2965183"/>
              <a:ext cx="7352" cy="1842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7132002" y="3794604"/>
              <a:ext cx="3597" cy="1984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7419122" y="3449517"/>
              <a:ext cx="190032" cy="29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6635127" y="3459596"/>
              <a:ext cx="193767" cy="6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693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19725" y="1111799"/>
            <a:ext cx="6285548" cy="2420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r>
              <a:rPr lang="en-US" sz="2000" u="sng" dirty="0">
                <a:ea typeface="宋体"/>
              </a:rPr>
              <a:t>Important issues:</a:t>
            </a:r>
          </a:p>
          <a:p>
            <a:pPr>
              <a:spcBef>
                <a:spcPts val="2400"/>
              </a:spcBef>
            </a:pPr>
            <a:r>
              <a:rPr lang="en-US" sz="2000" dirty="0">
                <a:ea typeface="宋体"/>
              </a:rPr>
              <a:t>Understanding the UI style</a:t>
            </a:r>
          </a:p>
          <a:p>
            <a:pPr>
              <a:spcBef>
                <a:spcPts val="2400"/>
              </a:spcBef>
            </a:pPr>
            <a:r>
              <a:rPr lang="en-US" sz="2000" dirty="0">
                <a:ea typeface="宋体"/>
              </a:rPr>
              <a:t>Getting to know the Jack OS</a:t>
            </a:r>
          </a:p>
          <a:p>
            <a:pPr>
              <a:spcBef>
                <a:spcPts val="2400"/>
              </a:spcBef>
            </a:pPr>
            <a:r>
              <a:rPr lang="en-US" sz="2000" dirty="0">
                <a:ea typeface="宋体"/>
              </a:rPr>
              <a:t>OO design</a:t>
            </a:r>
          </a:p>
          <a:p>
            <a:pPr>
              <a:spcBef>
                <a:spcPts val="2400"/>
              </a:spcBef>
            </a:pPr>
            <a:r>
              <a:rPr lang="en-US" sz="2000" dirty="0">
                <a:ea typeface="宋体"/>
              </a:rPr>
              <a:t>Testing stratgey</a:t>
            </a:r>
          </a:p>
        </p:txBody>
      </p:sp>
    </p:spTree>
    <p:extLst>
      <p:ext uri="{BB962C8B-B14F-4D97-AF65-F5344CB8AC3E}">
        <p14:creationId xmlns:p14="http://schemas.microsoft.com/office/powerpoint/2010/main" val="394385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language</a:t>
            </a:r>
            <a:r>
              <a:rPr lang="en-US" sz="1800" dirty="0" smtClean="0"/>
              <a:t>: lecture plan</a:t>
            </a:r>
            <a:endParaRPr lang="en-US" sz="1800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713519" y="2582667"/>
            <a:ext cx="4572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71822" y="1163378"/>
            <a:ext cx="3560638" cy="182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dirty="0">
                <a:latin typeface="Times New Roman"/>
                <a:cs typeface="Times New Roman"/>
              </a:rPr>
              <a:t>High level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Hello world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Procedural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Object-based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List processing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883597" y="1141958"/>
            <a:ext cx="4362919" cy="3057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dirty="0">
                <a:latin typeface="Times New Roman"/>
                <a:cs typeface="Times New Roman"/>
              </a:rPr>
              <a:t>Application development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Jack applications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Using the OS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Application example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Graphics optimization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53621" y="3400780"/>
            <a:ext cx="3560638" cy="182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dirty="0">
                <a:latin typeface="Times New Roman"/>
                <a:cs typeface="Times New Roman"/>
              </a:rPr>
              <a:t>Jack language specification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Syntax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Data types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Classes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61907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dance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106568" y="1149431"/>
            <a:ext cx="5265029" cy="3210916"/>
            <a:chOff x="2106568" y="1149431"/>
            <a:chExt cx="5265029" cy="3210916"/>
          </a:xfrm>
        </p:grpSpPr>
        <p:grpSp>
          <p:nvGrpSpPr>
            <p:cNvPr id="35" name="Group 8"/>
            <p:cNvGrpSpPr>
              <a:grpSpLocks/>
            </p:cNvGrpSpPr>
            <p:nvPr/>
          </p:nvGrpSpPr>
          <p:grpSpPr bwMode="auto">
            <a:xfrm>
              <a:off x="2106568" y="1149431"/>
              <a:ext cx="5256680" cy="3210916"/>
              <a:chOff x="384" y="576"/>
              <a:chExt cx="5136" cy="2736"/>
            </a:xfrm>
          </p:grpSpPr>
          <p:pic>
            <p:nvPicPr>
              <p:cNvPr id="42" name="Picture 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656" t="12889" b="51041"/>
              <a:stretch>
                <a:fillRect/>
              </a:stretch>
            </p:blipFill>
            <p:spPr bwMode="auto">
              <a:xfrm>
                <a:off x="384" y="576"/>
                <a:ext cx="5136" cy="26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43" name="Picture 10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656" t="54529" b="44795"/>
              <a:stretch>
                <a:fillRect/>
              </a:stretch>
            </p:blipFill>
            <p:spPr bwMode="auto">
              <a:xfrm>
                <a:off x="384" y="3168"/>
                <a:ext cx="51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6" name="Group 35"/>
            <p:cNvGrpSpPr/>
            <p:nvPr/>
          </p:nvGrpSpPr>
          <p:grpSpPr>
            <a:xfrm>
              <a:off x="2128627" y="1177151"/>
              <a:ext cx="5242970" cy="3169131"/>
              <a:chOff x="533400" y="1066800"/>
              <a:chExt cx="8153400" cy="4724400"/>
            </a:xfrm>
          </p:grpSpPr>
          <p:grpSp>
            <p:nvGrpSpPr>
              <p:cNvPr id="38" name="Group 8"/>
              <p:cNvGrpSpPr>
                <a:grpSpLocks/>
              </p:cNvGrpSpPr>
              <p:nvPr/>
            </p:nvGrpSpPr>
            <p:grpSpPr bwMode="auto">
              <a:xfrm>
                <a:off x="533400" y="1066800"/>
                <a:ext cx="8153400" cy="4724400"/>
                <a:chOff x="384" y="576"/>
                <a:chExt cx="5136" cy="2736"/>
              </a:xfrm>
            </p:grpSpPr>
            <p:pic>
              <p:nvPicPr>
                <p:cNvPr id="40" name="Picture 9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656" t="12889" b="51041"/>
                <a:stretch>
                  <a:fillRect/>
                </a:stretch>
              </p:blipFill>
              <p:spPr bwMode="auto">
                <a:xfrm>
                  <a:off x="384" y="576"/>
                  <a:ext cx="5136" cy="26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1" name="Picture 10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656" t="54529" b="44795"/>
                <a:stretch>
                  <a:fillRect/>
                </a:stretch>
              </p:blipFill>
              <p:spPr bwMode="auto">
                <a:xfrm>
                  <a:off x="384" y="3168"/>
                  <a:ext cx="5136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39" name="Rectangle 38"/>
              <p:cNvSpPr/>
              <p:nvPr/>
            </p:nvSpPr>
            <p:spPr bwMode="auto">
              <a:xfrm>
                <a:off x="683568" y="1340768"/>
                <a:ext cx="5616624" cy="367240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4094408" y="2037616"/>
              <a:ext cx="767701" cy="75818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598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Invaders </a:t>
            </a:r>
            <a:r>
              <a:rPr lang="en-US" sz="1600" dirty="0"/>
              <a:t>(by Ran Navok)</a:t>
            </a:r>
            <a:endParaRPr lang="en-US" sz="105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2106568" y="1149431"/>
            <a:ext cx="5265029" cy="3210916"/>
            <a:chOff x="827395" y="1422748"/>
            <a:chExt cx="7416243" cy="4086254"/>
          </a:xfrm>
        </p:grpSpPr>
        <p:grpSp>
          <p:nvGrpSpPr>
            <p:cNvPr id="35" name="Group 8"/>
            <p:cNvGrpSpPr>
              <a:grpSpLocks/>
            </p:cNvGrpSpPr>
            <p:nvPr/>
          </p:nvGrpSpPr>
          <p:grpSpPr bwMode="auto">
            <a:xfrm>
              <a:off x="827395" y="1422748"/>
              <a:ext cx="7404483" cy="4086254"/>
              <a:chOff x="384" y="576"/>
              <a:chExt cx="5136" cy="2736"/>
            </a:xfrm>
          </p:grpSpPr>
          <p:pic>
            <p:nvPicPr>
              <p:cNvPr id="42" name="Picture 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656" t="12889" b="51041"/>
              <a:stretch>
                <a:fillRect/>
              </a:stretch>
            </p:blipFill>
            <p:spPr bwMode="auto">
              <a:xfrm>
                <a:off x="384" y="576"/>
                <a:ext cx="5136" cy="26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43" name="Picture 10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656" t="54529" b="44795"/>
              <a:stretch>
                <a:fillRect/>
              </a:stretch>
            </p:blipFill>
            <p:spPr bwMode="auto">
              <a:xfrm>
                <a:off x="384" y="3168"/>
                <a:ext cx="51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6" name="Group 35"/>
            <p:cNvGrpSpPr/>
            <p:nvPr/>
          </p:nvGrpSpPr>
          <p:grpSpPr>
            <a:xfrm>
              <a:off x="858467" y="1458025"/>
              <a:ext cx="7385171" cy="4033078"/>
              <a:chOff x="533400" y="1066800"/>
              <a:chExt cx="8153400" cy="4724400"/>
            </a:xfrm>
          </p:grpSpPr>
          <p:grpSp>
            <p:nvGrpSpPr>
              <p:cNvPr id="38" name="Group 8"/>
              <p:cNvGrpSpPr>
                <a:grpSpLocks/>
              </p:cNvGrpSpPr>
              <p:nvPr/>
            </p:nvGrpSpPr>
            <p:grpSpPr bwMode="auto">
              <a:xfrm>
                <a:off x="533400" y="1066800"/>
                <a:ext cx="8153400" cy="4724400"/>
                <a:chOff x="384" y="576"/>
                <a:chExt cx="5136" cy="2736"/>
              </a:xfrm>
            </p:grpSpPr>
            <p:pic>
              <p:nvPicPr>
                <p:cNvPr id="40" name="Picture 9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656" t="12889" b="51041"/>
                <a:stretch>
                  <a:fillRect/>
                </a:stretch>
              </p:blipFill>
              <p:spPr bwMode="auto">
                <a:xfrm>
                  <a:off x="384" y="576"/>
                  <a:ext cx="5136" cy="26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1" name="Picture 10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656" t="54529" b="44795"/>
                <a:stretch>
                  <a:fillRect/>
                </a:stretch>
              </p:blipFill>
              <p:spPr bwMode="auto">
                <a:xfrm>
                  <a:off x="384" y="3168"/>
                  <a:ext cx="5136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39" name="Rectangle 38"/>
              <p:cNvSpPr/>
              <p:nvPr/>
            </p:nvSpPr>
            <p:spPr bwMode="auto">
              <a:xfrm>
                <a:off x="683568" y="1340768"/>
                <a:ext cx="5616624" cy="367240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9584" y="1645350"/>
              <a:ext cx="7061200" cy="3708400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2248865" y="4906938"/>
            <a:ext cx="3805519" cy="1615996"/>
            <a:chOff x="1557732" y="4751091"/>
            <a:chExt cx="4120715" cy="181504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6"/>
            <a:srcRect l="31546" t="25875" r="56035" b="66169"/>
            <a:stretch/>
          </p:blipFill>
          <p:spPr>
            <a:xfrm>
              <a:off x="1557732" y="4751091"/>
              <a:ext cx="3366921" cy="181504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6"/>
            <a:srcRect l="48416" t="55317" r="45023" b="40974"/>
            <a:stretch/>
          </p:blipFill>
          <p:spPr>
            <a:xfrm>
              <a:off x="3671676" y="4821657"/>
              <a:ext cx="1706003" cy="811623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6"/>
            <a:srcRect l="48416" t="59058" r="49838" b="40732"/>
            <a:stretch/>
          </p:blipFill>
          <p:spPr>
            <a:xfrm rot="16200000">
              <a:off x="5428563" y="5362244"/>
              <a:ext cx="454049" cy="457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14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Sokoban </a:t>
            </a:r>
            <a:r>
              <a:rPr lang="en-US" sz="1600" dirty="0"/>
              <a:t>(by Golan Parashi)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2113025" y="1175182"/>
            <a:ext cx="5258572" cy="3140762"/>
            <a:chOff x="827395" y="1422748"/>
            <a:chExt cx="6275540" cy="3292311"/>
          </a:xfrm>
        </p:grpSpPr>
        <p:grpSp>
          <p:nvGrpSpPr>
            <p:cNvPr id="51" name="Group 8"/>
            <p:cNvGrpSpPr>
              <a:grpSpLocks/>
            </p:cNvGrpSpPr>
            <p:nvPr/>
          </p:nvGrpSpPr>
          <p:grpSpPr bwMode="auto">
            <a:xfrm>
              <a:off x="827395" y="1422748"/>
              <a:ext cx="6265589" cy="3292311"/>
              <a:chOff x="384" y="576"/>
              <a:chExt cx="5136" cy="2736"/>
            </a:xfrm>
          </p:grpSpPr>
          <p:pic>
            <p:nvPicPr>
              <p:cNvPr id="58" name="Picture 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656" t="12889" b="51041"/>
              <a:stretch>
                <a:fillRect/>
              </a:stretch>
            </p:blipFill>
            <p:spPr bwMode="auto">
              <a:xfrm>
                <a:off x="384" y="576"/>
                <a:ext cx="5136" cy="26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59" name="Picture 10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656" t="54529" b="44795"/>
              <a:stretch>
                <a:fillRect/>
              </a:stretch>
            </p:blipFill>
            <p:spPr bwMode="auto">
              <a:xfrm>
                <a:off x="384" y="3168"/>
                <a:ext cx="51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52" name="Group 51"/>
            <p:cNvGrpSpPr/>
            <p:nvPr/>
          </p:nvGrpSpPr>
          <p:grpSpPr>
            <a:xfrm>
              <a:off x="853688" y="1451171"/>
              <a:ext cx="6249247" cy="3249467"/>
              <a:chOff x="533400" y="1066800"/>
              <a:chExt cx="8153400" cy="4724400"/>
            </a:xfrm>
          </p:grpSpPr>
          <p:grpSp>
            <p:nvGrpSpPr>
              <p:cNvPr id="54" name="Group 8"/>
              <p:cNvGrpSpPr>
                <a:grpSpLocks/>
              </p:cNvGrpSpPr>
              <p:nvPr/>
            </p:nvGrpSpPr>
            <p:grpSpPr bwMode="auto">
              <a:xfrm>
                <a:off x="533400" y="1066800"/>
                <a:ext cx="8153400" cy="4724400"/>
                <a:chOff x="384" y="576"/>
                <a:chExt cx="5136" cy="2736"/>
              </a:xfrm>
            </p:grpSpPr>
            <p:pic>
              <p:nvPicPr>
                <p:cNvPr id="56" name="Picture 9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656" t="12889" b="51041"/>
                <a:stretch>
                  <a:fillRect/>
                </a:stretch>
              </p:blipFill>
              <p:spPr bwMode="auto">
                <a:xfrm>
                  <a:off x="384" y="576"/>
                  <a:ext cx="5136" cy="26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7" name="Picture 10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656" t="54529" b="44795"/>
                <a:stretch>
                  <a:fillRect/>
                </a:stretch>
              </p:blipFill>
              <p:spPr bwMode="auto">
                <a:xfrm>
                  <a:off x="384" y="3168"/>
                  <a:ext cx="5136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55" name="Rectangle 54"/>
              <p:cNvSpPr/>
              <p:nvPr/>
            </p:nvSpPr>
            <p:spPr bwMode="auto">
              <a:xfrm>
                <a:off x="683568" y="1340768"/>
                <a:ext cx="5616624" cy="367240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3106" y="1610878"/>
              <a:ext cx="5965191" cy="2965221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7318299" y="438698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709737" y="4598713"/>
            <a:ext cx="3788553" cy="1233518"/>
            <a:chOff x="2269140" y="4491630"/>
            <a:chExt cx="4029015" cy="1470201"/>
          </a:xfrm>
        </p:grpSpPr>
        <p:grpSp>
          <p:nvGrpSpPr>
            <p:cNvPr id="60" name="Group 59"/>
            <p:cNvGrpSpPr/>
            <p:nvPr/>
          </p:nvGrpSpPr>
          <p:grpSpPr>
            <a:xfrm>
              <a:off x="2269140" y="4529076"/>
              <a:ext cx="803830" cy="1177448"/>
              <a:chOff x="5732911" y="2009514"/>
              <a:chExt cx="1259813" cy="1601503"/>
            </a:xfrm>
          </p:grpSpPr>
          <p:pic>
            <p:nvPicPr>
              <p:cNvPr id="61" name="Picture 60"/>
              <p:cNvPicPr>
                <a:picLocks noChangeAspect="1"/>
              </p:cNvPicPr>
              <p:nvPr/>
            </p:nvPicPr>
            <p:blipFill rotWithShape="1">
              <a:blip r:embed="rId6"/>
              <a:srcRect l="42496" t="44888" r="53788" b="51843"/>
              <a:stretch/>
            </p:blipFill>
            <p:spPr>
              <a:xfrm>
                <a:off x="5865522" y="2738865"/>
                <a:ext cx="1060011" cy="872152"/>
              </a:xfrm>
              <a:prstGeom prst="rect">
                <a:avLst/>
              </a:prstGeom>
            </p:spPr>
          </p:pic>
          <p:sp>
            <p:nvSpPr>
              <p:cNvPr id="62" name="Rectangle 61"/>
              <p:cNvSpPr/>
              <p:nvPr/>
            </p:nvSpPr>
            <p:spPr>
              <a:xfrm>
                <a:off x="5732911" y="2009514"/>
                <a:ext cx="1259813" cy="7599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351770" y="4723487"/>
              <a:ext cx="1447675" cy="1238344"/>
              <a:chOff x="5986092" y="3623263"/>
              <a:chExt cx="1535211" cy="1362671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 rotWithShape="1">
              <a:blip r:embed="rId6"/>
              <a:srcRect l="36123" t="33070" r="60287" b="60108"/>
              <a:stretch/>
            </p:blipFill>
            <p:spPr>
              <a:xfrm>
                <a:off x="5986092" y="3738709"/>
                <a:ext cx="701634" cy="1247225"/>
              </a:xfrm>
              <a:prstGeom prst="rect">
                <a:avLst/>
              </a:prstGeom>
            </p:spPr>
          </p:pic>
          <p:sp>
            <p:nvSpPr>
              <p:cNvPr id="65" name="Rectangle 64"/>
              <p:cNvSpPr/>
              <p:nvPr/>
            </p:nvSpPr>
            <p:spPr>
              <a:xfrm>
                <a:off x="6649125" y="3623263"/>
                <a:ext cx="872178" cy="12201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5461642" y="4491630"/>
              <a:ext cx="836513" cy="1196640"/>
              <a:chOff x="7547570" y="4602502"/>
              <a:chExt cx="1005259" cy="1354110"/>
            </a:xfrm>
          </p:grpSpPr>
          <p:pic>
            <p:nvPicPr>
              <p:cNvPr id="67" name="Picture 66"/>
              <p:cNvPicPr>
                <a:picLocks noChangeAspect="1"/>
              </p:cNvPicPr>
              <p:nvPr/>
            </p:nvPicPr>
            <p:blipFill rotWithShape="1">
              <a:blip r:embed="rId6"/>
              <a:srcRect l="48433" t="44888" r="46620" b="51843"/>
              <a:stretch/>
            </p:blipFill>
            <p:spPr>
              <a:xfrm>
                <a:off x="7575870" y="5253890"/>
                <a:ext cx="976959" cy="702722"/>
              </a:xfrm>
              <a:prstGeom prst="rect">
                <a:avLst/>
              </a:prstGeom>
            </p:spPr>
          </p:pic>
          <p:sp>
            <p:nvSpPr>
              <p:cNvPr id="68" name="Rectangle 67"/>
              <p:cNvSpPr/>
              <p:nvPr/>
            </p:nvSpPr>
            <p:spPr>
              <a:xfrm>
                <a:off x="7547570" y="4602502"/>
                <a:ext cx="872178" cy="677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6"/>
            <a:srcRect l="57741" t="41847" r="39533" b="55220"/>
            <a:stretch/>
          </p:blipFill>
          <p:spPr>
            <a:xfrm>
              <a:off x="4479797" y="5144960"/>
              <a:ext cx="497362" cy="5824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19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sprites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08226" y="2043575"/>
            <a:ext cx="7529860" cy="1703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00"/>
              </a:spcBef>
              <a:buNone/>
            </a:pPr>
            <a:r>
              <a:rPr lang="en-US" sz="1800" u="sng" dirty="0">
                <a:ea typeface="宋体"/>
              </a:rPr>
              <a:t>Challenges</a:t>
            </a:r>
          </a:p>
          <a:p>
            <a:pPr>
              <a:spcBef>
                <a:spcPts val="800"/>
              </a:spcBef>
            </a:pPr>
            <a:r>
              <a:rPr lang="en-US" sz="1800" dirty="0">
                <a:ea typeface="宋体"/>
              </a:rPr>
              <a:t>Drawing sprites quickly</a:t>
            </a:r>
          </a:p>
          <a:p>
            <a:pPr>
              <a:spcBef>
                <a:spcPts val="800"/>
              </a:spcBef>
            </a:pPr>
            <a:r>
              <a:rPr lang="en-US" sz="1800" dirty="0">
                <a:ea typeface="宋体"/>
              </a:rPr>
              <a:t>Creating smooth animations</a:t>
            </a:r>
            <a:endParaRPr lang="en-US" sz="18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1884" y="3432059"/>
            <a:ext cx="7529860" cy="1703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00"/>
              </a:spcBef>
              <a:buNone/>
            </a:pPr>
            <a:r>
              <a:rPr lang="en-US" sz="1800" u="sng" dirty="0">
                <a:ea typeface="宋体"/>
              </a:rPr>
              <a:t>Solutions</a:t>
            </a:r>
          </a:p>
          <a:p>
            <a:pPr>
              <a:spcBef>
                <a:spcPts val="800"/>
              </a:spcBef>
            </a:pPr>
            <a:r>
              <a:rPr lang="en-US" sz="1800" dirty="0">
                <a:ea typeface="宋体"/>
              </a:rPr>
              <a:t>Use the</a:t>
            </a:r>
            <a:r>
              <a:rPr lang="he-IL" sz="1800" dirty="0">
                <a:ea typeface="宋体"/>
              </a:rPr>
              <a:t> </a:t>
            </a:r>
            <a:r>
              <a:rPr lang="en-US" sz="1800" dirty="0">
                <a:ea typeface="宋体"/>
              </a:rPr>
              <a:t>standard OS graphics library</a:t>
            </a:r>
          </a:p>
          <a:p>
            <a:pPr>
              <a:spcBef>
                <a:spcPts val="800"/>
              </a:spcBef>
            </a:pPr>
            <a:r>
              <a:rPr lang="en-US" sz="1800" dirty="0">
                <a:ea typeface="宋体"/>
              </a:rPr>
              <a:t>Use your own graphics functions</a:t>
            </a:r>
            <a:endParaRPr lang="en-US" sz="18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24558" y="1084633"/>
            <a:ext cx="7529860" cy="1703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00"/>
              </a:spcBef>
              <a:buNone/>
            </a:pPr>
            <a:r>
              <a:rPr lang="en-US" sz="1800" u="sng" dirty="0">
                <a:ea typeface="宋体"/>
              </a:rPr>
              <a:t>Sprite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800" dirty="0">
                <a:ea typeface="宋体"/>
              </a:rPr>
              <a:t>A two-dimensional bitmap, typically integrated into a larger scene</a:t>
            </a:r>
            <a:endParaRPr lang="en-US" sz="1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4830935"/>
            <a:ext cx="3344934" cy="1630157"/>
            <a:chOff x="1557732" y="4751091"/>
            <a:chExt cx="4120715" cy="1815043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/>
            <a:srcRect l="31546" t="25875" r="56035" b="66169"/>
            <a:stretch/>
          </p:blipFill>
          <p:spPr>
            <a:xfrm>
              <a:off x="1557732" y="4751091"/>
              <a:ext cx="3366921" cy="181504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/>
            <a:srcRect l="48416" t="55317" r="45023" b="40974"/>
            <a:stretch/>
          </p:blipFill>
          <p:spPr>
            <a:xfrm>
              <a:off x="3671676" y="4821657"/>
              <a:ext cx="1706003" cy="811623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/>
            <a:srcRect l="48416" t="59058" r="49838" b="40732"/>
            <a:stretch/>
          </p:blipFill>
          <p:spPr>
            <a:xfrm rot="16200000">
              <a:off x="5428563" y="5362244"/>
              <a:ext cx="454049" cy="45719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3820936" y="4547429"/>
            <a:ext cx="3798710" cy="1341503"/>
            <a:chOff x="2269140" y="4491630"/>
            <a:chExt cx="4029015" cy="1470201"/>
          </a:xfrm>
        </p:grpSpPr>
        <p:grpSp>
          <p:nvGrpSpPr>
            <p:cNvPr id="19" name="Group 18"/>
            <p:cNvGrpSpPr/>
            <p:nvPr/>
          </p:nvGrpSpPr>
          <p:grpSpPr>
            <a:xfrm>
              <a:off x="2269140" y="4529076"/>
              <a:ext cx="803830" cy="1177448"/>
              <a:chOff x="5732911" y="2009514"/>
              <a:chExt cx="1259813" cy="1601503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4"/>
              <a:srcRect l="42496" t="44888" r="53788" b="51843"/>
              <a:stretch/>
            </p:blipFill>
            <p:spPr>
              <a:xfrm>
                <a:off x="5865522" y="2738865"/>
                <a:ext cx="1060011" cy="872152"/>
              </a:xfrm>
              <a:prstGeom prst="rect">
                <a:avLst/>
              </a:prstGeom>
            </p:spPr>
          </p:pic>
          <p:sp>
            <p:nvSpPr>
              <p:cNvPr id="28" name="Rectangle 27"/>
              <p:cNvSpPr/>
              <p:nvPr/>
            </p:nvSpPr>
            <p:spPr>
              <a:xfrm>
                <a:off x="5732911" y="2009514"/>
                <a:ext cx="1259813" cy="7599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351770" y="4723487"/>
              <a:ext cx="1447675" cy="1238344"/>
              <a:chOff x="5986092" y="3623263"/>
              <a:chExt cx="1535211" cy="1362671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4"/>
              <a:srcRect l="36123" t="33070" r="60287" b="60108"/>
              <a:stretch/>
            </p:blipFill>
            <p:spPr>
              <a:xfrm>
                <a:off x="5986092" y="3738709"/>
                <a:ext cx="701634" cy="1247225"/>
              </a:xfrm>
              <a:prstGeom prst="rect">
                <a:avLst/>
              </a:prstGeom>
            </p:spPr>
          </p:pic>
          <p:sp>
            <p:nvSpPr>
              <p:cNvPr id="26" name="Rectangle 25"/>
              <p:cNvSpPr/>
              <p:nvPr/>
            </p:nvSpPr>
            <p:spPr>
              <a:xfrm>
                <a:off x="6649125" y="3623263"/>
                <a:ext cx="872178" cy="12201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61642" y="4491630"/>
              <a:ext cx="836513" cy="1196640"/>
              <a:chOff x="7547570" y="4602502"/>
              <a:chExt cx="1005259" cy="1354110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4"/>
              <a:srcRect l="48433" t="44888" r="46620" b="51843"/>
              <a:stretch/>
            </p:blipFill>
            <p:spPr>
              <a:xfrm>
                <a:off x="7575870" y="5253890"/>
                <a:ext cx="976959" cy="702722"/>
              </a:xfrm>
              <a:prstGeom prst="rect">
                <a:avLst/>
              </a:prstGeom>
            </p:spPr>
          </p:pic>
          <p:sp>
            <p:nvSpPr>
              <p:cNvPr id="24" name="Rectangle 23"/>
              <p:cNvSpPr/>
              <p:nvPr/>
            </p:nvSpPr>
            <p:spPr>
              <a:xfrm>
                <a:off x="7547570" y="4602502"/>
                <a:ext cx="872178" cy="677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4"/>
            <a:srcRect l="57741" t="41847" r="39533" b="55220"/>
            <a:stretch/>
          </p:blipFill>
          <p:spPr>
            <a:xfrm>
              <a:off x="4479797" y="5144960"/>
              <a:ext cx="497362" cy="5824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785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 I/O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42067" y="1240267"/>
            <a:ext cx="3414442" cy="4583092"/>
            <a:chOff x="376273" y="1240267"/>
            <a:chExt cx="3414442" cy="4583092"/>
          </a:xfrm>
        </p:grpSpPr>
        <p:sp>
          <p:nvSpPr>
            <p:cNvPr id="118" name="Text Box 3"/>
            <p:cNvSpPr txBox="1">
              <a:spLocks noChangeArrowheads="1"/>
            </p:cNvSpPr>
            <p:nvPr/>
          </p:nvSpPr>
          <p:spPr bwMode="auto">
            <a:xfrm>
              <a:off x="1431748" y="1555002"/>
              <a:ext cx="1678345" cy="4104198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400"/>
                </a:spcBef>
              </a:pPr>
              <a:r>
                <a:rPr lang="he-IL" sz="1200" dirty="0">
                  <a:latin typeface="Consolas"/>
                  <a:cs typeface="Consolas"/>
                </a:rPr>
                <a:t>000</a:t>
              </a:r>
              <a:r>
                <a:rPr lang="en-US" sz="1200" dirty="0">
                  <a:latin typeface="Consolas"/>
                  <a:cs typeface="Consolas"/>
                </a:rPr>
                <a:t>11</a:t>
              </a:r>
              <a:r>
                <a:rPr lang="he-IL" sz="1200" dirty="0">
                  <a:latin typeface="Consolas"/>
                  <a:cs typeface="Consolas"/>
                </a:rPr>
                <a:t>00000</a:t>
              </a:r>
              <a:r>
                <a:rPr lang="en-US" sz="1200" dirty="0">
                  <a:latin typeface="Consolas"/>
                  <a:cs typeface="Consolas"/>
                </a:rPr>
                <a:t>1</a:t>
              </a:r>
              <a:r>
                <a:rPr lang="he-IL" sz="1200" dirty="0">
                  <a:latin typeface="Consolas"/>
                  <a:cs typeface="Consolas"/>
                </a:rPr>
                <a:t>00</a:t>
              </a:r>
              <a:r>
                <a:rPr lang="en-US" sz="1200" dirty="0">
                  <a:latin typeface="Consolas"/>
                  <a:cs typeface="Consolas"/>
                </a:rPr>
                <a:t>1</a:t>
              </a:r>
              <a:r>
                <a:rPr lang="he-IL" sz="1200" dirty="0">
                  <a:latin typeface="Consolas"/>
                  <a:cs typeface="Consolas"/>
                </a:rPr>
                <a:t>00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1111</a:t>
              </a:r>
              <a:r>
                <a:rPr lang="he-IL" sz="1200" dirty="0">
                  <a:latin typeface="Consolas"/>
                  <a:cs typeface="Consolas"/>
                </a:rPr>
                <a:t>0000</a:t>
              </a:r>
              <a:r>
                <a:rPr lang="en-US" sz="1200" dirty="0">
                  <a:latin typeface="Consolas"/>
                  <a:cs typeface="Consolas"/>
                </a:rPr>
                <a:t>101</a:t>
              </a:r>
              <a:r>
                <a:rPr lang="he-IL" sz="1200" dirty="0">
                  <a:latin typeface="Consolas"/>
                  <a:cs typeface="Consolas"/>
                </a:rPr>
                <a:t>0000</a:t>
              </a:r>
              <a:r>
                <a:rPr lang="en-US" sz="1200" dirty="0">
                  <a:latin typeface="Consolas"/>
                  <a:cs typeface="Consolas"/>
                </a:rPr>
                <a:t>1</a:t>
              </a:r>
              <a:endParaRPr lang="he-IL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  </a:t>
              </a: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1000111100111100</a:t>
              </a:r>
            </a:p>
          </p:txBody>
        </p:sp>
        <p:sp>
          <p:nvSpPr>
            <p:cNvPr id="119" name="Text Box 3"/>
            <p:cNvSpPr txBox="1">
              <a:spLocks noChangeArrowheads="1"/>
            </p:cNvSpPr>
            <p:nvPr/>
          </p:nvSpPr>
          <p:spPr bwMode="auto">
            <a:xfrm>
              <a:off x="376273" y="1565314"/>
              <a:ext cx="937481" cy="4258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0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2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  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32767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  <a:p>
              <a:pPr algn="r"/>
              <a:r>
                <a:rPr lang="en-US" sz="1200" dirty="0">
                  <a:latin typeface="Consolas"/>
                  <a:cs typeface="Consolas"/>
                </a:rPr>
                <a:t>   </a:t>
              </a: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1369020" y="1240267"/>
              <a:ext cx="242169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latin typeface="Times New Roman"/>
                  <a:ea typeface="宋体"/>
                  <a:cs typeface="Times New Roman"/>
                </a:rPr>
                <a:t>Hack 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99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 I/O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42067" y="1240267"/>
            <a:ext cx="3414442" cy="4583092"/>
            <a:chOff x="376273" y="1240267"/>
            <a:chExt cx="3414442" cy="4583092"/>
          </a:xfrm>
        </p:grpSpPr>
        <p:sp>
          <p:nvSpPr>
            <p:cNvPr id="118" name="Text Box 3"/>
            <p:cNvSpPr txBox="1">
              <a:spLocks noChangeArrowheads="1"/>
            </p:cNvSpPr>
            <p:nvPr/>
          </p:nvSpPr>
          <p:spPr bwMode="auto">
            <a:xfrm>
              <a:off x="1431748" y="1555002"/>
              <a:ext cx="1678345" cy="4104198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400"/>
                </a:spcBef>
              </a:pPr>
              <a:r>
                <a:rPr lang="he-IL" sz="1200" dirty="0">
                  <a:latin typeface="Consolas"/>
                  <a:cs typeface="Consolas"/>
                </a:rPr>
                <a:t>000</a:t>
              </a:r>
              <a:r>
                <a:rPr lang="en-US" sz="1200" dirty="0">
                  <a:latin typeface="Consolas"/>
                  <a:cs typeface="Consolas"/>
                </a:rPr>
                <a:t>11</a:t>
              </a:r>
              <a:r>
                <a:rPr lang="he-IL" sz="1200" dirty="0">
                  <a:latin typeface="Consolas"/>
                  <a:cs typeface="Consolas"/>
                </a:rPr>
                <a:t>00000</a:t>
              </a:r>
              <a:r>
                <a:rPr lang="en-US" sz="1200" dirty="0">
                  <a:latin typeface="Consolas"/>
                  <a:cs typeface="Consolas"/>
                </a:rPr>
                <a:t>1</a:t>
              </a:r>
              <a:r>
                <a:rPr lang="he-IL" sz="1200" dirty="0">
                  <a:latin typeface="Consolas"/>
                  <a:cs typeface="Consolas"/>
                </a:rPr>
                <a:t>00</a:t>
              </a:r>
              <a:r>
                <a:rPr lang="en-US" sz="1200" dirty="0">
                  <a:latin typeface="Consolas"/>
                  <a:cs typeface="Consolas"/>
                </a:rPr>
                <a:t>1</a:t>
              </a:r>
              <a:r>
                <a:rPr lang="he-IL" sz="1200" dirty="0">
                  <a:latin typeface="Consolas"/>
                  <a:cs typeface="Consolas"/>
                </a:rPr>
                <a:t>00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1111</a:t>
              </a:r>
              <a:r>
                <a:rPr lang="he-IL" sz="1200" dirty="0">
                  <a:latin typeface="Consolas"/>
                  <a:cs typeface="Consolas"/>
                </a:rPr>
                <a:t>0000</a:t>
              </a:r>
              <a:r>
                <a:rPr lang="en-US" sz="1200" dirty="0">
                  <a:latin typeface="Consolas"/>
                  <a:cs typeface="Consolas"/>
                </a:rPr>
                <a:t>101</a:t>
              </a:r>
              <a:r>
                <a:rPr lang="he-IL" sz="1200" dirty="0">
                  <a:latin typeface="Consolas"/>
                  <a:cs typeface="Consolas"/>
                </a:rPr>
                <a:t>0000</a:t>
              </a:r>
              <a:r>
                <a:rPr lang="en-US" sz="1200" dirty="0">
                  <a:latin typeface="Consolas"/>
                  <a:cs typeface="Consolas"/>
                </a:rPr>
                <a:t>1</a:t>
              </a:r>
              <a:endParaRPr lang="he-IL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 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 </a:t>
              </a: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  </a:t>
              </a: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 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 </a:t>
              </a: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1000111100111100</a:t>
              </a:r>
            </a:p>
          </p:txBody>
        </p:sp>
        <p:sp>
          <p:nvSpPr>
            <p:cNvPr id="119" name="Text Box 3"/>
            <p:cNvSpPr txBox="1">
              <a:spLocks noChangeArrowheads="1"/>
            </p:cNvSpPr>
            <p:nvPr/>
          </p:nvSpPr>
          <p:spPr bwMode="auto">
            <a:xfrm>
              <a:off x="376273" y="1565314"/>
              <a:ext cx="937481" cy="4258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0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2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16384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  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24575</a:t>
              </a:r>
            </a:p>
            <a:p>
              <a:pPr algn="r">
                <a:spcBef>
                  <a:spcPts val="600"/>
                </a:spcBef>
              </a:pPr>
              <a:r>
                <a:rPr lang="en-US" sz="1200" dirty="0">
                  <a:latin typeface="Consolas"/>
                  <a:cs typeface="Consolas"/>
                </a:rPr>
                <a:t>24576</a:t>
              </a:r>
            </a:p>
            <a:p>
              <a:pPr algn="r">
                <a:spcBef>
                  <a:spcPts val="2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32767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  <a:p>
              <a:pPr algn="r"/>
              <a:r>
                <a:rPr lang="en-US" sz="1200" dirty="0">
                  <a:latin typeface="Consolas"/>
                  <a:cs typeface="Consolas"/>
                </a:rPr>
                <a:t>   </a:t>
              </a: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1369020" y="1240267"/>
              <a:ext cx="242169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latin typeface="Times New Roman"/>
                  <a:ea typeface="宋体"/>
                  <a:cs typeface="Times New Roman"/>
                </a:rPr>
                <a:t>Hack RAM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923439" y="3255304"/>
            <a:ext cx="1669487" cy="1676160"/>
          </a:xfrm>
          <a:prstGeom prst="rect">
            <a:avLst/>
          </a:prstGeom>
          <a:solidFill>
            <a:srgbClr val="FFE0BC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8K screen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memory map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20513" y="4933650"/>
            <a:ext cx="1669487" cy="255819"/>
          </a:xfrm>
          <a:prstGeom prst="rect">
            <a:avLst/>
          </a:prstGeom>
          <a:solidFill>
            <a:schemeClr val="accent1">
              <a:lumMod val="60000"/>
              <a:lumOff val="40000"/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 word kb map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559212" y="3350508"/>
            <a:ext cx="3317690" cy="2908042"/>
            <a:chOff x="2559212" y="3350508"/>
            <a:chExt cx="3317690" cy="2908042"/>
          </a:xfrm>
        </p:grpSpPr>
        <p:grpSp>
          <p:nvGrpSpPr>
            <p:cNvPr id="28" name="Group 27"/>
            <p:cNvGrpSpPr/>
            <p:nvPr/>
          </p:nvGrpSpPr>
          <p:grpSpPr>
            <a:xfrm>
              <a:off x="4047049" y="3350508"/>
              <a:ext cx="1829853" cy="1800298"/>
              <a:chOff x="7747795" y="3501167"/>
              <a:chExt cx="1829853" cy="1800298"/>
            </a:xfrm>
          </p:grpSpPr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7795" y="3501167"/>
                <a:ext cx="1829853" cy="1800298"/>
              </a:xfrm>
              <a:prstGeom prst="rect">
                <a:avLst/>
              </a:prstGeom>
              <a:solidFill>
                <a:srgbClr val="FFEBEB"/>
              </a:solidFill>
              <a:ln/>
              <a:effectLst/>
            </p:spPr>
          </p:pic>
          <p:sp>
            <p:nvSpPr>
              <p:cNvPr id="33" name="TextBox 32"/>
              <p:cNvSpPr txBox="1"/>
              <p:nvPr/>
            </p:nvSpPr>
            <p:spPr>
              <a:xfrm rot="411091">
                <a:off x="8176900" y="3835516"/>
                <a:ext cx="1035682" cy="7921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noAutofit/>
              </a:bodyPr>
              <a:lstStyle/>
              <a:p>
                <a:endParaRPr lang="en-US" sz="900" dirty="0">
                  <a:latin typeface="Courier"/>
                  <a:cs typeface="Courier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559212" y="3785668"/>
              <a:ext cx="2881529" cy="2472882"/>
              <a:chOff x="2559212" y="3785668"/>
              <a:chExt cx="2881529" cy="2472882"/>
            </a:xfrm>
          </p:grpSpPr>
          <p:sp>
            <p:nvSpPr>
              <p:cNvPr id="29" name="Extract 28"/>
              <p:cNvSpPr/>
              <p:nvPr/>
            </p:nvSpPr>
            <p:spPr>
              <a:xfrm rot="5197166">
                <a:off x="4274258" y="3896040"/>
                <a:ext cx="163170" cy="198256"/>
              </a:xfrm>
              <a:prstGeom prst="flowChartExtra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 rot="603100">
                <a:off x="4754135" y="3785668"/>
                <a:ext cx="686606" cy="592566"/>
                <a:chOff x="6248429" y="4638151"/>
                <a:chExt cx="792940" cy="723254"/>
              </a:xfrm>
            </p:grpSpPr>
            <p:pic>
              <p:nvPicPr>
                <p:cNvPr id="70" name="Picture 69"/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42496" t="44888" r="53788" b="51843"/>
                <a:stretch/>
              </p:blipFill>
              <p:spPr>
                <a:xfrm>
                  <a:off x="6248429" y="4776314"/>
                  <a:ext cx="637680" cy="585091"/>
                </a:xfrm>
                <a:prstGeom prst="rect">
                  <a:avLst/>
                </a:prstGeom>
              </p:spPr>
            </p:pic>
            <p:sp>
              <p:nvSpPr>
                <p:cNvPr id="71" name="TextBox 70"/>
                <p:cNvSpPr txBox="1"/>
                <p:nvPr/>
              </p:nvSpPr>
              <p:spPr>
                <a:xfrm>
                  <a:off x="6270332" y="4638151"/>
                  <a:ext cx="771037" cy="14742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noAutofit/>
                </a:bodyPr>
                <a:lstStyle/>
                <a:p>
                  <a:endParaRPr lang="en-US" sz="900" dirty="0">
                    <a:latin typeface="Courier"/>
                    <a:cs typeface="Courier"/>
                  </a:endParaRPr>
                </a:p>
              </p:txBody>
            </p:sp>
          </p:grpSp>
          <p:pic>
            <p:nvPicPr>
              <p:cNvPr id="42" name="Picture 41"/>
              <p:cNvPicPr>
                <a:picLocks noChangeAspect="1"/>
              </p:cNvPicPr>
              <p:nvPr/>
            </p:nvPicPr>
            <p:blipFill rotWithShape="1">
              <a:blip r:embed="rId5"/>
              <a:srcRect t="20490" b="19963"/>
              <a:stretch/>
            </p:blipFill>
            <p:spPr>
              <a:xfrm>
                <a:off x="3801479" y="5366655"/>
                <a:ext cx="1497813" cy="891895"/>
              </a:xfrm>
              <a:prstGeom prst="rect">
                <a:avLst/>
              </a:prstGeom>
              <a:solidFill>
                <a:srgbClr val="FFEBEB"/>
              </a:solidFill>
              <a:ln/>
              <a:effectLst/>
            </p:spPr>
          </p:pic>
          <p:sp>
            <p:nvSpPr>
              <p:cNvPr id="45" name="Freeform 44"/>
              <p:cNvSpPr/>
              <p:nvPr/>
            </p:nvSpPr>
            <p:spPr>
              <a:xfrm rot="1520933" flipV="1">
                <a:off x="2724448" y="5206159"/>
                <a:ext cx="1230231" cy="271882"/>
              </a:xfrm>
              <a:custGeom>
                <a:avLst/>
                <a:gdLst>
                  <a:gd name="connsiteX0" fmla="*/ 1561520 w 1561520"/>
                  <a:gd name="connsiteY0" fmla="*/ 0 h 291460"/>
                  <a:gd name="connsiteX1" fmla="*/ 1526819 w 1561520"/>
                  <a:gd name="connsiteY1" fmla="*/ 13879 h 291460"/>
                  <a:gd name="connsiteX2" fmla="*/ 1499059 w 1561520"/>
                  <a:gd name="connsiteY2" fmla="*/ 20818 h 291460"/>
                  <a:gd name="connsiteX3" fmla="*/ 1436598 w 1561520"/>
                  <a:gd name="connsiteY3" fmla="*/ 41637 h 291460"/>
                  <a:gd name="connsiteX4" fmla="*/ 1381077 w 1561520"/>
                  <a:gd name="connsiteY4" fmla="*/ 76334 h 291460"/>
                  <a:gd name="connsiteX5" fmla="*/ 1339437 w 1561520"/>
                  <a:gd name="connsiteY5" fmla="*/ 104093 h 291460"/>
                  <a:gd name="connsiteX6" fmla="*/ 1304736 w 1561520"/>
                  <a:gd name="connsiteY6" fmla="*/ 111032 h 291460"/>
                  <a:gd name="connsiteX7" fmla="*/ 1263096 w 1561520"/>
                  <a:gd name="connsiteY7" fmla="*/ 145730 h 291460"/>
                  <a:gd name="connsiteX8" fmla="*/ 1186755 w 1561520"/>
                  <a:gd name="connsiteY8" fmla="*/ 208186 h 291460"/>
                  <a:gd name="connsiteX9" fmla="*/ 1165935 w 1561520"/>
                  <a:gd name="connsiteY9" fmla="*/ 222065 h 291460"/>
                  <a:gd name="connsiteX10" fmla="*/ 1117354 w 1561520"/>
                  <a:gd name="connsiteY10" fmla="*/ 235944 h 291460"/>
                  <a:gd name="connsiteX11" fmla="*/ 1068773 w 1561520"/>
                  <a:gd name="connsiteY11" fmla="*/ 263702 h 291460"/>
                  <a:gd name="connsiteX12" fmla="*/ 1006313 w 1561520"/>
                  <a:gd name="connsiteY12" fmla="*/ 277581 h 291460"/>
                  <a:gd name="connsiteX13" fmla="*/ 957732 w 1561520"/>
                  <a:gd name="connsiteY13" fmla="*/ 291460 h 291460"/>
                  <a:gd name="connsiteX14" fmla="*/ 694009 w 1561520"/>
                  <a:gd name="connsiteY14" fmla="*/ 284521 h 291460"/>
                  <a:gd name="connsiteX15" fmla="*/ 610728 w 1561520"/>
                  <a:gd name="connsiteY15" fmla="*/ 263702 h 291460"/>
                  <a:gd name="connsiteX16" fmla="*/ 589907 w 1561520"/>
                  <a:gd name="connsiteY16" fmla="*/ 256762 h 291460"/>
                  <a:gd name="connsiteX17" fmla="*/ 562147 w 1561520"/>
                  <a:gd name="connsiteY17" fmla="*/ 242883 h 291460"/>
                  <a:gd name="connsiteX18" fmla="*/ 541327 w 1561520"/>
                  <a:gd name="connsiteY18" fmla="*/ 235944 h 291460"/>
                  <a:gd name="connsiteX19" fmla="*/ 471926 w 1561520"/>
                  <a:gd name="connsiteY19" fmla="*/ 222065 h 291460"/>
                  <a:gd name="connsiteX20" fmla="*/ 430285 w 1561520"/>
                  <a:gd name="connsiteY20" fmla="*/ 208186 h 291460"/>
                  <a:gd name="connsiteX21" fmla="*/ 402525 w 1561520"/>
                  <a:gd name="connsiteY21" fmla="*/ 194307 h 291460"/>
                  <a:gd name="connsiteX22" fmla="*/ 333124 w 1561520"/>
                  <a:gd name="connsiteY22" fmla="*/ 173488 h 291460"/>
                  <a:gd name="connsiteX23" fmla="*/ 291484 w 1561520"/>
                  <a:gd name="connsiteY23" fmla="*/ 145730 h 291460"/>
                  <a:gd name="connsiteX24" fmla="*/ 270663 w 1561520"/>
                  <a:gd name="connsiteY24" fmla="*/ 138790 h 291460"/>
                  <a:gd name="connsiteX25" fmla="*/ 249843 w 1561520"/>
                  <a:gd name="connsiteY25" fmla="*/ 124911 h 291460"/>
                  <a:gd name="connsiteX26" fmla="*/ 159622 w 1561520"/>
                  <a:gd name="connsiteY26" fmla="*/ 111032 h 291460"/>
                  <a:gd name="connsiteX27" fmla="*/ 117981 w 1561520"/>
                  <a:gd name="connsiteY27" fmla="*/ 104093 h 291460"/>
                  <a:gd name="connsiteX28" fmla="*/ 20820 w 1561520"/>
                  <a:gd name="connsiteY28" fmla="*/ 111032 h 291460"/>
                  <a:gd name="connsiteX29" fmla="*/ 0 w 1561520"/>
                  <a:gd name="connsiteY29" fmla="*/ 117972 h 291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561520" h="291460">
                    <a:moveTo>
                      <a:pt x="1561520" y="0"/>
                    </a:moveTo>
                    <a:cubicBezTo>
                      <a:pt x="1549953" y="4626"/>
                      <a:pt x="1538638" y="9940"/>
                      <a:pt x="1526819" y="13879"/>
                    </a:cubicBezTo>
                    <a:cubicBezTo>
                      <a:pt x="1517770" y="16895"/>
                      <a:pt x="1507990" y="17469"/>
                      <a:pt x="1499059" y="20818"/>
                    </a:cubicBezTo>
                    <a:cubicBezTo>
                      <a:pt x="1433378" y="45446"/>
                      <a:pt x="1512651" y="26427"/>
                      <a:pt x="1436598" y="41637"/>
                    </a:cubicBezTo>
                    <a:cubicBezTo>
                      <a:pt x="1390441" y="64714"/>
                      <a:pt x="1426117" y="44809"/>
                      <a:pt x="1381077" y="76334"/>
                    </a:cubicBezTo>
                    <a:cubicBezTo>
                      <a:pt x="1367411" y="85900"/>
                      <a:pt x="1355795" y="100822"/>
                      <a:pt x="1339437" y="104093"/>
                    </a:cubicBezTo>
                    <a:lnTo>
                      <a:pt x="1304736" y="111032"/>
                    </a:lnTo>
                    <a:cubicBezTo>
                      <a:pt x="1221187" y="194577"/>
                      <a:pt x="1340379" y="78113"/>
                      <a:pt x="1263096" y="145730"/>
                    </a:cubicBezTo>
                    <a:cubicBezTo>
                      <a:pt x="1188702" y="210820"/>
                      <a:pt x="1270455" y="152390"/>
                      <a:pt x="1186755" y="208186"/>
                    </a:cubicBezTo>
                    <a:cubicBezTo>
                      <a:pt x="1179815" y="212812"/>
                      <a:pt x="1174027" y="220042"/>
                      <a:pt x="1165935" y="222065"/>
                    </a:cubicBezTo>
                    <a:cubicBezTo>
                      <a:pt x="1151840" y="225588"/>
                      <a:pt x="1131298" y="229968"/>
                      <a:pt x="1117354" y="235944"/>
                    </a:cubicBezTo>
                    <a:cubicBezTo>
                      <a:pt x="1032188" y="272442"/>
                      <a:pt x="1138471" y="228856"/>
                      <a:pt x="1068773" y="263702"/>
                    </a:cubicBezTo>
                    <a:cubicBezTo>
                      <a:pt x="1050761" y="272707"/>
                      <a:pt x="1024090" y="274026"/>
                      <a:pt x="1006313" y="277581"/>
                    </a:cubicBezTo>
                    <a:cubicBezTo>
                      <a:pt x="984532" y="281937"/>
                      <a:pt x="977572" y="284848"/>
                      <a:pt x="957732" y="291460"/>
                    </a:cubicBezTo>
                    <a:lnTo>
                      <a:pt x="694009" y="284521"/>
                    </a:lnTo>
                    <a:cubicBezTo>
                      <a:pt x="661548" y="283046"/>
                      <a:pt x="641169" y="273848"/>
                      <a:pt x="610728" y="263702"/>
                    </a:cubicBezTo>
                    <a:cubicBezTo>
                      <a:pt x="603788" y="261389"/>
                      <a:pt x="596450" y="260034"/>
                      <a:pt x="589907" y="256762"/>
                    </a:cubicBezTo>
                    <a:cubicBezTo>
                      <a:pt x="580654" y="252136"/>
                      <a:pt x="571656" y="246958"/>
                      <a:pt x="562147" y="242883"/>
                    </a:cubicBezTo>
                    <a:cubicBezTo>
                      <a:pt x="555423" y="240002"/>
                      <a:pt x="548361" y="237953"/>
                      <a:pt x="541327" y="235944"/>
                    </a:cubicBezTo>
                    <a:cubicBezTo>
                      <a:pt x="512333" y="227661"/>
                      <a:pt x="504655" y="227519"/>
                      <a:pt x="471926" y="222065"/>
                    </a:cubicBezTo>
                    <a:cubicBezTo>
                      <a:pt x="458046" y="217439"/>
                      <a:pt x="443372" y="214729"/>
                      <a:pt x="430285" y="208186"/>
                    </a:cubicBezTo>
                    <a:cubicBezTo>
                      <a:pt x="421032" y="203560"/>
                      <a:pt x="412131" y="198149"/>
                      <a:pt x="402525" y="194307"/>
                    </a:cubicBezTo>
                    <a:cubicBezTo>
                      <a:pt x="374368" y="183045"/>
                      <a:pt x="360389" y="180304"/>
                      <a:pt x="333124" y="173488"/>
                    </a:cubicBezTo>
                    <a:cubicBezTo>
                      <a:pt x="319244" y="164235"/>
                      <a:pt x="307309" y="151005"/>
                      <a:pt x="291484" y="145730"/>
                    </a:cubicBezTo>
                    <a:cubicBezTo>
                      <a:pt x="284544" y="143417"/>
                      <a:pt x="277206" y="142062"/>
                      <a:pt x="270663" y="138790"/>
                    </a:cubicBezTo>
                    <a:cubicBezTo>
                      <a:pt x="263203" y="135060"/>
                      <a:pt x="257509" y="128196"/>
                      <a:pt x="249843" y="124911"/>
                    </a:cubicBezTo>
                    <a:cubicBezTo>
                      <a:pt x="228380" y="115713"/>
                      <a:pt x="173097" y="112828"/>
                      <a:pt x="159622" y="111032"/>
                    </a:cubicBezTo>
                    <a:cubicBezTo>
                      <a:pt x="145674" y="109172"/>
                      <a:pt x="131861" y="106406"/>
                      <a:pt x="117981" y="104093"/>
                    </a:cubicBezTo>
                    <a:cubicBezTo>
                      <a:pt x="85594" y="106406"/>
                      <a:pt x="53067" y="107239"/>
                      <a:pt x="20820" y="111032"/>
                    </a:cubicBezTo>
                    <a:cubicBezTo>
                      <a:pt x="13555" y="111887"/>
                      <a:pt x="0" y="117972"/>
                      <a:pt x="0" y="117972"/>
                    </a:cubicBezTo>
                  </a:path>
                </a:pathLst>
              </a:custGeom>
              <a:ln w="349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2635432" y="4002030"/>
                <a:ext cx="1619552" cy="291460"/>
              </a:xfrm>
              <a:custGeom>
                <a:avLst/>
                <a:gdLst>
                  <a:gd name="connsiteX0" fmla="*/ 1561520 w 1561520"/>
                  <a:gd name="connsiteY0" fmla="*/ 0 h 291460"/>
                  <a:gd name="connsiteX1" fmla="*/ 1526819 w 1561520"/>
                  <a:gd name="connsiteY1" fmla="*/ 13879 h 291460"/>
                  <a:gd name="connsiteX2" fmla="*/ 1499059 w 1561520"/>
                  <a:gd name="connsiteY2" fmla="*/ 20818 h 291460"/>
                  <a:gd name="connsiteX3" fmla="*/ 1436598 w 1561520"/>
                  <a:gd name="connsiteY3" fmla="*/ 41637 h 291460"/>
                  <a:gd name="connsiteX4" fmla="*/ 1381077 w 1561520"/>
                  <a:gd name="connsiteY4" fmla="*/ 76334 h 291460"/>
                  <a:gd name="connsiteX5" fmla="*/ 1339437 w 1561520"/>
                  <a:gd name="connsiteY5" fmla="*/ 104093 h 291460"/>
                  <a:gd name="connsiteX6" fmla="*/ 1304736 w 1561520"/>
                  <a:gd name="connsiteY6" fmla="*/ 111032 h 291460"/>
                  <a:gd name="connsiteX7" fmla="*/ 1263096 w 1561520"/>
                  <a:gd name="connsiteY7" fmla="*/ 145730 h 291460"/>
                  <a:gd name="connsiteX8" fmla="*/ 1186755 w 1561520"/>
                  <a:gd name="connsiteY8" fmla="*/ 208186 h 291460"/>
                  <a:gd name="connsiteX9" fmla="*/ 1165935 w 1561520"/>
                  <a:gd name="connsiteY9" fmla="*/ 222065 h 291460"/>
                  <a:gd name="connsiteX10" fmla="*/ 1117354 w 1561520"/>
                  <a:gd name="connsiteY10" fmla="*/ 235944 h 291460"/>
                  <a:gd name="connsiteX11" fmla="*/ 1068773 w 1561520"/>
                  <a:gd name="connsiteY11" fmla="*/ 263702 h 291460"/>
                  <a:gd name="connsiteX12" fmla="*/ 1006313 w 1561520"/>
                  <a:gd name="connsiteY12" fmla="*/ 277581 h 291460"/>
                  <a:gd name="connsiteX13" fmla="*/ 957732 w 1561520"/>
                  <a:gd name="connsiteY13" fmla="*/ 291460 h 291460"/>
                  <a:gd name="connsiteX14" fmla="*/ 694009 w 1561520"/>
                  <a:gd name="connsiteY14" fmla="*/ 284521 h 291460"/>
                  <a:gd name="connsiteX15" fmla="*/ 610728 w 1561520"/>
                  <a:gd name="connsiteY15" fmla="*/ 263702 h 291460"/>
                  <a:gd name="connsiteX16" fmla="*/ 589907 w 1561520"/>
                  <a:gd name="connsiteY16" fmla="*/ 256762 h 291460"/>
                  <a:gd name="connsiteX17" fmla="*/ 562147 w 1561520"/>
                  <a:gd name="connsiteY17" fmla="*/ 242883 h 291460"/>
                  <a:gd name="connsiteX18" fmla="*/ 541327 w 1561520"/>
                  <a:gd name="connsiteY18" fmla="*/ 235944 h 291460"/>
                  <a:gd name="connsiteX19" fmla="*/ 471926 w 1561520"/>
                  <a:gd name="connsiteY19" fmla="*/ 222065 h 291460"/>
                  <a:gd name="connsiteX20" fmla="*/ 430285 w 1561520"/>
                  <a:gd name="connsiteY20" fmla="*/ 208186 h 291460"/>
                  <a:gd name="connsiteX21" fmla="*/ 402525 w 1561520"/>
                  <a:gd name="connsiteY21" fmla="*/ 194307 h 291460"/>
                  <a:gd name="connsiteX22" fmla="*/ 333124 w 1561520"/>
                  <a:gd name="connsiteY22" fmla="*/ 173488 h 291460"/>
                  <a:gd name="connsiteX23" fmla="*/ 291484 w 1561520"/>
                  <a:gd name="connsiteY23" fmla="*/ 145730 h 291460"/>
                  <a:gd name="connsiteX24" fmla="*/ 270663 w 1561520"/>
                  <a:gd name="connsiteY24" fmla="*/ 138790 h 291460"/>
                  <a:gd name="connsiteX25" fmla="*/ 249843 w 1561520"/>
                  <a:gd name="connsiteY25" fmla="*/ 124911 h 291460"/>
                  <a:gd name="connsiteX26" fmla="*/ 159622 w 1561520"/>
                  <a:gd name="connsiteY26" fmla="*/ 111032 h 291460"/>
                  <a:gd name="connsiteX27" fmla="*/ 117981 w 1561520"/>
                  <a:gd name="connsiteY27" fmla="*/ 104093 h 291460"/>
                  <a:gd name="connsiteX28" fmla="*/ 20820 w 1561520"/>
                  <a:gd name="connsiteY28" fmla="*/ 111032 h 291460"/>
                  <a:gd name="connsiteX29" fmla="*/ 0 w 1561520"/>
                  <a:gd name="connsiteY29" fmla="*/ 117972 h 291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561520" h="291460">
                    <a:moveTo>
                      <a:pt x="1561520" y="0"/>
                    </a:moveTo>
                    <a:cubicBezTo>
                      <a:pt x="1549953" y="4626"/>
                      <a:pt x="1538638" y="9940"/>
                      <a:pt x="1526819" y="13879"/>
                    </a:cubicBezTo>
                    <a:cubicBezTo>
                      <a:pt x="1517770" y="16895"/>
                      <a:pt x="1507990" y="17469"/>
                      <a:pt x="1499059" y="20818"/>
                    </a:cubicBezTo>
                    <a:cubicBezTo>
                      <a:pt x="1433378" y="45446"/>
                      <a:pt x="1512651" y="26427"/>
                      <a:pt x="1436598" y="41637"/>
                    </a:cubicBezTo>
                    <a:cubicBezTo>
                      <a:pt x="1390441" y="64714"/>
                      <a:pt x="1426117" y="44809"/>
                      <a:pt x="1381077" y="76334"/>
                    </a:cubicBezTo>
                    <a:cubicBezTo>
                      <a:pt x="1367411" y="85900"/>
                      <a:pt x="1355795" y="100822"/>
                      <a:pt x="1339437" y="104093"/>
                    </a:cubicBezTo>
                    <a:lnTo>
                      <a:pt x="1304736" y="111032"/>
                    </a:lnTo>
                    <a:cubicBezTo>
                      <a:pt x="1221187" y="194577"/>
                      <a:pt x="1340379" y="78113"/>
                      <a:pt x="1263096" y="145730"/>
                    </a:cubicBezTo>
                    <a:cubicBezTo>
                      <a:pt x="1188702" y="210820"/>
                      <a:pt x="1270455" y="152390"/>
                      <a:pt x="1186755" y="208186"/>
                    </a:cubicBezTo>
                    <a:cubicBezTo>
                      <a:pt x="1179815" y="212812"/>
                      <a:pt x="1174027" y="220042"/>
                      <a:pt x="1165935" y="222065"/>
                    </a:cubicBezTo>
                    <a:cubicBezTo>
                      <a:pt x="1151840" y="225588"/>
                      <a:pt x="1131298" y="229968"/>
                      <a:pt x="1117354" y="235944"/>
                    </a:cubicBezTo>
                    <a:cubicBezTo>
                      <a:pt x="1032188" y="272442"/>
                      <a:pt x="1138471" y="228856"/>
                      <a:pt x="1068773" y="263702"/>
                    </a:cubicBezTo>
                    <a:cubicBezTo>
                      <a:pt x="1050761" y="272707"/>
                      <a:pt x="1024090" y="274026"/>
                      <a:pt x="1006313" y="277581"/>
                    </a:cubicBezTo>
                    <a:cubicBezTo>
                      <a:pt x="984532" y="281937"/>
                      <a:pt x="977572" y="284848"/>
                      <a:pt x="957732" y="291460"/>
                    </a:cubicBezTo>
                    <a:lnTo>
                      <a:pt x="694009" y="284521"/>
                    </a:lnTo>
                    <a:cubicBezTo>
                      <a:pt x="661548" y="283046"/>
                      <a:pt x="641169" y="273848"/>
                      <a:pt x="610728" y="263702"/>
                    </a:cubicBezTo>
                    <a:cubicBezTo>
                      <a:pt x="603788" y="261389"/>
                      <a:pt x="596450" y="260034"/>
                      <a:pt x="589907" y="256762"/>
                    </a:cubicBezTo>
                    <a:cubicBezTo>
                      <a:pt x="580654" y="252136"/>
                      <a:pt x="571656" y="246958"/>
                      <a:pt x="562147" y="242883"/>
                    </a:cubicBezTo>
                    <a:cubicBezTo>
                      <a:pt x="555423" y="240002"/>
                      <a:pt x="548361" y="237953"/>
                      <a:pt x="541327" y="235944"/>
                    </a:cubicBezTo>
                    <a:cubicBezTo>
                      <a:pt x="512333" y="227661"/>
                      <a:pt x="504655" y="227519"/>
                      <a:pt x="471926" y="222065"/>
                    </a:cubicBezTo>
                    <a:cubicBezTo>
                      <a:pt x="458046" y="217439"/>
                      <a:pt x="443372" y="214729"/>
                      <a:pt x="430285" y="208186"/>
                    </a:cubicBezTo>
                    <a:cubicBezTo>
                      <a:pt x="421032" y="203560"/>
                      <a:pt x="412131" y="198149"/>
                      <a:pt x="402525" y="194307"/>
                    </a:cubicBezTo>
                    <a:cubicBezTo>
                      <a:pt x="374368" y="183045"/>
                      <a:pt x="360389" y="180304"/>
                      <a:pt x="333124" y="173488"/>
                    </a:cubicBezTo>
                    <a:cubicBezTo>
                      <a:pt x="319244" y="164235"/>
                      <a:pt x="307309" y="151005"/>
                      <a:pt x="291484" y="145730"/>
                    </a:cubicBezTo>
                    <a:cubicBezTo>
                      <a:pt x="284544" y="143417"/>
                      <a:pt x="277206" y="142062"/>
                      <a:pt x="270663" y="138790"/>
                    </a:cubicBezTo>
                    <a:cubicBezTo>
                      <a:pt x="263203" y="135060"/>
                      <a:pt x="257509" y="128196"/>
                      <a:pt x="249843" y="124911"/>
                    </a:cubicBezTo>
                    <a:cubicBezTo>
                      <a:pt x="228380" y="115713"/>
                      <a:pt x="173097" y="112828"/>
                      <a:pt x="159622" y="111032"/>
                    </a:cubicBezTo>
                    <a:cubicBezTo>
                      <a:pt x="145674" y="109172"/>
                      <a:pt x="131861" y="106406"/>
                      <a:pt x="117981" y="104093"/>
                    </a:cubicBezTo>
                    <a:cubicBezTo>
                      <a:pt x="85594" y="106406"/>
                      <a:pt x="53067" y="107239"/>
                      <a:pt x="20820" y="111032"/>
                    </a:cubicBezTo>
                    <a:cubicBezTo>
                      <a:pt x="13555" y="111887"/>
                      <a:pt x="0" y="117972"/>
                      <a:pt x="0" y="117972"/>
                    </a:cubicBezTo>
                  </a:path>
                </a:pathLst>
              </a:custGeom>
              <a:ln w="349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Extract 43"/>
              <p:cNvSpPr/>
              <p:nvPr/>
            </p:nvSpPr>
            <p:spPr>
              <a:xfrm rot="16200000">
                <a:off x="2576755" y="5006321"/>
                <a:ext cx="163170" cy="198256"/>
              </a:xfrm>
              <a:prstGeom prst="flowChartExtra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47" name="Right Arrow 46"/>
          <p:cNvSpPr/>
          <p:nvPr/>
        </p:nvSpPr>
        <p:spPr>
          <a:xfrm>
            <a:off x="3152570" y="3220095"/>
            <a:ext cx="1013326" cy="60795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b" anchorCtr="0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refresh</a:t>
            </a:r>
          </a:p>
        </p:txBody>
      </p:sp>
    </p:spTree>
    <p:extLst>
      <p:ext uri="{BB962C8B-B14F-4D97-AF65-F5344CB8AC3E}">
        <p14:creationId xmlns:p14="http://schemas.microsoft.com/office/powerpoint/2010/main" val="19994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42067" y="1240267"/>
            <a:ext cx="3414442" cy="4583092"/>
            <a:chOff x="376273" y="1240267"/>
            <a:chExt cx="3414442" cy="4583092"/>
          </a:xfrm>
        </p:grpSpPr>
        <p:sp>
          <p:nvSpPr>
            <p:cNvPr id="118" name="Text Box 3"/>
            <p:cNvSpPr txBox="1">
              <a:spLocks noChangeArrowheads="1"/>
            </p:cNvSpPr>
            <p:nvPr/>
          </p:nvSpPr>
          <p:spPr bwMode="auto">
            <a:xfrm>
              <a:off x="1431748" y="1555002"/>
              <a:ext cx="1678345" cy="4104198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400"/>
                </a:spcBef>
              </a:pPr>
              <a:r>
                <a:rPr lang="he-IL" sz="1200" dirty="0">
                  <a:latin typeface="Consolas"/>
                  <a:cs typeface="Consolas"/>
                </a:rPr>
                <a:t>000</a:t>
              </a:r>
              <a:r>
                <a:rPr lang="en-US" sz="1200" dirty="0">
                  <a:latin typeface="Consolas"/>
                  <a:cs typeface="Consolas"/>
                </a:rPr>
                <a:t>11</a:t>
              </a:r>
              <a:r>
                <a:rPr lang="he-IL" sz="1200" dirty="0">
                  <a:latin typeface="Consolas"/>
                  <a:cs typeface="Consolas"/>
                </a:rPr>
                <a:t>00000</a:t>
              </a:r>
              <a:r>
                <a:rPr lang="en-US" sz="1200" dirty="0">
                  <a:latin typeface="Consolas"/>
                  <a:cs typeface="Consolas"/>
                </a:rPr>
                <a:t>1</a:t>
              </a:r>
              <a:r>
                <a:rPr lang="he-IL" sz="1200" dirty="0">
                  <a:latin typeface="Consolas"/>
                  <a:cs typeface="Consolas"/>
                </a:rPr>
                <a:t>00</a:t>
              </a:r>
              <a:r>
                <a:rPr lang="en-US" sz="1200" dirty="0">
                  <a:latin typeface="Consolas"/>
                  <a:cs typeface="Consolas"/>
                </a:rPr>
                <a:t>1</a:t>
              </a:r>
              <a:r>
                <a:rPr lang="he-IL" sz="1200" dirty="0">
                  <a:latin typeface="Consolas"/>
                  <a:cs typeface="Consolas"/>
                </a:rPr>
                <a:t>00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1111</a:t>
              </a:r>
              <a:r>
                <a:rPr lang="he-IL" sz="1200" dirty="0">
                  <a:latin typeface="Consolas"/>
                  <a:cs typeface="Consolas"/>
                </a:rPr>
                <a:t>0000</a:t>
              </a:r>
              <a:r>
                <a:rPr lang="en-US" sz="1200" dirty="0">
                  <a:latin typeface="Consolas"/>
                  <a:cs typeface="Consolas"/>
                </a:rPr>
                <a:t>101</a:t>
              </a:r>
              <a:r>
                <a:rPr lang="he-IL" sz="1200" dirty="0">
                  <a:latin typeface="Consolas"/>
                  <a:cs typeface="Consolas"/>
                </a:rPr>
                <a:t>0000</a:t>
              </a:r>
              <a:r>
                <a:rPr lang="en-US" sz="1200" dirty="0">
                  <a:latin typeface="Consolas"/>
                  <a:cs typeface="Consolas"/>
                </a:rPr>
                <a:t>1</a:t>
              </a:r>
              <a:endParaRPr lang="he-IL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0000000000000000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rgbClr val="A70000"/>
                  </a:solidFill>
                  <a:latin typeface="Consolas"/>
                  <a:cs typeface="Consolas"/>
                </a:rPr>
                <a:t>0000000000000000</a:t>
              </a: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0000000000000000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1000111100111100</a:t>
              </a:r>
            </a:p>
          </p:txBody>
        </p:sp>
        <p:sp>
          <p:nvSpPr>
            <p:cNvPr id="119" name="Text Box 3"/>
            <p:cNvSpPr txBox="1">
              <a:spLocks noChangeArrowheads="1"/>
            </p:cNvSpPr>
            <p:nvPr/>
          </p:nvSpPr>
          <p:spPr bwMode="auto">
            <a:xfrm>
              <a:off x="376273" y="1565314"/>
              <a:ext cx="937481" cy="4258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0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2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16384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19003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24575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32767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  <a:p>
              <a:pPr algn="r"/>
              <a:r>
                <a:rPr lang="en-US" sz="1200" dirty="0">
                  <a:latin typeface="Consolas"/>
                  <a:cs typeface="Consolas"/>
                </a:rPr>
                <a:t>   </a:t>
              </a: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1369020" y="1240267"/>
              <a:ext cx="242169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latin typeface="Times New Roman"/>
                  <a:ea typeface="宋体"/>
                  <a:cs typeface="Times New Roman"/>
                </a:rPr>
                <a:t>Hack RAM</a:t>
              </a:r>
            </a:p>
          </p:txBody>
        </p:sp>
      </p:grpSp>
      <p:sp>
        <p:nvSpPr>
          <p:cNvPr id="20" name="Right Brace 19"/>
          <p:cNvSpPr/>
          <p:nvPr/>
        </p:nvSpPr>
        <p:spPr>
          <a:xfrm>
            <a:off x="2815107" y="3295780"/>
            <a:ext cx="148121" cy="1594459"/>
          </a:xfrm>
          <a:prstGeom prst="rightBrace">
            <a:avLst>
              <a:gd name="adj1" fmla="val 5233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966751" y="3840300"/>
            <a:ext cx="1417617" cy="66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Times New Roman"/>
                <a:ea typeface="宋体"/>
                <a:cs typeface="Times New Roman"/>
              </a:rPr>
              <a:t>8K screen</a:t>
            </a:r>
          </a:p>
          <a:p>
            <a:pPr marL="342900" indent="-342900" algn="l"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Times New Roman"/>
                <a:ea typeface="宋体"/>
                <a:cs typeface="Times New Roman"/>
              </a:rPr>
              <a:t>memory map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3765177" y="2790751"/>
            <a:ext cx="4186670" cy="2552403"/>
            <a:chOff x="4073072" y="1328395"/>
            <a:chExt cx="4186670" cy="2552403"/>
          </a:xfrm>
        </p:grpSpPr>
        <p:grpSp>
          <p:nvGrpSpPr>
            <p:cNvPr id="43" name="Group 42"/>
            <p:cNvGrpSpPr/>
            <p:nvPr/>
          </p:nvGrpSpPr>
          <p:grpSpPr>
            <a:xfrm>
              <a:off x="5088309" y="1654734"/>
              <a:ext cx="3171433" cy="1906365"/>
              <a:chOff x="2113025" y="1175182"/>
              <a:chExt cx="5258572" cy="314076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113025" y="1175182"/>
                <a:ext cx="5258572" cy="3140762"/>
                <a:chOff x="827395" y="1422748"/>
                <a:chExt cx="6275540" cy="3292311"/>
              </a:xfrm>
            </p:grpSpPr>
            <p:grpSp>
              <p:nvGrpSpPr>
                <p:cNvPr id="55" name="Group 8"/>
                <p:cNvGrpSpPr>
                  <a:grpSpLocks/>
                </p:cNvGrpSpPr>
                <p:nvPr/>
              </p:nvGrpSpPr>
              <p:grpSpPr bwMode="auto">
                <a:xfrm>
                  <a:off x="827395" y="1422748"/>
                  <a:ext cx="6265589" cy="3292311"/>
                  <a:chOff x="384" y="576"/>
                  <a:chExt cx="5136" cy="2736"/>
                </a:xfrm>
              </p:grpSpPr>
              <p:pic>
                <p:nvPicPr>
                  <p:cNvPr id="62" name="Picture 9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656" t="12889" b="51041"/>
                  <a:stretch>
                    <a:fillRect/>
                  </a:stretch>
                </p:blipFill>
                <p:spPr bwMode="auto">
                  <a:xfrm>
                    <a:off x="384" y="576"/>
                    <a:ext cx="5136" cy="26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63" name="Picture 10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656" t="54529" b="44795"/>
                  <a:stretch>
                    <a:fillRect/>
                  </a:stretch>
                </p:blipFill>
                <p:spPr bwMode="auto">
                  <a:xfrm>
                    <a:off x="384" y="3168"/>
                    <a:ext cx="5136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</p:pic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853688" y="1451171"/>
                  <a:ext cx="6249247" cy="3249467"/>
                  <a:chOff x="533400" y="1066800"/>
                  <a:chExt cx="8153400" cy="4724400"/>
                </a:xfrm>
              </p:grpSpPr>
              <p:grpSp>
                <p:nvGrpSpPr>
                  <p:cNvPr id="58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533400" y="1066800"/>
                    <a:ext cx="8153400" cy="4724400"/>
                    <a:chOff x="384" y="576"/>
                    <a:chExt cx="5136" cy="2736"/>
                  </a:xfrm>
                </p:grpSpPr>
                <p:pic>
                  <p:nvPicPr>
                    <p:cNvPr id="60" name="Picture 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7656" t="12889" b="51041"/>
                    <a:stretch>
                      <a:fillRect/>
                    </a:stretch>
                  </p:blipFill>
                  <p:spPr bwMode="auto">
                    <a:xfrm>
                      <a:off x="384" y="576"/>
                      <a:ext cx="5136" cy="26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61" name="Picture 1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7656" t="54529" b="44795"/>
                    <a:stretch>
                      <a:fillRect/>
                    </a:stretch>
                  </p:blipFill>
                  <p:spPr bwMode="auto">
                    <a:xfrm>
                      <a:off x="384" y="3168"/>
                      <a:ext cx="5136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</p:pic>
              </p:grpSp>
              <p:sp>
                <p:nvSpPr>
                  <p:cNvPr id="59" name="Rectangle 58"/>
                  <p:cNvSpPr/>
                  <p:nvPr/>
                </p:nvSpPr>
                <p:spPr bwMode="auto">
                  <a:xfrm>
                    <a:off x="683568" y="1340768"/>
                    <a:ext cx="5616624" cy="367240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3106" y="1610878"/>
                  <a:ext cx="5965191" cy="2965221"/>
                </a:xfrm>
                <a:prstGeom prst="rect">
                  <a:avLst/>
                </a:prstGeom>
              </p:spPr>
            </p:pic>
          </p:grpSp>
          <p:sp>
            <p:nvSpPr>
              <p:cNvPr id="47" name="Rectangle 46"/>
              <p:cNvSpPr/>
              <p:nvPr/>
            </p:nvSpPr>
            <p:spPr>
              <a:xfrm>
                <a:off x="2220361" y="1385365"/>
                <a:ext cx="4609467" cy="8073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238124" y="2496863"/>
                <a:ext cx="4778216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346116" y="1921058"/>
                <a:ext cx="2139011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843217" y="2002413"/>
                <a:ext cx="2139011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961767" y="2661006"/>
                <a:ext cx="2139011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696739" y="1356990"/>
                <a:ext cx="740379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Text Box 3"/>
            <p:cNvSpPr txBox="1">
              <a:spLocks noChangeArrowheads="1"/>
            </p:cNvSpPr>
            <p:nvPr/>
          </p:nvSpPr>
          <p:spPr bwMode="auto">
            <a:xfrm>
              <a:off x="4073072" y="1620024"/>
              <a:ext cx="937481" cy="2260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0</a:t>
              </a:r>
            </a:p>
            <a:p>
              <a:pPr algn="r"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1</a:t>
              </a:r>
            </a:p>
            <a:p>
              <a:pPr algn="r"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255</a:t>
              </a:r>
            </a:p>
          </p:txBody>
        </p:sp>
        <p:sp>
          <p:nvSpPr>
            <p:cNvPr id="45" name="Text Box 3"/>
            <p:cNvSpPr txBox="1">
              <a:spLocks noChangeArrowheads="1"/>
            </p:cNvSpPr>
            <p:nvPr/>
          </p:nvSpPr>
          <p:spPr bwMode="auto">
            <a:xfrm>
              <a:off x="4971513" y="1328395"/>
              <a:ext cx="3270465" cy="323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0 1 2 ...                        511</a:t>
              </a:r>
            </a:p>
          </p:txBody>
        </p:sp>
      </p:grpSp>
      <p:sp>
        <p:nvSpPr>
          <p:cNvPr id="64" name="Rounded Rectangular Callout 63"/>
          <p:cNvSpPr/>
          <p:nvPr/>
        </p:nvSpPr>
        <p:spPr>
          <a:xfrm>
            <a:off x="5428976" y="5289346"/>
            <a:ext cx="2332339" cy="701182"/>
          </a:xfrm>
          <a:prstGeom prst="wedgeRoundRectCallout">
            <a:avLst>
              <a:gd name="adj1" fmla="val -27510"/>
              <a:gd name="adj2" fmla="val -125398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342900" indent="-342900" algn="ctr">
              <a:spcBef>
                <a:spcPts val="6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u="sng" dirty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Hack screen:</a:t>
            </a:r>
          </a:p>
          <a:p>
            <a:pPr marL="342900" indent="-342900" algn="ctr">
              <a:spcBef>
                <a:spcPts val="6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256 rows by 512 columns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198604" y="3472743"/>
            <a:ext cx="364683" cy="622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70" dirty="0">
              <a:solidFill>
                <a:schemeClr val="tx1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3152570" y="3220095"/>
            <a:ext cx="1013326" cy="60795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b" anchorCtr="0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refresh</a:t>
            </a:r>
          </a:p>
        </p:txBody>
      </p:sp>
    </p:spTree>
    <p:extLst>
      <p:ext uri="{BB962C8B-B14F-4D97-AF65-F5344CB8AC3E}">
        <p14:creationId xmlns:p14="http://schemas.microsoft.com/office/powerpoint/2010/main" val="177601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language</a:t>
            </a:r>
            <a:r>
              <a:rPr lang="en-US" sz="1800" dirty="0" smtClean="0"/>
              <a:t>: lecture plan</a:t>
            </a:r>
            <a:endParaRPr lang="en-US" sz="1800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56057" y="2241484"/>
            <a:ext cx="4572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71822" y="1163378"/>
            <a:ext cx="3560638" cy="182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dirty="0">
                <a:latin typeface="Times New Roman"/>
                <a:cs typeface="Times New Roman"/>
              </a:rPr>
              <a:t>High level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Hello world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Procedural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Object-based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List processing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883597" y="1141958"/>
            <a:ext cx="4362919" cy="3057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dirty="0">
                <a:latin typeface="Times New Roman"/>
                <a:cs typeface="Times New Roman"/>
              </a:rPr>
              <a:t>Application development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Jack applications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Using the OS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Application example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Graphics optimization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53621" y="3400780"/>
            <a:ext cx="3560638" cy="182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dirty="0">
                <a:latin typeface="Times New Roman"/>
                <a:cs typeface="Times New Roman"/>
              </a:rPr>
              <a:t>Jack language specification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Syntax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Data types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Classes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45128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42067" y="1240267"/>
            <a:ext cx="3414442" cy="4583092"/>
            <a:chOff x="376273" y="1240267"/>
            <a:chExt cx="3414442" cy="4583092"/>
          </a:xfrm>
        </p:grpSpPr>
        <p:sp>
          <p:nvSpPr>
            <p:cNvPr id="118" name="Text Box 3"/>
            <p:cNvSpPr txBox="1">
              <a:spLocks noChangeArrowheads="1"/>
            </p:cNvSpPr>
            <p:nvPr/>
          </p:nvSpPr>
          <p:spPr bwMode="auto">
            <a:xfrm>
              <a:off x="1431748" y="1555002"/>
              <a:ext cx="1678345" cy="4104198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400"/>
                </a:spcBef>
              </a:pPr>
              <a:r>
                <a:rPr lang="he-IL" sz="1200" dirty="0">
                  <a:latin typeface="Consolas"/>
                  <a:cs typeface="Consolas"/>
                </a:rPr>
                <a:t>000</a:t>
              </a:r>
              <a:r>
                <a:rPr lang="en-US" sz="1200" dirty="0">
                  <a:latin typeface="Consolas"/>
                  <a:cs typeface="Consolas"/>
                </a:rPr>
                <a:t>11</a:t>
              </a:r>
              <a:r>
                <a:rPr lang="he-IL" sz="1200" dirty="0">
                  <a:latin typeface="Consolas"/>
                  <a:cs typeface="Consolas"/>
                </a:rPr>
                <a:t>00000</a:t>
              </a:r>
              <a:r>
                <a:rPr lang="en-US" sz="1200" dirty="0">
                  <a:latin typeface="Consolas"/>
                  <a:cs typeface="Consolas"/>
                </a:rPr>
                <a:t>1</a:t>
              </a:r>
              <a:r>
                <a:rPr lang="he-IL" sz="1200" dirty="0">
                  <a:latin typeface="Consolas"/>
                  <a:cs typeface="Consolas"/>
                </a:rPr>
                <a:t>00</a:t>
              </a:r>
              <a:r>
                <a:rPr lang="en-US" sz="1200" dirty="0">
                  <a:latin typeface="Consolas"/>
                  <a:cs typeface="Consolas"/>
                </a:rPr>
                <a:t>1</a:t>
              </a:r>
              <a:r>
                <a:rPr lang="he-IL" sz="1200" dirty="0">
                  <a:latin typeface="Consolas"/>
                  <a:cs typeface="Consolas"/>
                </a:rPr>
                <a:t>00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1111</a:t>
              </a:r>
              <a:r>
                <a:rPr lang="he-IL" sz="1200" dirty="0">
                  <a:latin typeface="Consolas"/>
                  <a:cs typeface="Consolas"/>
                </a:rPr>
                <a:t>0000</a:t>
              </a:r>
              <a:r>
                <a:rPr lang="en-US" sz="1200" dirty="0">
                  <a:latin typeface="Consolas"/>
                  <a:cs typeface="Consolas"/>
                </a:rPr>
                <a:t>101</a:t>
              </a:r>
              <a:r>
                <a:rPr lang="he-IL" sz="1200" dirty="0">
                  <a:latin typeface="Consolas"/>
                  <a:cs typeface="Consolas"/>
                </a:rPr>
                <a:t>0000</a:t>
              </a:r>
              <a:r>
                <a:rPr lang="en-US" sz="1200" dirty="0">
                  <a:latin typeface="Consolas"/>
                  <a:cs typeface="Consolas"/>
                </a:rPr>
                <a:t>1</a:t>
              </a:r>
              <a:endParaRPr lang="he-IL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0000000000000000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rgbClr val="A70000"/>
                  </a:solidFill>
                  <a:latin typeface="Consolas"/>
                  <a:cs typeface="Consolas"/>
                </a:rPr>
                <a:t>0000000000000111</a:t>
              </a: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0000000000000000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1000111100111100</a:t>
              </a:r>
            </a:p>
          </p:txBody>
        </p:sp>
        <p:sp>
          <p:nvSpPr>
            <p:cNvPr id="119" name="Text Box 3"/>
            <p:cNvSpPr txBox="1">
              <a:spLocks noChangeArrowheads="1"/>
            </p:cNvSpPr>
            <p:nvPr/>
          </p:nvSpPr>
          <p:spPr bwMode="auto">
            <a:xfrm>
              <a:off x="376273" y="1565314"/>
              <a:ext cx="937481" cy="4258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0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2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16384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19003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24575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32767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  <a:p>
              <a:pPr algn="r"/>
              <a:r>
                <a:rPr lang="en-US" sz="1200" dirty="0">
                  <a:latin typeface="Consolas"/>
                  <a:cs typeface="Consolas"/>
                </a:rPr>
                <a:t>   </a:t>
              </a: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1369020" y="1240267"/>
              <a:ext cx="242169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latin typeface="Times New Roman"/>
                  <a:ea typeface="宋体"/>
                  <a:cs typeface="Times New Roman"/>
                </a:rPr>
                <a:t>Hack RAM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765177" y="2790751"/>
            <a:ext cx="4186670" cy="2552403"/>
            <a:chOff x="4073072" y="1328395"/>
            <a:chExt cx="4186670" cy="2552403"/>
          </a:xfrm>
        </p:grpSpPr>
        <p:grpSp>
          <p:nvGrpSpPr>
            <p:cNvPr id="69" name="Group 68"/>
            <p:cNvGrpSpPr/>
            <p:nvPr/>
          </p:nvGrpSpPr>
          <p:grpSpPr>
            <a:xfrm>
              <a:off x="5088309" y="1654734"/>
              <a:ext cx="3171433" cy="1906365"/>
              <a:chOff x="2113025" y="1175182"/>
              <a:chExt cx="5258572" cy="3140762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2113025" y="1175182"/>
                <a:ext cx="5258572" cy="3140762"/>
                <a:chOff x="827395" y="1422748"/>
                <a:chExt cx="6275540" cy="3292311"/>
              </a:xfrm>
            </p:grpSpPr>
            <p:grpSp>
              <p:nvGrpSpPr>
                <p:cNvPr id="79" name="Group 8"/>
                <p:cNvGrpSpPr>
                  <a:grpSpLocks/>
                </p:cNvGrpSpPr>
                <p:nvPr/>
              </p:nvGrpSpPr>
              <p:grpSpPr bwMode="auto">
                <a:xfrm>
                  <a:off x="827395" y="1422748"/>
                  <a:ext cx="6265589" cy="3292311"/>
                  <a:chOff x="384" y="576"/>
                  <a:chExt cx="5136" cy="2736"/>
                </a:xfrm>
              </p:grpSpPr>
              <p:pic>
                <p:nvPicPr>
                  <p:cNvPr id="86" name="Picture 9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656" t="12889" b="51041"/>
                  <a:stretch>
                    <a:fillRect/>
                  </a:stretch>
                </p:blipFill>
                <p:spPr bwMode="auto">
                  <a:xfrm>
                    <a:off x="384" y="576"/>
                    <a:ext cx="5136" cy="26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87" name="Picture 10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656" t="54529" b="44795"/>
                  <a:stretch>
                    <a:fillRect/>
                  </a:stretch>
                </p:blipFill>
                <p:spPr bwMode="auto">
                  <a:xfrm>
                    <a:off x="384" y="3168"/>
                    <a:ext cx="5136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</p:pic>
            </p:grpSp>
            <p:grpSp>
              <p:nvGrpSpPr>
                <p:cNvPr id="80" name="Group 79"/>
                <p:cNvGrpSpPr/>
                <p:nvPr/>
              </p:nvGrpSpPr>
              <p:grpSpPr>
                <a:xfrm>
                  <a:off x="853688" y="1451171"/>
                  <a:ext cx="6249247" cy="3249467"/>
                  <a:chOff x="533400" y="1066800"/>
                  <a:chExt cx="8153400" cy="4724400"/>
                </a:xfrm>
              </p:grpSpPr>
              <p:grpSp>
                <p:nvGrpSpPr>
                  <p:cNvPr id="82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533400" y="1066800"/>
                    <a:ext cx="8153400" cy="4724400"/>
                    <a:chOff x="384" y="576"/>
                    <a:chExt cx="5136" cy="2736"/>
                  </a:xfrm>
                </p:grpSpPr>
                <p:pic>
                  <p:nvPicPr>
                    <p:cNvPr id="84" name="Picture 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7656" t="12889" b="51041"/>
                    <a:stretch>
                      <a:fillRect/>
                    </a:stretch>
                  </p:blipFill>
                  <p:spPr bwMode="auto">
                    <a:xfrm>
                      <a:off x="384" y="576"/>
                      <a:ext cx="5136" cy="26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85" name="Picture 1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7656" t="54529" b="44795"/>
                    <a:stretch>
                      <a:fillRect/>
                    </a:stretch>
                  </p:blipFill>
                  <p:spPr bwMode="auto">
                    <a:xfrm>
                      <a:off x="384" y="3168"/>
                      <a:ext cx="5136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</p:pic>
              </p:grpSp>
              <p:sp>
                <p:nvSpPr>
                  <p:cNvPr id="83" name="Rectangle 82"/>
                  <p:cNvSpPr/>
                  <p:nvPr/>
                </p:nvSpPr>
                <p:spPr bwMode="auto">
                  <a:xfrm>
                    <a:off x="683568" y="1340768"/>
                    <a:ext cx="5616624" cy="367240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3106" y="1610878"/>
                  <a:ext cx="5965191" cy="2965221"/>
                </a:xfrm>
                <a:prstGeom prst="rect">
                  <a:avLst/>
                </a:prstGeom>
              </p:spPr>
            </p:pic>
          </p:grpSp>
          <p:sp>
            <p:nvSpPr>
              <p:cNvPr id="73" name="Rectangle 72"/>
              <p:cNvSpPr/>
              <p:nvPr/>
            </p:nvSpPr>
            <p:spPr>
              <a:xfrm>
                <a:off x="2220361" y="1385365"/>
                <a:ext cx="4609467" cy="8073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238124" y="2496863"/>
                <a:ext cx="4778216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346116" y="1921058"/>
                <a:ext cx="2139011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4843217" y="2002413"/>
                <a:ext cx="2139011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961767" y="2661006"/>
                <a:ext cx="2139011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696739" y="1356990"/>
                <a:ext cx="740379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0" name="Text Box 3"/>
            <p:cNvSpPr txBox="1">
              <a:spLocks noChangeArrowheads="1"/>
            </p:cNvSpPr>
            <p:nvPr/>
          </p:nvSpPr>
          <p:spPr bwMode="auto">
            <a:xfrm>
              <a:off x="4073072" y="1620024"/>
              <a:ext cx="937481" cy="2260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0</a:t>
              </a:r>
            </a:p>
            <a:p>
              <a:pPr algn="r"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1</a:t>
              </a:r>
            </a:p>
            <a:p>
              <a:pPr algn="r"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255</a:t>
              </a:r>
            </a:p>
          </p:txBody>
        </p:sp>
        <p:sp>
          <p:nvSpPr>
            <p:cNvPr id="71" name="Text Box 3"/>
            <p:cNvSpPr txBox="1">
              <a:spLocks noChangeArrowheads="1"/>
            </p:cNvSpPr>
            <p:nvPr/>
          </p:nvSpPr>
          <p:spPr bwMode="auto">
            <a:xfrm>
              <a:off x="4971513" y="1328395"/>
              <a:ext cx="3270465" cy="323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0 1 2 ...                        511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198604" y="3381107"/>
            <a:ext cx="716644" cy="713716"/>
            <a:chOff x="6198604" y="3381107"/>
            <a:chExt cx="716644" cy="713716"/>
          </a:xfrm>
        </p:grpSpPr>
        <p:sp>
          <p:nvSpPr>
            <p:cNvPr id="10" name="Rectangle 9"/>
            <p:cNvSpPr/>
            <p:nvPr/>
          </p:nvSpPr>
          <p:spPr>
            <a:xfrm>
              <a:off x="6550565" y="3381107"/>
              <a:ext cx="364683" cy="622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pc="-170" dirty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198604" y="3472743"/>
              <a:ext cx="364683" cy="622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-17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Right Brace 36"/>
          <p:cNvSpPr/>
          <p:nvPr/>
        </p:nvSpPr>
        <p:spPr>
          <a:xfrm>
            <a:off x="2815107" y="3295780"/>
            <a:ext cx="148121" cy="1594459"/>
          </a:xfrm>
          <a:prstGeom prst="rightBrace">
            <a:avLst>
              <a:gd name="adj1" fmla="val 5233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966751" y="3840300"/>
            <a:ext cx="1417617" cy="66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Times New Roman"/>
                <a:ea typeface="宋体"/>
                <a:cs typeface="Times New Roman"/>
              </a:rPr>
              <a:t>8K screen</a:t>
            </a:r>
          </a:p>
          <a:p>
            <a:pPr marL="342900" indent="-342900" algn="l"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Times New Roman"/>
                <a:ea typeface="宋体"/>
                <a:cs typeface="Times New Roman"/>
              </a:rPr>
              <a:t>memory map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3152570" y="3220095"/>
            <a:ext cx="1013326" cy="60795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b" anchorCtr="0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refresh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5428976" y="5289346"/>
            <a:ext cx="2332339" cy="701182"/>
          </a:xfrm>
          <a:prstGeom prst="wedgeRoundRectCallout">
            <a:avLst>
              <a:gd name="adj1" fmla="val -27510"/>
              <a:gd name="adj2" fmla="val -125398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342900" indent="-342900" algn="ctr">
              <a:spcBef>
                <a:spcPts val="6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u="sng" dirty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Hack screen:</a:t>
            </a:r>
          </a:p>
          <a:p>
            <a:pPr marL="342900" indent="-342900" algn="ctr">
              <a:spcBef>
                <a:spcPts val="6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256 rows by 512 columns</a:t>
            </a:r>
          </a:p>
        </p:txBody>
      </p:sp>
    </p:spTree>
    <p:extLst>
      <p:ext uri="{BB962C8B-B14F-4D97-AF65-F5344CB8AC3E}">
        <p14:creationId xmlns:p14="http://schemas.microsoft.com/office/powerpoint/2010/main" val="37175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42067" y="1240267"/>
            <a:ext cx="3414442" cy="4583092"/>
            <a:chOff x="376273" y="1240267"/>
            <a:chExt cx="3414442" cy="4583092"/>
          </a:xfrm>
        </p:grpSpPr>
        <p:sp>
          <p:nvSpPr>
            <p:cNvPr id="118" name="Text Box 3"/>
            <p:cNvSpPr txBox="1">
              <a:spLocks noChangeArrowheads="1"/>
            </p:cNvSpPr>
            <p:nvPr/>
          </p:nvSpPr>
          <p:spPr bwMode="auto">
            <a:xfrm>
              <a:off x="1431748" y="1555002"/>
              <a:ext cx="1678345" cy="4104198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400"/>
                </a:spcBef>
              </a:pPr>
              <a:r>
                <a:rPr lang="he-IL" sz="1200" dirty="0">
                  <a:latin typeface="Consolas"/>
                  <a:cs typeface="Consolas"/>
                </a:rPr>
                <a:t>000</a:t>
              </a:r>
              <a:r>
                <a:rPr lang="en-US" sz="1200" dirty="0">
                  <a:latin typeface="Consolas"/>
                  <a:cs typeface="Consolas"/>
                </a:rPr>
                <a:t>11</a:t>
              </a:r>
              <a:r>
                <a:rPr lang="he-IL" sz="1200" dirty="0">
                  <a:latin typeface="Consolas"/>
                  <a:cs typeface="Consolas"/>
                </a:rPr>
                <a:t>00000</a:t>
              </a:r>
              <a:r>
                <a:rPr lang="en-US" sz="1200" dirty="0">
                  <a:latin typeface="Consolas"/>
                  <a:cs typeface="Consolas"/>
                </a:rPr>
                <a:t>1</a:t>
              </a:r>
              <a:r>
                <a:rPr lang="he-IL" sz="1200" dirty="0">
                  <a:latin typeface="Consolas"/>
                  <a:cs typeface="Consolas"/>
                </a:rPr>
                <a:t>00</a:t>
              </a:r>
              <a:r>
                <a:rPr lang="en-US" sz="1200" dirty="0">
                  <a:latin typeface="Consolas"/>
                  <a:cs typeface="Consolas"/>
                </a:rPr>
                <a:t>1</a:t>
              </a:r>
              <a:r>
                <a:rPr lang="he-IL" sz="1200" dirty="0">
                  <a:latin typeface="Consolas"/>
                  <a:cs typeface="Consolas"/>
                </a:rPr>
                <a:t>00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1111</a:t>
              </a:r>
              <a:r>
                <a:rPr lang="he-IL" sz="1200" dirty="0">
                  <a:latin typeface="Consolas"/>
                  <a:cs typeface="Consolas"/>
                </a:rPr>
                <a:t>0000</a:t>
              </a:r>
              <a:r>
                <a:rPr lang="en-US" sz="1200" dirty="0">
                  <a:latin typeface="Consolas"/>
                  <a:cs typeface="Consolas"/>
                </a:rPr>
                <a:t>101</a:t>
              </a:r>
              <a:r>
                <a:rPr lang="he-IL" sz="1200" dirty="0">
                  <a:latin typeface="Consolas"/>
                  <a:cs typeface="Consolas"/>
                </a:rPr>
                <a:t>0000</a:t>
              </a:r>
              <a:r>
                <a:rPr lang="en-US" sz="1200" dirty="0">
                  <a:latin typeface="Consolas"/>
                  <a:cs typeface="Consolas"/>
                </a:rPr>
                <a:t>1</a:t>
              </a:r>
              <a:endParaRPr lang="he-IL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0000000000000000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rgbClr val="A70000"/>
                  </a:solidFill>
                  <a:latin typeface="Consolas"/>
                  <a:cs typeface="Consolas"/>
                </a:rPr>
                <a:t>1111111111111111</a:t>
              </a: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0000000000000000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1000111100111100</a:t>
              </a:r>
            </a:p>
          </p:txBody>
        </p:sp>
        <p:sp>
          <p:nvSpPr>
            <p:cNvPr id="119" name="Text Box 3"/>
            <p:cNvSpPr txBox="1">
              <a:spLocks noChangeArrowheads="1"/>
            </p:cNvSpPr>
            <p:nvPr/>
          </p:nvSpPr>
          <p:spPr bwMode="auto">
            <a:xfrm>
              <a:off x="376273" y="1565314"/>
              <a:ext cx="937481" cy="4258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0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2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16384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19003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24575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32767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  <a:p>
              <a:pPr algn="r"/>
              <a:r>
                <a:rPr lang="en-US" sz="1200" dirty="0">
                  <a:latin typeface="Consolas"/>
                  <a:cs typeface="Consolas"/>
                </a:rPr>
                <a:t>   </a:t>
              </a: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1369020" y="1240267"/>
              <a:ext cx="242169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latin typeface="Times New Roman"/>
                  <a:ea typeface="宋体"/>
                  <a:cs typeface="Times New Roman"/>
                </a:rPr>
                <a:t>Hack RAM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765177" y="2790751"/>
            <a:ext cx="4186670" cy="2552403"/>
            <a:chOff x="4073072" y="1328395"/>
            <a:chExt cx="4186670" cy="2552403"/>
          </a:xfrm>
        </p:grpSpPr>
        <p:grpSp>
          <p:nvGrpSpPr>
            <p:cNvPr id="22" name="Group 21"/>
            <p:cNvGrpSpPr/>
            <p:nvPr/>
          </p:nvGrpSpPr>
          <p:grpSpPr>
            <a:xfrm>
              <a:off x="5088309" y="1654734"/>
              <a:ext cx="3171433" cy="1906365"/>
              <a:chOff x="2113025" y="1175182"/>
              <a:chExt cx="5258572" cy="3140762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2113025" y="1175182"/>
                <a:ext cx="5258572" cy="3140762"/>
                <a:chOff x="827395" y="1422748"/>
                <a:chExt cx="6275540" cy="3292311"/>
              </a:xfrm>
            </p:grpSpPr>
            <p:grpSp>
              <p:nvGrpSpPr>
                <p:cNvPr id="30" name="Group 8"/>
                <p:cNvGrpSpPr>
                  <a:grpSpLocks/>
                </p:cNvGrpSpPr>
                <p:nvPr/>
              </p:nvGrpSpPr>
              <p:grpSpPr bwMode="auto">
                <a:xfrm>
                  <a:off x="827395" y="1422748"/>
                  <a:ext cx="6265589" cy="3292311"/>
                  <a:chOff x="384" y="576"/>
                  <a:chExt cx="5136" cy="2736"/>
                </a:xfrm>
              </p:grpSpPr>
              <p:pic>
                <p:nvPicPr>
                  <p:cNvPr id="38" name="Picture 9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656" t="12889" b="51041"/>
                  <a:stretch>
                    <a:fillRect/>
                  </a:stretch>
                </p:blipFill>
                <p:spPr bwMode="auto">
                  <a:xfrm>
                    <a:off x="384" y="576"/>
                    <a:ext cx="5136" cy="26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39" name="Picture 10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656" t="54529" b="44795"/>
                  <a:stretch>
                    <a:fillRect/>
                  </a:stretch>
                </p:blipFill>
                <p:spPr bwMode="auto">
                  <a:xfrm>
                    <a:off x="384" y="3168"/>
                    <a:ext cx="5136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</p:pic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853688" y="1451171"/>
                  <a:ext cx="6249247" cy="3249467"/>
                  <a:chOff x="533400" y="1066800"/>
                  <a:chExt cx="8153400" cy="4724400"/>
                </a:xfrm>
              </p:grpSpPr>
              <p:grpSp>
                <p:nvGrpSpPr>
                  <p:cNvPr id="34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533400" y="1066800"/>
                    <a:ext cx="8153400" cy="4724400"/>
                    <a:chOff x="384" y="576"/>
                    <a:chExt cx="5136" cy="2736"/>
                  </a:xfrm>
                </p:grpSpPr>
                <p:pic>
                  <p:nvPicPr>
                    <p:cNvPr id="36" name="Picture 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7656" t="12889" b="51041"/>
                    <a:stretch>
                      <a:fillRect/>
                    </a:stretch>
                  </p:blipFill>
                  <p:spPr bwMode="auto">
                    <a:xfrm>
                      <a:off x="384" y="576"/>
                      <a:ext cx="5136" cy="26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37" name="Picture 1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7656" t="54529" b="44795"/>
                    <a:stretch>
                      <a:fillRect/>
                    </a:stretch>
                  </p:blipFill>
                  <p:spPr bwMode="auto">
                    <a:xfrm>
                      <a:off x="384" y="3168"/>
                      <a:ext cx="5136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</p:pic>
              </p:grpSp>
              <p:sp>
                <p:nvSpPr>
                  <p:cNvPr id="35" name="Rectangle 34"/>
                  <p:cNvSpPr/>
                  <p:nvPr/>
                </p:nvSpPr>
                <p:spPr bwMode="auto">
                  <a:xfrm>
                    <a:off x="683568" y="1340768"/>
                    <a:ext cx="5616624" cy="367240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3106" y="1610878"/>
                  <a:ext cx="5965191" cy="2965221"/>
                </a:xfrm>
                <a:prstGeom prst="rect">
                  <a:avLst/>
                </a:prstGeom>
              </p:spPr>
            </p:pic>
          </p:grpSp>
          <p:sp>
            <p:nvSpPr>
              <p:cNvPr id="24" name="Rectangle 23"/>
              <p:cNvSpPr/>
              <p:nvPr/>
            </p:nvSpPr>
            <p:spPr>
              <a:xfrm>
                <a:off x="2220361" y="1385365"/>
                <a:ext cx="4609467" cy="8073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238124" y="2496863"/>
                <a:ext cx="4778216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346116" y="1921058"/>
                <a:ext cx="2139011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843217" y="2002413"/>
                <a:ext cx="2139011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961767" y="2661006"/>
                <a:ext cx="2139011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696739" y="1356990"/>
                <a:ext cx="740379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1" name="Text Box 3"/>
            <p:cNvSpPr txBox="1">
              <a:spLocks noChangeArrowheads="1"/>
            </p:cNvSpPr>
            <p:nvPr/>
          </p:nvSpPr>
          <p:spPr bwMode="auto">
            <a:xfrm>
              <a:off x="4073072" y="1620024"/>
              <a:ext cx="937481" cy="2260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0</a:t>
              </a:r>
            </a:p>
            <a:p>
              <a:pPr algn="r"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1</a:t>
              </a:r>
            </a:p>
            <a:p>
              <a:pPr algn="r"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255</a:t>
              </a:r>
            </a:p>
          </p:txBody>
        </p:sp>
        <p:sp>
          <p:nvSpPr>
            <p:cNvPr id="48" name="Text Box 3"/>
            <p:cNvSpPr txBox="1">
              <a:spLocks noChangeArrowheads="1"/>
            </p:cNvSpPr>
            <p:nvPr/>
          </p:nvSpPr>
          <p:spPr bwMode="auto">
            <a:xfrm>
              <a:off x="4971513" y="1328395"/>
              <a:ext cx="3270465" cy="323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0 1 2 ...                        511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5877736" y="3380436"/>
            <a:ext cx="1235399" cy="622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70" dirty="0">
                <a:solidFill>
                  <a:schemeClr val="tx1"/>
                </a:solidFill>
              </a:rPr>
              <a:t>................</a:t>
            </a:r>
          </a:p>
        </p:txBody>
      </p:sp>
      <p:sp>
        <p:nvSpPr>
          <p:cNvPr id="40" name="Right Brace 39"/>
          <p:cNvSpPr/>
          <p:nvPr/>
        </p:nvSpPr>
        <p:spPr>
          <a:xfrm>
            <a:off x="2815107" y="3295780"/>
            <a:ext cx="148121" cy="1594459"/>
          </a:xfrm>
          <a:prstGeom prst="rightBrace">
            <a:avLst>
              <a:gd name="adj1" fmla="val 5233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966751" y="3840300"/>
            <a:ext cx="1417617" cy="66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Times New Roman"/>
                <a:ea typeface="宋体"/>
                <a:cs typeface="Times New Roman"/>
              </a:rPr>
              <a:t>8K screen</a:t>
            </a:r>
          </a:p>
          <a:p>
            <a:pPr marL="342900" indent="-342900" algn="l"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Times New Roman"/>
                <a:ea typeface="宋体"/>
                <a:cs typeface="Times New Roman"/>
              </a:rPr>
              <a:t>memory map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3152570" y="3220095"/>
            <a:ext cx="1013326" cy="60795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b" anchorCtr="0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refresh</a:t>
            </a:r>
          </a:p>
        </p:txBody>
      </p:sp>
      <p:sp>
        <p:nvSpPr>
          <p:cNvPr id="43" name="Rounded Rectangular Callout 42"/>
          <p:cNvSpPr/>
          <p:nvPr/>
        </p:nvSpPr>
        <p:spPr>
          <a:xfrm>
            <a:off x="5428976" y="5289346"/>
            <a:ext cx="2332339" cy="701182"/>
          </a:xfrm>
          <a:prstGeom prst="wedgeRoundRectCallout">
            <a:avLst>
              <a:gd name="adj1" fmla="val -27510"/>
              <a:gd name="adj2" fmla="val -125398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342900" indent="-342900" algn="ctr">
              <a:spcBef>
                <a:spcPts val="6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u="sng" dirty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Hack screen:</a:t>
            </a:r>
          </a:p>
          <a:p>
            <a:pPr marL="342900" indent="-342900" algn="ctr">
              <a:spcBef>
                <a:spcPts val="6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256 rows by 512 columns</a:t>
            </a:r>
          </a:p>
        </p:txBody>
      </p:sp>
    </p:spTree>
    <p:extLst>
      <p:ext uri="{BB962C8B-B14F-4D97-AF65-F5344CB8AC3E}">
        <p14:creationId xmlns:p14="http://schemas.microsoft.com/office/powerpoint/2010/main" val="68017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memory: read / write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313955" y="2828323"/>
            <a:ext cx="3198354" cy="1022321"/>
            <a:chOff x="3178844" y="1897999"/>
            <a:chExt cx="2453882" cy="1022321"/>
          </a:xfrm>
        </p:grpSpPr>
        <p:sp>
          <p:nvSpPr>
            <p:cNvPr id="40" name="Text Box 3"/>
            <p:cNvSpPr txBox="1">
              <a:spLocks noChangeArrowheads="1"/>
            </p:cNvSpPr>
            <p:nvPr/>
          </p:nvSpPr>
          <p:spPr bwMode="auto">
            <a:xfrm>
              <a:off x="3267349" y="2211840"/>
              <a:ext cx="2365377" cy="708480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indent="0">
                <a:spcBef>
                  <a:spcPts val="1200"/>
                </a:spcBef>
                <a:buNone/>
              </a:pPr>
              <a:r>
                <a:rPr lang="en-US" sz="1200" dirty="0">
                  <a:latin typeface="Consolas"/>
                  <a:cs typeface="Consolas"/>
                </a:rPr>
                <a:t>let x = Memory.peek(19003)</a:t>
              </a:r>
            </a:p>
            <a:p>
              <a:pPr marL="0" indent="0">
                <a:spcBef>
                  <a:spcPts val="1000"/>
                </a:spcBef>
                <a:buNone/>
              </a:pPr>
              <a:r>
                <a:rPr lang="en-US" sz="1200" dirty="0">
                  <a:solidFill>
                    <a:srgbClr val="008000"/>
                  </a:solidFill>
                  <a:latin typeface="Consolas"/>
                  <a:cs typeface="Consolas"/>
                </a:rPr>
                <a:t>// x will be set to 7</a:t>
              </a:r>
            </a:p>
          </p:txBody>
        </p:sp>
        <p:sp>
          <p:nvSpPr>
            <p:cNvPr id="46" name="Rectangle 4"/>
            <p:cNvSpPr txBox="1">
              <a:spLocks noChangeArrowheads="1"/>
            </p:cNvSpPr>
            <p:nvPr/>
          </p:nvSpPr>
          <p:spPr>
            <a:xfrm>
              <a:off x="3178844" y="1897999"/>
              <a:ext cx="1460379" cy="391601"/>
            </a:xfrm>
            <a:prstGeom prst="rect">
              <a:avLst/>
            </a:prstGeom>
          </p:spPr>
          <p:txBody>
            <a:bodyPr vert="horz" lIns="91440" tIns="45720" rIns="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1pPr>
              <a:lvl2pPr marL="717550" indent="-2603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50000"/>
                <a:buFont typeface="Wingdings" charset="2"/>
                <a:buChar char="q"/>
                <a:defRPr sz="20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68288" indent="-268288">
                <a:spcBef>
                  <a:spcPts val="1800"/>
                </a:spcBef>
                <a:buFont typeface="Wingdings" charset="0"/>
                <a:buNone/>
              </a:pPr>
              <a:r>
                <a:rPr lang="en-US" sz="1400" dirty="0"/>
                <a:t>Jack code</a:t>
              </a:r>
            </a:p>
          </p:txBody>
        </p:sp>
      </p:grpSp>
      <p:sp>
        <p:nvSpPr>
          <p:cNvPr id="47" name="Text Box 3"/>
          <p:cNvSpPr txBox="1">
            <a:spLocks noChangeArrowheads="1"/>
          </p:cNvSpPr>
          <p:nvPr/>
        </p:nvSpPr>
        <p:spPr bwMode="auto">
          <a:xfrm>
            <a:off x="3436121" y="4249994"/>
            <a:ext cx="3130232" cy="94488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0" bIns="972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>
              <a:spcBef>
                <a:spcPts val="2200"/>
              </a:spcBef>
              <a:buNone/>
            </a:pPr>
            <a:r>
              <a:rPr lang="en-US" sz="1200" dirty="0">
                <a:latin typeface="Consolas"/>
                <a:cs typeface="Consolas"/>
              </a:rPr>
              <a:t>do Memory.poke(19003,-1)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// RAM[19003] will be set to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// 1111111111111111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200" dirty="0">
              <a:latin typeface="Consolas"/>
              <a:cs typeface="Consolas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-142067" y="1240267"/>
            <a:ext cx="3414442" cy="4583092"/>
            <a:chOff x="376273" y="1240267"/>
            <a:chExt cx="3414442" cy="4583092"/>
          </a:xfrm>
        </p:grpSpPr>
        <p:sp>
          <p:nvSpPr>
            <p:cNvPr id="20" name="Text Box 3"/>
            <p:cNvSpPr txBox="1">
              <a:spLocks noChangeArrowheads="1"/>
            </p:cNvSpPr>
            <p:nvPr/>
          </p:nvSpPr>
          <p:spPr bwMode="auto">
            <a:xfrm>
              <a:off x="1431748" y="1555002"/>
              <a:ext cx="1678345" cy="4104198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400"/>
                </a:spcBef>
              </a:pPr>
              <a:r>
                <a:rPr lang="he-IL" sz="1200" dirty="0">
                  <a:latin typeface="Consolas"/>
                  <a:cs typeface="Consolas"/>
                </a:rPr>
                <a:t>000</a:t>
              </a:r>
              <a:r>
                <a:rPr lang="en-US" sz="1200" dirty="0">
                  <a:latin typeface="Consolas"/>
                  <a:cs typeface="Consolas"/>
                </a:rPr>
                <a:t>11</a:t>
              </a:r>
              <a:r>
                <a:rPr lang="he-IL" sz="1200" dirty="0">
                  <a:latin typeface="Consolas"/>
                  <a:cs typeface="Consolas"/>
                </a:rPr>
                <a:t>00000</a:t>
              </a:r>
              <a:r>
                <a:rPr lang="en-US" sz="1200" dirty="0">
                  <a:latin typeface="Consolas"/>
                  <a:cs typeface="Consolas"/>
                </a:rPr>
                <a:t>1</a:t>
              </a:r>
              <a:r>
                <a:rPr lang="he-IL" sz="1200" dirty="0">
                  <a:latin typeface="Consolas"/>
                  <a:cs typeface="Consolas"/>
                </a:rPr>
                <a:t>00</a:t>
              </a:r>
              <a:r>
                <a:rPr lang="en-US" sz="1200" dirty="0">
                  <a:latin typeface="Consolas"/>
                  <a:cs typeface="Consolas"/>
                </a:rPr>
                <a:t>1</a:t>
              </a:r>
              <a:r>
                <a:rPr lang="he-IL" sz="1200" dirty="0">
                  <a:latin typeface="Consolas"/>
                  <a:cs typeface="Consolas"/>
                </a:rPr>
                <a:t>00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1111</a:t>
              </a:r>
              <a:r>
                <a:rPr lang="he-IL" sz="1200" dirty="0">
                  <a:latin typeface="Consolas"/>
                  <a:cs typeface="Consolas"/>
                </a:rPr>
                <a:t>0000</a:t>
              </a:r>
              <a:r>
                <a:rPr lang="en-US" sz="1200" dirty="0">
                  <a:latin typeface="Consolas"/>
                  <a:cs typeface="Consolas"/>
                </a:rPr>
                <a:t>101</a:t>
              </a:r>
              <a:r>
                <a:rPr lang="he-IL" sz="1200" dirty="0">
                  <a:latin typeface="Consolas"/>
                  <a:cs typeface="Consolas"/>
                </a:rPr>
                <a:t>0000</a:t>
              </a:r>
              <a:r>
                <a:rPr lang="en-US" sz="1200" dirty="0">
                  <a:latin typeface="Consolas"/>
                  <a:cs typeface="Consolas"/>
                </a:rPr>
                <a:t>1</a:t>
              </a:r>
              <a:endParaRPr lang="he-IL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0000000000000000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0000000000000111</a:t>
              </a: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0000000000000000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1000111100111100</a:t>
              </a:r>
            </a:p>
          </p:txBody>
        </p:sp>
        <p:sp>
          <p:nvSpPr>
            <p:cNvPr id="21" name="Text Box 3"/>
            <p:cNvSpPr txBox="1">
              <a:spLocks noChangeArrowheads="1"/>
            </p:cNvSpPr>
            <p:nvPr/>
          </p:nvSpPr>
          <p:spPr bwMode="auto">
            <a:xfrm>
              <a:off x="376273" y="1565314"/>
              <a:ext cx="937481" cy="4258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0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2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16384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19003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24575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32767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  <a:p>
              <a:pPr algn="r"/>
              <a:r>
                <a:rPr lang="en-US" sz="1200" dirty="0">
                  <a:latin typeface="Consolas"/>
                  <a:cs typeface="Consolas"/>
                </a:rPr>
                <a:t>   </a:t>
              </a: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369020" y="1240267"/>
              <a:ext cx="242169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latin typeface="Times New Roman"/>
                  <a:ea typeface="宋体"/>
                  <a:cs typeface="Times New Roman"/>
                </a:rPr>
                <a:t>Hack RAM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32682" y="1365762"/>
            <a:ext cx="4355704" cy="1157026"/>
            <a:chOff x="3098219" y="1043378"/>
            <a:chExt cx="4355704" cy="1157026"/>
          </a:xfrm>
        </p:grpSpPr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3098219" y="1043378"/>
              <a:ext cx="3051665" cy="45131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1pPr>
              <a:lvl2pPr marL="717550" indent="-2603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50000"/>
                <a:buFont typeface="Wingdings" charset="2"/>
                <a:buChar char="q"/>
                <a:defRPr sz="20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1400"/>
                </a:spcBef>
                <a:buNone/>
              </a:pPr>
              <a:r>
                <a:rPr lang="en-US" sz="1800" u="sng" dirty="0">
                  <a:ea typeface="宋体"/>
                </a:rPr>
                <a:t>The OS </a:t>
              </a:r>
              <a:r>
                <a:rPr lang="en-US" sz="1600" u="sng" dirty="0">
                  <a:latin typeface="Consolas"/>
                  <a:ea typeface="宋体"/>
                  <a:cs typeface="Consolas"/>
                </a:rPr>
                <a:t>Memory</a:t>
              </a:r>
              <a:r>
                <a:rPr lang="en-US" sz="1800" u="sng" dirty="0">
                  <a:ea typeface="宋体"/>
                </a:rPr>
                <a:t> class API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16382" y="1400185"/>
              <a:ext cx="4337541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6213" indent="-176213">
                <a:spcBef>
                  <a:spcPts val="600"/>
                </a:spcBef>
                <a:buFont typeface="Arial"/>
                <a:buChar char="•"/>
              </a:pPr>
              <a:r>
                <a:rPr lang="en-US" sz="1200" dirty="0">
                  <a:latin typeface="Consolas"/>
                  <a:cs typeface="Consolas"/>
                </a:rPr>
                <a:t>function int </a:t>
              </a:r>
              <a:r>
                <a:rPr lang="en-US" sz="1200" dirty="0">
                  <a:solidFill>
                    <a:srgbClr val="000090"/>
                  </a:solidFill>
                  <a:latin typeface="Consolas"/>
                  <a:cs typeface="Consolas"/>
                </a:rPr>
                <a:t>peek</a:t>
              </a:r>
              <a:r>
                <a:rPr lang="en-US" sz="1200" dirty="0">
                  <a:latin typeface="Consolas"/>
                  <a:cs typeface="Consolas"/>
                </a:rPr>
                <a:t>(int address)</a:t>
              </a:r>
            </a:p>
            <a:p>
              <a:pPr marL="176213" indent="-176213">
                <a:spcBef>
                  <a:spcPts val="600"/>
                </a:spcBef>
                <a:buFont typeface="Arial"/>
                <a:buChar char="•"/>
              </a:pPr>
              <a:r>
                <a:rPr lang="en-US" sz="1200" dirty="0">
                  <a:latin typeface="Consolas"/>
                  <a:cs typeface="Consolas"/>
                </a:rPr>
                <a:t>function void </a:t>
              </a:r>
              <a:r>
                <a:rPr lang="en-US" sz="1200" dirty="0">
                  <a:solidFill>
                    <a:srgbClr val="000090"/>
                  </a:solidFill>
                  <a:latin typeface="Consolas"/>
                  <a:cs typeface="Consolas"/>
                </a:rPr>
                <a:t>poke</a:t>
              </a:r>
              <a:r>
                <a:rPr lang="en-US" sz="1200" dirty="0">
                  <a:latin typeface="Consolas"/>
                  <a:cs typeface="Consolas"/>
                </a:rPr>
                <a:t>(int address, int value)</a:t>
              </a:r>
            </a:p>
            <a:p>
              <a:pPr>
                <a:spcBef>
                  <a:spcPts val="6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628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pixels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5088309" y="1372525"/>
            <a:ext cx="3171433" cy="1906365"/>
            <a:chOff x="2113025" y="1175182"/>
            <a:chExt cx="5258572" cy="3140762"/>
          </a:xfrm>
        </p:grpSpPr>
        <p:grpSp>
          <p:nvGrpSpPr>
            <p:cNvPr id="54" name="Group 53"/>
            <p:cNvGrpSpPr/>
            <p:nvPr/>
          </p:nvGrpSpPr>
          <p:grpSpPr>
            <a:xfrm>
              <a:off x="2113025" y="1175182"/>
              <a:ext cx="5258572" cy="3140762"/>
              <a:chOff x="827395" y="1422748"/>
              <a:chExt cx="6275540" cy="3292311"/>
            </a:xfrm>
          </p:grpSpPr>
          <p:grpSp>
            <p:nvGrpSpPr>
              <p:cNvPr id="61" name="Group 8"/>
              <p:cNvGrpSpPr>
                <a:grpSpLocks/>
              </p:cNvGrpSpPr>
              <p:nvPr/>
            </p:nvGrpSpPr>
            <p:grpSpPr bwMode="auto">
              <a:xfrm>
                <a:off x="827395" y="1422748"/>
                <a:ext cx="6265589" cy="3292311"/>
                <a:chOff x="384" y="576"/>
                <a:chExt cx="5136" cy="2736"/>
              </a:xfrm>
            </p:grpSpPr>
            <p:pic>
              <p:nvPicPr>
                <p:cNvPr id="68" name="Picture 9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656" t="12889" b="51041"/>
                <a:stretch>
                  <a:fillRect/>
                </a:stretch>
              </p:blipFill>
              <p:spPr bwMode="auto">
                <a:xfrm>
                  <a:off x="384" y="576"/>
                  <a:ext cx="5136" cy="26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69" name="Picture 10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656" t="54529" b="44795"/>
                <a:stretch>
                  <a:fillRect/>
                </a:stretch>
              </p:blipFill>
              <p:spPr bwMode="auto">
                <a:xfrm>
                  <a:off x="384" y="3168"/>
                  <a:ext cx="5136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62" name="Group 61"/>
              <p:cNvGrpSpPr/>
              <p:nvPr/>
            </p:nvGrpSpPr>
            <p:grpSpPr>
              <a:xfrm>
                <a:off x="853688" y="1451171"/>
                <a:ext cx="6249247" cy="3249467"/>
                <a:chOff x="533400" y="1066800"/>
                <a:chExt cx="8153400" cy="4724400"/>
              </a:xfrm>
            </p:grpSpPr>
            <p:grpSp>
              <p:nvGrpSpPr>
                <p:cNvPr id="64" name="Group 8"/>
                <p:cNvGrpSpPr>
                  <a:grpSpLocks/>
                </p:cNvGrpSpPr>
                <p:nvPr/>
              </p:nvGrpSpPr>
              <p:grpSpPr bwMode="auto">
                <a:xfrm>
                  <a:off x="533400" y="1066800"/>
                  <a:ext cx="8153400" cy="4724400"/>
                  <a:chOff x="384" y="576"/>
                  <a:chExt cx="5136" cy="2736"/>
                </a:xfrm>
              </p:grpSpPr>
              <p:pic>
                <p:nvPicPr>
                  <p:cNvPr id="66" name="Picture 9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656" t="12889" b="51041"/>
                  <a:stretch>
                    <a:fillRect/>
                  </a:stretch>
                </p:blipFill>
                <p:spPr bwMode="auto">
                  <a:xfrm>
                    <a:off x="384" y="576"/>
                    <a:ext cx="5136" cy="26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67" name="Picture 10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656" t="54529" b="44795"/>
                  <a:stretch>
                    <a:fillRect/>
                  </a:stretch>
                </p:blipFill>
                <p:spPr bwMode="auto">
                  <a:xfrm>
                    <a:off x="384" y="3168"/>
                    <a:ext cx="5136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</p:pic>
            </p:grpSp>
            <p:sp>
              <p:nvSpPr>
                <p:cNvPr id="65" name="Rectangle 64"/>
                <p:cNvSpPr/>
                <p:nvPr/>
              </p:nvSpPr>
              <p:spPr bwMode="auto">
                <a:xfrm>
                  <a:off x="683568" y="1340768"/>
                  <a:ext cx="5616624" cy="3672408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3106" y="1610878"/>
                <a:ext cx="5965191" cy="2965221"/>
              </a:xfrm>
              <a:prstGeom prst="rect">
                <a:avLst/>
              </a:prstGeom>
            </p:spPr>
          </p:pic>
        </p:grpSp>
        <p:sp>
          <p:nvSpPr>
            <p:cNvPr id="55" name="Rectangle 54"/>
            <p:cNvSpPr/>
            <p:nvPr/>
          </p:nvSpPr>
          <p:spPr>
            <a:xfrm>
              <a:off x="2220361" y="1385365"/>
              <a:ext cx="4609467" cy="8073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238124" y="2496863"/>
              <a:ext cx="4778216" cy="1508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346116" y="1921058"/>
              <a:ext cx="2139011" cy="1508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843217" y="2002413"/>
              <a:ext cx="2139011" cy="1508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961767" y="2661006"/>
              <a:ext cx="2139011" cy="1508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96739" y="1356990"/>
              <a:ext cx="740379" cy="1508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4073072" y="1337815"/>
            <a:ext cx="937481" cy="226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97200" rIns="0" bIns="972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ts val="100"/>
              </a:spcBef>
            </a:pPr>
            <a:r>
              <a:rPr lang="en-US" sz="1200" dirty="0">
                <a:latin typeface="Consolas"/>
                <a:cs typeface="Consolas"/>
              </a:rPr>
              <a:t>0</a:t>
            </a:r>
          </a:p>
          <a:p>
            <a:pPr algn="r">
              <a:spcBef>
                <a:spcPts val="100"/>
              </a:spcBef>
            </a:pPr>
            <a:r>
              <a:rPr lang="en-US" sz="1200" dirty="0">
                <a:latin typeface="Consolas"/>
                <a:cs typeface="Consolas"/>
              </a:rPr>
              <a:t>1</a:t>
            </a:r>
          </a:p>
          <a:p>
            <a:pPr algn="r">
              <a:spcBef>
                <a:spcPts val="100"/>
              </a:spcBef>
            </a:pPr>
            <a:r>
              <a:rPr lang="en-US" sz="1200" dirty="0">
                <a:latin typeface="Consolas"/>
                <a:cs typeface="Consolas"/>
              </a:rPr>
              <a:t>...</a:t>
            </a:r>
          </a:p>
          <a:p>
            <a:pPr algn="r">
              <a:spcBef>
                <a:spcPts val="100"/>
              </a:spcBef>
            </a:pPr>
            <a:endParaRPr lang="en-US" sz="1200" dirty="0">
              <a:latin typeface="Consolas"/>
              <a:cs typeface="Consolas"/>
            </a:endParaRPr>
          </a:p>
          <a:p>
            <a:pPr algn="r">
              <a:spcBef>
                <a:spcPts val="100"/>
              </a:spcBef>
            </a:pPr>
            <a:endParaRPr lang="en-US" sz="1200" dirty="0">
              <a:latin typeface="Consolas"/>
              <a:cs typeface="Consolas"/>
            </a:endParaRPr>
          </a:p>
          <a:p>
            <a:pPr algn="r">
              <a:spcBef>
                <a:spcPts val="100"/>
              </a:spcBef>
            </a:pPr>
            <a:endParaRPr lang="en-US" sz="1200" dirty="0">
              <a:latin typeface="Consolas"/>
              <a:cs typeface="Consolas"/>
            </a:endParaRPr>
          </a:p>
          <a:p>
            <a:pPr algn="r">
              <a:spcBef>
                <a:spcPts val="100"/>
              </a:spcBef>
            </a:pPr>
            <a:endParaRPr lang="en-US" sz="1200" dirty="0">
              <a:latin typeface="Consolas"/>
              <a:cs typeface="Consolas"/>
            </a:endParaRPr>
          </a:p>
          <a:p>
            <a:pPr algn="r">
              <a:spcBef>
                <a:spcPts val="100"/>
              </a:spcBef>
            </a:pPr>
            <a:endParaRPr lang="en-US" sz="1200" dirty="0">
              <a:latin typeface="Consolas"/>
              <a:cs typeface="Consolas"/>
            </a:endParaRPr>
          </a:p>
          <a:p>
            <a:pPr algn="r">
              <a:spcBef>
                <a:spcPts val="100"/>
              </a:spcBef>
            </a:pPr>
            <a:r>
              <a:rPr lang="en-US" sz="1200" dirty="0">
                <a:latin typeface="Consolas"/>
                <a:cs typeface="Consolas"/>
              </a:rPr>
              <a:t>255</a:t>
            </a:r>
          </a:p>
        </p:txBody>
      </p:sp>
      <p:sp>
        <p:nvSpPr>
          <p:cNvPr id="71" name="Text Box 3"/>
          <p:cNvSpPr txBox="1">
            <a:spLocks noChangeArrowheads="1"/>
          </p:cNvSpPr>
          <p:nvPr/>
        </p:nvSpPr>
        <p:spPr bwMode="auto">
          <a:xfrm>
            <a:off x="4971513" y="1046186"/>
            <a:ext cx="3270465" cy="32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97200" rIns="0" bIns="972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00"/>
              </a:spcBef>
            </a:pPr>
            <a:r>
              <a:rPr lang="en-US" sz="1200" dirty="0">
                <a:latin typeface="Consolas"/>
                <a:cs typeface="Consolas"/>
              </a:rPr>
              <a:t>0 1 2 ...                        511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947510" y="1637553"/>
            <a:ext cx="1235399" cy="622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7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42201" y="2136304"/>
            <a:ext cx="1235537" cy="666393"/>
            <a:chOff x="6742201" y="2136304"/>
            <a:chExt cx="1235537" cy="666393"/>
          </a:xfrm>
        </p:grpSpPr>
        <p:sp>
          <p:nvSpPr>
            <p:cNvPr id="73" name="Rectangle 72"/>
            <p:cNvSpPr/>
            <p:nvPr/>
          </p:nvSpPr>
          <p:spPr>
            <a:xfrm>
              <a:off x="6742201" y="2136304"/>
              <a:ext cx="1235399" cy="622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pc="-170" dirty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742339" y="2180617"/>
              <a:ext cx="1235399" cy="6220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pc="-170" dirty="0">
                  <a:solidFill>
                    <a:schemeClr val="tx1"/>
                  </a:solidFill>
                </a:rPr>
                <a:t>...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20613" y="3788526"/>
            <a:ext cx="6652847" cy="2124792"/>
            <a:chOff x="820613" y="3534532"/>
            <a:chExt cx="6652847" cy="2124792"/>
          </a:xfrm>
        </p:grpSpPr>
        <p:sp>
          <p:nvSpPr>
            <p:cNvPr id="51" name="Content Placeholder 2"/>
            <p:cNvSpPr txBox="1">
              <a:spLocks/>
            </p:cNvSpPr>
            <p:nvPr/>
          </p:nvSpPr>
          <p:spPr>
            <a:xfrm>
              <a:off x="870833" y="3534532"/>
              <a:ext cx="3051665" cy="45131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1pPr>
              <a:lvl2pPr marL="717550" indent="-2603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50000"/>
                <a:buFont typeface="Wingdings" charset="2"/>
                <a:buChar char="q"/>
                <a:defRPr sz="20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1400"/>
                </a:spcBef>
                <a:buNone/>
              </a:pPr>
              <a:r>
                <a:rPr lang="en-US" sz="1800" u="sng" dirty="0">
                  <a:ea typeface="宋体"/>
                </a:rPr>
                <a:t>The OS </a:t>
              </a:r>
              <a:r>
                <a:rPr lang="en-US" sz="1600" u="sng" dirty="0">
                  <a:latin typeface="Consolas"/>
                  <a:ea typeface="宋体"/>
                  <a:cs typeface="Consolas"/>
                </a:rPr>
                <a:t>Screen</a:t>
              </a:r>
              <a:r>
                <a:rPr lang="en-US" sz="1800" u="sng" dirty="0">
                  <a:ea typeface="宋体"/>
                </a:rPr>
                <a:t> class API: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613" y="4028108"/>
              <a:ext cx="6652847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6213" indent="-176213">
                <a:spcBef>
                  <a:spcPts val="1200"/>
                </a:spcBef>
                <a:buFont typeface="Arial"/>
                <a:buChar char="•"/>
              </a:pPr>
              <a:r>
                <a:rPr lang="en-US" sz="1200" dirty="0">
                  <a:latin typeface="Consolas"/>
                  <a:cs typeface="Consolas"/>
                </a:rPr>
                <a:t>function void </a:t>
              </a:r>
              <a:r>
                <a:rPr lang="en-US" sz="1200" dirty="0">
                  <a:solidFill>
                    <a:srgbClr val="000090"/>
                  </a:solidFill>
                  <a:latin typeface="Consolas"/>
                  <a:cs typeface="Consolas"/>
                </a:rPr>
                <a:t>setColor</a:t>
              </a:r>
              <a:r>
                <a:rPr lang="en-US" sz="1200" dirty="0">
                  <a:latin typeface="Consolas"/>
                  <a:cs typeface="Consolas"/>
                </a:rPr>
                <a:t>(boolean b)</a:t>
              </a:r>
            </a:p>
            <a:p>
              <a:pPr marL="176213" indent="-176213">
                <a:spcBef>
                  <a:spcPts val="1200"/>
                </a:spcBef>
                <a:buFont typeface="Arial"/>
                <a:buChar char="•"/>
              </a:pPr>
              <a:r>
                <a:rPr lang="en-US" sz="1200" dirty="0">
                  <a:latin typeface="Consolas"/>
                  <a:cs typeface="Consolas"/>
                </a:rPr>
                <a:t>function void </a:t>
              </a:r>
              <a:r>
                <a:rPr lang="en-US" sz="1200" dirty="0">
                  <a:solidFill>
                    <a:srgbClr val="000090"/>
                  </a:solidFill>
                  <a:latin typeface="Consolas"/>
                  <a:cs typeface="Consolas"/>
                </a:rPr>
                <a:t>drawPixel</a:t>
              </a:r>
              <a:r>
                <a:rPr lang="en-US" sz="1200" dirty="0">
                  <a:latin typeface="Consolas"/>
                  <a:cs typeface="Consolas"/>
                </a:rPr>
                <a:t>(int x, int y)</a:t>
              </a:r>
            </a:p>
            <a:p>
              <a:pPr marL="176213" indent="-176213">
                <a:spcBef>
                  <a:spcPts val="1200"/>
                </a:spcBef>
                <a:buFont typeface="Arial"/>
                <a:buChar char="•"/>
              </a:pPr>
              <a:r>
                <a:rPr lang="en-US" sz="1200" dirty="0">
                  <a:latin typeface="Consolas"/>
                  <a:cs typeface="Consolas"/>
                </a:rPr>
                <a:t>function void </a:t>
              </a:r>
              <a:r>
                <a:rPr lang="en-US" sz="1200" dirty="0">
                  <a:solidFill>
                    <a:srgbClr val="000090"/>
                  </a:solidFill>
                  <a:latin typeface="Consolas"/>
                  <a:cs typeface="Consolas"/>
                </a:rPr>
                <a:t>drawLine</a:t>
              </a:r>
              <a:r>
                <a:rPr lang="en-US" sz="1200" dirty="0">
                  <a:latin typeface="Consolas"/>
                  <a:cs typeface="Consolas"/>
                </a:rPr>
                <a:t>(int x1, int y1, int x2, int y2)</a:t>
              </a:r>
            </a:p>
            <a:p>
              <a:pPr marL="176213" indent="-176213">
                <a:spcBef>
                  <a:spcPts val="1200"/>
                </a:spcBef>
                <a:buFont typeface="Arial"/>
                <a:buChar char="•"/>
              </a:pPr>
              <a:r>
                <a:rPr lang="en-US" sz="1200" dirty="0">
                  <a:latin typeface="Consolas"/>
                  <a:cs typeface="Consolas"/>
                </a:rPr>
                <a:t>function void </a:t>
              </a:r>
              <a:r>
                <a:rPr lang="en-US" sz="1200" dirty="0">
                  <a:solidFill>
                    <a:srgbClr val="000090"/>
                  </a:solidFill>
                  <a:latin typeface="Consolas"/>
                  <a:cs typeface="Consolas"/>
                </a:rPr>
                <a:t>drawRectangle</a:t>
              </a:r>
              <a:r>
                <a:rPr lang="en-US" sz="1200" dirty="0">
                  <a:latin typeface="Consolas"/>
                  <a:cs typeface="Consolas"/>
                </a:rPr>
                <a:t>(int x1, int y1, int x2, int y2)</a:t>
              </a:r>
            </a:p>
            <a:p>
              <a:pPr marL="176213" indent="-176213">
                <a:spcBef>
                  <a:spcPts val="1200"/>
                </a:spcBef>
                <a:buFont typeface="Arial"/>
                <a:buChar char="•"/>
              </a:pPr>
              <a:r>
                <a:rPr lang="en-US" sz="1200" dirty="0">
                  <a:latin typeface="Consolas"/>
                  <a:cs typeface="Consolas"/>
                </a:rPr>
                <a:t>function void </a:t>
              </a:r>
              <a:r>
                <a:rPr lang="en-US" sz="1200" dirty="0">
                  <a:solidFill>
                    <a:srgbClr val="000090"/>
                  </a:solidFill>
                  <a:latin typeface="Consolas"/>
                  <a:cs typeface="Consolas"/>
                </a:rPr>
                <a:t>drawCircle</a:t>
              </a:r>
              <a:r>
                <a:rPr lang="en-US" sz="1200" dirty="0">
                  <a:latin typeface="Consolas"/>
                  <a:cs typeface="Consolas"/>
                </a:rPr>
                <a:t>(int x, int y, int r): 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63313" y="1022764"/>
            <a:ext cx="3801593" cy="2315250"/>
            <a:chOff x="763313" y="1304973"/>
            <a:chExt cx="3801593" cy="2315250"/>
          </a:xfrm>
        </p:grpSpPr>
        <p:sp>
          <p:nvSpPr>
            <p:cNvPr id="85" name="Rectangle 4"/>
            <p:cNvSpPr txBox="1">
              <a:spLocks noChangeArrowheads="1"/>
            </p:cNvSpPr>
            <p:nvPr/>
          </p:nvSpPr>
          <p:spPr>
            <a:xfrm>
              <a:off x="763313" y="1304973"/>
              <a:ext cx="3801593" cy="391601"/>
            </a:xfrm>
            <a:prstGeom prst="rect">
              <a:avLst/>
            </a:prstGeom>
          </p:spPr>
          <p:txBody>
            <a:bodyPr vert="horz" lIns="91440" tIns="45720" rIns="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1pPr>
              <a:lvl2pPr marL="717550" indent="-2603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50000"/>
                <a:buFont typeface="Wingdings" charset="2"/>
                <a:buChar char="q"/>
                <a:defRPr sz="20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68288" indent="-268288">
                <a:spcBef>
                  <a:spcPts val="1800"/>
                </a:spcBef>
                <a:buFont typeface="Wingdings" charset="0"/>
                <a:buNone/>
              </a:pPr>
              <a:r>
                <a:rPr lang="en-US" sz="1600" dirty="0"/>
                <a:t>Jack code</a:t>
              </a:r>
            </a:p>
          </p:txBody>
        </p:sp>
        <p:sp>
          <p:nvSpPr>
            <p:cNvPr id="86" name="Text Box 3"/>
            <p:cNvSpPr txBox="1">
              <a:spLocks noChangeArrowheads="1"/>
            </p:cNvSpPr>
            <p:nvPr/>
          </p:nvSpPr>
          <p:spPr bwMode="auto">
            <a:xfrm>
              <a:off x="855534" y="1662870"/>
              <a:ext cx="2765462" cy="1957353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indent="0">
                <a:spcBef>
                  <a:spcPts val="600"/>
                </a:spcBef>
                <a:buNone/>
              </a:pPr>
              <a:r>
                <a:rPr lang="en-US" sz="1400" dirty="0">
                  <a:solidFill>
                    <a:srgbClr val="008000"/>
                  </a:solidFill>
                </a:rPr>
                <a:t>//</a:t>
              </a:r>
              <a:r>
                <a:rPr lang="en-US" sz="14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 draws the image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1200" dirty="0">
                  <a:latin typeface="Consolas"/>
                  <a:cs typeface="Consolas"/>
                </a:rPr>
                <a:t>do Screen.drawPixel(410,155);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1200" dirty="0">
                  <a:latin typeface="Consolas"/>
                  <a:cs typeface="Consolas"/>
                </a:rPr>
                <a:t>do Screen.drawPixel(411,155);</a:t>
              </a:r>
            </a:p>
            <a:p>
              <a:pPr marL="0" indent="0">
                <a:spcBef>
                  <a:spcPts val="600"/>
                </a:spcBef>
              </a:pPr>
              <a:r>
                <a:rPr lang="en-US" sz="1200" dirty="0">
                  <a:latin typeface="Consolas"/>
                  <a:cs typeface="Consolas"/>
                </a:rPr>
                <a:t>do Screen.drawPixel(412,155);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1200" dirty="0">
                  <a:latin typeface="Consolas"/>
                  <a:cs typeface="Consolas"/>
                </a:rPr>
                <a:t>do Screen.drawPixel(410,156);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1200" dirty="0">
                  <a:latin typeface="Consolas"/>
                  <a:cs typeface="Consolas"/>
                </a:rPr>
                <a:t>do Screen.drawPixel(411,156);</a:t>
              </a:r>
            </a:p>
            <a:p>
              <a:pPr marL="0" indent="0">
                <a:spcBef>
                  <a:spcPts val="600"/>
                </a:spcBef>
              </a:pPr>
              <a:r>
                <a:rPr lang="en-US" sz="1200" dirty="0">
                  <a:latin typeface="Consolas"/>
                  <a:cs typeface="Consolas"/>
                </a:rPr>
                <a:t>do Screen.drawPixel(412,156);</a:t>
              </a:r>
            </a:p>
            <a:p>
              <a:pPr marL="0" indent="0">
                <a:spcBef>
                  <a:spcPts val="600"/>
                </a:spcBef>
                <a:buNone/>
              </a:pPr>
              <a:endParaRPr lang="en-US" sz="1200" dirty="0">
                <a:latin typeface="Consolas"/>
                <a:cs typeface="Consolas"/>
              </a:endParaRPr>
            </a:p>
            <a:p>
              <a:pPr marL="0" indent="0">
                <a:spcBef>
                  <a:spcPts val="600"/>
                </a:spcBef>
                <a:buNone/>
              </a:pPr>
              <a:endParaRPr lang="en-US" sz="1200" dirty="0">
                <a:latin typeface="Consolas"/>
                <a:cs typeface="Consolas"/>
              </a:endParaRPr>
            </a:p>
            <a:p>
              <a:pPr marL="268288" indent="-268288">
                <a:spcBef>
                  <a:spcPts val="600"/>
                </a:spcBef>
                <a:buFont typeface="Wingdings" charset="0"/>
                <a:buNone/>
              </a:pPr>
              <a:endParaRPr lang="en-US" sz="14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546479" y="1046950"/>
            <a:ext cx="3149507" cy="1613058"/>
            <a:chOff x="4546479" y="1046950"/>
            <a:chExt cx="3149507" cy="1613058"/>
          </a:xfrm>
        </p:grpSpPr>
        <p:sp>
          <p:nvSpPr>
            <p:cNvPr id="88" name="Text Box 3"/>
            <p:cNvSpPr txBox="1">
              <a:spLocks noChangeArrowheads="1"/>
            </p:cNvSpPr>
            <p:nvPr/>
          </p:nvSpPr>
          <p:spPr bwMode="auto">
            <a:xfrm>
              <a:off x="7000532" y="1046950"/>
              <a:ext cx="695454" cy="323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en-US" sz="1200" b="1" dirty="0">
                  <a:solidFill>
                    <a:srgbClr val="A70000"/>
                  </a:solidFill>
                  <a:latin typeface="Consolas"/>
                  <a:cs typeface="Consolas"/>
                </a:rPr>
                <a:t>410</a:t>
              </a:r>
            </a:p>
          </p:txBody>
        </p:sp>
        <p:sp>
          <p:nvSpPr>
            <p:cNvPr id="89" name="Text Box 3"/>
            <p:cNvSpPr txBox="1">
              <a:spLocks noChangeArrowheads="1"/>
            </p:cNvSpPr>
            <p:nvPr/>
          </p:nvSpPr>
          <p:spPr bwMode="auto">
            <a:xfrm>
              <a:off x="4546479" y="2336624"/>
              <a:ext cx="695454" cy="323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en-US" sz="1200" b="1" dirty="0">
                  <a:solidFill>
                    <a:srgbClr val="A70000"/>
                  </a:solidFill>
                  <a:latin typeface="Consolas"/>
                  <a:cs typeface="Consolas"/>
                </a:rPr>
                <a:t>155</a:t>
              </a:r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7310304" y="1371124"/>
              <a:ext cx="25273" cy="1137340"/>
            </a:xfrm>
            <a:prstGeom prst="line">
              <a:avLst/>
            </a:prstGeom>
            <a:ln w="9525">
              <a:solidFill>
                <a:srgbClr val="A7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5086253" y="2521708"/>
              <a:ext cx="2209310" cy="5713"/>
            </a:xfrm>
            <a:prstGeom prst="line">
              <a:avLst/>
            </a:prstGeom>
            <a:ln w="9525">
              <a:solidFill>
                <a:srgbClr val="A7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96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pixels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088309" y="1372525"/>
            <a:ext cx="3171433" cy="1906365"/>
            <a:chOff x="2113025" y="1175182"/>
            <a:chExt cx="5258572" cy="3140762"/>
          </a:xfrm>
        </p:grpSpPr>
        <p:grpSp>
          <p:nvGrpSpPr>
            <p:cNvPr id="23" name="Group 22"/>
            <p:cNvGrpSpPr/>
            <p:nvPr/>
          </p:nvGrpSpPr>
          <p:grpSpPr>
            <a:xfrm>
              <a:off x="2113025" y="1175182"/>
              <a:ext cx="5258572" cy="3140762"/>
              <a:chOff x="827395" y="1422748"/>
              <a:chExt cx="6275540" cy="3292311"/>
            </a:xfrm>
          </p:grpSpPr>
          <p:grpSp>
            <p:nvGrpSpPr>
              <p:cNvPr id="30" name="Group 8"/>
              <p:cNvGrpSpPr>
                <a:grpSpLocks/>
              </p:cNvGrpSpPr>
              <p:nvPr/>
            </p:nvGrpSpPr>
            <p:grpSpPr bwMode="auto">
              <a:xfrm>
                <a:off x="827395" y="1422748"/>
                <a:ext cx="6265589" cy="3292311"/>
                <a:chOff x="384" y="576"/>
                <a:chExt cx="5136" cy="2736"/>
              </a:xfrm>
            </p:grpSpPr>
            <p:pic>
              <p:nvPicPr>
                <p:cNvPr id="38" name="Picture 9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656" t="12889" b="51041"/>
                <a:stretch>
                  <a:fillRect/>
                </a:stretch>
              </p:blipFill>
              <p:spPr bwMode="auto">
                <a:xfrm>
                  <a:off x="384" y="576"/>
                  <a:ext cx="5136" cy="26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9" name="Picture 10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656" t="54529" b="44795"/>
                <a:stretch>
                  <a:fillRect/>
                </a:stretch>
              </p:blipFill>
              <p:spPr bwMode="auto">
                <a:xfrm>
                  <a:off x="384" y="3168"/>
                  <a:ext cx="5136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31" name="Group 30"/>
              <p:cNvGrpSpPr/>
              <p:nvPr/>
            </p:nvGrpSpPr>
            <p:grpSpPr>
              <a:xfrm>
                <a:off x="853688" y="1451171"/>
                <a:ext cx="6249247" cy="3249467"/>
                <a:chOff x="533400" y="1066800"/>
                <a:chExt cx="8153400" cy="4724400"/>
              </a:xfrm>
            </p:grpSpPr>
            <p:grpSp>
              <p:nvGrpSpPr>
                <p:cNvPr id="34" name="Group 8"/>
                <p:cNvGrpSpPr>
                  <a:grpSpLocks/>
                </p:cNvGrpSpPr>
                <p:nvPr/>
              </p:nvGrpSpPr>
              <p:grpSpPr bwMode="auto">
                <a:xfrm>
                  <a:off x="533400" y="1066800"/>
                  <a:ext cx="8153400" cy="4724400"/>
                  <a:chOff x="384" y="576"/>
                  <a:chExt cx="5136" cy="2736"/>
                </a:xfrm>
              </p:grpSpPr>
              <p:pic>
                <p:nvPicPr>
                  <p:cNvPr id="36" name="Picture 9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656" t="12889" b="51041"/>
                  <a:stretch>
                    <a:fillRect/>
                  </a:stretch>
                </p:blipFill>
                <p:spPr bwMode="auto">
                  <a:xfrm>
                    <a:off x="384" y="576"/>
                    <a:ext cx="5136" cy="26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37" name="Picture 10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656" t="54529" b="44795"/>
                  <a:stretch>
                    <a:fillRect/>
                  </a:stretch>
                </p:blipFill>
                <p:spPr bwMode="auto">
                  <a:xfrm>
                    <a:off x="384" y="3168"/>
                    <a:ext cx="5136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</p:pic>
            </p:grpSp>
            <p:sp>
              <p:nvSpPr>
                <p:cNvPr id="35" name="Rectangle 34"/>
                <p:cNvSpPr/>
                <p:nvPr/>
              </p:nvSpPr>
              <p:spPr bwMode="auto">
                <a:xfrm>
                  <a:off x="683568" y="1340768"/>
                  <a:ext cx="5616624" cy="3672408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3106" y="1610878"/>
                <a:ext cx="5965191" cy="2965221"/>
              </a:xfrm>
              <a:prstGeom prst="rect">
                <a:avLst/>
              </a:prstGeom>
            </p:spPr>
          </p:pic>
        </p:grpSp>
        <p:sp>
          <p:nvSpPr>
            <p:cNvPr id="24" name="Rectangle 23"/>
            <p:cNvSpPr/>
            <p:nvPr/>
          </p:nvSpPr>
          <p:spPr>
            <a:xfrm>
              <a:off x="2220361" y="1385365"/>
              <a:ext cx="4609467" cy="8073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38124" y="2496863"/>
              <a:ext cx="4778216" cy="1508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346116" y="1921058"/>
              <a:ext cx="2139011" cy="1508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843217" y="2002413"/>
              <a:ext cx="2139011" cy="1508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961767" y="2661006"/>
              <a:ext cx="2139011" cy="1508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96739" y="1356990"/>
              <a:ext cx="740379" cy="1508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Text Box 3"/>
          <p:cNvSpPr txBox="1">
            <a:spLocks noChangeArrowheads="1"/>
          </p:cNvSpPr>
          <p:nvPr/>
        </p:nvSpPr>
        <p:spPr bwMode="auto">
          <a:xfrm>
            <a:off x="4073072" y="1337815"/>
            <a:ext cx="937481" cy="226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97200" rIns="0" bIns="972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ts val="100"/>
              </a:spcBef>
            </a:pPr>
            <a:r>
              <a:rPr lang="en-US" sz="1200" dirty="0">
                <a:latin typeface="Consolas"/>
                <a:cs typeface="Consolas"/>
              </a:rPr>
              <a:t>0</a:t>
            </a:r>
          </a:p>
          <a:p>
            <a:pPr algn="r">
              <a:spcBef>
                <a:spcPts val="100"/>
              </a:spcBef>
            </a:pPr>
            <a:r>
              <a:rPr lang="en-US" sz="1200" dirty="0">
                <a:latin typeface="Consolas"/>
                <a:cs typeface="Consolas"/>
              </a:rPr>
              <a:t>1</a:t>
            </a:r>
          </a:p>
          <a:p>
            <a:pPr algn="r">
              <a:spcBef>
                <a:spcPts val="100"/>
              </a:spcBef>
            </a:pPr>
            <a:r>
              <a:rPr lang="en-US" sz="1200" dirty="0">
                <a:latin typeface="Consolas"/>
                <a:cs typeface="Consolas"/>
              </a:rPr>
              <a:t>...</a:t>
            </a:r>
          </a:p>
          <a:p>
            <a:pPr algn="r">
              <a:spcBef>
                <a:spcPts val="100"/>
              </a:spcBef>
            </a:pPr>
            <a:endParaRPr lang="en-US" sz="1200" dirty="0">
              <a:latin typeface="Consolas"/>
              <a:cs typeface="Consolas"/>
            </a:endParaRPr>
          </a:p>
          <a:p>
            <a:pPr algn="r">
              <a:spcBef>
                <a:spcPts val="100"/>
              </a:spcBef>
            </a:pPr>
            <a:endParaRPr lang="en-US" sz="1200" dirty="0">
              <a:latin typeface="Consolas"/>
              <a:cs typeface="Consolas"/>
            </a:endParaRPr>
          </a:p>
          <a:p>
            <a:pPr algn="r">
              <a:spcBef>
                <a:spcPts val="100"/>
              </a:spcBef>
            </a:pPr>
            <a:endParaRPr lang="en-US" sz="1200" dirty="0">
              <a:latin typeface="Consolas"/>
              <a:cs typeface="Consolas"/>
            </a:endParaRPr>
          </a:p>
          <a:p>
            <a:pPr algn="r">
              <a:spcBef>
                <a:spcPts val="100"/>
              </a:spcBef>
            </a:pPr>
            <a:endParaRPr lang="en-US" sz="1200" dirty="0">
              <a:latin typeface="Consolas"/>
              <a:cs typeface="Consolas"/>
            </a:endParaRPr>
          </a:p>
          <a:p>
            <a:pPr algn="r">
              <a:spcBef>
                <a:spcPts val="100"/>
              </a:spcBef>
            </a:pPr>
            <a:endParaRPr lang="en-US" sz="1200" dirty="0">
              <a:latin typeface="Consolas"/>
              <a:cs typeface="Consolas"/>
            </a:endParaRPr>
          </a:p>
          <a:p>
            <a:pPr algn="r">
              <a:spcBef>
                <a:spcPts val="100"/>
              </a:spcBef>
            </a:pPr>
            <a:r>
              <a:rPr lang="en-US" sz="1200" dirty="0">
                <a:latin typeface="Consolas"/>
                <a:cs typeface="Consolas"/>
              </a:rPr>
              <a:t>255</a:t>
            </a: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4971513" y="1046186"/>
            <a:ext cx="3270465" cy="32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97200" rIns="0" bIns="972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00"/>
              </a:spcBef>
            </a:pPr>
            <a:r>
              <a:rPr lang="en-US" sz="1200" dirty="0">
                <a:latin typeface="Consolas"/>
                <a:cs typeface="Consolas"/>
              </a:rPr>
              <a:t>0 1 2 ...                        511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3313" y="1022764"/>
            <a:ext cx="3801593" cy="2315250"/>
            <a:chOff x="763313" y="1304973"/>
            <a:chExt cx="3801593" cy="2315250"/>
          </a:xfrm>
        </p:grpSpPr>
        <p:sp>
          <p:nvSpPr>
            <p:cNvPr id="45" name="Rectangle 4"/>
            <p:cNvSpPr txBox="1">
              <a:spLocks noChangeArrowheads="1"/>
            </p:cNvSpPr>
            <p:nvPr/>
          </p:nvSpPr>
          <p:spPr>
            <a:xfrm>
              <a:off x="763313" y="1304973"/>
              <a:ext cx="3801593" cy="391601"/>
            </a:xfrm>
            <a:prstGeom prst="rect">
              <a:avLst/>
            </a:prstGeom>
          </p:spPr>
          <p:txBody>
            <a:bodyPr vert="horz" lIns="91440" tIns="45720" rIns="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1pPr>
              <a:lvl2pPr marL="717550" indent="-2603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50000"/>
                <a:buFont typeface="Wingdings" charset="2"/>
                <a:buChar char="q"/>
                <a:defRPr sz="20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68288" indent="-268288">
                <a:spcBef>
                  <a:spcPts val="1800"/>
                </a:spcBef>
                <a:buFont typeface="Wingdings" charset="0"/>
                <a:buNone/>
              </a:pPr>
              <a:r>
                <a:rPr lang="en-US" sz="1600" dirty="0"/>
                <a:t>Jack code</a:t>
              </a:r>
            </a:p>
          </p:txBody>
        </p:sp>
        <p:sp>
          <p:nvSpPr>
            <p:cNvPr id="46" name="Text Box 3"/>
            <p:cNvSpPr txBox="1">
              <a:spLocks noChangeArrowheads="1"/>
            </p:cNvSpPr>
            <p:nvPr/>
          </p:nvSpPr>
          <p:spPr bwMode="auto">
            <a:xfrm>
              <a:off x="855534" y="1662870"/>
              <a:ext cx="2765462" cy="1957353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indent="0">
                <a:spcBef>
                  <a:spcPts val="600"/>
                </a:spcBef>
                <a:buNone/>
              </a:pPr>
              <a:r>
                <a:rPr lang="en-US" sz="1400" dirty="0">
                  <a:solidFill>
                    <a:srgbClr val="008000"/>
                  </a:solidFill>
                </a:rPr>
                <a:t>//</a:t>
              </a:r>
              <a:r>
                <a:rPr lang="en-US" sz="14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 draws the image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1200" dirty="0">
                  <a:latin typeface="Consolas"/>
                  <a:cs typeface="Consolas"/>
                </a:rPr>
                <a:t>do Screen.drawPixel(410,155);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1200" dirty="0">
                  <a:latin typeface="Consolas"/>
                  <a:cs typeface="Consolas"/>
                </a:rPr>
                <a:t>do Screen.drawPixel(411,155);</a:t>
              </a:r>
            </a:p>
            <a:p>
              <a:pPr marL="0" indent="0">
                <a:spcBef>
                  <a:spcPts val="600"/>
                </a:spcBef>
              </a:pPr>
              <a:r>
                <a:rPr lang="en-US" sz="1200" dirty="0">
                  <a:latin typeface="Consolas"/>
                  <a:cs typeface="Consolas"/>
                </a:rPr>
                <a:t>do Screen.drawPixel(412,155);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1200" dirty="0">
                  <a:latin typeface="Consolas"/>
                  <a:cs typeface="Consolas"/>
                </a:rPr>
                <a:t>do Screen.drawPixel(410,156);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1200" dirty="0">
                  <a:latin typeface="Consolas"/>
                  <a:cs typeface="Consolas"/>
                </a:rPr>
                <a:t>do Screen.drawPixel(411,156);</a:t>
              </a:r>
            </a:p>
            <a:p>
              <a:pPr marL="0" indent="0">
                <a:spcBef>
                  <a:spcPts val="600"/>
                </a:spcBef>
              </a:pPr>
              <a:r>
                <a:rPr lang="en-US" sz="1200" dirty="0">
                  <a:latin typeface="Consolas"/>
                  <a:cs typeface="Consolas"/>
                </a:rPr>
                <a:t>do Screen.drawPixel(412,156);</a:t>
              </a:r>
            </a:p>
            <a:p>
              <a:pPr marL="0" indent="0">
                <a:spcBef>
                  <a:spcPts val="600"/>
                </a:spcBef>
                <a:buNone/>
              </a:pPr>
              <a:endParaRPr lang="en-US" sz="1200" dirty="0">
                <a:latin typeface="Consolas"/>
                <a:cs typeface="Consolas"/>
              </a:endParaRPr>
            </a:p>
            <a:p>
              <a:pPr marL="0" indent="0">
                <a:spcBef>
                  <a:spcPts val="600"/>
                </a:spcBef>
                <a:buNone/>
              </a:pPr>
              <a:endParaRPr lang="en-US" sz="1200" dirty="0">
                <a:latin typeface="Consolas"/>
                <a:cs typeface="Consolas"/>
              </a:endParaRPr>
            </a:p>
            <a:p>
              <a:pPr marL="268288" indent="-268288">
                <a:spcBef>
                  <a:spcPts val="600"/>
                </a:spcBef>
                <a:buFont typeface="Wingdings" charset="0"/>
                <a:buNone/>
              </a:pPr>
              <a:endParaRPr lang="en-US" sz="1400" dirty="0">
                <a:latin typeface="Times New Roman"/>
                <a:cs typeface="Times New Roman"/>
              </a:endParaRPr>
            </a:p>
          </p:txBody>
        </p:sp>
      </p:grp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850501" y="3692384"/>
            <a:ext cx="3281884" cy="1039715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180000" tIns="97200" rIns="0" bIns="972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solidFill>
                  <a:srgbClr val="008000"/>
                </a:solidFill>
              </a:rPr>
              <a:t>//</a:t>
            </a:r>
            <a:r>
              <a:rPr lang="en-US" sz="1400" dirty="0">
                <a:solidFill>
                  <a:srgbClr val="008000"/>
                </a:solidFill>
                <a:latin typeface="Times New Roman"/>
                <a:cs typeface="Times New Roman"/>
              </a:rPr>
              <a:t> draws the image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latin typeface="Consolas"/>
                <a:cs typeface="Consolas"/>
              </a:rPr>
              <a:t>do Screen.drawLine(410,155,412,155);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latin typeface="Consolas"/>
                <a:cs typeface="Consolas"/>
              </a:rPr>
              <a:t>do Screen.drawLine(410,156,412,156);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268288" indent="-268288">
              <a:spcBef>
                <a:spcPts val="600"/>
              </a:spcBef>
              <a:buFont typeface="Wingdings" charset="0"/>
              <a:buNone/>
            </a:pP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53" name="Text Box 3"/>
          <p:cNvSpPr txBox="1">
            <a:spLocks noChangeArrowheads="1"/>
          </p:cNvSpPr>
          <p:nvPr/>
        </p:nvSpPr>
        <p:spPr bwMode="auto">
          <a:xfrm>
            <a:off x="845465" y="5107245"/>
            <a:ext cx="3657165" cy="771855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180000" tIns="97200" rIns="0" bIns="972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solidFill>
                  <a:srgbClr val="008000"/>
                </a:solidFill>
              </a:rPr>
              <a:t>//</a:t>
            </a:r>
            <a:r>
              <a:rPr lang="en-US" sz="1400" dirty="0">
                <a:solidFill>
                  <a:srgbClr val="008000"/>
                </a:solidFill>
                <a:latin typeface="Times New Roman"/>
                <a:cs typeface="Times New Roman"/>
              </a:rPr>
              <a:t> draws the image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latin typeface="Consolas"/>
                <a:cs typeface="Consolas"/>
              </a:rPr>
              <a:t>do Screen.drawRectangle(410,155,412,156);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268288" indent="-268288">
              <a:spcBef>
                <a:spcPts val="600"/>
              </a:spcBef>
              <a:buFont typeface="Wingdings" charset="0"/>
              <a:buNone/>
            </a:pP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947510" y="1637553"/>
            <a:ext cx="1235399" cy="622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7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42201" y="2136304"/>
            <a:ext cx="1235399" cy="622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70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742339" y="2180617"/>
            <a:ext cx="1235399" cy="62208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70" dirty="0">
                <a:solidFill>
                  <a:schemeClr val="tx1"/>
                </a:solidFill>
              </a:rPr>
              <a:t>...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46479" y="1046950"/>
            <a:ext cx="3149507" cy="1613058"/>
            <a:chOff x="4546479" y="1046950"/>
            <a:chExt cx="3149507" cy="1613058"/>
          </a:xfrm>
        </p:grpSpPr>
        <p:sp>
          <p:nvSpPr>
            <p:cNvPr id="51" name="Text Box 3"/>
            <p:cNvSpPr txBox="1">
              <a:spLocks noChangeArrowheads="1"/>
            </p:cNvSpPr>
            <p:nvPr/>
          </p:nvSpPr>
          <p:spPr bwMode="auto">
            <a:xfrm>
              <a:off x="7000532" y="1046950"/>
              <a:ext cx="695454" cy="323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en-US" sz="1200" b="1" dirty="0">
                  <a:solidFill>
                    <a:srgbClr val="A70000"/>
                  </a:solidFill>
                  <a:latin typeface="Consolas"/>
                  <a:cs typeface="Consolas"/>
                </a:rPr>
                <a:t>410</a:t>
              </a:r>
            </a:p>
          </p:txBody>
        </p:sp>
        <p:sp>
          <p:nvSpPr>
            <p:cNvPr id="52" name="Text Box 3"/>
            <p:cNvSpPr txBox="1">
              <a:spLocks noChangeArrowheads="1"/>
            </p:cNvSpPr>
            <p:nvPr/>
          </p:nvSpPr>
          <p:spPr bwMode="auto">
            <a:xfrm>
              <a:off x="4546479" y="2336624"/>
              <a:ext cx="695454" cy="323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en-US" sz="1200" b="1" dirty="0">
                  <a:solidFill>
                    <a:srgbClr val="A70000"/>
                  </a:solidFill>
                  <a:latin typeface="Consolas"/>
                  <a:cs typeface="Consolas"/>
                </a:rPr>
                <a:t>155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10304" y="1371124"/>
              <a:ext cx="25273" cy="1137340"/>
            </a:xfrm>
            <a:prstGeom prst="line">
              <a:avLst/>
            </a:prstGeom>
            <a:ln w="9525">
              <a:solidFill>
                <a:srgbClr val="A7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086253" y="2521708"/>
              <a:ext cx="2209310" cy="5713"/>
            </a:xfrm>
            <a:prstGeom prst="line">
              <a:avLst/>
            </a:prstGeom>
            <a:ln w="9525">
              <a:solidFill>
                <a:srgbClr val="A7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474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drawing 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831" r="4656" b="8248"/>
          <a:stretch/>
        </p:blipFill>
        <p:spPr>
          <a:xfrm>
            <a:off x="464403" y="1269957"/>
            <a:ext cx="4122842" cy="453225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978110" y="1043463"/>
            <a:ext cx="2698902" cy="2403965"/>
            <a:chOff x="4978110" y="1043463"/>
            <a:chExt cx="2698902" cy="2403965"/>
          </a:xfrm>
        </p:grpSpPr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978110" y="1043463"/>
              <a:ext cx="242169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latin typeface="Times New Roman"/>
                  <a:ea typeface="宋体"/>
                  <a:cs typeface="Times New Roman"/>
                </a:rPr>
                <a:t>Image drawing code:</a:t>
              </a:r>
            </a:p>
          </p:txBody>
        </p:sp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5047196" y="1359632"/>
              <a:ext cx="2629816" cy="2087796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 sz="1200" dirty="0">
                <a:latin typeface="Consolas"/>
                <a:cs typeface="Consolas"/>
              </a:endParaRPr>
            </a:p>
            <a:p>
              <a:endParaRPr lang="en-US" sz="1200" dirty="0">
                <a:latin typeface="Consolas"/>
                <a:cs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482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drawing 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831" r="4656" b="8248"/>
          <a:stretch/>
        </p:blipFill>
        <p:spPr>
          <a:xfrm>
            <a:off x="464403" y="1269957"/>
            <a:ext cx="4122842" cy="4532254"/>
          </a:xfrm>
          <a:prstGeom prst="rect">
            <a:avLst/>
          </a:prstGeom>
        </p:spPr>
      </p:pic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047196" y="1359632"/>
            <a:ext cx="2629816" cy="2087796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180000" tIns="97200" rIns="0" bIns="972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// Draws the top row</a:t>
            </a:r>
          </a:p>
          <a:p>
            <a:r>
              <a:rPr lang="en-US" sz="1200" dirty="0">
                <a:latin typeface="Consolas"/>
                <a:cs typeface="Consolas"/>
              </a:rPr>
              <a:t>do Screen.drawPixel(6,1);</a:t>
            </a:r>
          </a:p>
          <a:p>
            <a:r>
              <a:rPr lang="en-US" sz="1200" dirty="0">
                <a:latin typeface="Consolas"/>
                <a:cs typeface="Consolas"/>
              </a:rPr>
              <a:t>do Screen.drawPixel(7,1);</a:t>
            </a:r>
          </a:p>
          <a:p>
            <a:r>
              <a:rPr lang="en-US" sz="1200" dirty="0">
                <a:latin typeface="Consolas"/>
                <a:cs typeface="Consolas"/>
              </a:rPr>
              <a:t>...</a:t>
            </a:r>
          </a:p>
          <a:p>
            <a:r>
              <a:rPr lang="en-US" sz="1200" dirty="0">
                <a:latin typeface="Consolas"/>
                <a:cs typeface="Consolas"/>
              </a:rPr>
              <a:t>do Screen.drawPixel(12,1);</a:t>
            </a:r>
          </a:p>
          <a:p>
            <a:r>
              <a:rPr lang="en-US" sz="1200" dirty="0">
                <a:latin typeface="Consolas"/>
                <a:cs typeface="Consolas"/>
              </a:rPr>
              <a:t>...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// Draws the bottom row</a:t>
            </a:r>
          </a:p>
          <a:p>
            <a:r>
              <a:rPr lang="en-US" sz="1200" dirty="0">
                <a:latin typeface="Consolas"/>
                <a:cs typeface="Consolas"/>
              </a:rPr>
              <a:t>do Screen.drawPixel(3,16);</a:t>
            </a:r>
          </a:p>
          <a:p>
            <a:r>
              <a:rPr lang="en-US" sz="1200" dirty="0">
                <a:latin typeface="Consolas"/>
                <a:cs typeface="Consolas"/>
              </a:rPr>
              <a:t>...</a:t>
            </a:r>
          </a:p>
          <a:p>
            <a:r>
              <a:rPr lang="en-US" sz="1200" dirty="0">
                <a:latin typeface="Consolas"/>
                <a:cs typeface="Consolas"/>
              </a:rPr>
              <a:t>do Screen.drawPixel(15,16);    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978110" y="1043463"/>
            <a:ext cx="242169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Times New Roman"/>
                <a:ea typeface="宋体"/>
                <a:cs typeface="Times New Roman"/>
              </a:rPr>
              <a:t>Image drawing code: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047113" y="3631894"/>
            <a:ext cx="3312386" cy="916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sz="1800" u="sng" dirty="0">
                <a:ea typeface="宋体"/>
              </a:rPr>
              <a:t>Efficiency: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ea typeface="宋体"/>
              </a:rPr>
              <a:t>75 pixel drawing operations</a:t>
            </a:r>
            <a:endParaRPr lang="en-US" sz="1800" dirty="0"/>
          </a:p>
        </p:txBody>
      </p:sp>
      <p:grpSp>
        <p:nvGrpSpPr>
          <p:cNvPr id="5" name="Group 4"/>
          <p:cNvGrpSpPr/>
          <p:nvPr/>
        </p:nvGrpSpPr>
        <p:grpSpPr>
          <a:xfrm>
            <a:off x="4763538" y="4659259"/>
            <a:ext cx="3685097" cy="1850629"/>
            <a:chOff x="4887004" y="4659259"/>
            <a:chExt cx="3685097" cy="1850629"/>
          </a:xfrm>
        </p:grpSpPr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4956140" y="4997383"/>
              <a:ext cx="3332224" cy="1512505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indent="0">
                <a:spcBef>
                  <a:spcPts val="400"/>
                </a:spcBef>
                <a:buNone/>
              </a:pPr>
              <a:r>
                <a:rPr lang="en-US" sz="1400" dirty="0">
                  <a:solidFill>
                    <a:srgbClr val="008000"/>
                  </a:solidFill>
                </a:rPr>
                <a:t>//</a:t>
              </a:r>
              <a:r>
                <a:rPr lang="en-US" sz="14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 sets pixel (</a:t>
              </a:r>
              <a:r>
                <a:rPr lang="en-US" sz="1400" i="1" dirty="0">
                  <a:solidFill>
                    <a:srgbClr val="008000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4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,</a:t>
              </a:r>
              <a:r>
                <a:rPr lang="en-US" sz="1400" i="1" dirty="0">
                  <a:solidFill>
                    <a:srgbClr val="008000"/>
                  </a:solidFill>
                  <a:latin typeface="Times New Roman"/>
                  <a:cs typeface="Times New Roman"/>
                </a:rPr>
                <a:t>y</a:t>
              </a:r>
              <a:r>
                <a:rPr lang="en-US" sz="14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) to black / white:</a:t>
              </a: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400" i="1" dirty="0">
                  <a:latin typeface="Times New Roman"/>
                  <a:cs typeface="Times New Roman"/>
                </a:rPr>
                <a:t>address</a:t>
              </a:r>
              <a:r>
                <a:rPr lang="en-US" sz="1400" dirty="0">
                  <a:latin typeface="Times New Roman"/>
                  <a:cs typeface="Times New Roman"/>
                </a:rPr>
                <a:t> = 32 * </a:t>
              </a:r>
              <a:r>
                <a:rPr lang="en-US" sz="1400" i="1" dirty="0">
                  <a:latin typeface="Times New Roman"/>
                  <a:cs typeface="Times New Roman"/>
                </a:rPr>
                <a:t>y</a:t>
              </a:r>
              <a:r>
                <a:rPr lang="en-US" sz="1400" dirty="0">
                  <a:latin typeface="Times New Roman"/>
                  <a:cs typeface="Times New Roman"/>
                </a:rPr>
                <a:t> + </a:t>
              </a:r>
              <a:r>
                <a:rPr lang="en-US" sz="1400" i="1" dirty="0">
                  <a:latin typeface="Times New Roman"/>
                  <a:cs typeface="Times New Roman"/>
                </a:rPr>
                <a:t>x </a:t>
              </a:r>
              <a:r>
                <a:rPr lang="en-US" sz="1400" dirty="0">
                  <a:latin typeface="Times New Roman"/>
                  <a:cs typeface="Times New Roman"/>
                </a:rPr>
                <a:t>/ 16</a:t>
              </a: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400" i="1" dirty="0">
                  <a:latin typeface="Times New Roman"/>
                  <a:cs typeface="Times New Roman"/>
                </a:rPr>
                <a:t>value </a:t>
              </a:r>
              <a:r>
                <a:rPr lang="en-US" sz="1400" dirty="0">
                  <a:latin typeface="Times New Roman"/>
                  <a:cs typeface="Times New Roman"/>
                </a:rPr>
                <a:t>= </a:t>
              </a:r>
              <a:r>
                <a:rPr lang="en-US" sz="1400" dirty="0">
                  <a:latin typeface="Consolas"/>
                  <a:cs typeface="Consolas"/>
                </a:rPr>
                <a:t>Memory.peek[</a:t>
              </a:r>
              <a:r>
                <a:rPr lang="en-US" sz="1400" dirty="0">
                  <a:latin typeface="Times New Roman"/>
                  <a:cs typeface="Times New Roman"/>
                </a:rPr>
                <a:t>16384 + </a:t>
              </a:r>
              <a:r>
                <a:rPr lang="en-US" sz="1400" i="1" dirty="0">
                  <a:latin typeface="Times New Roman"/>
                  <a:cs typeface="Times New Roman"/>
                </a:rPr>
                <a:t>address</a:t>
              </a:r>
              <a:r>
                <a:rPr lang="en-US" sz="1400" dirty="0">
                  <a:latin typeface="Consolas"/>
                  <a:cs typeface="Consolas"/>
                </a:rPr>
                <a:t>]</a:t>
              </a: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400" dirty="0">
                  <a:latin typeface="Times New Roman"/>
                  <a:cs typeface="Times New Roman"/>
                </a:rPr>
                <a:t>set the (</a:t>
              </a:r>
              <a:r>
                <a:rPr lang="en-US" sz="1400" i="1" dirty="0">
                  <a:latin typeface="Times New Roman"/>
                  <a:cs typeface="Times New Roman"/>
                </a:rPr>
                <a:t>x </a:t>
              </a:r>
              <a:r>
                <a:rPr lang="en-US" sz="1400" dirty="0">
                  <a:latin typeface="Times New Roman"/>
                  <a:cs typeface="Times New Roman"/>
                </a:rPr>
                <a:t>% 16)</a:t>
              </a:r>
              <a:r>
                <a:rPr lang="en-US" sz="1400" i="1" dirty="0">
                  <a:latin typeface="Times New Roman"/>
                  <a:cs typeface="Times New Roman"/>
                </a:rPr>
                <a:t>th</a:t>
              </a:r>
              <a:r>
                <a:rPr lang="en-US" sz="1400" dirty="0">
                  <a:latin typeface="Times New Roman"/>
                  <a:cs typeface="Times New Roman"/>
                </a:rPr>
                <a:t> bit of </a:t>
              </a:r>
              <a:r>
                <a:rPr lang="en-US" sz="1400" i="1" dirty="0">
                  <a:latin typeface="Times New Roman"/>
                  <a:cs typeface="Times New Roman"/>
                </a:rPr>
                <a:t>value</a:t>
              </a:r>
              <a:r>
                <a:rPr lang="en-US" sz="1400" dirty="0">
                  <a:latin typeface="Times New Roman"/>
                  <a:cs typeface="Times New Roman"/>
                </a:rPr>
                <a:t> to 0 or 1</a:t>
              </a: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400" dirty="0">
                  <a:latin typeface="Times New Roman"/>
                  <a:cs typeface="Times New Roman"/>
                </a:rPr>
                <a:t>do </a:t>
              </a:r>
              <a:r>
                <a:rPr lang="en-US" sz="1400" dirty="0">
                  <a:latin typeface="Consolas"/>
                  <a:cs typeface="Consolas"/>
                </a:rPr>
                <a:t>Memory.poke(</a:t>
              </a:r>
              <a:r>
                <a:rPr lang="en-US" sz="1400" i="1" dirty="0">
                  <a:latin typeface="Times New Roman"/>
                  <a:cs typeface="Times New Roman"/>
                </a:rPr>
                <a:t>address</a:t>
              </a:r>
              <a:r>
                <a:rPr lang="en-US" sz="1400" dirty="0">
                  <a:latin typeface="Consolas"/>
                  <a:cs typeface="Consolas"/>
                </a:rPr>
                <a:t>,</a:t>
              </a:r>
              <a:r>
                <a:rPr lang="en-US" sz="1400" i="1" dirty="0">
                  <a:latin typeface="Times New Roman"/>
                  <a:cs typeface="Times New Roman"/>
                </a:rPr>
                <a:t>value</a:t>
              </a:r>
              <a:r>
                <a:rPr lang="en-US" sz="1400" dirty="0">
                  <a:latin typeface="Consolas"/>
                  <a:cs typeface="Consolas"/>
                </a:rPr>
                <a:t>)</a:t>
              </a:r>
            </a:p>
            <a:p>
              <a:pPr marL="268288" indent="-268288">
                <a:spcBef>
                  <a:spcPts val="1200"/>
                </a:spcBef>
                <a:buFont typeface="Wingdings" charset="0"/>
                <a:buNone/>
              </a:pP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5" name="Rectangle 4"/>
            <p:cNvSpPr txBox="1">
              <a:spLocks noChangeArrowheads="1"/>
            </p:cNvSpPr>
            <p:nvPr/>
          </p:nvSpPr>
          <p:spPr>
            <a:xfrm>
              <a:off x="4887004" y="4659259"/>
              <a:ext cx="3685097" cy="391601"/>
            </a:xfrm>
            <a:prstGeom prst="rect">
              <a:avLst/>
            </a:prstGeom>
          </p:spPr>
          <p:txBody>
            <a:bodyPr vert="horz" lIns="91440" tIns="45720" rIns="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1pPr>
              <a:lvl2pPr marL="717550" indent="-2603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50000"/>
                <a:buFont typeface="Wingdings" charset="2"/>
                <a:buChar char="q"/>
                <a:defRPr sz="20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68288" indent="-268288">
                <a:spcBef>
                  <a:spcPts val="1800"/>
                </a:spcBef>
                <a:buFont typeface="Wingdings" charset="0"/>
                <a:buNone/>
              </a:pPr>
              <a:r>
                <a:rPr lang="en-US" sz="1600" dirty="0"/>
                <a:t>OS implementation of </a:t>
              </a:r>
              <a:r>
                <a:rPr lang="en-US" sz="1400" dirty="0">
                  <a:latin typeface="Consolas"/>
                  <a:cs typeface="Consolas"/>
                </a:rPr>
                <a:t>drawPixel(</a:t>
              </a:r>
              <a:r>
                <a:rPr lang="en-US" sz="1400" i="1" dirty="0"/>
                <a:t>x</a:t>
              </a:r>
              <a:r>
                <a:rPr lang="en-US" sz="1400" dirty="0">
                  <a:latin typeface="Consolas"/>
                  <a:cs typeface="Consolas"/>
                </a:rPr>
                <a:t>,</a:t>
              </a:r>
              <a:r>
                <a:rPr lang="en-US" sz="1400" i="1" dirty="0"/>
                <a:t>y</a:t>
              </a:r>
              <a:r>
                <a:rPr lang="en-US" sz="1400" dirty="0">
                  <a:latin typeface="Consolas"/>
                  <a:cs typeface="Consolas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984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drawing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831" r="4656" b="8248"/>
          <a:stretch/>
        </p:blipFill>
        <p:spPr>
          <a:xfrm>
            <a:off x="464403" y="1269957"/>
            <a:ext cx="4122842" cy="4532254"/>
          </a:xfrm>
          <a:prstGeom prst="rect">
            <a:avLst/>
          </a:prstGeom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431887" y="1493079"/>
            <a:ext cx="2708793" cy="427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97200" rIns="0" bIns="972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1400" dirty="0">
                <a:latin typeface="Consolas"/>
                <a:cs typeface="Consolas"/>
              </a:rPr>
              <a:t>0000111111100000</a:t>
            </a:r>
          </a:p>
          <a:p>
            <a:pPr>
              <a:spcBef>
                <a:spcPts val="400"/>
              </a:spcBef>
            </a:pPr>
            <a:r>
              <a:rPr lang="en-US" sz="1400" dirty="0">
                <a:latin typeface="Consolas"/>
                <a:cs typeface="Consolas"/>
              </a:rPr>
              <a:t>0001100000110000</a:t>
            </a:r>
          </a:p>
          <a:p>
            <a:pPr>
              <a:spcBef>
                <a:spcPts val="400"/>
              </a:spcBef>
            </a:pPr>
            <a:r>
              <a:rPr lang="en-US" sz="1400" dirty="0">
                <a:latin typeface="Consolas"/>
                <a:cs typeface="Consolas"/>
              </a:rPr>
              <a:t>0001001010010000</a:t>
            </a:r>
          </a:p>
          <a:p>
            <a:pPr>
              <a:spcBef>
                <a:spcPts val="400"/>
              </a:spcBef>
            </a:pPr>
            <a:r>
              <a:rPr lang="en-US" sz="1400" dirty="0">
                <a:latin typeface="Consolas"/>
                <a:cs typeface="Consolas"/>
              </a:rPr>
              <a:t>...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...</a:t>
            </a:r>
          </a:p>
          <a:p>
            <a:pPr>
              <a:spcBef>
                <a:spcPts val="1200"/>
              </a:spcBef>
            </a:pPr>
            <a:r>
              <a:rPr lang="en-US" sz="1400" dirty="0">
                <a:latin typeface="Consolas"/>
                <a:cs typeface="Consolas"/>
              </a:rPr>
              <a:t>0111111011111100</a:t>
            </a:r>
          </a:p>
        </p:txBody>
      </p:sp>
    </p:spTree>
    <p:extLst>
      <p:ext uri="{BB962C8B-B14F-4D97-AF65-F5344CB8AC3E}">
        <p14:creationId xmlns:p14="http://schemas.microsoft.com/office/powerpoint/2010/main" val="163991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drawing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831" r="4656" b="8248"/>
          <a:stretch/>
        </p:blipFill>
        <p:spPr>
          <a:xfrm>
            <a:off x="464403" y="1269957"/>
            <a:ext cx="4122842" cy="4532254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431887" y="1493079"/>
            <a:ext cx="2708793" cy="427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97200" rIns="0" bIns="972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1400" dirty="0">
                <a:latin typeface="Consolas"/>
                <a:cs typeface="Consolas"/>
              </a:rPr>
              <a:t>0000111111100000 = 4064</a:t>
            </a:r>
          </a:p>
          <a:p>
            <a:pPr>
              <a:spcBef>
                <a:spcPts val="400"/>
              </a:spcBef>
            </a:pPr>
            <a:r>
              <a:rPr lang="en-US" sz="1400" dirty="0">
                <a:latin typeface="Consolas"/>
                <a:cs typeface="Consolas"/>
              </a:rPr>
              <a:t>0001100000110000 = 6192</a:t>
            </a:r>
          </a:p>
          <a:p>
            <a:pPr>
              <a:spcBef>
                <a:spcPts val="400"/>
              </a:spcBef>
            </a:pPr>
            <a:r>
              <a:rPr lang="en-US" sz="1400" dirty="0">
                <a:latin typeface="Consolas"/>
                <a:cs typeface="Consolas"/>
              </a:rPr>
              <a:t>0001001010010000 = 4752</a:t>
            </a:r>
          </a:p>
          <a:p>
            <a:pPr>
              <a:spcBef>
                <a:spcPts val="400"/>
              </a:spcBef>
            </a:pPr>
            <a:r>
              <a:rPr lang="en-US" sz="1400" dirty="0">
                <a:latin typeface="Consolas"/>
                <a:cs typeface="Consolas"/>
              </a:rPr>
              <a:t>...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...</a:t>
            </a:r>
          </a:p>
          <a:p>
            <a:pPr>
              <a:spcBef>
                <a:spcPts val="1200"/>
              </a:spcBef>
            </a:pPr>
            <a:r>
              <a:rPr lang="en-US" sz="1400" dirty="0">
                <a:latin typeface="Consolas"/>
                <a:cs typeface="Consolas"/>
              </a:rPr>
              <a:t>0111111011111100 = 32508</a:t>
            </a:r>
          </a:p>
        </p:txBody>
      </p:sp>
    </p:spTree>
    <p:extLst>
      <p:ext uri="{BB962C8B-B14F-4D97-AF65-F5344CB8AC3E}">
        <p14:creationId xmlns:p14="http://schemas.microsoft.com/office/powerpoint/2010/main" val="307273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drawing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831" r="4656" b="8248"/>
          <a:stretch/>
        </p:blipFill>
        <p:spPr>
          <a:xfrm>
            <a:off x="464403" y="1269957"/>
            <a:ext cx="4122842" cy="4532254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431887" y="1493079"/>
            <a:ext cx="761934" cy="427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97200" rIns="0" bIns="972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1400" dirty="0">
                <a:latin typeface="Consolas"/>
                <a:cs typeface="Consolas"/>
              </a:rPr>
              <a:t>4064</a:t>
            </a:r>
          </a:p>
          <a:p>
            <a:pPr>
              <a:spcBef>
                <a:spcPts val="400"/>
              </a:spcBef>
            </a:pPr>
            <a:r>
              <a:rPr lang="en-US" sz="1400" dirty="0">
                <a:latin typeface="Consolas"/>
                <a:cs typeface="Consolas"/>
              </a:rPr>
              <a:t>6192</a:t>
            </a:r>
          </a:p>
          <a:p>
            <a:pPr>
              <a:spcBef>
                <a:spcPts val="400"/>
              </a:spcBef>
            </a:pPr>
            <a:r>
              <a:rPr lang="en-US" sz="1400" dirty="0">
                <a:latin typeface="Consolas"/>
                <a:cs typeface="Consolas"/>
              </a:rPr>
              <a:t>4752</a:t>
            </a:r>
          </a:p>
          <a:p>
            <a:pPr>
              <a:spcBef>
                <a:spcPts val="400"/>
              </a:spcBef>
            </a:pPr>
            <a:r>
              <a:rPr lang="en-US" sz="1400" dirty="0">
                <a:latin typeface="Consolas"/>
                <a:cs typeface="Consolas"/>
              </a:rPr>
              <a:t>...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...</a:t>
            </a:r>
          </a:p>
          <a:p>
            <a:pPr>
              <a:spcBef>
                <a:spcPts val="1200"/>
              </a:spcBef>
            </a:pPr>
            <a:r>
              <a:rPr lang="en-US" sz="1400" dirty="0">
                <a:latin typeface="Consolas"/>
                <a:cs typeface="Consolas"/>
              </a:rPr>
              <a:t>32508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160768" y="3354813"/>
            <a:ext cx="3236559" cy="928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sz="1800" u="sng" dirty="0">
                <a:ea typeface="宋体"/>
              </a:rPr>
              <a:t>Efficiency: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ea typeface="宋体"/>
              </a:rPr>
              <a:t>16 memory write operations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/>
          </a:p>
        </p:txBody>
      </p:sp>
      <p:grpSp>
        <p:nvGrpSpPr>
          <p:cNvPr id="5" name="Group 4"/>
          <p:cNvGrpSpPr/>
          <p:nvPr/>
        </p:nvGrpSpPr>
        <p:grpSpPr>
          <a:xfrm>
            <a:off x="5186626" y="1043463"/>
            <a:ext cx="3153836" cy="1704951"/>
            <a:chOff x="5186626" y="1043463"/>
            <a:chExt cx="3153836" cy="1704951"/>
          </a:xfrm>
        </p:grpSpPr>
        <p:sp>
          <p:nvSpPr>
            <p:cNvPr id="18" name="Text Box 3"/>
            <p:cNvSpPr txBox="1">
              <a:spLocks noChangeArrowheads="1"/>
            </p:cNvSpPr>
            <p:nvPr/>
          </p:nvSpPr>
          <p:spPr bwMode="auto">
            <a:xfrm>
              <a:off x="5284144" y="1369111"/>
              <a:ext cx="3056318" cy="1379303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solidFill>
                    <a:srgbClr val="008000"/>
                  </a:solidFill>
                  <a:latin typeface="Consolas"/>
                  <a:cs typeface="Consolas"/>
                </a:rPr>
                <a:t>// Draws the sprite</a:t>
              </a:r>
            </a:p>
            <a:p>
              <a:r>
                <a:rPr lang="en-US" sz="1200" dirty="0">
                  <a:latin typeface="Consolas"/>
                  <a:cs typeface="Consolas"/>
                </a:rPr>
                <a:t>do Memory.poke(addr0, 4064);</a:t>
              </a:r>
            </a:p>
            <a:p>
              <a:r>
                <a:rPr lang="en-US" sz="1200" dirty="0">
                  <a:latin typeface="Consolas"/>
                  <a:cs typeface="Consolas"/>
                </a:rPr>
                <a:t>do Memory.poke(addr1, 6192);</a:t>
              </a:r>
            </a:p>
            <a:p>
              <a:r>
                <a:rPr lang="en-US" sz="1200" dirty="0">
                  <a:latin typeface="Consolas"/>
                  <a:cs typeface="Consolas"/>
                </a:rPr>
                <a:t>do Memory.poke(addr2, 4752);</a:t>
              </a:r>
            </a:p>
            <a:p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r>
                <a:rPr lang="en-US" sz="1200" dirty="0">
                  <a:latin typeface="Consolas"/>
                  <a:cs typeface="Consolas"/>
                </a:rPr>
                <a:t>do Memory.poke(addr15,32508);</a:t>
              </a:r>
            </a:p>
            <a:p>
              <a:endParaRPr lang="en-US" sz="1200" dirty="0">
                <a:latin typeface="Consolas"/>
                <a:cs typeface="Consolas"/>
              </a:endParaRPr>
            </a:p>
            <a:p>
              <a:endParaRPr lang="en-US" sz="1200" dirty="0">
                <a:latin typeface="Consolas"/>
                <a:cs typeface="Consolas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186626" y="1043463"/>
              <a:ext cx="242169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latin typeface="Times New Roman"/>
                  <a:ea typeface="宋体"/>
                  <a:cs typeface="Times New Roman"/>
                </a:rPr>
                <a:t>Image drawing code:</a:t>
              </a:r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5218391" y="4312783"/>
            <a:ext cx="3159982" cy="928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885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 programming</a:t>
            </a:r>
            <a:endParaRPr lang="en-US" sz="2000" dirty="0">
              <a:latin typeface="Consolas"/>
              <a:cs typeface="Consola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62001" y="853417"/>
            <a:ext cx="5695461" cy="3640430"/>
            <a:chOff x="762001" y="853417"/>
            <a:chExt cx="5695461" cy="3640430"/>
          </a:xfrm>
        </p:grpSpPr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774064" y="853417"/>
              <a:ext cx="1689772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latin typeface="Consolas"/>
                  <a:cs typeface="Consolas"/>
                </a:rPr>
                <a:t>Fraction</a:t>
              </a:r>
              <a:r>
                <a:rPr lang="en-US" sz="1400" dirty="0">
                  <a:latin typeface="Times New Roman"/>
                  <a:cs typeface="Times New Roman"/>
                </a:rPr>
                <a:t> API</a:t>
              </a:r>
            </a:p>
          </p:txBody>
        </p:sp>
        <p:sp>
          <p:nvSpPr>
            <p:cNvPr id="16" name="Text Box 3"/>
            <p:cNvSpPr txBox="1">
              <a:spLocks noChangeArrowheads="1"/>
            </p:cNvSpPr>
            <p:nvPr/>
          </p:nvSpPr>
          <p:spPr bwMode="auto">
            <a:xfrm>
              <a:off x="762001" y="1187129"/>
              <a:ext cx="5695461" cy="3306718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190800" rIns="93600" bIns="190800" anchor="ctr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class Fraction {</a:t>
              </a:r>
            </a:p>
            <a:p>
              <a:pPr>
                <a:spcBef>
                  <a:spcPts val="800"/>
                </a:spcBef>
              </a:pPr>
              <a:r>
                <a:rPr lang="en-US" dirty="0">
                  <a:latin typeface="Times New Roman"/>
                  <a:ea typeface="Consolas"/>
                  <a:cs typeface="Times New Roman"/>
                </a:rPr>
                <a:t>       /</a:t>
              </a: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** Constructs a (reduced) fraction from the given numerator and denominator */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constructor Fraction new(int x, int y)</a:t>
              </a:r>
            </a:p>
            <a:p>
              <a:pPr>
                <a:spcBef>
                  <a:spcPts val="800"/>
                </a:spcBef>
              </a:pPr>
              <a:r>
                <a:rPr lang="en-US" dirty="0">
                  <a:latin typeface="Times New Roman"/>
                  <a:ea typeface="Consolas"/>
                  <a:cs typeface="Times New Roman"/>
                </a:rPr>
                <a:t>       </a:t>
              </a: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/** Accessors. */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method int getNumerator()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method int getDenominator()</a:t>
              </a:r>
            </a:p>
            <a:p>
              <a:pPr>
                <a:spcBef>
                  <a:spcPts val="800"/>
                </a:spcBef>
              </a:pPr>
              <a:r>
                <a:rPr lang="en-US" dirty="0">
                  <a:latin typeface="Times New Roman"/>
                  <a:ea typeface="Consolas"/>
                  <a:cs typeface="Times New Roman"/>
                </a:rPr>
                <a:t>      </a:t>
              </a: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/** Returns the sum of this fraction and the other one. */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method Fraction plus(Fraction other)</a:t>
              </a:r>
            </a:p>
            <a:p>
              <a:pPr>
                <a:spcBef>
                  <a:spcPts val="800"/>
                </a:spcBef>
              </a:pPr>
              <a:r>
                <a:rPr lang="en-US" dirty="0">
                  <a:latin typeface="Times New Roman"/>
                  <a:ea typeface="Consolas"/>
                  <a:cs typeface="Times New Roman"/>
                </a:rPr>
                <a:t>     </a:t>
              </a: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 /** Disposes this fraction. */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latin typeface="Times New Roman"/>
                  <a:ea typeface="Consolas"/>
                  <a:cs typeface="Times New Roman"/>
                </a:rPr>
                <a:t>      </a:t>
              </a:r>
              <a:r>
                <a:rPr lang="en-US" dirty="0">
                  <a:ea typeface="Consolas"/>
                </a:rPr>
                <a:t>method void dispose()</a:t>
              </a:r>
            </a:p>
            <a:p>
              <a:pPr>
                <a:spcBef>
                  <a:spcPts val="800"/>
                </a:spcBef>
              </a:pPr>
              <a:r>
                <a:rPr lang="en-US" dirty="0">
                  <a:latin typeface="Times New Roman"/>
                  <a:ea typeface="Consolas"/>
                  <a:cs typeface="Times New Roman"/>
                </a:rPr>
                <a:t>     </a:t>
              </a: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 /** Prints this fraction in the format x/y. */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method void print()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}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664413" y="853416"/>
            <a:ext cx="2636911" cy="1914908"/>
            <a:chOff x="762001" y="853417"/>
            <a:chExt cx="2636911" cy="1914908"/>
          </a:xfrm>
        </p:grpSpPr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774063" y="853417"/>
              <a:ext cx="2624849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Example: fractions</a:t>
              </a:r>
            </a:p>
          </p:txBody>
        </p:sp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762001" y="1187129"/>
              <a:ext cx="1942511" cy="1581196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190800" rIns="93600" bIns="190800" anchor="ctr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2/3 + 1/5</a:t>
              </a:r>
            </a:p>
            <a:p>
              <a:pPr>
                <a:spcBef>
                  <a:spcPts val="200"/>
                </a:spcBef>
              </a:pPr>
              <a:endParaRPr lang="en-US" dirty="0">
                <a:ea typeface="Consolas"/>
              </a:endParaRP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(2/7 * 3/4) + 1/2</a:t>
              </a:r>
            </a:p>
            <a:p>
              <a:pPr>
                <a:spcBef>
                  <a:spcPts val="200"/>
                </a:spcBef>
              </a:pPr>
              <a:endParaRPr lang="en-US" dirty="0">
                <a:ea typeface="Consolas"/>
              </a:endParaRP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8/9 / (5/6 – 2/19)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76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drawing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831" r="4656" b="8248"/>
          <a:stretch/>
        </p:blipFill>
        <p:spPr>
          <a:xfrm>
            <a:off x="464403" y="1269957"/>
            <a:ext cx="4122842" cy="453225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5218391" y="4312783"/>
            <a:ext cx="3159982" cy="928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endParaRPr lang="en-US" sz="16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992834" y="1477412"/>
            <a:ext cx="65125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Times New Roman"/>
                <a:ea typeface="宋体"/>
                <a:cs typeface="Times New Roman"/>
              </a:rPr>
              <a:t>row 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016869" y="1010875"/>
            <a:ext cx="3288229" cy="2232704"/>
            <a:chOff x="4971513" y="1328395"/>
            <a:chExt cx="3288229" cy="2232704"/>
          </a:xfrm>
        </p:grpSpPr>
        <p:grpSp>
          <p:nvGrpSpPr>
            <p:cNvPr id="17" name="Group 16"/>
            <p:cNvGrpSpPr/>
            <p:nvPr/>
          </p:nvGrpSpPr>
          <p:grpSpPr>
            <a:xfrm>
              <a:off x="5088309" y="1654734"/>
              <a:ext cx="3171433" cy="1906365"/>
              <a:chOff x="2113025" y="1175182"/>
              <a:chExt cx="5258572" cy="3140762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2113025" y="1175182"/>
                <a:ext cx="5258572" cy="3140762"/>
                <a:chOff x="827395" y="1422748"/>
                <a:chExt cx="6275540" cy="3292311"/>
              </a:xfrm>
            </p:grpSpPr>
            <p:grpSp>
              <p:nvGrpSpPr>
                <p:cNvPr id="28" name="Group 8"/>
                <p:cNvGrpSpPr>
                  <a:grpSpLocks/>
                </p:cNvGrpSpPr>
                <p:nvPr/>
              </p:nvGrpSpPr>
              <p:grpSpPr bwMode="auto">
                <a:xfrm>
                  <a:off x="827395" y="1422748"/>
                  <a:ext cx="6265589" cy="3292311"/>
                  <a:chOff x="384" y="576"/>
                  <a:chExt cx="5136" cy="2736"/>
                </a:xfrm>
              </p:grpSpPr>
              <p:pic>
                <p:nvPicPr>
                  <p:cNvPr id="35" name="Picture 9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656" t="12889" b="51041"/>
                  <a:stretch>
                    <a:fillRect/>
                  </a:stretch>
                </p:blipFill>
                <p:spPr bwMode="auto">
                  <a:xfrm>
                    <a:off x="384" y="576"/>
                    <a:ext cx="5136" cy="26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36" name="Picture 10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656" t="54529" b="44795"/>
                  <a:stretch>
                    <a:fillRect/>
                  </a:stretch>
                </p:blipFill>
                <p:spPr bwMode="auto">
                  <a:xfrm>
                    <a:off x="384" y="3168"/>
                    <a:ext cx="5136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</p:pic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853688" y="1451171"/>
                  <a:ext cx="6249247" cy="3249467"/>
                  <a:chOff x="533400" y="1066800"/>
                  <a:chExt cx="8153400" cy="4724400"/>
                </a:xfrm>
              </p:grpSpPr>
              <p:grpSp>
                <p:nvGrpSpPr>
                  <p:cNvPr id="30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533400" y="1066800"/>
                    <a:ext cx="8153400" cy="4724400"/>
                    <a:chOff x="384" y="576"/>
                    <a:chExt cx="5136" cy="2736"/>
                  </a:xfrm>
                </p:grpSpPr>
                <p:pic>
                  <p:nvPicPr>
                    <p:cNvPr id="33" name="Picture 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7656" t="12889" b="51041"/>
                    <a:stretch>
                      <a:fillRect/>
                    </a:stretch>
                  </p:blipFill>
                  <p:spPr bwMode="auto">
                    <a:xfrm>
                      <a:off x="384" y="576"/>
                      <a:ext cx="5136" cy="26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34" name="Picture 1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7656" t="54529" b="44795"/>
                    <a:stretch>
                      <a:fillRect/>
                    </a:stretch>
                  </p:blipFill>
                  <p:spPr bwMode="auto">
                    <a:xfrm>
                      <a:off x="384" y="3168"/>
                      <a:ext cx="5136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</p:pic>
              </p:grpSp>
              <p:sp>
                <p:nvSpPr>
                  <p:cNvPr id="31" name="Rectangle 30"/>
                  <p:cNvSpPr/>
                  <p:nvPr/>
                </p:nvSpPr>
                <p:spPr bwMode="auto">
                  <a:xfrm>
                    <a:off x="683568" y="1340768"/>
                    <a:ext cx="5616624" cy="367240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  <p:sp>
            <p:nvSpPr>
              <p:cNvPr id="23" name="Rectangle 22"/>
              <p:cNvSpPr/>
              <p:nvPr/>
            </p:nvSpPr>
            <p:spPr>
              <a:xfrm>
                <a:off x="2238124" y="2496863"/>
                <a:ext cx="4778216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346116" y="1921058"/>
                <a:ext cx="2139011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843217" y="2002413"/>
                <a:ext cx="2139011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Text Box 3"/>
            <p:cNvSpPr txBox="1">
              <a:spLocks noChangeArrowheads="1"/>
            </p:cNvSpPr>
            <p:nvPr/>
          </p:nvSpPr>
          <p:spPr bwMode="auto">
            <a:xfrm>
              <a:off x="4971513" y="1328395"/>
              <a:ext cx="3270465" cy="323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0 1 2 ...                        512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349555" y="2421658"/>
            <a:ext cx="331298" cy="355599"/>
            <a:chOff x="9029283" y="4226137"/>
            <a:chExt cx="331298" cy="355599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6"/>
            <a:srcRect l="42496" t="44888" r="53788" b="51843"/>
            <a:stretch/>
          </p:blipFill>
          <p:spPr>
            <a:xfrm>
              <a:off x="9067859" y="4305965"/>
              <a:ext cx="292722" cy="275771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9029283" y="4226137"/>
              <a:ext cx="325120" cy="907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4118428" y="1302504"/>
            <a:ext cx="937481" cy="226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97200" rIns="0" bIns="972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ts val="100"/>
              </a:spcBef>
            </a:pPr>
            <a:r>
              <a:rPr lang="en-US" sz="1200" dirty="0">
                <a:latin typeface="Consolas"/>
                <a:cs typeface="Consolas"/>
              </a:rPr>
              <a:t>0</a:t>
            </a:r>
          </a:p>
          <a:p>
            <a:pPr algn="r">
              <a:spcBef>
                <a:spcPts val="100"/>
              </a:spcBef>
            </a:pPr>
            <a:r>
              <a:rPr lang="en-US" sz="1200" dirty="0">
                <a:latin typeface="Consolas"/>
                <a:cs typeface="Consolas"/>
              </a:rPr>
              <a:t>1</a:t>
            </a:r>
          </a:p>
          <a:p>
            <a:pPr algn="r">
              <a:spcBef>
                <a:spcPts val="100"/>
              </a:spcBef>
            </a:pPr>
            <a:r>
              <a:rPr lang="en-US" sz="1200" dirty="0">
                <a:latin typeface="Consolas"/>
                <a:cs typeface="Consolas"/>
              </a:rPr>
              <a:t>...</a:t>
            </a:r>
          </a:p>
          <a:p>
            <a:pPr algn="r">
              <a:spcBef>
                <a:spcPts val="100"/>
              </a:spcBef>
            </a:pPr>
            <a:endParaRPr lang="en-US" sz="1200" dirty="0">
              <a:latin typeface="Consolas"/>
              <a:cs typeface="Consolas"/>
            </a:endParaRPr>
          </a:p>
          <a:p>
            <a:pPr algn="r">
              <a:spcBef>
                <a:spcPts val="100"/>
              </a:spcBef>
            </a:pPr>
            <a:endParaRPr lang="en-US" sz="1200" dirty="0">
              <a:latin typeface="Consolas"/>
              <a:cs typeface="Consolas"/>
            </a:endParaRPr>
          </a:p>
          <a:p>
            <a:pPr algn="r">
              <a:spcBef>
                <a:spcPts val="100"/>
              </a:spcBef>
            </a:pPr>
            <a:endParaRPr lang="en-US" sz="1200" dirty="0">
              <a:latin typeface="Consolas"/>
              <a:cs typeface="Consolas"/>
            </a:endParaRPr>
          </a:p>
          <a:p>
            <a:pPr algn="r">
              <a:spcBef>
                <a:spcPts val="100"/>
              </a:spcBef>
            </a:pPr>
            <a:endParaRPr lang="en-US" sz="1200" dirty="0">
              <a:latin typeface="Consolas"/>
              <a:cs typeface="Consolas"/>
            </a:endParaRPr>
          </a:p>
          <a:p>
            <a:pPr algn="r">
              <a:spcBef>
                <a:spcPts val="100"/>
              </a:spcBef>
            </a:pPr>
            <a:endParaRPr lang="en-US" sz="1200" dirty="0">
              <a:latin typeface="Consolas"/>
              <a:cs typeface="Consolas"/>
            </a:endParaRPr>
          </a:p>
          <a:p>
            <a:pPr algn="r">
              <a:spcBef>
                <a:spcPts val="100"/>
              </a:spcBef>
            </a:pPr>
            <a:r>
              <a:rPr lang="en-US" sz="1200" dirty="0">
                <a:latin typeface="Consolas"/>
                <a:cs typeface="Consolas"/>
              </a:rPr>
              <a:t>256</a:t>
            </a:r>
          </a:p>
        </p:txBody>
      </p:sp>
    </p:spTree>
    <p:extLst>
      <p:ext uri="{BB962C8B-B14F-4D97-AF65-F5344CB8AC3E}">
        <p14:creationId xmlns:p14="http://schemas.microsoft.com/office/powerpoint/2010/main" val="107942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drawing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271304" y="4312783"/>
            <a:ext cx="3159982" cy="928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endParaRPr lang="en-US" sz="16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5016869" y="1010875"/>
            <a:ext cx="3288229" cy="2232704"/>
            <a:chOff x="4971513" y="1328395"/>
            <a:chExt cx="3288229" cy="2232704"/>
          </a:xfrm>
        </p:grpSpPr>
        <p:grpSp>
          <p:nvGrpSpPr>
            <p:cNvPr id="17" name="Group 16"/>
            <p:cNvGrpSpPr/>
            <p:nvPr/>
          </p:nvGrpSpPr>
          <p:grpSpPr>
            <a:xfrm>
              <a:off x="5088309" y="1654734"/>
              <a:ext cx="3171433" cy="1906365"/>
              <a:chOff x="2113025" y="1175182"/>
              <a:chExt cx="5258572" cy="3140762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2113025" y="1175182"/>
                <a:ext cx="5258572" cy="3140762"/>
                <a:chOff x="827395" y="1422748"/>
                <a:chExt cx="6275540" cy="3292311"/>
              </a:xfrm>
            </p:grpSpPr>
            <p:grpSp>
              <p:nvGrpSpPr>
                <p:cNvPr id="28" name="Group 8"/>
                <p:cNvGrpSpPr>
                  <a:grpSpLocks/>
                </p:cNvGrpSpPr>
                <p:nvPr/>
              </p:nvGrpSpPr>
              <p:grpSpPr bwMode="auto">
                <a:xfrm>
                  <a:off x="827395" y="1422748"/>
                  <a:ext cx="6265589" cy="3292311"/>
                  <a:chOff x="384" y="576"/>
                  <a:chExt cx="5136" cy="2736"/>
                </a:xfrm>
              </p:grpSpPr>
              <p:pic>
                <p:nvPicPr>
                  <p:cNvPr id="35" name="Picture 9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656" t="12889" b="51041"/>
                  <a:stretch>
                    <a:fillRect/>
                  </a:stretch>
                </p:blipFill>
                <p:spPr bwMode="auto">
                  <a:xfrm>
                    <a:off x="384" y="576"/>
                    <a:ext cx="5136" cy="26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36" name="Picture 10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656" t="54529" b="44795"/>
                  <a:stretch>
                    <a:fillRect/>
                  </a:stretch>
                </p:blipFill>
                <p:spPr bwMode="auto">
                  <a:xfrm>
                    <a:off x="384" y="3168"/>
                    <a:ext cx="5136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</p:pic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853688" y="1451171"/>
                  <a:ext cx="6249247" cy="3249467"/>
                  <a:chOff x="533400" y="1066800"/>
                  <a:chExt cx="8153400" cy="4724400"/>
                </a:xfrm>
              </p:grpSpPr>
              <p:grpSp>
                <p:nvGrpSpPr>
                  <p:cNvPr id="30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533400" y="1066800"/>
                    <a:ext cx="8153400" cy="4724400"/>
                    <a:chOff x="384" y="576"/>
                    <a:chExt cx="5136" cy="2736"/>
                  </a:xfrm>
                </p:grpSpPr>
                <p:pic>
                  <p:nvPicPr>
                    <p:cNvPr id="33" name="Picture 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7656" t="12889" b="51041"/>
                    <a:stretch>
                      <a:fillRect/>
                    </a:stretch>
                  </p:blipFill>
                  <p:spPr bwMode="auto">
                    <a:xfrm>
                      <a:off x="384" y="576"/>
                      <a:ext cx="5136" cy="26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34" name="Picture 1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7656" t="54529" b="44795"/>
                    <a:stretch>
                      <a:fillRect/>
                    </a:stretch>
                  </p:blipFill>
                  <p:spPr bwMode="auto">
                    <a:xfrm>
                      <a:off x="384" y="3168"/>
                      <a:ext cx="5136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</p:pic>
              </p:grpSp>
              <p:sp>
                <p:nvSpPr>
                  <p:cNvPr id="31" name="Rectangle 30"/>
                  <p:cNvSpPr/>
                  <p:nvPr/>
                </p:nvSpPr>
                <p:spPr bwMode="auto">
                  <a:xfrm>
                    <a:off x="683568" y="1340768"/>
                    <a:ext cx="5616624" cy="367240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  <p:sp>
            <p:nvSpPr>
              <p:cNvPr id="22" name="Rectangle 21"/>
              <p:cNvSpPr/>
              <p:nvPr/>
            </p:nvSpPr>
            <p:spPr>
              <a:xfrm>
                <a:off x="2220361" y="1385365"/>
                <a:ext cx="4609467" cy="8073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238124" y="2496863"/>
                <a:ext cx="4778216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346116" y="1921058"/>
                <a:ext cx="2139011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843217" y="2002413"/>
                <a:ext cx="2139011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Text Box 3"/>
            <p:cNvSpPr txBox="1">
              <a:spLocks noChangeArrowheads="1"/>
            </p:cNvSpPr>
            <p:nvPr/>
          </p:nvSpPr>
          <p:spPr bwMode="auto">
            <a:xfrm>
              <a:off x="4971513" y="1328395"/>
              <a:ext cx="3270465" cy="323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0 1 2 ...                        512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349555" y="2421658"/>
            <a:ext cx="331298" cy="355599"/>
            <a:chOff x="9029283" y="4226137"/>
            <a:chExt cx="331298" cy="355599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5"/>
            <a:srcRect l="42496" t="44888" r="53788" b="51843"/>
            <a:stretch/>
          </p:blipFill>
          <p:spPr>
            <a:xfrm>
              <a:off x="9067859" y="4305965"/>
              <a:ext cx="292722" cy="275771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9029283" y="4226137"/>
              <a:ext cx="325120" cy="907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4118428" y="1302504"/>
            <a:ext cx="937481" cy="226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97200" rIns="0" bIns="972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ts val="100"/>
              </a:spcBef>
            </a:pPr>
            <a:r>
              <a:rPr lang="en-US" sz="1200" dirty="0">
                <a:latin typeface="Consolas"/>
                <a:cs typeface="Consolas"/>
              </a:rPr>
              <a:t>0</a:t>
            </a:r>
          </a:p>
          <a:p>
            <a:pPr algn="r">
              <a:spcBef>
                <a:spcPts val="100"/>
              </a:spcBef>
            </a:pPr>
            <a:r>
              <a:rPr lang="en-US" sz="1200" dirty="0">
                <a:latin typeface="Consolas"/>
                <a:cs typeface="Consolas"/>
              </a:rPr>
              <a:t>1</a:t>
            </a:r>
          </a:p>
          <a:p>
            <a:pPr algn="r">
              <a:spcBef>
                <a:spcPts val="100"/>
              </a:spcBef>
            </a:pPr>
            <a:r>
              <a:rPr lang="en-US" sz="1200" dirty="0">
                <a:latin typeface="Consolas"/>
                <a:cs typeface="Consolas"/>
              </a:rPr>
              <a:t>...</a:t>
            </a:r>
          </a:p>
          <a:p>
            <a:pPr algn="r">
              <a:spcBef>
                <a:spcPts val="100"/>
              </a:spcBef>
            </a:pPr>
            <a:endParaRPr lang="en-US" sz="1200" dirty="0">
              <a:latin typeface="Consolas"/>
              <a:cs typeface="Consolas"/>
            </a:endParaRPr>
          </a:p>
          <a:p>
            <a:pPr algn="r">
              <a:spcBef>
                <a:spcPts val="100"/>
              </a:spcBef>
            </a:pPr>
            <a:endParaRPr lang="en-US" sz="1200" dirty="0">
              <a:latin typeface="Consolas"/>
              <a:cs typeface="Consolas"/>
            </a:endParaRPr>
          </a:p>
          <a:p>
            <a:pPr algn="r">
              <a:spcBef>
                <a:spcPts val="100"/>
              </a:spcBef>
            </a:pPr>
            <a:endParaRPr lang="en-US" sz="1200" dirty="0">
              <a:latin typeface="Consolas"/>
              <a:cs typeface="Consolas"/>
            </a:endParaRPr>
          </a:p>
          <a:p>
            <a:pPr algn="r">
              <a:spcBef>
                <a:spcPts val="100"/>
              </a:spcBef>
            </a:pPr>
            <a:endParaRPr lang="en-US" sz="1200" dirty="0">
              <a:latin typeface="Consolas"/>
              <a:cs typeface="Consolas"/>
            </a:endParaRPr>
          </a:p>
          <a:p>
            <a:pPr algn="r">
              <a:spcBef>
                <a:spcPts val="100"/>
              </a:spcBef>
            </a:pPr>
            <a:endParaRPr lang="en-US" sz="1200" dirty="0">
              <a:latin typeface="Consolas"/>
              <a:cs typeface="Consolas"/>
            </a:endParaRPr>
          </a:p>
          <a:p>
            <a:pPr algn="r">
              <a:spcBef>
                <a:spcPts val="100"/>
              </a:spcBef>
            </a:pPr>
            <a:r>
              <a:rPr lang="en-US" sz="1200" dirty="0">
                <a:latin typeface="Consolas"/>
                <a:cs typeface="Consolas"/>
              </a:rPr>
              <a:t>256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4080" y="968102"/>
            <a:ext cx="6749864" cy="5620567"/>
            <a:chOff x="164080" y="968102"/>
            <a:chExt cx="6749864" cy="5620567"/>
          </a:xfrm>
        </p:grpSpPr>
        <p:grpSp>
          <p:nvGrpSpPr>
            <p:cNvPr id="6" name="Group 5"/>
            <p:cNvGrpSpPr/>
            <p:nvPr/>
          </p:nvGrpSpPr>
          <p:grpSpPr>
            <a:xfrm>
              <a:off x="164080" y="968102"/>
              <a:ext cx="3414442" cy="5620567"/>
              <a:chOff x="164080" y="968102"/>
              <a:chExt cx="3414442" cy="5620567"/>
            </a:xfrm>
          </p:grpSpPr>
          <p:sp>
            <p:nvSpPr>
              <p:cNvPr id="42" name="Text Box 3"/>
              <p:cNvSpPr txBox="1">
                <a:spLocks noChangeArrowheads="1"/>
              </p:cNvSpPr>
              <p:nvPr/>
            </p:nvSpPr>
            <p:spPr bwMode="auto">
              <a:xfrm>
                <a:off x="1219556" y="1282836"/>
                <a:ext cx="1547102" cy="5305833"/>
              </a:xfrm>
              <a:prstGeom prst="rect">
                <a:avLst/>
              </a:prstGeom>
              <a:solidFill>
                <a:srgbClr val="F3F3FF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63500" dist="89803" dir="2700000" algn="ctr" rotWithShape="0">
                  <a:srgbClr val="293973">
                    <a:alpha val="74998"/>
                  </a:srgbClr>
                </a:outerShdw>
              </a:effectLst>
            </p:spPr>
            <p:txBody>
              <a:bodyPr lIns="108000" tIns="97200" rIns="0" bIns="97200" anchor="t" anchorCtr="0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400"/>
                  </a:spcBef>
                </a:pPr>
                <a:r>
                  <a:rPr lang="he-IL" sz="1200" dirty="0">
                    <a:latin typeface="Consolas"/>
                    <a:cs typeface="Consolas"/>
                  </a:rPr>
                  <a:t>000</a:t>
                </a:r>
                <a:r>
                  <a:rPr lang="en-US" sz="1200" dirty="0">
                    <a:latin typeface="Consolas"/>
                    <a:cs typeface="Consolas"/>
                  </a:rPr>
                  <a:t>11</a:t>
                </a:r>
                <a:r>
                  <a:rPr lang="he-IL" sz="1200" dirty="0">
                    <a:latin typeface="Consolas"/>
                    <a:cs typeface="Consolas"/>
                  </a:rPr>
                  <a:t>00000</a:t>
                </a:r>
                <a:r>
                  <a:rPr lang="en-US" sz="1200" dirty="0">
                    <a:latin typeface="Consolas"/>
                    <a:cs typeface="Consolas"/>
                  </a:rPr>
                  <a:t>1</a:t>
                </a:r>
                <a:r>
                  <a:rPr lang="he-IL" sz="1200" dirty="0">
                    <a:latin typeface="Consolas"/>
                    <a:cs typeface="Consolas"/>
                  </a:rPr>
                  <a:t>00</a:t>
                </a:r>
                <a:r>
                  <a:rPr lang="en-US" sz="1200" dirty="0">
                    <a:latin typeface="Consolas"/>
                    <a:cs typeface="Consolas"/>
                  </a:rPr>
                  <a:t>1</a:t>
                </a:r>
                <a:r>
                  <a:rPr lang="he-IL" sz="1200" dirty="0">
                    <a:latin typeface="Consolas"/>
                    <a:cs typeface="Consolas"/>
                  </a:rPr>
                  <a:t>00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200" dirty="0">
                    <a:latin typeface="Consolas"/>
                    <a:cs typeface="Consolas"/>
                  </a:rPr>
                  <a:t>1111</a:t>
                </a:r>
                <a:r>
                  <a:rPr lang="he-IL" sz="1200" dirty="0">
                    <a:latin typeface="Consolas"/>
                    <a:cs typeface="Consolas"/>
                  </a:rPr>
                  <a:t>0000</a:t>
                </a:r>
                <a:r>
                  <a:rPr lang="en-US" sz="1200" dirty="0">
                    <a:latin typeface="Consolas"/>
                    <a:cs typeface="Consolas"/>
                  </a:rPr>
                  <a:t>101</a:t>
                </a:r>
                <a:r>
                  <a:rPr lang="he-IL" sz="1200" dirty="0">
                    <a:latin typeface="Consolas"/>
                    <a:cs typeface="Consolas"/>
                  </a:rPr>
                  <a:t>0000</a:t>
                </a:r>
                <a:r>
                  <a:rPr lang="en-US" sz="1200" dirty="0">
                    <a:latin typeface="Consolas"/>
                    <a:cs typeface="Consolas"/>
                  </a:rPr>
                  <a:t>1</a:t>
                </a:r>
                <a:endParaRPr lang="he-IL" sz="1200" dirty="0">
                  <a:latin typeface="Consolas"/>
                  <a:cs typeface="Consolas"/>
                </a:endParaRPr>
              </a:p>
              <a:p>
                <a:pPr>
                  <a:spcBef>
                    <a:spcPts val="400"/>
                  </a:spcBef>
                </a:pPr>
                <a:r>
                  <a:rPr lang="en-US" sz="1200" dirty="0">
                    <a:latin typeface="Consolas"/>
                    <a:cs typeface="Consolas"/>
                  </a:rPr>
                  <a:t>...</a:t>
                </a:r>
              </a:p>
              <a:p>
                <a:pPr>
                  <a:spcBef>
                    <a:spcPts val="400"/>
                  </a:spcBef>
                </a:pPr>
                <a:endParaRPr lang="en-US" sz="1200" dirty="0">
                  <a:latin typeface="Consolas"/>
                  <a:cs typeface="Consolas"/>
                </a:endParaRPr>
              </a:p>
              <a:p>
                <a:pPr>
                  <a:spcBef>
                    <a:spcPts val="400"/>
                  </a:spcBef>
                </a:pPr>
                <a:endParaRPr lang="en-US" sz="1200" dirty="0">
                  <a:latin typeface="Consolas"/>
                  <a:cs typeface="Consolas"/>
                </a:endParaRPr>
              </a:p>
              <a:p>
                <a:pPr>
                  <a:spcBef>
                    <a:spcPts val="400"/>
                  </a:spcBef>
                </a:pPr>
                <a:endParaRPr lang="en-US" sz="1200" dirty="0">
                  <a:latin typeface="Consolas"/>
                  <a:cs typeface="Consolas"/>
                </a:endParaRPr>
              </a:p>
              <a:p>
                <a:pPr>
                  <a:spcBef>
                    <a:spcPts val="400"/>
                  </a:spcBef>
                </a:pPr>
                <a:endParaRPr lang="en-US" sz="1200" dirty="0">
                  <a:latin typeface="Consolas"/>
                  <a:cs typeface="Consolas"/>
                </a:endParaRPr>
              </a:p>
              <a:p>
                <a:pPr>
                  <a:spcBef>
                    <a:spcPts val="400"/>
                  </a:spcBef>
                </a:pPr>
                <a:endParaRPr lang="en-US" sz="1200" dirty="0">
                  <a:latin typeface="Consolas"/>
                  <a:cs typeface="Consolas"/>
                </a:endParaRPr>
              </a:p>
              <a:p>
                <a:pPr>
                  <a:spcBef>
                    <a:spcPts val="400"/>
                  </a:spcBef>
                </a:pPr>
                <a:endParaRPr lang="en-US" sz="1200" dirty="0">
                  <a:latin typeface="Consolas"/>
                  <a:cs typeface="Consolas"/>
                </a:endParaRPr>
              </a:p>
              <a:p>
                <a:pPr>
                  <a:spcBef>
                    <a:spcPts val="400"/>
                  </a:spcBef>
                </a:pPr>
                <a:endParaRPr lang="en-US" sz="1200" dirty="0">
                  <a:latin typeface="Consolas"/>
                  <a:cs typeface="Consolas"/>
                </a:endParaRPr>
              </a:p>
              <a:p>
                <a:pPr>
                  <a:spcBef>
                    <a:spcPts val="400"/>
                  </a:spcBef>
                </a:pPr>
                <a:endParaRPr lang="en-US" sz="1200" dirty="0">
                  <a:latin typeface="Consolas"/>
                  <a:cs typeface="Consolas"/>
                </a:endParaRPr>
              </a:p>
              <a:p>
                <a:pPr>
                  <a:spcBef>
                    <a:spcPts val="400"/>
                  </a:spcBef>
                </a:pPr>
                <a:r>
                  <a:rPr lang="en-US" sz="1200" dirty="0">
                    <a:latin typeface="Consolas"/>
                    <a:cs typeface="Consolas"/>
                  </a:rPr>
                  <a:t>...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200" dirty="0">
                    <a:latin typeface="Consolas"/>
                    <a:cs typeface="Consolas"/>
                  </a:rPr>
                  <a:t>0000000000000000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200" dirty="0">
                    <a:latin typeface="Consolas"/>
                    <a:cs typeface="Consolas"/>
                  </a:rPr>
                  <a:t>...</a:t>
                </a:r>
              </a:p>
              <a:p>
                <a:pPr>
                  <a:spcBef>
                    <a:spcPts val="400"/>
                  </a:spcBef>
                </a:pPr>
                <a:endParaRPr lang="en-US" sz="1200" dirty="0">
                  <a:latin typeface="Consolas"/>
                  <a:cs typeface="Consolas"/>
                </a:endParaRPr>
              </a:p>
              <a:p>
                <a:pPr>
                  <a:spcBef>
                    <a:spcPts val="400"/>
                  </a:spcBef>
                </a:pPr>
                <a:r>
                  <a:rPr lang="en-US" sz="1200" dirty="0">
                    <a:latin typeface="Consolas"/>
                    <a:cs typeface="Consolas"/>
                  </a:rPr>
                  <a:t>  </a:t>
                </a:r>
              </a:p>
              <a:p>
                <a:pPr>
                  <a:spcBef>
                    <a:spcPts val="400"/>
                  </a:spcBef>
                </a:pPr>
                <a:endParaRPr lang="en-US" sz="1200" dirty="0">
                  <a:latin typeface="Consolas"/>
                  <a:cs typeface="Consolas"/>
                </a:endParaRPr>
              </a:p>
              <a:p>
                <a:pPr>
                  <a:spcBef>
                    <a:spcPts val="400"/>
                  </a:spcBef>
                </a:pPr>
                <a:r>
                  <a:rPr lang="en-US" sz="1200" dirty="0">
                    <a:latin typeface="Consolas"/>
                    <a:cs typeface="Consolas"/>
                  </a:rPr>
                  <a:t>...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200" dirty="0">
                    <a:latin typeface="Consolas"/>
                    <a:cs typeface="Consolas"/>
                  </a:rPr>
                  <a:t>0000000000000000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200" dirty="0">
                    <a:latin typeface="Consolas"/>
                    <a:cs typeface="Consolas"/>
                  </a:rPr>
                  <a:t>...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200" dirty="0">
                    <a:latin typeface="Consolas"/>
                    <a:cs typeface="Consolas"/>
                  </a:rPr>
                  <a:t>...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200" dirty="0">
                    <a:latin typeface="Consolas"/>
                    <a:cs typeface="Consolas"/>
                  </a:rPr>
                  <a:t>1000111100111100</a:t>
                </a:r>
              </a:p>
            </p:txBody>
          </p:sp>
          <p:sp>
            <p:nvSpPr>
              <p:cNvPr id="43" name="Text Box 3"/>
              <p:cNvSpPr txBox="1">
                <a:spLocks noChangeArrowheads="1"/>
              </p:cNvSpPr>
              <p:nvPr/>
            </p:nvSpPr>
            <p:spPr bwMode="auto">
              <a:xfrm>
                <a:off x="164080" y="1293149"/>
                <a:ext cx="937481" cy="42580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0" tIns="97200" rIns="0" bIns="97200" anchor="t" anchorCtr="0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r">
                  <a:spcBef>
                    <a:spcPts val="400"/>
                  </a:spcBef>
                </a:pPr>
                <a:r>
                  <a:rPr lang="en-US" sz="1200" dirty="0">
                    <a:latin typeface="Consolas"/>
                    <a:cs typeface="Consolas"/>
                  </a:rPr>
                  <a:t>0</a:t>
                </a:r>
              </a:p>
              <a:p>
                <a:pPr algn="r">
                  <a:spcBef>
                    <a:spcPts val="400"/>
                  </a:spcBef>
                </a:pPr>
                <a:r>
                  <a:rPr lang="en-US" sz="1200" dirty="0">
                    <a:latin typeface="Consolas"/>
                    <a:cs typeface="Consolas"/>
                  </a:rPr>
                  <a:t>1</a:t>
                </a:r>
              </a:p>
              <a:p>
                <a:pPr algn="r">
                  <a:spcBef>
                    <a:spcPts val="400"/>
                  </a:spcBef>
                </a:pPr>
                <a:r>
                  <a:rPr lang="en-US" sz="1200" dirty="0">
                    <a:latin typeface="Consolas"/>
                    <a:cs typeface="Consolas"/>
                  </a:rPr>
                  <a:t>2</a:t>
                </a:r>
              </a:p>
              <a:p>
                <a:pPr algn="r">
                  <a:spcBef>
                    <a:spcPts val="400"/>
                  </a:spcBef>
                </a:pPr>
                <a:r>
                  <a:rPr lang="en-US" sz="1200" dirty="0">
                    <a:latin typeface="Consolas"/>
                    <a:cs typeface="Consolas"/>
                  </a:rPr>
                  <a:t>..</a:t>
                </a:r>
              </a:p>
              <a:p>
                <a:pPr algn="r">
                  <a:spcBef>
                    <a:spcPts val="400"/>
                  </a:spcBef>
                </a:pPr>
                <a:endParaRPr lang="en-US" sz="1200" dirty="0">
                  <a:latin typeface="Consolas"/>
                  <a:cs typeface="Consolas"/>
                </a:endParaRPr>
              </a:p>
              <a:p>
                <a:pPr algn="r">
                  <a:spcBef>
                    <a:spcPts val="400"/>
                  </a:spcBef>
                </a:pPr>
                <a:endParaRPr lang="en-US" sz="1200" dirty="0">
                  <a:latin typeface="Consolas"/>
                  <a:cs typeface="Consolas"/>
                </a:endParaRPr>
              </a:p>
              <a:p>
                <a:pPr algn="r">
                  <a:spcBef>
                    <a:spcPts val="400"/>
                  </a:spcBef>
                </a:pPr>
                <a:endParaRPr lang="en-US" sz="1200" dirty="0">
                  <a:latin typeface="Consolas"/>
                  <a:cs typeface="Consolas"/>
                </a:endParaRPr>
              </a:p>
              <a:p>
                <a:pPr algn="r">
                  <a:spcBef>
                    <a:spcPts val="400"/>
                  </a:spcBef>
                </a:pPr>
                <a:endParaRPr lang="en-US" sz="1200" dirty="0">
                  <a:latin typeface="Consolas"/>
                  <a:cs typeface="Consolas"/>
                </a:endParaRPr>
              </a:p>
              <a:p>
                <a:pPr algn="r">
                  <a:spcBef>
                    <a:spcPts val="400"/>
                  </a:spcBef>
                </a:pPr>
                <a:endParaRPr lang="en-US" sz="1200" dirty="0">
                  <a:latin typeface="Consolas"/>
                  <a:cs typeface="Consolas"/>
                </a:endParaRPr>
              </a:p>
              <a:p>
                <a:pPr algn="r">
                  <a:spcBef>
                    <a:spcPts val="400"/>
                  </a:spcBef>
                </a:pPr>
                <a:endParaRPr lang="en-US" sz="1200" dirty="0">
                  <a:latin typeface="Consolas"/>
                  <a:cs typeface="Consolas"/>
                </a:endParaRPr>
              </a:p>
              <a:p>
                <a:pPr algn="r">
                  <a:spcBef>
                    <a:spcPts val="400"/>
                  </a:spcBef>
                </a:pPr>
                <a:endParaRPr lang="en-US" sz="1200" dirty="0">
                  <a:latin typeface="Consolas"/>
                  <a:cs typeface="Consolas"/>
                </a:endParaRPr>
              </a:p>
              <a:p>
                <a:pPr algn="r">
                  <a:spcBef>
                    <a:spcPts val="400"/>
                  </a:spcBef>
                </a:pPr>
                <a:r>
                  <a:rPr lang="en-US" sz="1200" dirty="0">
                    <a:latin typeface="Consolas"/>
                    <a:cs typeface="Consolas"/>
                  </a:rPr>
                  <a:t>...</a:t>
                </a:r>
              </a:p>
              <a:p>
                <a:pPr algn="r">
                  <a:spcBef>
                    <a:spcPts val="400"/>
                  </a:spcBef>
                </a:pPr>
                <a:r>
                  <a:rPr lang="en-US" sz="1200" dirty="0">
                    <a:latin typeface="Consolas"/>
                    <a:cs typeface="Consolas"/>
                  </a:rPr>
                  <a:t>16384</a:t>
                </a:r>
              </a:p>
              <a:p>
                <a:pPr algn="r">
                  <a:spcBef>
                    <a:spcPts val="400"/>
                  </a:spcBef>
                </a:pPr>
                <a:r>
                  <a:rPr lang="en-US" sz="1200" dirty="0">
                    <a:latin typeface="Consolas"/>
                    <a:cs typeface="Consolas"/>
                  </a:rPr>
                  <a:t>...</a:t>
                </a:r>
              </a:p>
              <a:p>
                <a:pPr algn="r">
                  <a:spcBef>
                    <a:spcPts val="400"/>
                  </a:spcBef>
                </a:pPr>
                <a:endParaRPr lang="en-US" sz="1200" dirty="0">
                  <a:latin typeface="Consolas"/>
                  <a:cs typeface="Consolas"/>
                </a:endParaRPr>
              </a:p>
              <a:p>
                <a:pPr algn="r">
                  <a:spcBef>
                    <a:spcPts val="400"/>
                  </a:spcBef>
                </a:pPr>
                <a:r>
                  <a:rPr lang="en-US" sz="1200" dirty="0">
                    <a:latin typeface="Consolas"/>
                    <a:cs typeface="Consolas"/>
                  </a:rPr>
                  <a:t>  </a:t>
                </a:r>
              </a:p>
              <a:p>
                <a:pPr algn="r">
                  <a:spcBef>
                    <a:spcPts val="400"/>
                  </a:spcBef>
                </a:pPr>
                <a:endParaRPr lang="en-US" sz="1200" dirty="0">
                  <a:latin typeface="Consolas"/>
                  <a:cs typeface="Consolas"/>
                </a:endParaRPr>
              </a:p>
              <a:p>
                <a:pPr algn="r">
                  <a:spcBef>
                    <a:spcPts val="400"/>
                  </a:spcBef>
                </a:pPr>
                <a:r>
                  <a:rPr lang="en-US" sz="1200" dirty="0">
                    <a:latin typeface="Consolas"/>
                    <a:cs typeface="Consolas"/>
                  </a:rPr>
                  <a:t>...</a:t>
                </a:r>
              </a:p>
              <a:p>
                <a:pPr algn="r">
                  <a:spcBef>
                    <a:spcPts val="400"/>
                  </a:spcBef>
                </a:pPr>
                <a:r>
                  <a:rPr lang="en-US" sz="1200" dirty="0">
                    <a:latin typeface="Consolas"/>
                    <a:cs typeface="Consolas"/>
                  </a:rPr>
                  <a:t>24575</a:t>
                </a:r>
              </a:p>
              <a:p>
                <a:pPr algn="r">
                  <a:spcBef>
                    <a:spcPts val="400"/>
                  </a:spcBef>
                </a:pPr>
                <a:r>
                  <a:rPr lang="en-US" sz="1200" dirty="0">
                    <a:latin typeface="Consolas"/>
                    <a:cs typeface="Consolas"/>
                  </a:rPr>
                  <a:t>...</a:t>
                </a:r>
              </a:p>
              <a:p>
                <a:pPr algn="r">
                  <a:spcBef>
                    <a:spcPts val="400"/>
                  </a:spcBef>
                </a:pPr>
                <a:r>
                  <a:rPr lang="en-US" sz="1200" dirty="0">
                    <a:latin typeface="Consolas"/>
                    <a:cs typeface="Consolas"/>
                  </a:rPr>
                  <a:t>...</a:t>
                </a:r>
              </a:p>
              <a:p>
                <a:pPr algn="r">
                  <a:spcBef>
                    <a:spcPts val="400"/>
                  </a:spcBef>
                </a:pPr>
                <a:r>
                  <a:rPr lang="en-US" sz="1200" dirty="0">
                    <a:latin typeface="Consolas"/>
                    <a:cs typeface="Consolas"/>
                  </a:rPr>
                  <a:t>32767</a:t>
                </a:r>
              </a:p>
              <a:p>
                <a:pPr algn="r">
                  <a:spcBef>
                    <a:spcPts val="400"/>
                  </a:spcBef>
                </a:pPr>
                <a:endParaRPr lang="en-US" sz="1200" dirty="0">
                  <a:latin typeface="Consolas"/>
                  <a:cs typeface="Consolas"/>
                </a:endParaRPr>
              </a:p>
              <a:p>
                <a:pPr algn="r"/>
                <a:endParaRPr lang="en-US" sz="1200" dirty="0">
                  <a:latin typeface="Consolas"/>
                  <a:cs typeface="Consolas"/>
                </a:endParaRPr>
              </a:p>
              <a:p>
                <a:pPr algn="r">
                  <a:spcBef>
                    <a:spcPts val="400"/>
                  </a:spcBef>
                </a:pPr>
                <a:endParaRPr lang="en-US" sz="1200" dirty="0">
                  <a:latin typeface="Consolas"/>
                  <a:cs typeface="Consolas"/>
                </a:endParaRPr>
              </a:p>
              <a:p>
                <a:pPr algn="r"/>
                <a:endParaRPr lang="en-US" sz="1200" dirty="0">
                  <a:latin typeface="Consolas"/>
                  <a:cs typeface="Consolas"/>
                </a:endParaRPr>
              </a:p>
              <a:p>
                <a:pPr algn="r"/>
                <a:r>
                  <a:rPr lang="en-US" sz="1200" dirty="0">
                    <a:latin typeface="Consolas"/>
                    <a:cs typeface="Consolas"/>
                  </a:rPr>
                  <a:t>   </a:t>
                </a:r>
              </a:p>
              <a:p>
                <a:pPr algn="r"/>
                <a:endParaRPr lang="en-US" sz="1200" dirty="0">
                  <a:latin typeface="Consolas"/>
                  <a:cs typeface="Consolas"/>
                </a:endParaRPr>
              </a:p>
              <a:p>
                <a:pPr algn="r"/>
                <a:endParaRPr lang="en-US" sz="1200" dirty="0">
                  <a:latin typeface="Consolas"/>
                  <a:cs typeface="Consolas"/>
                </a:endParaRPr>
              </a:p>
            </p:txBody>
          </p:sp>
          <p:sp>
            <p:nvSpPr>
              <p:cNvPr id="44" name="Rectangle 43"/>
              <p:cNvSpPr>
                <a:spLocks noChangeArrowheads="1"/>
              </p:cNvSpPr>
              <p:nvPr/>
            </p:nvSpPr>
            <p:spPr bwMode="auto">
              <a:xfrm>
                <a:off x="1156827" y="968102"/>
                <a:ext cx="2421695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spcBef>
                    <a:spcPct val="60000"/>
                  </a:spcBef>
                  <a:spcAft>
                    <a:spcPct val="70000"/>
                  </a:spcAft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400" dirty="0">
                    <a:latin typeface="Times New Roman"/>
                    <a:ea typeface="宋体"/>
                    <a:cs typeface="Times New Roman"/>
                  </a:rPr>
                  <a:t>Hack RAM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229586" y="4162517"/>
                <a:ext cx="1537072" cy="1676160"/>
              </a:xfrm>
              <a:prstGeom prst="rect">
                <a:avLst/>
              </a:prstGeom>
              <a:solidFill>
                <a:srgbClr val="FFE0BC">
                  <a:alpha val="55000"/>
                </a:srgb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8K screen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memory map</a:t>
                </a:r>
              </a:p>
            </p:txBody>
          </p:sp>
        </p:grpSp>
        <p:sp>
          <p:nvSpPr>
            <p:cNvPr id="40" name="Bent-Up Arrow 39"/>
            <p:cNvSpPr/>
            <p:nvPr/>
          </p:nvSpPr>
          <p:spPr>
            <a:xfrm>
              <a:off x="3174770" y="3545873"/>
              <a:ext cx="3739174" cy="1605345"/>
            </a:xfrm>
            <a:prstGeom prst="bentUpArrow">
              <a:avLst>
                <a:gd name="adj1" fmla="val 20604"/>
                <a:gd name="adj2" fmla="val 25000"/>
                <a:gd name="adj3" fmla="val 25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 anchorCtr="0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refresh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509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drawing</a:t>
            </a:r>
            <a:endParaRPr lang="en-US" sz="1200" dirty="0"/>
          </a:p>
        </p:txBody>
      </p:sp>
      <p:sp>
        <p:nvSpPr>
          <p:cNvPr id="118" name="Text Box 3"/>
          <p:cNvSpPr txBox="1">
            <a:spLocks noChangeArrowheads="1"/>
          </p:cNvSpPr>
          <p:nvPr/>
        </p:nvSpPr>
        <p:spPr bwMode="auto">
          <a:xfrm>
            <a:off x="1405831" y="1358522"/>
            <a:ext cx="1489769" cy="5184784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72000" tIns="18000" rIns="0" bIns="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he-IL" sz="1200" dirty="0">
                <a:latin typeface="Consolas"/>
                <a:cs typeface="Consolas"/>
              </a:rPr>
              <a:t>0000000000000000</a:t>
            </a:r>
          </a:p>
          <a:p>
            <a:r>
              <a:rPr lang="en-US" sz="1200" dirty="0">
                <a:latin typeface="Consolas"/>
                <a:cs typeface="Consolas"/>
              </a:rPr>
              <a:t>...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...</a:t>
            </a:r>
          </a:p>
          <a:p>
            <a:r>
              <a:rPr lang="en-US" sz="1200" dirty="0">
                <a:latin typeface="Consolas"/>
                <a:cs typeface="Consolas"/>
              </a:rPr>
              <a:t>0000000000000000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119" name="Text Box 3"/>
          <p:cNvSpPr txBox="1">
            <a:spLocks noChangeArrowheads="1"/>
          </p:cNvSpPr>
          <p:nvPr/>
        </p:nvSpPr>
        <p:spPr bwMode="auto">
          <a:xfrm>
            <a:off x="373876" y="1359989"/>
            <a:ext cx="937481" cy="553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" rIns="0" bIns="972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latin typeface="Consolas"/>
                <a:cs typeface="Consolas"/>
              </a:rPr>
              <a:t>0</a:t>
            </a:r>
          </a:p>
          <a:p>
            <a:pPr algn="r"/>
            <a:r>
              <a:rPr lang="en-US" sz="1200" dirty="0">
                <a:latin typeface="Consolas"/>
                <a:cs typeface="Consolas"/>
              </a:rPr>
              <a:t>1</a:t>
            </a:r>
          </a:p>
          <a:p>
            <a:pPr algn="r"/>
            <a:r>
              <a:rPr lang="en-US" sz="1200" dirty="0">
                <a:latin typeface="Consolas"/>
                <a:cs typeface="Consolas"/>
              </a:rPr>
              <a:t>2</a:t>
            </a:r>
          </a:p>
          <a:p>
            <a:pPr algn="r"/>
            <a:r>
              <a:rPr lang="en-US" sz="1200" dirty="0">
                <a:latin typeface="Consolas"/>
                <a:cs typeface="Consolas"/>
              </a:rPr>
              <a:t>...</a:t>
            </a:r>
          </a:p>
          <a:p>
            <a:pPr algn="r"/>
            <a:endParaRPr lang="en-US" sz="1200" dirty="0">
              <a:latin typeface="Consolas"/>
              <a:cs typeface="Consolas"/>
            </a:endParaRPr>
          </a:p>
          <a:p>
            <a:pPr algn="r"/>
            <a:endParaRPr lang="en-US" sz="1200" dirty="0">
              <a:latin typeface="Consolas"/>
              <a:cs typeface="Consolas"/>
            </a:endParaRPr>
          </a:p>
          <a:p>
            <a:pPr algn="r"/>
            <a:endParaRPr lang="en-US" sz="1200" dirty="0">
              <a:latin typeface="Consolas"/>
              <a:cs typeface="Consolas"/>
            </a:endParaRPr>
          </a:p>
          <a:p>
            <a:pPr algn="r"/>
            <a:endParaRPr lang="en-US" sz="1200" dirty="0">
              <a:latin typeface="Consolas"/>
              <a:cs typeface="Consolas"/>
            </a:endParaRPr>
          </a:p>
          <a:p>
            <a:pPr algn="r"/>
            <a:endParaRPr lang="en-US" sz="1200" dirty="0">
              <a:latin typeface="Consolas"/>
              <a:cs typeface="Consolas"/>
            </a:endParaRPr>
          </a:p>
          <a:p>
            <a:pPr algn="r"/>
            <a:endParaRPr lang="en-US" sz="1200" dirty="0">
              <a:latin typeface="Consolas"/>
              <a:cs typeface="Consolas"/>
            </a:endParaRPr>
          </a:p>
          <a:p>
            <a:pPr algn="r"/>
            <a:endParaRPr lang="en-US" sz="1200" dirty="0">
              <a:latin typeface="Consolas"/>
              <a:cs typeface="Consolas"/>
            </a:endParaRPr>
          </a:p>
          <a:p>
            <a:pPr algn="r"/>
            <a:endParaRPr lang="en-US" sz="1200" dirty="0">
              <a:latin typeface="Consolas"/>
              <a:cs typeface="Consolas"/>
            </a:endParaRPr>
          </a:p>
          <a:p>
            <a:pPr algn="r"/>
            <a:endParaRPr lang="en-US" sz="1200" dirty="0">
              <a:latin typeface="Consolas"/>
              <a:cs typeface="Consolas"/>
            </a:endParaRPr>
          </a:p>
          <a:p>
            <a:pPr algn="r"/>
            <a:endParaRPr lang="en-US" sz="1200" dirty="0">
              <a:latin typeface="Consolas"/>
              <a:cs typeface="Consolas"/>
            </a:endParaRPr>
          </a:p>
          <a:p>
            <a:pPr algn="r"/>
            <a:endParaRPr lang="en-US" sz="1200" dirty="0">
              <a:latin typeface="Consolas"/>
              <a:cs typeface="Consolas"/>
            </a:endParaRPr>
          </a:p>
          <a:p>
            <a:pPr algn="r"/>
            <a:endParaRPr lang="en-US" sz="1200" dirty="0">
              <a:latin typeface="Consolas"/>
              <a:cs typeface="Consolas"/>
            </a:endParaRPr>
          </a:p>
          <a:p>
            <a:pPr algn="r"/>
            <a:endParaRPr lang="en-US" sz="1200" dirty="0">
              <a:latin typeface="Consolas"/>
              <a:cs typeface="Consolas"/>
            </a:endParaRPr>
          </a:p>
          <a:p>
            <a:pPr algn="r"/>
            <a:endParaRPr lang="en-US" sz="1200" dirty="0">
              <a:latin typeface="Consolas"/>
              <a:cs typeface="Consolas"/>
            </a:endParaRPr>
          </a:p>
          <a:p>
            <a:pPr algn="r"/>
            <a:endParaRPr lang="en-US" sz="1200" dirty="0">
              <a:latin typeface="Consolas"/>
              <a:cs typeface="Consolas"/>
            </a:endParaRPr>
          </a:p>
          <a:p>
            <a:pPr algn="r"/>
            <a:endParaRPr lang="en-US" sz="1200" dirty="0">
              <a:latin typeface="Consolas"/>
              <a:cs typeface="Consolas"/>
            </a:endParaRPr>
          </a:p>
          <a:p>
            <a:pPr algn="r"/>
            <a:endParaRPr lang="en-US" sz="1200" dirty="0">
              <a:latin typeface="Consolas"/>
              <a:cs typeface="Consolas"/>
            </a:endParaRPr>
          </a:p>
          <a:p>
            <a:pPr algn="r"/>
            <a:endParaRPr lang="en-US" sz="1200" dirty="0">
              <a:latin typeface="Consolas"/>
              <a:cs typeface="Consolas"/>
            </a:endParaRPr>
          </a:p>
          <a:p>
            <a:pPr algn="r"/>
            <a:r>
              <a:rPr lang="en-US" sz="1200" dirty="0">
                <a:latin typeface="Consolas"/>
                <a:cs typeface="Consolas"/>
              </a:rPr>
              <a:t>  </a:t>
            </a:r>
          </a:p>
          <a:p>
            <a:pPr algn="r"/>
            <a:r>
              <a:rPr lang="en-US" sz="1200" dirty="0">
                <a:latin typeface="Consolas"/>
                <a:cs typeface="Consolas"/>
              </a:rPr>
              <a:t>  </a:t>
            </a:r>
          </a:p>
          <a:p>
            <a:pPr algn="r"/>
            <a:endParaRPr lang="en-US" sz="1200" dirty="0">
              <a:latin typeface="Consolas"/>
              <a:cs typeface="Consolas"/>
            </a:endParaRPr>
          </a:p>
          <a:p>
            <a:pPr algn="r"/>
            <a:endParaRPr lang="en-US" sz="1200" dirty="0">
              <a:latin typeface="Consolas"/>
              <a:cs typeface="Consolas"/>
            </a:endParaRPr>
          </a:p>
          <a:p>
            <a:pPr algn="r">
              <a:spcBef>
                <a:spcPts val="1400"/>
              </a:spcBef>
            </a:pPr>
            <a:r>
              <a:rPr lang="en-US" sz="1200" dirty="0">
                <a:latin typeface="Consolas"/>
                <a:cs typeface="Consolas"/>
              </a:rPr>
              <a:t>8191</a:t>
            </a:r>
          </a:p>
          <a:p>
            <a:pPr algn="r"/>
            <a:endParaRPr lang="en-US" sz="1200" dirty="0">
              <a:latin typeface="Consolas"/>
              <a:cs typeface="Consolas"/>
            </a:endParaRPr>
          </a:p>
          <a:p>
            <a:pPr algn="r"/>
            <a:endParaRPr lang="en-US" sz="1200" dirty="0">
              <a:latin typeface="Consolas"/>
              <a:cs typeface="Consolas"/>
            </a:endParaRPr>
          </a:p>
          <a:p>
            <a:pPr algn="r"/>
            <a:endParaRPr lang="en-US" sz="1200" dirty="0">
              <a:latin typeface="Consolas"/>
              <a:cs typeface="Consolas"/>
            </a:endParaRPr>
          </a:p>
          <a:p>
            <a:pPr algn="r"/>
            <a:endParaRPr lang="en-US" sz="1200" dirty="0">
              <a:latin typeface="Consolas"/>
              <a:cs typeface="Consolas"/>
            </a:endParaRPr>
          </a:p>
          <a:p>
            <a:pPr algn="r"/>
            <a:endParaRPr lang="en-US" sz="1200" dirty="0">
              <a:latin typeface="Consolas"/>
              <a:cs typeface="Consolas"/>
            </a:endParaRPr>
          </a:p>
          <a:p>
            <a:pPr algn="r"/>
            <a:endParaRPr lang="en-US" sz="1200" dirty="0">
              <a:latin typeface="Consolas"/>
              <a:cs typeface="Consolas"/>
            </a:endParaRPr>
          </a:p>
          <a:p>
            <a:pPr algn="r"/>
            <a:r>
              <a:rPr lang="en-US" sz="1200" dirty="0">
                <a:latin typeface="Consolas"/>
                <a:cs typeface="Consolas"/>
              </a:rPr>
              <a:t>   </a:t>
            </a:r>
          </a:p>
          <a:p>
            <a:pPr algn="r"/>
            <a:endParaRPr lang="en-US" sz="1200" dirty="0">
              <a:latin typeface="Consolas"/>
              <a:cs typeface="Consolas"/>
            </a:endParaRPr>
          </a:p>
          <a:p>
            <a:pPr algn="r"/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146" name="Rectangle 145"/>
          <p:cNvSpPr>
            <a:spLocks noChangeArrowheads="1"/>
          </p:cNvSpPr>
          <p:nvPr/>
        </p:nvSpPr>
        <p:spPr bwMode="auto">
          <a:xfrm>
            <a:off x="1262760" y="965115"/>
            <a:ext cx="242169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ea typeface="宋体"/>
                <a:cs typeface="Times New Roman"/>
              </a:rPr>
              <a:t>screen memory map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4118428" y="1010875"/>
            <a:ext cx="4186670" cy="2552403"/>
            <a:chOff x="4073072" y="1328395"/>
            <a:chExt cx="4186670" cy="2552403"/>
          </a:xfrm>
        </p:grpSpPr>
        <p:grpSp>
          <p:nvGrpSpPr>
            <p:cNvPr id="84" name="Group 83"/>
            <p:cNvGrpSpPr/>
            <p:nvPr/>
          </p:nvGrpSpPr>
          <p:grpSpPr>
            <a:xfrm>
              <a:off x="5088309" y="1654734"/>
              <a:ext cx="3171433" cy="1906365"/>
              <a:chOff x="2113025" y="1175182"/>
              <a:chExt cx="5258572" cy="3140762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2113025" y="1175182"/>
                <a:ext cx="5258572" cy="3140762"/>
                <a:chOff x="827395" y="1422748"/>
                <a:chExt cx="6275540" cy="3292311"/>
              </a:xfrm>
            </p:grpSpPr>
            <p:grpSp>
              <p:nvGrpSpPr>
                <p:cNvPr id="94" name="Group 8"/>
                <p:cNvGrpSpPr>
                  <a:grpSpLocks/>
                </p:cNvGrpSpPr>
                <p:nvPr/>
              </p:nvGrpSpPr>
              <p:grpSpPr bwMode="auto">
                <a:xfrm>
                  <a:off x="827395" y="1422748"/>
                  <a:ext cx="6265589" cy="3292311"/>
                  <a:chOff x="384" y="576"/>
                  <a:chExt cx="5136" cy="2736"/>
                </a:xfrm>
              </p:grpSpPr>
              <p:pic>
                <p:nvPicPr>
                  <p:cNvPr id="100" name="Picture 9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656" t="12889" b="51041"/>
                  <a:stretch>
                    <a:fillRect/>
                  </a:stretch>
                </p:blipFill>
                <p:spPr bwMode="auto">
                  <a:xfrm>
                    <a:off x="384" y="576"/>
                    <a:ext cx="5136" cy="26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01" name="Picture 10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656" t="54529" b="44795"/>
                  <a:stretch>
                    <a:fillRect/>
                  </a:stretch>
                </p:blipFill>
                <p:spPr bwMode="auto">
                  <a:xfrm>
                    <a:off x="384" y="3168"/>
                    <a:ext cx="5136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</p:pic>
            </p:grpSp>
            <p:grpSp>
              <p:nvGrpSpPr>
                <p:cNvPr id="95" name="Group 94"/>
                <p:cNvGrpSpPr/>
                <p:nvPr/>
              </p:nvGrpSpPr>
              <p:grpSpPr>
                <a:xfrm>
                  <a:off x="853688" y="1451171"/>
                  <a:ext cx="6249247" cy="3249467"/>
                  <a:chOff x="533400" y="1066800"/>
                  <a:chExt cx="8153400" cy="4724400"/>
                </a:xfrm>
              </p:grpSpPr>
              <p:grpSp>
                <p:nvGrpSpPr>
                  <p:cNvPr id="96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533400" y="1066800"/>
                    <a:ext cx="8153400" cy="4724400"/>
                    <a:chOff x="384" y="576"/>
                    <a:chExt cx="5136" cy="2736"/>
                  </a:xfrm>
                </p:grpSpPr>
                <p:pic>
                  <p:nvPicPr>
                    <p:cNvPr id="98" name="Picture 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7656" t="12889" b="51041"/>
                    <a:stretch>
                      <a:fillRect/>
                    </a:stretch>
                  </p:blipFill>
                  <p:spPr bwMode="auto">
                    <a:xfrm>
                      <a:off x="384" y="576"/>
                      <a:ext cx="5136" cy="26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99" name="Picture 1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7656" t="54529" b="44795"/>
                    <a:stretch>
                      <a:fillRect/>
                    </a:stretch>
                  </p:blipFill>
                  <p:spPr bwMode="auto">
                    <a:xfrm>
                      <a:off x="384" y="3168"/>
                      <a:ext cx="5136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</p:pic>
              </p:grpSp>
              <p:sp>
                <p:nvSpPr>
                  <p:cNvPr id="97" name="Rectangle 96"/>
                  <p:cNvSpPr/>
                  <p:nvPr/>
                </p:nvSpPr>
                <p:spPr bwMode="auto">
                  <a:xfrm>
                    <a:off x="683568" y="1340768"/>
                    <a:ext cx="5616624" cy="367240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  <p:sp>
            <p:nvSpPr>
              <p:cNvPr id="88" name="Rectangle 87"/>
              <p:cNvSpPr/>
              <p:nvPr/>
            </p:nvSpPr>
            <p:spPr>
              <a:xfrm>
                <a:off x="2220361" y="1385365"/>
                <a:ext cx="4609467" cy="8073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238124" y="2496863"/>
                <a:ext cx="4778216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4843217" y="2002413"/>
                <a:ext cx="2139011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5" name="Text Box 3"/>
            <p:cNvSpPr txBox="1">
              <a:spLocks noChangeArrowheads="1"/>
            </p:cNvSpPr>
            <p:nvPr/>
          </p:nvSpPr>
          <p:spPr bwMode="auto">
            <a:xfrm>
              <a:off x="4073072" y="1620024"/>
              <a:ext cx="937481" cy="2260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0</a:t>
              </a:r>
            </a:p>
            <a:p>
              <a:pPr algn="r"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1</a:t>
              </a:r>
            </a:p>
            <a:p>
              <a:pPr algn="r"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256</a:t>
              </a:r>
            </a:p>
          </p:txBody>
        </p:sp>
        <p:sp>
          <p:nvSpPr>
            <p:cNvPr id="86" name="Text Box 3"/>
            <p:cNvSpPr txBox="1">
              <a:spLocks noChangeArrowheads="1"/>
            </p:cNvSpPr>
            <p:nvPr/>
          </p:nvSpPr>
          <p:spPr bwMode="auto">
            <a:xfrm>
              <a:off x="4971513" y="1328395"/>
              <a:ext cx="3270465" cy="323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0 1 2 ...                        512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349555" y="2421658"/>
            <a:ext cx="331298" cy="355599"/>
            <a:chOff x="9029283" y="4226137"/>
            <a:chExt cx="331298" cy="355599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 rotWithShape="1">
            <a:blip r:embed="rId5"/>
            <a:srcRect l="42496" t="44888" r="53788" b="51843"/>
            <a:stretch/>
          </p:blipFill>
          <p:spPr>
            <a:xfrm>
              <a:off x="9067859" y="4305965"/>
              <a:ext cx="292722" cy="275771"/>
            </a:xfrm>
            <a:prstGeom prst="rect">
              <a:avLst/>
            </a:prstGeom>
          </p:spPr>
        </p:pic>
        <p:sp>
          <p:nvSpPr>
            <p:cNvPr id="107" name="Rectangle 106"/>
            <p:cNvSpPr/>
            <p:nvPr/>
          </p:nvSpPr>
          <p:spPr>
            <a:xfrm>
              <a:off x="9029283" y="4226137"/>
              <a:ext cx="325120" cy="907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673115" y="1034230"/>
            <a:ext cx="3149507" cy="1613058"/>
            <a:chOff x="4546479" y="1046950"/>
            <a:chExt cx="3149507" cy="1613058"/>
          </a:xfrm>
        </p:grpSpPr>
        <p:sp>
          <p:nvSpPr>
            <p:cNvPr id="109" name="Text Box 3"/>
            <p:cNvSpPr txBox="1">
              <a:spLocks noChangeArrowheads="1"/>
            </p:cNvSpPr>
            <p:nvPr/>
          </p:nvSpPr>
          <p:spPr bwMode="auto">
            <a:xfrm>
              <a:off x="7000532" y="1046950"/>
              <a:ext cx="695454" cy="323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en-US" sz="1200" b="1" dirty="0">
                  <a:solidFill>
                    <a:srgbClr val="A70000"/>
                  </a:solidFill>
                  <a:latin typeface="Consolas"/>
                  <a:cs typeface="Consolas"/>
                </a:rPr>
                <a:t>410</a:t>
              </a:r>
            </a:p>
          </p:txBody>
        </p:sp>
        <p:sp>
          <p:nvSpPr>
            <p:cNvPr id="110" name="Text Box 3"/>
            <p:cNvSpPr txBox="1">
              <a:spLocks noChangeArrowheads="1"/>
            </p:cNvSpPr>
            <p:nvPr/>
          </p:nvSpPr>
          <p:spPr bwMode="auto">
            <a:xfrm>
              <a:off x="4546479" y="2336624"/>
              <a:ext cx="695454" cy="323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en-US" sz="1200" b="1" dirty="0">
                  <a:solidFill>
                    <a:srgbClr val="A70000"/>
                  </a:solidFill>
                  <a:latin typeface="Consolas"/>
                  <a:cs typeface="Consolas"/>
                </a:rPr>
                <a:t>155</a:t>
              </a:r>
            </a:p>
          </p:txBody>
        </p:sp>
        <p:cxnSp>
          <p:nvCxnSpPr>
            <p:cNvPr id="111" name="Straight Connector 110"/>
            <p:cNvCxnSpPr/>
            <p:nvPr/>
          </p:nvCxnSpPr>
          <p:spPr>
            <a:xfrm flipV="1">
              <a:off x="5006875" y="2532112"/>
              <a:ext cx="2238155" cy="8847"/>
            </a:xfrm>
            <a:prstGeom prst="line">
              <a:avLst/>
            </a:prstGeom>
            <a:ln w="9525">
              <a:solidFill>
                <a:srgbClr val="A7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7227564" y="1391809"/>
              <a:ext cx="25273" cy="1137340"/>
            </a:xfrm>
            <a:prstGeom prst="line">
              <a:avLst/>
            </a:prstGeom>
            <a:ln w="9525">
              <a:solidFill>
                <a:srgbClr val="A7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411005" y="1361481"/>
            <a:ext cx="1457701" cy="5193167"/>
          </a:xfrm>
          <a:prstGeom prst="rect">
            <a:avLst/>
          </a:prstGeom>
          <a:solidFill>
            <a:srgbClr val="FFE0BC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8K screen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memory map</a:t>
            </a:r>
          </a:p>
        </p:txBody>
      </p:sp>
    </p:spTree>
    <p:extLst>
      <p:ext uri="{BB962C8B-B14F-4D97-AF65-F5344CB8AC3E}">
        <p14:creationId xmlns:p14="http://schemas.microsoft.com/office/powerpoint/2010/main" val="361561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drawing</a:t>
            </a:r>
            <a:endParaRPr lang="en-US" sz="1200" dirty="0"/>
          </a:p>
        </p:txBody>
      </p:sp>
      <p:sp>
        <p:nvSpPr>
          <p:cNvPr id="118" name="Text Box 3"/>
          <p:cNvSpPr txBox="1">
            <a:spLocks noChangeArrowheads="1"/>
          </p:cNvSpPr>
          <p:nvPr/>
        </p:nvSpPr>
        <p:spPr bwMode="auto">
          <a:xfrm>
            <a:off x="1405831" y="1358522"/>
            <a:ext cx="1489769" cy="5184784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72000" tIns="18000" rIns="0" bIns="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he-IL" sz="1200" dirty="0">
                <a:latin typeface="Consolas"/>
                <a:cs typeface="Consolas"/>
              </a:rPr>
              <a:t>0000000000000000</a:t>
            </a:r>
          </a:p>
          <a:p>
            <a:r>
              <a:rPr lang="en-US" sz="1200" dirty="0">
                <a:latin typeface="Consolas"/>
                <a:cs typeface="Consolas"/>
              </a:rPr>
              <a:t>...</a:t>
            </a:r>
          </a:p>
          <a:p>
            <a:r>
              <a:rPr lang="en-US" sz="1200" dirty="0">
                <a:latin typeface="Consolas"/>
                <a:cs typeface="Consolas"/>
              </a:rPr>
              <a:t>0000000000000000</a:t>
            </a:r>
          </a:p>
          <a:p>
            <a:r>
              <a:rPr lang="he-IL" sz="1200" dirty="0">
                <a:latin typeface="Consolas"/>
                <a:cs typeface="Consolas"/>
              </a:rPr>
              <a:t>0000000000000000</a:t>
            </a:r>
          </a:p>
          <a:p>
            <a:r>
              <a:rPr lang="en-US" sz="1200" dirty="0">
                <a:latin typeface="Consolas"/>
                <a:cs typeface="Consolas"/>
              </a:rPr>
              <a:t>...</a:t>
            </a:r>
          </a:p>
          <a:p>
            <a:r>
              <a:rPr lang="en-US" sz="1200" dirty="0">
                <a:latin typeface="Consolas"/>
                <a:cs typeface="Consolas"/>
              </a:rPr>
              <a:t>0000000000000000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...</a:t>
            </a:r>
          </a:p>
          <a:p>
            <a:pPr>
              <a:spcBef>
                <a:spcPts val="900"/>
              </a:spcBef>
            </a:pPr>
            <a:r>
              <a:rPr lang="en-US" sz="1200" dirty="0">
                <a:latin typeface="Consolas"/>
                <a:cs typeface="Consolas"/>
              </a:rPr>
              <a:t>...</a:t>
            </a:r>
          </a:p>
          <a:p>
            <a:r>
              <a:rPr lang="en-US" sz="1200" dirty="0">
                <a:latin typeface="Consolas"/>
                <a:cs typeface="Consolas"/>
              </a:rPr>
              <a:t>0000011111110000</a:t>
            </a:r>
          </a:p>
          <a:p>
            <a:r>
              <a:rPr lang="en-US" sz="1200" dirty="0">
                <a:latin typeface="Consolas"/>
                <a:cs typeface="Consolas"/>
              </a:rPr>
              <a:t>...</a:t>
            </a:r>
          </a:p>
          <a:p>
            <a:r>
              <a:rPr lang="en-US" sz="1200" dirty="0">
                <a:latin typeface="Consolas"/>
                <a:cs typeface="Consolas"/>
              </a:rPr>
              <a:t>...</a:t>
            </a:r>
          </a:p>
          <a:p>
            <a:r>
              <a:rPr lang="en-US" sz="1200" dirty="0">
                <a:latin typeface="Consolas"/>
                <a:cs typeface="Consolas"/>
              </a:rPr>
              <a:t>0000110000011000</a:t>
            </a:r>
          </a:p>
          <a:p>
            <a:r>
              <a:rPr lang="en-US" sz="1200" dirty="0">
                <a:latin typeface="Consolas"/>
                <a:cs typeface="Consolas"/>
              </a:rPr>
              <a:t>...</a:t>
            </a:r>
          </a:p>
          <a:p>
            <a:r>
              <a:rPr lang="en-US" sz="1200" dirty="0">
                <a:latin typeface="Consolas"/>
                <a:cs typeface="Consolas"/>
              </a:rPr>
              <a:t>...</a:t>
            </a:r>
          </a:p>
          <a:p>
            <a:r>
              <a:rPr lang="en-US" sz="1200" dirty="0">
                <a:latin typeface="Consolas"/>
                <a:cs typeface="Consolas"/>
              </a:rPr>
              <a:t>0000100101001000</a:t>
            </a:r>
          </a:p>
          <a:p>
            <a:r>
              <a:rPr lang="en-US" sz="1200" dirty="0">
                <a:latin typeface="Consolas"/>
                <a:cs typeface="Consolas"/>
              </a:rPr>
              <a:t>...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...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...</a:t>
            </a:r>
          </a:p>
          <a:p>
            <a:r>
              <a:rPr lang="en-US" sz="1200" dirty="0">
                <a:latin typeface="Consolas"/>
                <a:cs typeface="Consolas"/>
              </a:rPr>
              <a:t>0111111011111100</a:t>
            </a:r>
          </a:p>
          <a:p>
            <a:r>
              <a:rPr lang="en-US" sz="1200" dirty="0">
                <a:latin typeface="Consolas"/>
                <a:cs typeface="Consolas"/>
              </a:rPr>
              <a:t>...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nsolas"/>
                <a:cs typeface="Consolas"/>
              </a:rPr>
              <a:t>...  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0000000000000000</a:t>
            </a:r>
          </a:p>
          <a:p>
            <a:r>
              <a:rPr lang="en-US" sz="1200" dirty="0">
                <a:latin typeface="Consolas"/>
                <a:cs typeface="Consolas"/>
              </a:rPr>
              <a:t>...</a:t>
            </a:r>
          </a:p>
          <a:p>
            <a:r>
              <a:rPr lang="en-US" sz="1200" dirty="0">
                <a:latin typeface="Consolas"/>
                <a:cs typeface="Consolas"/>
              </a:rPr>
              <a:t>0000000000000000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119" name="Text Box 3"/>
          <p:cNvSpPr txBox="1">
            <a:spLocks noChangeArrowheads="1"/>
          </p:cNvSpPr>
          <p:nvPr/>
        </p:nvSpPr>
        <p:spPr bwMode="auto">
          <a:xfrm>
            <a:off x="373876" y="1359989"/>
            <a:ext cx="937481" cy="553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" rIns="0" bIns="972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latin typeface="Consolas"/>
                <a:cs typeface="Consolas"/>
              </a:rPr>
              <a:t>0</a:t>
            </a:r>
          </a:p>
          <a:p>
            <a:pPr algn="r"/>
            <a:r>
              <a:rPr lang="en-US" sz="1200" dirty="0">
                <a:latin typeface="Consolas"/>
                <a:cs typeface="Consolas"/>
              </a:rPr>
              <a:t>..</a:t>
            </a:r>
          </a:p>
          <a:p>
            <a:pPr algn="r"/>
            <a:r>
              <a:rPr lang="en-US" sz="1200" dirty="0">
                <a:latin typeface="Consolas"/>
                <a:cs typeface="Consolas"/>
              </a:rPr>
              <a:t>31</a:t>
            </a:r>
          </a:p>
          <a:p>
            <a:pPr algn="r"/>
            <a:r>
              <a:rPr lang="en-US" sz="1200" dirty="0">
                <a:latin typeface="Consolas"/>
                <a:cs typeface="Consolas"/>
              </a:rPr>
              <a:t>32</a:t>
            </a:r>
          </a:p>
          <a:p>
            <a:pPr algn="r"/>
            <a:r>
              <a:rPr lang="en-US" sz="1200" dirty="0">
                <a:latin typeface="Consolas"/>
                <a:cs typeface="Consolas"/>
              </a:rPr>
              <a:t>..</a:t>
            </a:r>
          </a:p>
          <a:p>
            <a:pPr algn="r"/>
            <a:r>
              <a:rPr lang="en-US" sz="1200" dirty="0">
                <a:latin typeface="Consolas"/>
                <a:cs typeface="Consolas"/>
              </a:rPr>
              <a:t>63</a:t>
            </a:r>
          </a:p>
          <a:p>
            <a:pPr algn="r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..</a:t>
            </a:r>
          </a:p>
          <a:p>
            <a:pPr algn="r">
              <a:spcBef>
                <a:spcPts val="800"/>
              </a:spcBef>
            </a:pPr>
            <a:r>
              <a:rPr lang="en-US" sz="1200" dirty="0">
                <a:latin typeface="Consolas"/>
                <a:cs typeface="Consolas"/>
              </a:rPr>
              <a:t>...</a:t>
            </a:r>
          </a:p>
          <a:p>
            <a:pPr algn="r"/>
            <a:r>
              <a:rPr lang="en-US" sz="1200" dirty="0">
                <a:latin typeface="Consolas"/>
                <a:cs typeface="Consolas"/>
              </a:rPr>
              <a:t>addr</a:t>
            </a:r>
          </a:p>
          <a:p>
            <a:pPr algn="r"/>
            <a:r>
              <a:rPr lang="en-US" sz="1200" dirty="0">
                <a:latin typeface="Consolas"/>
                <a:cs typeface="Consolas"/>
              </a:rPr>
              <a:t> ...</a:t>
            </a:r>
          </a:p>
          <a:p>
            <a:pPr algn="r"/>
            <a:r>
              <a:rPr lang="en-US" sz="1200" dirty="0">
                <a:latin typeface="Consolas"/>
                <a:cs typeface="Consolas"/>
              </a:rPr>
              <a:t>...</a:t>
            </a:r>
          </a:p>
          <a:p>
            <a:pPr algn="r"/>
            <a:r>
              <a:rPr lang="en-US" sz="1200" dirty="0">
                <a:latin typeface="Consolas"/>
                <a:cs typeface="Consolas"/>
              </a:rPr>
              <a:t>addr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Consolas"/>
                <a:cs typeface="Consolas"/>
              </a:rPr>
              <a:t>+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Consolas"/>
                <a:cs typeface="Consolas"/>
              </a:rPr>
              <a:t>32</a:t>
            </a:r>
          </a:p>
          <a:p>
            <a:pPr algn="r"/>
            <a:r>
              <a:rPr lang="en-US" sz="1200" dirty="0">
                <a:latin typeface="Consolas"/>
                <a:cs typeface="Consolas"/>
              </a:rPr>
              <a:t>...</a:t>
            </a:r>
          </a:p>
          <a:p>
            <a:pPr algn="r"/>
            <a:r>
              <a:rPr lang="en-US" sz="1200" dirty="0">
                <a:latin typeface="Consolas"/>
                <a:cs typeface="Consolas"/>
              </a:rPr>
              <a:t>...</a:t>
            </a:r>
          </a:p>
          <a:p>
            <a:pPr algn="r"/>
            <a:r>
              <a:rPr lang="en-US" sz="1200" dirty="0">
                <a:latin typeface="Consolas"/>
                <a:cs typeface="Consolas"/>
              </a:rPr>
              <a:t>addr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Consolas"/>
                <a:cs typeface="Consolas"/>
              </a:rPr>
              <a:t>+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Consolas"/>
                <a:cs typeface="Consolas"/>
              </a:rPr>
              <a:t>64</a:t>
            </a:r>
          </a:p>
          <a:p>
            <a:pPr algn="r"/>
            <a:r>
              <a:rPr lang="en-US" sz="1200" dirty="0">
                <a:latin typeface="Consolas"/>
                <a:cs typeface="Consolas"/>
              </a:rPr>
              <a:t>...</a:t>
            </a:r>
          </a:p>
          <a:p>
            <a:pPr algn="r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...</a:t>
            </a:r>
          </a:p>
          <a:p>
            <a:pPr algn="r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...</a:t>
            </a:r>
          </a:p>
          <a:p>
            <a:pPr algn="r"/>
            <a:r>
              <a:rPr lang="en-US" sz="1200" dirty="0">
                <a:latin typeface="Consolas"/>
                <a:cs typeface="Consolas"/>
              </a:rPr>
              <a:t>addr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Consolas"/>
                <a:cs typeface="Consolas"/>
              </a:rPr>
              <a:t>+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Consolas"/>
                <a:cs typeface="Consolas"/>
              </a:rPr>
              <a:t>480</a:t>
            </a:r>
          </a:p>
          <a:p>
            <a:pPr algn="r"/>
            <a:r>
              <a:rPr lang="en-US" sz="1200" dirty="0">
                <a:latin typeface="Consolas"/>
                <a:cs typeface="Consolas"/>
              </a:rPr>
              <a:t>...</a:t>
            </a:r>
          </a:p>
          <a:p>
            <a:pPr algn="r"/>
            <a:r>
              <a:rPr lang="en-US" sz="1200" dirty="0">
                <a:latin typeface="Consolas"/>
                <a:cs typeface="Consolas"/>
              </a:rPr>
              <a:t>  </a:t>
            </a:r>
          </a:p>
          <a:p>
            <a:pPr algn="r"/>
            <a:r>
              <a:rPr lang="en-US" sz="1200" dirty="0">
                <a:latin typeface="Consolas"/>
                <a:cs typeface="Consolas"/>
              </a:rPr>
              <a:t>  </a:t>
            </a:r>
          </a:p>
          <a:p>
            <a:pPr algn="r"/>
            <a:endParaRPr lang="en-US" sz="1200" dirty="0">
              <a:latin typeface="Consolas"/>
              <a:cs typeface="Consolas"/>
            </a:endParaRPr>
          </a:p>
          <a:p>
            <a:pPr algn="r"/>
            <a:endParaRPr lang="en-US" sz="1200" dirty="0">
              <a:latin typeface="Consolas"/>
              <a:cs typeface="Consolas"/>
            </a:endParaRPr>
          </a:p>
          <a:p>
            <a:pPr algn="r">
              <a:spcBef>
                <a:spcPts val="1200"/>
              </a:spcBef>
            </a:pPr>
            <a:r>
              <a:rPr lang="en-US" sz="1200" dirty="0">
                <a:latin typeface="Consolas"/>
                <a:cs typeface="Consolas"/>
              </a:rPr>
              <a:t>8191</a:t>
            </a:r>
          </a:p>
          <a:p>
            <a:pPr algn="r"/>
            <a:endParaRPr lang="en-US" sz="1200" dirty="0">
              <a:latin typeface="Consolas"/>
              <a:cs typeface="Consolas"/>
            </a:endParaRPr>
          </a:p>
          <a:p>
            <a:pPr algn="r"/>
            <a:endParaRPr lang="en-US" sz="1200" dirty="0">
              <a:latin typeface="Consolas"/>
              <a:cs typeface="Consolas"/>
            </a:endParaRPr>
          </a:p>
          <a:p>
            <a:pPr algn="r"/>
            <a:endParaRPr lang="en-US" sz="1200" dirty="0">
              <a:latin typeface="Consolas"/>
              <a:cs typeface="Consolas"/>
            </a:endParaRPr>
          </a:p>
          <a:p>
            <a:pPr algn="r"/>
            <a:endParaRPr lang="en-US" sz="1200" dirty="0">
              <a:latin typeface="Consolas"/>
              <a:cs typeface="Consolas"/>
            </a:endParaRPr>
          </a:p>
          <a:p>
            <a:pPr algn="r"/>
            <a:endParaRPr lang="en-US" sz="1200" dirty="0">
              <a:latin typeface="Consolas"/>
              <a:cs typeface="Consolas"/>
            </a:endParaRPr>
          </a:p>
          <a:p>
            <a:pPr algn="r"/>
            <a:endParaRPr lang="en-US" sz="1200" dirty="0">
              <a:latin typeface="Consolas"/>
              <a:cs typeface="Consolas"/>
            </a:endParaRPr>
          </a:p>
          <a:p>
            <a:pPr algn="r"/>
            <a:r>
              <a:rPr lang="en-US" sz="1200" dirty="0">
                <a:latin typeface="Consolas"/>
                <a:cs typeface="Consolas"/>
              </a:rPr>
              <a:t>   </a:t>
            </a:r>
          </a:p>
          <a:p>
            <a:pPr algn="r"/>
            <a:endParaRPr lang="en-US" sz="1200" dirty="0">
              <a:latin typeface="Consolas"/>
              <a:cs typeface="Consolas"/>
            </a:endParaRPr>
          </a:p>
          <a:p>
            <a:pPr algn="r"/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146" name="Rectangle 145"/>
          <p:cNvSpPr>
            <a:spLocks noChangeArrowheads="1"/>
          </p:cNvSpPr>
          <p:nvPr/>
        </p:nvSpPr>
        <p:spPr bwMode="auto">
          <a:xfrm>
            <a:off x="1262760" y="965115"/>
            <a:ext cx="242169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ea typeface="宋体"/>
                <a:cs typeface="Times New Roman"/>
              </a:rPr>
              <a:t>screen memory map</a:t>
            </a: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970397" y="5442556"/>
            <a:ext cx="78230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ea typeface="宋体"/>
                <a:cs typeface="Consolas"/>
              </a:rPr>
              <a:t>...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44073" y="4891002"/>
            <a:ext cx="3374948" cy="515073"/>
            <a:chOff x="444073" y="4891002"/>
            <a:chExt cx="3374948" cy="515073"/>
          </a:xfrm>
        </p:grpSpPr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3000791" y="4917208"/>
              <a:ext cx="78230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latin typeface="Times New Roman"/>
                  <a:ea typeface="宋体"/>
                  <a:cs typeface="Times New Roman"/>
                </a:rPr>
                <a:t>row 170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4073" y="4891002"/>
              <a:ext cx="3374948" cy="515073"/>
            </a:xfrm>
            <a:prstGeom prst="rect">
              <a:avLst/>
            </a:prstGeom>
            <a:solidFill>
              <a:srgbClr val="FFE0BC">
                <a:alpha val="28000"/>
              </a:srgbClr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7724" y="4003007"/>
            <a:ext cx="3374948" cy="515073"/>
            <a:chOff x="427724" y="4003007"/>
            <a:chExt cx="3374948" cy="515073"/>
          </a:xfrm>
        </p:grpSpPr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3016160" y="4041900"/>
              <a:ext cx="78230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latin typeface="Times New Roman"/>
                  <a:ea typeface="宋体"/>
                  <a:cs typeface="Times New Roman"/>
                </a:rPr>
                <a:t>row 157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27724" y="4003007"/>
              <a:ext cx="3374948" cy="515073"/>
            </a:xfrm>
            <a:prstGeom prst="rect">
              <a:avLst/>
            </a:prstGeom>
            <a:solidFill>
              <a:srgbClr val="FFE0BC">
                <a:alpha val="28000"/>
              </a:srgbClr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29140" y="3453844"/>
            <a:ext cx="3375807" cy="515073"/>
            <a:chOff x="429140" y="3453844"/>
            <a:chExt cx="3375807" cy="515073"/>
          </a:xfrm>
        </p:grpSpPr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3022640" y="3501478"/>
              <a:ext cx="78230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latin typeface="Times New Roman"/>
                  <a:ea typeface="宋体"/>
                  <a:cs typeface="Times New Roman"/>
                </a:rPr>
                <a:t>row 156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29140" y="3453844"/>
              <a:ext cx="3374948" cy="515073"/>
            </a:xfrm>
            <a:prstGeom prst="rect">
              <a:avLst/>
            </a:prstGeom>
            <a:solidFill>
              <a:srgbClr val="FFE0BC">
                <a:alpha val="28000"/>
              </a:srgbClr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9437" y="2904681"/>
            <a:ext cx="3374948" cy="515073"/>
            <a:chOff x="439437" y="2904681"/>
            <a:chExt cx="3374948" cy="515073"/>
          </a:xfrm>
        </p:grpSpPr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3022472" y="2958778"/>
              <a:ext cx="78230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latin typeface="Times New Roman"/>
                  <a:ea typeface="宋体"/>
                  <a:cs typeface="Times New Roman"/>
                </a:rPr>
                <a:t>row 155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39437" y="2904681"/>
              <a:ext cx="3374948" cy="515073"/>
            </a:xfrm>
            <a:prstGeom prst="rect">
              <a:avLst/>
            </a:prstGeom>
            <a:solidFill>
              <a:srgbClr val="FFE0BC">
                <a:alpha val="28000"/>
              </a:srgbClr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6391" y="5859892"/>
            <a:ext cx="3374948" cy="604026"/>
            <a:chOff x="426391" y="5859892"/>
            <a:chExt cx="3374948" cy="604026"/>
          </a:xfrm>
        </p:grpSpPr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2971073" y="5980452"/>
              <a:ext cx="78230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latin typeface="Times New Roman"/>
                  <a:ea typeface="宋体"/>
                  <a:cs typeface="Times New Roman"/>
                </a:rPr>
                <a:t>row 256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26391" y="5859892"/>
              <a:ext cx="3374948" cy="604026"/>
            </a:xfrm>
            <a:prstGeom prst="rect">
              <a:avLst/>
            </a:prstGeom>
            <a:solidFill>
              <a:srgbClr val="FFE0BC">
                <a:alpha val="28000"/>
              </a:srgbClr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44433" y="1401408"/>
            <a:ext cx="3374948" cy="515073"/>
            <a:chOff x="444433" y="1401408"/>
            <a:chExt cx="3374948" cy="515073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2992834" y="1477412"/>
              <a:ext cx="65125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latin typeface="Times New Roman"/>
                  <a:ea typeface="宋体"/>
                  <a:cs typeface="Times New Roman"/>
                </a:rPr>
                <a:t>row 0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44433" y="1401408"/>
              <a:ext cx="3374948" cy="515073"/>
            </a:xfrm>
            <a:prstGeom prst="rect">
              <a:avLst/>
            </a:prstGeom>
            <a:solidFill>
              <a:srgbClr val="FFE0BC">
                <a:alpha val="28000"/>
              </a:srgbClr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38090" y="1962055"/>
            <a:ext cx="3559512" cy="515073"/>
            <a:chOff x="438090" y="1962055"/>
            <a:chExt cx="3559512" cy="515073"/>
          </a:xfrm>
        </p:grpSpPr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3013581" y="2025775"/>
              <a:ext cx="984021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latin typeface="Times New Roman"/>
                  <a:ea typeface="宋体"/>
                  <a:cs typeface="Times New Roman"/>
                </a:rPr>
                <a:t>row 1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38090" y="1962055"/>
              <a:ext cx="3374948" cy="515073"/>
            </a:xfrm>
            <a:prstGeom prst="rect">
              <a:avLst/>
            </a:prstGeom>
            <a:solidFill>
              <a:srgbClr val="FFE0BC">
                <a:alpha val="28000"/>
              </a:srgbClr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118428" y="1010875"/>
            <a:ext cx="4186670" cy="2552403"/>
            <a:chOff x="4073072" y="1328395"/>
            <a:chExt cx="4186670" cy="2552403"/>
          </a:xfrm>
        </p:grpSpPr>
        <p:grpSp>
          <p:nvGrpSpPr>
            <p:cNvPr id="84" name="Group 83"/>
            <p:cNvGrpSpPr/>
            <p:nvPr/>
          </p:nvGrpSpPr>
          <p:grpSpPr>
            <a:xfrm>
              <a:off x="5088309" y="1654734"/>
              <a:ext cx="3171433" cy="1906365"/>
              <a:chOff x="2113025" y="1175182"/>
              <a:chExt cx="5258572" cy="3140762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2113025" y="1175182"/>
                <a:ext cx="5258572" cy="3140762"/>
                <a:chOff x="827395" y="1422748"/>
                <a:chExt cx="6275540" cy="3292311"/>
              </a:xfrm>
            </p:grpSpPr>
            <p:grpSp>
              <p:nvGrpSpPr>
                <p:cNvPr id="94" name="Group 8"/>
                <p:cNvGrpSpPr>
                  <a:grpSpLocks/>
                </p:cNvGrpSpPr>
                <p:nvPr/>
              </p:nvGrpSpPr>
              <p:grpSpPr bwMode="auto">
                <a:xfrm>
                  <a:off x="827395" y="1422748"/>
                  <a:ext cx="6265589" cy="3292311"/>
                  <a:chOff x="384" y="576"/>
                  <a:chExt cx="5136" cy="2736"/>
                </a:xfrm>
              </p:grpSpPr>
              <p:pic>
                <p:nvPicPr>
                  <p:cNvPr id="100" name="Picture 9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656" t="12889" b="51041"/>
                  <a:stretch>
                    <a:fillRect/>
                  </a:stretch>
                </p:blipFill>
                <p:spPr bwMode="auto">
                  <a:xfrm>
                    <a:off x="384" y="576"/>
                    <a:ext cx="5136" cy="26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01" name="Picture 10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656" t="54529" b="44795"/>
                  <a:stretch>
                    <a:fillRect/>
                  </a:stretch>
                </p:blipFill>
                <p:spPr bwMode="auto">
                  <a:xfrm>
                    <a:off x="384" y="3168"/>
                    <a:ext cx="5136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</p:pic>
            </p:grpSp>
            <p:grpSp>
              <p:nvGrpSpPr>
                <p:cNvPr id="95" name="Group 94"/>
                <p:cNvGrpSpPr/>
                <p:nvPr/>
              </p:nvGrpSpPr>
              <p:grpSpPr>
                <a:xfrm>
                  <a:off x="853688" y="1451171"/>
                  <a:ext cx="6249247" cy="3249467"/>
                  <a:chOff x="533400" y="1066800"/>
                  <a:chExt cx="8153400" cy="4724400"/>
                </a:xfrm>
              </p:grpSpPr>
              <p:grpSp>
                <p:nvGrpSpPr>
                  <p:cNvPr id="96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533400" y="1066800"/>
                    <a:ext cx="8153400" cy="4724400"/>
                    <a:chOff x="384" y="576"/>
                    <a:chExt cx="5136" cy="2736"/>
                  </a:xfrm>
                </p:grpSpPr>
                <p:pic>
                  <p:nvPicPr>
                    <p:cNvPr id="98" name="Picture 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7656" t="12889" b="51041"/>
                    <a:stretch>
                      <a:fillRect/>
                    </a:stretch>
                  </p:blipFill>
                  <p:spPr bwMode="auto">
                    <a:xfrm>
                      <a:off x="384" y="576"/>
                      <a:ext cx="5136" cy="26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99" name="Picture 1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7656" t="54529" b="44795"/>
                    <a:stretch>
                      <a:fillRect/>
                    </a:stretch>
                  </p:blipFill>
                  <p:spPr bwMode="auto">
                    <a:xfrm>
                      <a:off x="384" y="3168"/>
                      <a:ext cx="5136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</p:pic>
              </p:grpSp>
              <p:sp>
                <p:nvSpPr>
                  <p:cNvPr id="97" name="Rectangle 96"/>
                  <p:cNvSpPr/>
                  <p:nvPr/>
                </p:nvSpPr>
                <p:spPr bwMode="auto">
                  <a:xfrm>
                    <a:off x="683568" y="1340768"/>
                    <a:ext cx="5616624" cy="367240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  <p:sp>
            <p:nvSpPr>
              <p:cNvPr id="88" name="Rectangle 87"/>
              <p:cNvSpPr/>
              <p:nvPr/>
            </p:nvSpPr>
            <p:spPr>
              <a:xfrm>
                <a:off x="2220361" y="1385365"/>
                <a:ext cx="4609467" cy="8073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238124" y="2496863"/>
                <a:ext cx="4778216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4843217" y="2002413"/>
                <a:ext cx="2139011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5" name="Text Box 3"/>
            <p:cNvSpPr txBox="1">
              <a:spLocks noChangeArrowheads="1"/>
            </p:cNvSpPr>
            <p:nvPr/>
          </p:nvSpPr>
          <p:spPr bwMode="auto">
            <a:xfrm>
              <a:off x="4073072" y="1620024"/>
              <a:ext cx="937481" cy="2260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0</a:t>
              </a:r>
            </a:p>
            <a:p>
              <a:pPr algn="r"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1</a:t>
              </a:r>
            </a:p>
            <a:p>
              <a:pPr algn="r"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256</a:t>
              </a:r>
            </a:p>
          </p:txBody>
        </p:sp>
        <p:sp>
          <p:nvSpPr>
            <p:cNvPr id="86" name="Text Box 3"/>
            <p:cNvSpPr txBox="1">
              <a:spLocks noChangeArrowheads="1"/>
            </p:cNvSpPr>
            <p:nvPr/>
          </p:nvSpPr>
          <p:spPr bwMode="auto">
            <a:xfrm>
              <a:off x="4971513" y="1328395"/>
              <a:ext cx="3270465" cy="323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0 1 2 ...                        512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044522" y="3503638"/>
            <a:ext cx="3357498" cy="1704951"/>
            <a:chOff x="5186626" y="1043463"/>
            <a:chExt cx="3357498" cy="1704951"/>
          </a:xfrm>
        </p:grpSpPr>
        <p:sp>
          <p:nvSpPr>
            <p:cNvPr id="103" name="Text Box 3"/>
            <p:cNvSpPr txBox="1">
              <a:spLocks noChangeArrowheads="1"/>
            </p:cNvSpPr>
            <p:nvPr/>
          </p:nvSpPr>
          <p:spPr bwMode="auto">
            <a:xfrm>
              <a:off x="5284144" y="1369111"/>
              <a:ext cx="3259980" cy="1379303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solidFill>
                    <a:srgbClr val="008000"/>
                  </a:solidFill>
                  <a:latin typeface="Consolas"/>
                  <a:cs typeface="Consolas"/>
                </a:rPr>
                <a:t>// Draws the sprite</a:t>
              </a:r>
            </a:p>
            <a:p>
              <a:r>
                <a:rPr lang="en-US" sz="1200" dirty="0">
                  <a:latin typeface="Consolas"/>
                  <a:cs typeface="Consolas"/>
                </a:rPr>
                <a:t>do Memory.poke(addr +   0, 4064);</a:t>
              </a:r>
            </a:p>
            <a:p>
              <a:r>
                <a:rPr lang="en-US" sz="1200" dirty="0">
                  <a:latin typeface="Consolas"/>
                  <a:cs typeface="Consolas"/>
                </a:rPr>
                <a:t>do Memory.poke(addr +  32, 6192);</a:t>
              </a:r>
            </a:p>
            <a:p>
              <a:r>
                <a:rPr lang="en-US" sz="1200" dirty="0">
                  <a:latin typeface="Consolas"/>
                  <a:cs typeface="Consolas"/>
                </a:rPr>
                <a:t>do Memory.poke(addr +  64, 4752);</a:t>
              </a:r>
            </a:p>
            <a:p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r>
                <a:rPr lang="en-US" sz="1200" dirty="0">
                  <a:latin typeface="Consolas"/>
                  <a:cs typeface="Consolas"/>
                </a:rPr>
                <a:t>do Memory.poke(addr + 480, 32508);</a:t>
              </a:r>
            </a:p>
            <a:p>
              <a:endParaRPr lang="en-US" sz="1200" dirty="0">
                <a:latin typeface="Consolas"/>
                <a:cs typeface="Consolas"/>
              </a:endParaRPr>
            </a:p>
            <a:p>
              <a:endParaRPr lang="en-US" sz="1200" dirty="0">
                <a:latin typeface="Consolas"/>
                <a:cs typeface="Consolas"/>
              </a:endParaRPr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5186626" y="1043463"/>
              <a:ext cx="242169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latin typeface="Times New Roman"/>
                  <a:ea typeface="宋体"/>
                  <a:cs typeface="Times New Roman"/>
                </a:rPr>
                <a:t>Image drawing code: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349555" y="2421658"/>
            <a:ext cx="331298" cy="355599"/>
            <a:chOff x="9029283" y="4226137"/>
            <a:chExt cx="331298" cy="355599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 rotWithShape="1">
            <a:blip r:embed="rId5"/>
            <a:srcRect l="42496" t="44888" r="53788" b="51843"/>
            <a:stretch/>
          </p:blipFill>
          <p:spPr>
            <a:xfrm>
              <a:off x="9067859" y="4305965"/>
              <a:ext cx="292722" cy="275771"/>
            </a:xfrm>
            <a:prstGeom prst="rect">
              <a:avLst/>
            </a:prstGeom>
          </p:spPr>
        </p:pic>
        <p:sp>
          <p:nvSpPr>
            <p:cNvPr id="107" name="Rectangle 106"/>
            <p:cNvSpPr/>
            <p:nvPr/>
          </p:nvSpPr>
          <p:spPr>
            <a:xfrm>
              <a:off x="9029283" y="4226137"/>
              <a:ext cx="325120" cy="907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673115" y="1034230"/>
            <a:ext cx="3149507" cy="1613058"/>
            <a:chOff x="4546479" y="1046950"/>
            <a:chExt cx="3149507" cy="1613058"/>
          </a:xfrm>
        </p:grpSpPr>
        <p:sp>
          <p:nvSpPr>
            <p:cNvPr id="109" name="Text Box 3"/>
            <p:cNvSpPr txBox="1">
              <a:spLocks noChangeArrowheads="1"/>
            </p:cNvSpPr>
            <p:nvPr/>
          </p:nvSpPr>
          <p:spPr bwMode="auto">
            <a:xfrm>
              <a:off x="7000532" y="1046950"/>
              <a:ext cx="695454" cy="323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en-US" sz="1200" b="1" dirty="0">
                  <a:solidFill>
                    <a:srgbClr val="A70000"/>
                  </a:solidFill>
                  <a:latin typeface="Consolas"/>
                  <a:cs typeface="Consolas"/>
                </a:rPr>
                <a:t>410</a:t>
              </a:r>
            </a:p>
          </p:txBody>
        </p:sp>
        <p:sp>
          <p:nvSpPr>
            <p:cNvPr id="110" name="Text Box 3"/>
            <p:cNvSpPr txBox="1">
              <a:spLocks noChangeArrowheads="1"/>
            </p:cNvSpPr>
            <p:nvPr/>
          </p:nvSpPr>
          <p:spPr bwMode="auto">
            <a:xfrm>
              <a:off x="4546479" y="2336624"/>
              <a:ext cx="695454" cy="323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en-US" sz="1200" b="1" dirty="0">
                  <a:solidFill>
                    <a:srgbClr val="A70000"/>
                  </a:solidFill>
                  <a:latin typeface="Consolas"/>
                  <a:cs typeface="Consolas"/>
                </a:rPr>
                <a:t>155</a:t>
              </a:r>
            </a:p>
          </p:txBody>
        </p:sp>
      </p:grpSp>
      <p:sp>
        <p:nvSpPr>
          <p:cNvPr id="114" name="Content Placeholder 2"/>
          <p:cNvSpPr txBox="1">
            <a:spLocks/>
          </p:cNvSpPr>
          <p:nvPr/>
        </p:nvSpPr>
        <p:spPr>
          <a:xfrm>
            <a:off x="5058717" y="5554859"/>
            <a:ext cx="3236559" cy="928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sz="1800" u="sng" dirty="0">
                <a:ea typeface="宋体"/>
              </a:rPr>
              <a:t>Absolute addressing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ea typeface="宋体"/>
              </a:rPr>
              <a:t>Add (</a:t>
            </a:r>
            <a:r>
              <a:rPr lang="en-US" sz="1400" dirty="0">
                <a:latin typeface="Consolas"/>
                <a:ea typeface="宋体"/>
                <a:cs typeface="Consolas"/>
              </a:rPr>
              <a:t>16384</a:t>
            </a:r>
            <a:r>
              <a:rPr lang="en-US" sz="1800" dirty="0">
                <a:ea typeface="宋体"/>
              </a:rPr>
              <a:t> + </a:t>
            </a:r>
            <a:r>
              <a:rPr lang="en-US" sz="1400" dirty="0">
                <a:latin typeface="Consolas"/>
                <a:ea typeface="宋体"/>
                <a:cs typeface="Consolas"/>
              </a:rPr>
              <a:t>location</a:t>
            </a:r>
            <a:r>
              <a:rPr lang="en-US" sz="1800" dirty="0">
                <a:ea typeface="宋体"/>
              </a:rPr>
              <a:t>) to </a:t>
            </a:r>
            <a:r>
              <a:rPr lang="en-US" sz="1400" dirty="0">
                <a:latin typeface="Consolas"/>
                <a:ea typeface="宋体"/>
                <a:cs typeface="Consolas"/>
              </a:rPr>
              <a:t>addr</a:t>
            </a:r>
            <a:r>
              <a:rPr lang="en-US" sz="1800" dirty="0">
                <a:ea typeface="宋体"/>
              </a:rPr>
              <a:t> 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/>
          </a:p>
        </p:txBody>
      </p:sp>
      <p:sp>
        <p:nvSpPr>
          <p:cNvPr id="61" name="Rectangle 60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5133511" y="2519392"/>
            <a:ext cx="2238155" cy="8847"/>
          </a:xfrm>
          <a:prstGeom prst="line">
            <a:avLst/>
          </a:prstGeom>
          <a:ln w="9525">
            <a:solidFill>
              <a:srgbClr val="A7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354200" y="1379089"/>
            <a:ext cx="25273" cy="1137340"/>
          </a:xfrm>
          <a:prstGeom prst="line">
            <a:avLst/>
          </a:prstGeom>
          <a:ln w="9525">
            <a:solidFill>
              <a:srgbClr val="A7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37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Bitmap editor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22" y="1487933"/>
            <a:ext cx="7541871" cy="385226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54086" y="5554859"/>
            <a:ext cx="5973895" cy="928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1800" dirty="0">
                <a:ea typeface="宋体"/>
              </a:rPr>
              <a:t>Developed by Golan Parashi</a:t>
            </a:r>
          </a:p>
          <a:p>
            <a:pPr>
              <a:spcBef>
                <a:spcPts val="1200"/>
              </a:spcBef>
            </a:pPr>
            <a:r>
              <a:rPr lang="en-US" sz="1800" dirty="0">
                <a:ea typeface="宋体"/>
              </a:rPr>
              <a:t>Available in </a:t>
            </a:r>
            <a:r>
              <a:rPr lang="en-US" sz="1400" dirty="0">
                <a:latin typeface="Consolas"/>
                <a:ea typeface="宋体"/>
                <a:cs typeface="Consolas"/>
              </a:rPr>
              <a:t>nand2tetris/projects/09</a:t>
            </a:r>
            <a:r>
              <a:rPr lang="en-US" sz="1800" dirty="0">
                <a:ea typeface="宋体"/>
              </a:rPr>
              <a:t> </a:t>
            </a:r>
          </a:p>
          <a:p>
            <a:pPr>
              <a:spcBef>
                <a:spcPts val="120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5444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29173" y="1084632"/>
            <a:ext cx="7529860" cy="3438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ea typeface="宋体"/>
              </a:rPr>
              <a:t>For simple graphics, use the OS services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ea typeface="宋体"/>
              </a:rPr>
              <a:t>For high-performance graphics, use your own functions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ea typeface="宋体"/>
              </a:rPr>
              <a:t>If you need high-performance sprites, use the bitmap editor: </a:t>
            </a:r>
          </a:p>
          <a:p>
            <a:pPr lvl="1">
              <a:lnSpc>
                <a:spcPct val="100000"/>
              </a:lnSpc>
              <a:spcBef>
                <a:spcPts val="1400"/>
              </a:spcBef>
            </a:pPr>
            <a:r>
              <a:rPr lang="en-US" sz="1600" dirty="0">
                <a:ea typeface="宋体"/>
              </a:rPr>
              <a:t>Design the sprite</a:t>
            </a:r>
          </a:p>
          <a:p>
            <a:pPr lvl="1">
              <a:lnSpc>
                <a:spcPct val="100000"/>
              </a:lnSpc>
              <a:spcBef>
                <a:spcPts val="1400"/>
              </a:spcBef>
            </a:pPr>
            <a:r>
              <a:rPr lang="en-US" sz="1600" dirty="0">
                <a:ea typeface="宋体"/>
              </a:rPr>
              <a:t>Generate the Jack code</a:t>
            </a:r>
          </a:p>
          <a:p>
            <a:pPr lvl="1">
              <a:lnSpc>
                <a:spcPct val="100000"/>
              </a:lnSpc>
              <a:spcBef>
                <a:spcPts val="1400"/>
              </a:spcBef>
            </a:pPr>
            <a:r>
              <a:rPr lang="en-US" sz="1600" dirty="0">
                <a:ea typeface="宋体"/>
              </a:rPr>
              <a:t>Plant the generated Jack code in your own Jack code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7506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00770" y="1089291"/>
            <a:ext cx="7435435" cy="1715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u="sng" dirty="0">
                <a:ea typeface="宋体"/>
              </a:rPr>
              <a:t>Jack is a nice little language,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ea typeface="宋体"/>
              </a:rPr>
              <a:t>Featuring most of the essentual elements of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ea typeface="宋体"/>
              </a:rPr>
              <a:t>procedural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ea typeface="宋体"/>
              </a:rPr>
              <a:t>OO programming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ea typeface="宋体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9956" y="2922726"/>
            <a:ext cx="7435435" cy="1673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u="sng" dirty="0">
                <a:ea typeface="宋体"/>
              </a:rPr>
              <a:t>Limitations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ea typeface="宋体"/>
              </a:rPr>
              <a:t>Few control structures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ea typeface="宋体"/>
              </a:rPr>
              <a:t>Some peculiar syntax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ea typeface="宋体"/>
              </a:rPr>
              <a:t>No inheritance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ea typeface="宋体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40190" y="4724172"/>
            <a:ext cx="7435435" cy="1464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u="sng" dirty="0">
                <a:ea typeface="宋体"/>
              </a:rPr>
              <a:t>Data types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ea typeface="宋体"/>
              </a:rPr>
              <a:t>Primitive type system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ea typeface="宋体"/>
              </a:rPr>
              <a:t>Weakly typed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ea typeface="宋体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538064" y="3119048"/>
            <a:ext cx="3148430" cy="1022525"/>
          </a:xfrm>
          <a:prstGeom prst="wedgeRoundRectCallout">
            <a:avLst>
              <a:gd name="adj1" fmla="val -74441"/>
              <a:gd name="adj2" fmla="val 11776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79388">
              <a:spcBef>
                <a:spcPts val="6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Motivation: a minimal language that can be implemented by a simple compiler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140752" y="5005791"/>
            <a:ext cx="2778040" cy="1022525"/>
          </a:xfrm>
          <a:prstGeom prst="wedgeRoundRectCallout">
            <a:avLst>
              <a:gd name="adj1" fmla="val -105447"/>
              <a:gd name="adj2" fmla="val 21045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79388">
              <a:spcBef>
                <a:spcPts val="6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Motivation: to give the programmer full control, especially for writing the OS.</a:t>
            </a:r>
          </a:p>
        </p:txBody>
      </p:sp>
    </p:spTree>
    <p:extLst>
      <p:ext uri="{BB962C8B-B14F-4D97-AF65-F5344CB8AC3E}">
        <p14:creationId xmlns:p14="http://schemas.microsoft.com/office/powerpoint/2010/main" val="341652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7" grpId="0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838200" y="997962"/>
            <a:ext cx="7799284" cy="45378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1">
              <a:spcBef>
                <a:spcPts val="2400"/>
              </a:spcBef>
            </a:pPr>
            <a:r>
              <a:rPr lang="en-US" dirty="0">
                <a:latin typeface="Times New Roman"/>
                <a:cs typeface="Times New Roman"/>
              </a:rPr>
              <a:t>You are welcome to use this presentation, or any part of it,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in Nand to Tetris courses, or in other courses, as you see fit.</a:t>
            </a:r>
          </a:p>
          <a:p>
            <a:pPr lvl="1">
              <a:spcBef>
                <a:spcPts val="2400"/>
              </a:spcBef>
            </a:pPr>
            <a:r>
              <a:rPr lang="en-US" dirty="0">
                <a:latin typeface="Times New Roman"/>
                <a:cs typeface="Times New Roman"/>
              </a:rPr>
              <a:t>Usage is free provided that it supports instruction in an educational,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non-profit setting.</a:t>
            </a:r>
          </a:p>
          <a:p>
            <a:pPr lvl="1">
              <a:spcBef>
                <a:spcPts val="2400"/>
              </a:spcBef>
            </a:pPr>
            <a:r>
              <a:rPr lang="en-US" dirty="0">
                <a:latin typeface="Times New Roman"/>
                <a:cs typeface="Times New Roman"/>
              </a:rPr>
              <a:t>Feel free to use the slides as-is, or modify them as needed.</a:t>
            </a:r>
          </a:p>
          <a:p>
            <a:pPr lvl="1">
              <a:spcBef>
                <a:spcPts val="2400"/>
              </a:spcBef>
            </a:pPr>
            <a:r>
              <a:rPr lang="en-US" dirty="0">
                <a:latin typeface="Times New Roman"/>
                <a:cs typeface="Times New Roman"/>
              </a:rPr>
              <a:t>We’ll appreciate it if you will give credit somewhere to Nand to Tetris,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and put a reference to </a:t>
            </a:r>
            <a:r>
              <a:rPr lang="en-US" dirty="0">
                <a:latin typeface="Times New Roman"/>
                <a:cs typeface="Times New Roman"/>
                <a:hlinkClick r:id="rId2"/>
              </a:rPr>
              <a:t>www.nand2tetris.org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spcBef>
                <a:spcPts val="2400"/>
              </a:spcBef>
            </a:pPr>
            <a:r>
              <a:rPr lang="en-US" dirty="0">
                <a:latin typeface="Times New Roman"/>
                <a:cs typeface="Times New Roman"/>
              </a:rPr>
              <a:t>You are welcome to remove this slide from the presentation. If you make extensive changes to the slides, you can remove the copyright notice also.</a:t>
            </a:r>
          </a:p>
          <a:p>
            <a:pPr lvl="1">
              <a:spcBef>
                <a:spcPts val="2400"/>
              </a:spcBef>
            </a:pPr>
            <a:r>
              <a:rPr lang="en-US" dirty="0">
                <a:latin typeface="Times New Roman"/>
                <a:cs typeface="Times New Roman"/>
              </a:rPr>
              <a:t>Happy teaching!</a:t>
            </a:r>
          </a:p>
          <a:p>
            <a:pPr lvl="1">
              <a:spcBef>
                <a:spcPts val="2400"/>
              </a:spcBef>
            </a:pPr>
            <a:r>
              <a:rPr lang="en-US" dirty="0">
                <a:latin typeface="Times New Roman"/>
                <a:cs typeface="Times New Roman"/>
              </a:rPr>
              <a:t>Noam Nisam / Shimon Schocken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Usage Notice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650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 programming: </a:t>
            </a:r>
            <a:r>
              <a:rPr lang="en-US" sz="2400" dirty="0"/>
              <a:t>using a class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74064" y="853417"/>
            <a:ext cx="168977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Fraction</a:t>
            </a:r>
            <a:r>
              <a:rPr lang="en-US" sz="1400" dirty="0">
                <a:latin typeface="Times New Roman"/>
                <a:cs typeface="Times New Roman"/>
              </a:rPr>
              <a:t> API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62001" y="1187129"/>
            <a:ext cx="5695461" cy="3306718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190800" rIns="93600" bIns="190800" anchor="ctr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Fraction {</a:t>
            </a:r>
          </a:p>
          <a:p>
            <a:pPr>
              <a:spcBef>
                <a:spcPts val="800"/>
              </a:spcBef>
            </a:pPr>
            <a:r>
              <a:rPr lang="en-US" dirty="0">
                <a:latin typeface="Times New Roman"/>
                <a:ea typeface="Consolas"/>
                <a:cs typeface="Times New Roman"/>
              </a:rPr>
              <a:t>       /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** Constructs a (reduced) fraction from the given numerator and denominator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constructor Fraction new(int x, int y)</a:t>
            </a:r>
          </a:p>
          <a:p>
            <a:pPr>
              <a:spcBef>
                <a:spcPts val="800"/>
              </a:spcBef>
            </a:pPr>
            <a:r>
              <a:rPr lang="en-US" dirty="0">
                <a:latin typeface="Times New Roman"/>
                <a:ea typeface="Consolas"/>
                <a:cs typeface="Times New Roman"/>
              </a:rPr>
              <a:t> 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Accessors.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int getNumerator()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int getDenominator()</a:t>
            </a:r>
          </a:p>
          <a:p>
            <a:pPr>
              <a:spcBef>
                <a:spcPts val="800"/>
              </a:spcBef>
            </a:pPr>
            <a:r>
              <a:rPr lang="en-US" dirty="0">
                <a:latin typeface="Times New Roman"/>
                <a:ea typeface="Consolas"/>
                <a:cs typeface="Times New Roman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Returns the sum of this fraction and the other one.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Fraction plus(Fraction other)</a:t>
            </a:r>
          </a:p>
          <a:p>
            <a:pPr>
              <a:spcBef>
                <a:spcPts val="800"/>
              </a:spcBef>
            </a:pPr>
            <a:r>
              <a:rPr lang="en-US" dirty="0">
                <a:latin typeface="Times New Roman"/>
                <a:ea typeface="Consolas"/>
                <a:cs typeface="Times New Roman"/>
              </a:rPr>
              <a:t>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/** Disposes this fraction. */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Times New Roman"/>
                <a:ea typeface="Consolas"/>
                <a:cs typeface="Times New Roman"/>
              </a:rPr>
              <a:t>      </a:t>
            </a:r>
            <a:r>
              <a:rPr lang="en-US" dirty="0">
                <a:ea typeface="Consolas"/>
              </a:rPr>
              <a:t>method void dispose()</a:t>
            </a:r>
          </a:p>
          <a:p>
            <a:pPr>
              <a:spcBef>
                <a:spcPts val="800"/>
              </a:spcBef>
            </a:pPr>
            <a:r>
              <a:rPr lang="en-US" dirty="0">
                <a:latin typeface="Times New Roman"/>
                <a:ea typeface="Consolas"/>
                <a:cs typeface="Times New Roman"/>
              </a:rPr>
              <a:t>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/** Prints this fraction in the format x/y.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void print()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3056" y="3669656"/>
            <a:ext cx="3153424" cy="2947646"/>
            <a:chOff x="4823056" y="3669656"/>
            <a:chExt cx="3153424" cy="2947646"/>
          </a:xfrm>
        </p:grpSpPr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4874402" y="4006687"/>
              <a:ext cx="3102078" cy="2610615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190800" rIns="93600" bIns="190800" anchor="ctr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// Computes the sum of 2/3 and 1/5.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class Main {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   function void main() {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       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 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 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 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 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 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 </a:t>
              </a:r>
            </a:p>
            <a:p>
              <a:pPr>
                <a:spcBef>
                  <a:spcPts val="300"/>
                </a:spcBef>
              </a:pPr>
              <a:endParaRPr lang="en-US" dirty="0">
                <a:ea typeface="Consolas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823056" y="3669656"/>
              <a:ext cx="1689772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Jack class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838898" y="2080240"/>
            <a:ext cx="799378" cy="7183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13/15</a:t>
            </a:r>
          </a:p>
        </p:txBody>
      </p:sp>
    </p:spTree>
    <p:extLst>
      <p:ext uri="{BB962C8B-B14F-4D97-AF65-F5344CB8AC3E}">
        <p14:creationId xmlns:p14="http://schemas.microsoft.com/office/powerpoint/2010/main" val="107164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 programming: </a:t>
            </a:r>
            <a:r>
              <a:rPr lang="en-US" sz="2400" dirty="0"/>
              <a:t>using a class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74064" y="853417"/>
            <a:ext cx="168977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Fraction</a:t>
            </a:r>
            <a:r>
              <a:rPr lang="en-US" sz="1400" dirty="0">
                <a:latin typeface="Times New Roman"/>
                <a:cs typeface="Times New Roman"/>
              </a:rPr>
              <a:t> API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62001" y="1187129"/>
            <a:ext cx="5695461" cy="3306718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190800" rIns="93600" bIns="190800" anchor="ctr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Fraction {</a:t>
            </a:r>
          </a:p>
          <a:p>
            <a:pPr>
              <a:spcBef>
                <a:spcPts val="800"/>
              </a:spcBef>
            </a:pPr>
            <a:r>
              <a:rPr lang="en-US" dirty="0">
                <a:latin typeface="Times New Roman"/>
                <a:ea typeface="Consolas"/>
                <a:cs typeface="Times New Roman"/>
              </a:rPr>
              <a:t>       /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** Constructs a (reduced) fraction from the given numerator and denominator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constructor Fraction new(int x, int y)</a:t>
            </a:r>
          </a:p>
          <a:p>
            <a:pPr>
              <a:spcBef>
                <a:spcPts val="800"/>
              </a:spcBef>
            </a:pPr>
            <a:r>
              <a:rPr lang="en-US" dirty="0">
                <a:latin typeface="Times New Roman"/>
                <a:ea typeface="Consolas"/>
                <a:cs typeface="Times New Roman"/>
              </a:rPr>
              <a:t> 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Accessors.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int getNumerator()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int getDenominator()</a:t>
            </a:r>
          </a:p>
          <a:p>
            <a:pPr>
              <a:spcBef>
                <a:spcPts val="800"/>
              </a:spcBef>
            </a:pPr>
            <a:r>
              <a:rPr lang="en-US" dirty="0">
                <a:latin typeface="Times New Roman"/>
                <a:ea typeface="Consolas"/>
                <a:cs typeface="Times New Roman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Returns the sum of this fraction and the other one.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Fraction plus(Fraction other)</a:t>
            </a:r>
          </a:p>
          <a:p>
            <a:pPr>
              <a:spcBef>
                <a:spcPts val="800"/>
              </a:spcBef>
            </a:pPr>
            <a:r>
              <a:rPr lang="en-US" dirty="0">
                <a:latin typeface="Times New Roman"/>
                <a:ea typeface="Consolas"/>
                <a:cs typeface="Times New Roman"/>
              </a:rPr>
              <a:t>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/** Disposes this fraction. */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Times New Roman"/>
                <a:ea typeface="Consolas"/>
                <a:cs typeface="Times New Roman"/>
              </a:rPr>
              <a:t>      </a:t>
            </a:r>
            <a:r>
              <a:rPr lang="en-US" dirty="0">
                <a:ea typeface="Consolas"/>
              </a:rPr>
              <a:t>method void dispose()</a:t>
            </a:r>
          </a:p>
          <a:p>
            <a:pPr>
              <a:spcBef>
                <a:spcPts val="800"/>
              </a:spcBef>
            </a:pPr>
            <a:r>
              <a:rPr lang="en-US" dirty="0">
                <a:latin typeface="Times New Roman"/>
                <a:ea typeface="Consolas"/>
                <a:cs typeface="Times New Roman"/>
              </a:rPr>
              <a:t>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/** Prints this fraction in the format x/y.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void print()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4874402" y="4006687"/>
            <a:ext cx="3102078" cy="2610615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190800" rIns="93600" bIns="190800" anchor="ctr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Computes the sum of 2/3 and 1/5.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class Main {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function void main() {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 var Fraction a, b, c;        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 let a = Fraction.new(2,3);  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 let b = Fraction.new(1,5);  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 let c = a.plus(b);  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 do c.print();       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4823056" y="3669656"/>
            <a:ext cx="168977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Jack class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683355" y="1924538"/>
            <a:ext cx="1895907" cy="1691149"/>
            <a:chOff x="6683355" y="1924538"/>
            <a:chExt cx="1895907" cy="1691149"/>
          </a:xfrm>
        </p:grpSpPr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6946260" y="2201457"/>
              <a:ext cx="136867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latin typeface="Consolas"/>
                  <a:cs typeface="Consolas"/>
                </a:rPr>
                <a:t>Fraction</a:t>
              </a:r>
              <a:r>
                <a:rPr lang="en-US" sz="1600" dirty="0">
                  <a:latin typeface="Times New Roman"/>
                  <a:cs typeface="Times New Roman"/>
                </a:rPr>
                <a:t> API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3355" y="1924538"/>
              <a:ext cx="1895907" cy="1691149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/>
            <a:srcRect l="16917" t="1254" r="36106" b="94671"/>
            <a:stretch/>
          </p:blipFill>
          <p:spPr>
            <a:xfrm>
              <a:off x="6713257" y="1953844"/>
              <a:ext cx="1785975" cy="54953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6838898" y="2080240"/>
            <a:ext cx="799378" cy="7183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13/15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3639" y="4666992"/>
            <a:ext cx="391643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u="sng" dirty="0">
                <a:latin typeface="Times New Roman"/>
                <a:cs typeface="Times New Roman"/>
              </a:rPr>
              <a:t>Abstraction – implementation</a:t>
            </a:r>
            <a:endParaRPr lang="en-US" sz="1400" dirty="0">
              <a:latin typeface="Consolas"/>
              <a:cs typeface="Consolas"/>
            </a:endParaRPr>
          </a:p>
          <a:p>
            <a:pPr marL="182563" lvl="0" indent="-182563">
              <a:spcBef>
                <a:spcPts val="10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Users of an abstraction need know nothing about its implementation</a:t>
            </a:r>
          </a:p>
          <a:p>
            <a:pPr marL="182563" lvl="0" indent="-182563">
              <a:spcBef>
                <a:spcPts val="10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All they need is the class interface </a:t>
            </a:r>
            <a:r>
              <a:rPr lang="en-US" sz="1600" dirty="0">
                <a:latin typeface="Times New Roman"/>
                <a:cs typeface="Times New Roman"/>
              </a:rPr>
              <a:t>(API)</a:t>
            </a:r>
          </a:p>
        </p:txBody>
      </p:sp>
    </p:spTree>
    <p:extLst>
      <p:ext uri="{BB962C8B-B14F-4D97-AF65-F5344CB8AC3E}">
        <p14:creationId xmlns:p14="http://schemas.microsoft.com/office/powerpoint/2010/main" val="2599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 programming: </a:t>
            </a:r>
            <a:r>
              <a:rPr lang="en-US" sz="2400" dirty="0"/>
              <a:t>building a class</a:t>
            </a:r>
            <a:endParaRPr lang="en-US" sz="1800" dirty="0"/>
          </a:p>
        </p:txBody>
      </p:sp>
      <p:grpSp>
        <p:nvGrpSpPr>
          <p:cNvPr id="5" name="Group 4"/>
          <p:cNvGrpSpPr/>
          <p:nvPr/>
        </p:nvGrpSpPr>
        <p:grpSpPr>
          <a:xfrm>
            <a:off x="734838" y="931133"/>
            <a:ext cx="5048796" cy="3828925"/>
            <a:chOff x="734838" y="931133"/>
            <a:chExt cx="5048796" cy="3828925"/>
          </a:xfrm>
        </p:grpSpPr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734838" y="931133"/>
              <a:ext cx="145874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latin typeface="Consolas"/>
                  <a:cs typeface="Consolas"/>
                </a:rPr>
                <a:t>Fraction</a:t>
              </a:r>
              <a:r>
                <a:rPr lang="en-US" sz="1600" dirty="0">
                  <a:latin typeface="Times New Roman"/>
                  <a:cs typeface="Times New Roman"/>
                </a:rPr>
                <a:t> class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747256" y="1254140"/>
              <a:ext cx="5036378" cy="3505918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200"/>
                </a:spcBef>
              </a:pP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Consolas"/>
                  <a:cs typeface="Times New Roman"/>
                </a:rPr>
                <a:t>/** Represents the Fraction type and related operations. */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class Fraction {</a:t>
              </a:r>
            </a:p>
            <a:p>
              <a:pPr>
                <a:spcBef>
                  <a:spcPts val="1000"/>
                </a:spcBef>
              </a:pPr>
              <a:r>
                <a:rPr lang="en-US" dirty="0">
                  <a:ea typeface="Consolas"/>
                </a:rPr>
                <a:t>   </a:t>
              </a:r>
              <a:endPara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478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 programming: </a:t>
            </a:r>
            <a:r>
              <a:rPr lang="en-US" sz="2400" dirty="0"/>
              <a:t>building a class</a:t>
            </a:r>
            <a:endParaRPr lang="en-US" sz="1800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Fraction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47256" y="1254140"/>
            <a:ext cx="5036378" cy="3505918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/** Represents the Fraction type and related operations.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Fraction {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 field int numerator, denominator;  </a:t>
            </a:r>
          </a:p>
          <a:p>
            <a:pPr>
              <a:spcBef>
                <a:spcPts val="1000"/>
              </a:spcBef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       /** Accessors. */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method int getNumerator() {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 return numerator;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method int getDenominator() {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 return denominator;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} 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// More Fraction methods follow.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 // Fraction class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963850" y="1672082"/>
            <a:ext cx="1760881" cy="548061"/>
          </a:xfrm>
          <a:prstGeom prst="wedgeRoundRectCallout">
            <a:avLst>
              <a:gd name="adj1" fmla="val -101088"/>
              <a:gd name="adj2" fmla="val 9726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  <a:buClr>
                <a:schemeClr val="bg1"/>
              </a:buClr>
            </a:pP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field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, aka 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property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aka 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member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variable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945935" y="2859688"/>
            <a:ext cx="2235638" cy="767763"/>
          </a:xfrm>
          <a:prstGeom prst="wedgeRoundRectCallout">
            <a:avLst>
              <a:gd name="adj1" fmla="val -105353"/>
              <a:gd name="adj2" fmla="val -34881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  <a:buClr>
                <a:schemeClr val="bg1"/>
              </a:buClr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the only way to access field values from outside the class is through accessors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71812" y="3925469"/>
            <a:ext cx="5172672" cy="2433456"/>
            <a:chOff x="3671812" y="3925469"/>
            <a:chExt cx="5172672" cy="2433456"/>
          </a:xfrm>
        </p:grpSpPr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671812" y="3925469"/>
              <a:ext cx="1689772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Some Jack class</a:t>
              </a:r>
            </a:p>
          </p:txBody>
        </p:sp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3723158" y="4262501"/>
              <a:ext cx="5121326" cy="2096424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190800" rIns="93600" bIns="1908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dirty="0">
                  <a:ea typeface="Consolas"/>
                </a:rPr>
                <a:t>class Foo {</a:t>
              </a:r>
            </a:p>
            <a:p>
              <a:pPr>
                <a:spcBef>
                  <a:spcPts val="600"/>
                </a:spcBef>
              </a:pPr>
              <a:r>
                <a:rPr lang="en-US" dirty="0">
                  <a:ea typeface="Consolas"/>
                </a:rPr>
                <a:t>   ...</a:t>
              </a:r>
            </a:p>
            <a:p>
              <a:pPr>
                <a:spcBef>
                  <a:spcPts val="600"/>
                </a:spcBef>
              </a:pPr>
              <a:r>
                <a:rPr lang="en-US" dirty="0">
                  <a:ea typeface="Consolas"/>
                </a:rPr>
                <a:t>   var Fraction x;        </a:t>
              </a:r>
            </a:p>
            <a:p>
              <a:pPr>
                <a:spcBef>
                  <a:spcPts val="600"/>
                </a:spcBef>
              </a:pPr>
              <a:r>
                <a:rPr lang="en-US" dirty="0">
                  <a:ea typeface="Consolas"/>
                </a:rPr>
                <a:t>   let x = Fraction.new(5,17);</a:t>
              </a:r>
            </a:p>
            <a:p>
              <a:pPr>
                <a:spcBef>
                  <a:spcPts val="600"/>
                </a:spcBef>
              </a:pPr>
              <a:r>
                <a:rPr lang="en-US" dirty="0">
                  <a:ea typeface="Consolas"/>
                </a:rPr>
                <a:t>   </a:t>
              </a:r>
              <a:endParaRPr lang="en-US" dirty="0">
                <a:solidFill>
                  <a:srgbClr val="000000"/>
                </a:solidFill>
                <a:ea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22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 programming: </a:t>
            </a:r>
            <a:r>
              <a:rPr lang="en-US" sz="2400" dirty="0"/>
              <a:t>building a class</a:t>
            </a:r>
            <a:endParaRPr lang="en-US" sz="1800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Fraction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47256" y="1254140"/>
            <a:ext cx="5036378" cy="3505918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/** Represents the Fraction type and related operations.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Fraction {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 field int numerator, denominator;  </a:t>
            </a:r>
          </a:p>
          <a:p>
            <a:pPr>
              <a:spcBef>
                <a:spcPts val="1000"/>
              </a:spcBef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       /** Accessors. */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method int getNumerator() {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 return numerator;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method int getDenominator() {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 return denominator;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} 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// More Fraction methods follow.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 // Fraction class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671812" y="3925469"/>
            <a:ext cx="168977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Some Jack class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723158" y="4262501"/>
            <a:ext cx="5121326" cy="2096424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190800" rIns="93600" bIns="1908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>
                <a:ea typeface="Consolas"/>
              </a:rPr>
              <a:t>class Foo {</a:t>
            </a:r>
          </a:p>
          <a:p>
            <a:pPr>
              <a:spcBef>
                <a:spcPts val="600"/>
              </a:spcBef>
            </a:pPr>
            <a:r>
              <a:rPr lang="en-US" dirty="0">
                <a:ea typeface="Consolas"/>
              </a:rPr>
              <a:t>   ...</a:t>
            </a:r>
          </a:p>
          <a:p>
            <a:pPr>
              <a:spcBef>
                <a:spcPts val="600"/>
              </a:spcBef>
            </a:pPr>
            <a:r>
              <a:rPr lang="en-US" dirty="0">
                <a:ea typeface="Consolas"/>
              </a:rPr>
              <a:t>   var Fraction x;        </a:t>
            </a:r>
          </a:p>
          <a:p>
            <a:pPr>
              <a:spcBef>
                <a:spcPts val="600"/>
              </a:spcBef>
            </a:pPr>
            <a:r>
              <a:rPr lang="en-US" dirty="0">
                <a:ea typeface="Consolas"/>
              </a:rPr>
              <a:t>   let x = Fraction.new(5,17);</a:t>
            </a:r>
          </a:p>
          <a:p>
            <a:pPr>
              <a:spcBef>
                <a:spcPts val="600"/>
              </a:spcBef>
            </a:pPr>
            <a:r>
              <a:rPr lang="en-US" dirty="0">
                <a:ea typeface="Consolas"/>
              </a:rPr>
              <a:t>   do Output.printInt(x.numerator);       </a:t>
            </a:r>
            <a:r>
              <a:rPr lang="en-US" dirty="0">
                <a:solidFill>
                  <a:srgbClr val="A70000"/>
                </a:solidFill>
                <a:ea typeface="Consolas"/>
              </a:rPr>
              <a:t>// not allowed </a:t>
            </a:r>
          </a:p>
          <a:p>
            <a:pPr>
              <a:spcBef>
                <a:spcPts val="600"/>
              </a:spcBef>
            </a:pPr>
            <a:r>
              <a:rPr lang="en-US" dirty="0">
                <a:ea typeface="Consolas"/>
              </a:rPr>
              <a:t>   do Output.printInt(x.getNumerator());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Consolas"/>
              </a:rPr>
              <a:t>// ok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Consolas"/>
              </a:rPr>
              <a:t>   </a:t>
            </a:r>
            <a:r>
              <a:rPr lang="en-US" dirty="0">
                <a:solidFill>
                  <a:srgbClr val="000000"/>
                </a:solidFill>
                <a:ea typeface="Consolas"/>
              </a:rPr>
              <a:t>...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4963850" y="1672082"/>
            <a:ext cx="1760881" cy="548061"/>
          </a:xfrm>
          <a:prstGeom prst="wedgeRoundRectCallout">
            <a:avLst>
              <a:gd name="adj1" fmla="val -101088"/>
              <a:gd name="adj2" fmla="val 9726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  <a:buClr>
                <a:schemeClr val="bg1"/>
              </a:buClr>
            </a:pP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field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, aka 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property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aka 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member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variable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4945935" y="2859688"/>
            <a:ext cx="2235638" cy="767763"/>
          </a:xfrm>
          <a:prstGeom prst="wedgeRoundRectCallout">
            <a:avLst>
              <a:gd name="adj1" fmla="val -105353"/>
              <a:gd name="adj2" fmla="val -34881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  <a:buClr>
                <a:schemeClr val="bg1"/>
              </a:buClr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the only way to access field values from outside the class is through accessors</a:t>
            </a:r>
          </a:p>
        </p:txBody>
      </p:sp>
    </p:spTree>
    <p:extLst>
      <p:ext uri="{BB962C8B-B14F-4D97-AF65-F5344CB8AC3E}">
        <p14:creationId xmlns:p14="http://schemas.microsoft.com/office/powerpoint/2010/main" val="38275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 programming: </a:t>
            </a:r>
            <a:r>
              <a:rPr lang="en-US" sz="2400" dirty="0"/>
              <a:t>building a class</a:t>
            </a:r>
            <a:endParaRPr lang="en-US" sz="1800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784957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Fraction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47256" y="1107963"/>
            <a:ext cx="7537052" cy="5616417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/** Represents the Fraction type and related operations.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Fraction {</a:t>
            </a:r>
          </a:p>
          <a:p>
            <a:pPr>
              <a:spcBef>
                <a:spcPts val="400"/>
              </a:spcBef>
            </a:pPr>
            <a:r>
              <a:rPr lang="en-US" dirty="0">
                <a:ea typeface="Consolas"/>
              </a:rPr>
              <a:t>   field int numerator, denominator;  </a:t>
            </a:r>
          </a:p>
          <a:p>
            <a:pPr>
              <a:spcBef>
                <a:spcPts val="600"/>
              </a:spcBef>
            </a:pPr>
            <a:r>
              <a:rPr lang="en-US" dirty="0">
                <a:ea typeface="Consolas"/>
              </a:rPr>
              <a:t> </a:t>
            </a:r>
            <a:r>
              <a:rPr lang="en-US" dirty="0">
                <a:solidFill>
                  <a:srgbClr val="385723"/>
                </a:solidFill>
                <a:latin typeface="Times New Roman"/>
                <a:ea typeface="Consolas"/>
                <a:cs typeface="Times New Roman"/>
              </a:rPr>
              <a:t>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/** Constructs a (reduced) fraction from the given numerator and denominator.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constructor Fraction new(int x, int y)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let numerator = x;  let denominator = y;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do reduce();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// reduces the fraction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 this;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// returns the base address of the new object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dirty="0">
                <a:ea typeface="Consolas"/>
              </a:rPr>
              <a:t>  </a:t>
            </a:r>
            <a:r>
              <a:rPr lang="en-US" dirty="0">
                <a:solidFill>
                  <a:srgbClr val="385723"/>
                </a:solidFill>
                <a:ea typeface="Consolas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// Reduces this fraction.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void reduce()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var int g;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let g = Fraction.gcd(numerator, denominator);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(g &gt; 1) {let numerator = numerator / g; let denominator = denominator / g;}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Computes the greatest common divisor of the given integers.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function int gcd(int a, int b)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var int r;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while (~(b = 0)) {       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applies Euclid’s algorithm.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let r = a – (b * (a / b));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r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= remainder of the integer division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a/b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let a = b; let b = r;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 a;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}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Fraction code in next slide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</a:t>
            </a:r>
            <a:r>
              <a:rPr lang="en-US" dirty="0">
                <a:solidFill>
                  <a:srgbClr val="385723"/>
                </a:solidFill>
                <a:ea typeface="Consolas"/>
              </a:rPr>
              <a:t>   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/>
              <a:ea typeface="Consolas"/>
              <a:cs typeface="Times New Roman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398517" y="2978462"/>
            <a:ext cx="2778001" cy="804002"/>
          </a:xfrm>
          <a:prstGeom prst="wedgeRoundRectCallout">
            <a:avLst>
              <a:gd name="adj1" fmla="val -82001"/>
              <a:gd name="adj2" fmla="val -56740"/>
              <a:gd name="adj3" fmla="val 16667"/>
            </a:avLst>
          </a:prstGeom>
          <a:solidFill>
            <a:schemeClr val="accent2">
              <a:lumMod val="60000"/>
              <a:lumOff val="40000"/>
              <a:alpha val="8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indent="-92075">
              <a:buFont typeface="Arial"/>
              <a:buChar char="•"/>
              <a:tabLst>
                <a:tab pos="92075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: a reference to the current object (base address)</a:t>
            </a:r>
          </a:p>
          <a:p>
            <a:pPr marL="92075" indent="-92075">
              <a:buFont typeface="Arial"/>
              <a:buChar char="•"/>
              <a:tabLst>
                <a:tab pos="92075" algn="l"/>
              </a:tabLst>
            </a:pP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a constructor must return the (base address of) the newly created object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2573277" y="4275829"/>
            <a:ext cx="3568568" cy="366425"/>
          </a:xfrm>
          <a:prstGeom prst="wedgeRoundRectCallout">
            <a:avLst>
              <a:gd name="adj1" fmla="val -62262"/>
              <a:gd name="adj2" fmla="val -26798"/>
              <a:gd name="adj3" fmla="val 16667"/>
            </a:avLst>
          </a:prstGeom>
          <a:solidFill>
            <a:schemeClr val="accent2">
              <a:lumMod val="60000"/>
              <a:lumOff val="40000"/>
              <a:alpha val="8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  <a:buClr>
                <a:schemeClr val="bg1"/>
              </a:buClr>
            </a:pP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a subroutine must terminate with a 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 command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78775" y="2253174"/>
            <a:ext cx="196267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u="sng" dirty="0">
                <a:latin typeface="Times New Roman"/>
                <a:cs typeface="Times New Roman"/>
              </a:rPr>
              <a:t>Jack subroutines:</a:t>
            </a:r>
            <a:endParaRPr lang="en-US" dirty="0">
              <a:latin typeface="Times New Roman"/>
              <a:cs typeface="Times New Roman"/>
            </a:endParaRPr>
          </a:p>
          <a:p>
            <a:pPr marL="182563" indent="-182563">
              <a:spcBef>
                <a:spcPts val="4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methods</a:t>
            </a:r>
          </a:p>
          <a:p>
            <a:pPr marL="182563" lvl="0" indent="-182563">
              <a:spcBef>
                <a:spcPts val="4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constructors</a:t>
            </a:r>
          </a:p>
          <a:p>
            <a:pPr marL="182563" lvl="0" indent="-182563">
              <a:spcBef>
                <a:spcPts val="4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77889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  <p:bldP spid="15" grpId="0" animBg="1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 programming: </a:t>
            </a:r>
            <a:r>
              <a:rPr lang="en-US" sz="2400" dirty="0"/>
              <a:t>building a class</a:t>
            </a:r>
            <a:endParaRPr lang="en-US" sz="1800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Fraction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47256" y="1254140"/>
            <a:ext cx="7537052" cy="3268371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/** Represents the Fraction type and related operations.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Fraction {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 field int numerator, denominator;</a:t>
            </a:r>
          </a:p>
          <a:p>
            <a:pPr>
              <a:spcBef>
                <a:spcPts val="1000"/>
              </a:spcBef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      /** Returns the sum of this fraction and the other one. */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method Fraction plus(Fraction other) {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 var int sumNumerators;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 let sumNumerators = (numerator * other.getDenominator()) + 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                     (other.getNumerator() * </a:t>
            </a:r>
            <a:r>
              <a:rPr lang="en-US" dirty="0" smtClean="0">
                <a:ea typeface="Consolas"/>
              </a:rPr>
              <a:t>denominator);</a:t>
            </a:r>
            <a:endParaRPr lang="en-US" dirty="0">
              <a:ea typeface="Consolas"/>
            </a:endParaRP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 return Fraction.new(sumNumerators, denominator * other.getDenominator());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latin typeface="Times New Roman"/>
                <a:ea typeface="Consolas"/>
                <a:cs typeface="Times New Roman"/>
              </a:rPr>
              <a:t>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// More Fraction methods follow.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 // Fraction class</a:t>
            </a:r>
          </a:p>
        </p:txBody>
      </p:sp>
    </p:spTree>
    <p:extLst>
      <p:ext uri="{BB962C8B-B14F-4D97-AF65-F5344CB8AC3E}">
        <p14:creationId xmlns:p14="http://schemas.microsoft.com/office/powerpoint/2010/main" val="81852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 programming: </a:t>
            </a:r>
            <a:r>
              <a:rPr lang="en-US" sz="2400" dirty="0"/>
              <a:t>building a class</a:t>
            </a:r>
            <a:endParaRPr lang="en-US" sz="1800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Fraction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47255" y="1254140"/>
            <a:ext cx="6644465" cy="3085644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/** Represents the Fraction type and related operations.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Fraction {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 field int numerator, denominator;  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</a:t>
            </a:r>
            <a:r>
              <a:rPr lang="en-US" dirty="0">
                <a:solidFill>
                  <a:srgbClr val="385723"/>
                </a:solidFill>
                <a:latin typeface="Times New Roman"/>
                <a:ea typeface="Consolas"/>
                <a:cs typeface="Times New Roman"/>
              </a:rPr>
              <a:t>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Prints this fraction in the format x/y.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void print()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do Output.printInt(numerator); do Output.printString(”/”);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do Output.printInt(denominator);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       // More Fraction methods follow.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 // Fraction class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610261" y="1818141"/>
            <a:ext cx="2106305" cy="1845550"/>
            <a:chOff x="6628534" y="3216008"/>
            <a:chExt cx="1521547" cy="1441228"/>
          </a:xfrm>
        </p:grpSpPr>
        <p:grpSp>
          <p:nvGrpSpPr>
            <p:cNvPr id="10" name="Group 9"/>
            <p:cNvGrpSpPr/>
            <p:nvPr/>
          </p:nvGrpSpPr>
          <p:grpSpPr>
            <a:xfrm>
              <a:off x="6628534" y="3216008"/>
              <a:ext cx="1521547" cy="1441228"/>
              <a:chOff x="6683355" y="1924538"/>
              <a:chExt cx="1895907" cy="1691149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6946260" y="2201457"/>
                <a:ext cx="1368673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spcBef>
                    <a:spcPct val="60000"/>
                  </a:spcBef>
                  <a:spcAft>
                    <a:spcPct val="70000"/>
                  </a:spcAft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400" dirty="0">
                    <a:latin typeface="Consolas"/>
                    <a:cs typeface="Consolas"/>
                  </a:rPr>
                  <a:t>Fraction</a:t>
                </a:r>
                <a:r>
                  <a:rPr lang="en-US" sz="1600" dirty="0">
                    <a:latin typeface="Times New Roman"/>
                    <a:cs typeface="Times New Roman"/>
                  </a:rPr>
                  <a:t> API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83355" y="1924538"/>
                <a:ext cx="1895907" cy="1691149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2"/>
              <a:srcRect l="16917" t="1254" r="36106" b="94671"/>
              <a:stretch/>
            </p:blipFill>
            <p:spPr>
              <a:xfrm>
                <a:off x="6713257" y="1953844"/>
                <a:ext cx="1785975" cy="54953"/>
              </a:xfrm>
              <a:prstGeom prst="rect">
                <a:avLst/>
              </a:prstGeom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6701844" y="3313652"/>
              <a:ext cx="682607" cy="5658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13/15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220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 programming: </a:t>
            </a:r>
            <a:r>
              <a:rPr lang="en-US" sz="2400" dirty="0"/>
              <a:t>building a class</a:t>
            </a:r>
            <a:endParaRPr lang="en-US" sz="1800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Fraction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47255" y="1254140"/>
            <a:ext cx="6644465" cy="2519188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/** Represents the Fraction type and related operations.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Fraction {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 field int numerator, denominator;  </a:t>
            </a:r>
          </a:p>
          <a:p>
            <a:pPr>
              <a:spcBef>
                <a:spcPts val="10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5175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 programming: </a:t>
            </a:r>
            <a:r>
              <a:rPr lang="en-US" sz="2400" dirty="0"/>
              <a:t>building a class</a:t>
            </a:r>
            <a:endParaRPr lang="en-US" sz="1800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Fraction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47255" y="1254140"/>
            <a:ext cx="6644465" cy="2519188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/** Represents the Fraction type and related operations.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Fraction {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 field int numerator, denominator;  </a:t>
            </a:r>
          </a:p>
          <a:p>
            <a:pPr>
              <a:spcBef>
                <a:spcPts val="10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fraction. */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method void dispose() {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 do Memory.deAlloc(this);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the object’s memory.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Fraction class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5287" y="4063403"/>
            <a:ext cx="677221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u="sng" dirty="0">
                <a:latin typeface="Times New Roman"/>
                <a:cs typeface="Times New Roman"/>
              </a:rPr>
              <a:t>Garbage collection</a:t>
            </a:r>
            <a:endParaRPr lang="en-US" dirty="0">
              <a:latin typeface="Times New Roman"/>
              <a:cs typeface="Times New Roman"/>
            </a:endParaRPr>
          </a:p>
          <a:p>
            <a:pPr marL="182563" lvl="0" indent="-182563">
              <a:spcBef>
                <a:spcPts val="10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Jack has no garbage collection</a:t>
            </a:r>
          </a:p>
          <a:p>
            <a:pPr marL="182563" lvl="0" indent="-182563">
              <a:spcBef>
                <a:spcPts val="10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Objects must be disposed explicitly</a:t>
            </a:r>
          </a:p>
          <a:p>
            <a:pPr marL="182563" lvl="0" indent="-182563">
              <a:spcBef>
                <a:spcPts val="10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Best practice: every class that has a constructor should also feature a dispose method.</a:t>
            </a:r>
          </a:p>
        </p:txBody>
      </p:sp>
    </p:spTree>
    <p:extLst>
      <p:ext uri="{BB962C8B-B14F-4D97-AF65-F5344CB8AC3E}">
        <p14:creationId xmlns:p14="http://schemas.microsoft.com/office/powerpoint/2010/main" val="398933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343442" y="40935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7229891" y="4094480"/>
            <a:ext cx="1569692" cy="1265380"/>
            <a:chOff x="838232" y="3620341"/>
            <a:chExt cx="2253482" cy="1810652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32" y="3620341"/>
              <a:ext cx="2253482" cy="1810652"/>
            </a:xfrm>
            <a:prstGeom prst="rect">
              <a:avLst/>
            </a:prstGeom>
          </p:spPr>
        </p:pic>
        <p:sp>
          <p:nvSpPr>
            <p:cNvPr id="46" name="Oval 45"/>
            <p:cNvSpPr/>
            <p:nvPr/>
          </p:nvSpPr>
          <p:spPr>
            <a:xfrm>
              <a:off x="2498531" y="4689131"/>
              <a:ext cx="99075" cy="119304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2592534" y="4511447"/>
              <a:ext cx="99075" cy="119304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254004" y="967153"/>
            <a:ext cx="8508996" cy="26181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63"/>
          <p:cNvSpPr>
            <a:spLocks noChangeArrowheads="1"/>
          </p:cNvSpPr>
          <p:nvPr/>
        </p:nvSpPr>
        <p:spPr bwMode="auto">
          <a:xfrm>
            <a:off x="6211887" y="1211385"/>
            <a:ext cx="1198458" cy="62281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="1" dirty="0"/>
          </a:p>
        </p:txBody>
      </p:sp>
      <p:grpSp>
        <p:nvGrpSpPr>
          <p:cNvPr id="42" name="Group 41"/>
          <p:cNvGrpSpPr/>
          <p:nvPr/>
        </p:nvGrpSpPr>
        <p:grpSpPr>
          <a:xfrm>
            <a:off x="6281615" y="2080406"/>
            <a:ext cx="2334845" cy="1306945"/>
            <a:chOff x="6281615" y="2080406"/>
            <a:chExt cx="2334845" cy="1306945"/>
          </a:xfrm>
        </p:grpSpPr>
        <p:sp>
          <p:nvSpPr>
            <p:cNvPr id="43" name="Text Box 114"/>
            <p:cNvSpPr txBox="1">
              <a:spLocks noChangeArrowheads="1"/>
            </p:cNvSpPr>
            <p:nvPr/>
          </p:nvSpPr>
          <p:spPr bwMode="auto">
            <a:xfrm>
              <a:off x="7546220" y="2893449"/>
              <a:ext cx="1070240" cy="4939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rgbClr val="000000"/>
                  </a:solidFill>
                </a:rPr>
                <a:t>machine</a:t>
              </a:r>
              <a:br>
                <a:rPr lang="en-US" sz="1400" dirty="0">
                  <a:solidFill>
                    <a:srgbClr val="000000"/>
                  </a:solidFill>
                </a:rPr>
              </a:br>
              <a:r>
                <a:rPr lang="en-US" sz="1400" dirty="0">
                  <a:solidFill>
                    <a:srgbClr val="000000"/>
                  </a:solidFill>
                </a:rPr>
                <a:t>language</a:t>
              </a:r>
            </a:p>
          </p:txBody>
        </p:sp>
        <p:sp>
          <p:nvSpPr>
            <p:cNvPr id="48" name="Text Box 115"/>
            <p:cNvSpPr txBox="1">
              <a:spLocks noChangeArrowheads="1"/>
            </p:cNvSpPr>
            <p:nvPr/>
          </p:nvSpPr>
          <p:spPr bwMode="auto">
            <a:xfrm>
              <a:off x="7546220" y="2539330"/>
              <a:ext cx="1070240" cy="355672"/>
            </a:xfrm>
            <a:prstGeom prst="rect">
              <a:avLst/>
            </a:prstGeom>
            <a:solidFill>
              <a:srgbClr val="FFDFB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chemeClr val="hlink"/>
                  </a:solidFill>
                </a:rPr>
                <a:t>abstraction</a:t>
              </a:r>
            </a:p>
          </p:txBody>
        </p:sp>
        <p:sp>
          <p:nvSpPr>
            <p:cNvPr id="49" name="Rectangle 127"/>
            <p:cNvSpPr>
              <a:spLocks noChangeArrowheads="1"/>
            </p:cNvSpPr>
            <p:nvPr/>
          </p:nvSpPr>
          <p:spPr bwMode="auto">
            <a:xfrm>
              <a:off x="6468156" y="2080406"/>
              <a:ext cx="94669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</a:rPr>
                <a:t>VM translator</a:t>
              </a:r>
              <a:endParaRPr lang="en-US" sz="1600" dirty="0"/>
            </a:p>
          </p:txBody>
        </p:sp>
        <p:sp>
          <p:nvSpPr>
            <p:cNvPr id="50" name="Line 128"/>
            <p:cNvSpPr>
              <a:spLocks noChangeShapeType="1"/>
            </p:cNvSpPr>
            <p:nvPr/>
          </p:nvSpPr>
          <p:spPr bwMode="auto">
            <a:xfrm>
              <a:off x="6281615" y="2676769"/>
              <a:ext cx="1274375" cy="16773"/>
            </a:xfrm>
            <a:prstGeom prst="line">
              <a:avLst/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95770" y="1267598"/>
            <a:ext cx="1482234" cy="959786"/>
            <a:chOff x="295770" y="1267598"/>
            <a:chExt cx="1482234" cy="959786"/>
          </a:xfrm>
        </p:grpSpPr>
        <p:sp>
          <p:nvSpPr>
            <p:cNvPr id="52" name="Freeform 96"/>
            <p:cNvSpPr>
              <a:spLocks/>
            </p:cNvSpPr>
            <p:nvPr/>
          </p:nvSpPr>
          <p:spPr bwMode="auto">
            <a:xfrm>
              <a:off x="321492" y="1290851"/>
              <a:ext cx="1456512" cy="936533"/>
            </a:xfrm>
            <a:custGeom>
              <a:avLst/>
              <a:gdLst>
                <a:gd name="T0" fmla="*/ 106363 w 748"/>
                <a:gd name="T1" fmla="*/ 301625 h 444"/>
                <a:gd name="T2" fmla="*/ 11113 w 748"/>
                <a:gd name="T3" fmla="*/ 331788 h 444"/>
                <a:gd name="T4" fmla="*/ 125413 w 748"/>
                <a:gd name="T5" fmla="*/ 369888 h 444"/>
                <a:gd name="T6" fmla="*/ 31750 w 748"/>
                <a:gd name="T7" fmla="*/ 455613 h 444"/>
                <a:gd name="T8" fmla="*/ 153988 w 748"/>
                <a:gd name="T9" fmla="*/ 495300 h 444"/>
                <a:gd name="T10" fmla="*/ 84138 w 748"/>
                <a:gd name="T11" fmla="*/ 581025 h 444"/>
                <a:gd name="T12" fmla="*/ 241300 w 748"/>
                <a:gd name="T13" fmla="*/ 595313 h 444"/>
                <a:gd name="T14" fmla="*/ 265113 w 748"/>
                <a:gd name="T15" fmla="*/ 690563 h 444"/>
                <a:gd name="T16" fmla="*/ 403225 w 748"/>
                <a:gd name="T17" fmla="*/ 654050 h 444"/>
                <a:gd name="T18" fmla="*/ 501650 w 748"/>
                <a:gd name="T19" fmla="*/ 704850 h 444"/>
                <a:gd name="T20" fmla="*/ 579438 w 748"/>
                <a:gd name="T21" fmla="*/ 657225 h 444"/>
                <a:gd name="T22" fmla="*/ 658813 w 748"/>
                <a:gd name="T23" fmla="*/ 704850 h 444"/>
                <a:gd name="T24" fmla="*/ 727075 w 748"/>
                <a:gd name="T25" fmla="*/ 649288 h 444"/>
                <a:gd name="T26" fmla="*/ 830263 w 748"/>
                <a:gd name="T27" fmla="*/ 685800 h 444"/>
                <a:gd name="T28" fmla="*/ 923925 w 748"/>
                <a:gd name="T29" fmla="*/ 609600 h 444"/>
                <a:gd name="T30" fmla="*/ 1095375 w 748"/>
                <a:gd name="T31" fmla="*/ 633413 h 444"/>
                <a:gd name="T32" fmla="*/ 1050925 w 748"/>
                <a:gd name="T33" fmla="*/ 544513 h 444"/>
                <a:gd name="T34" fmla="*/ 1169988 w 748"/>
                <a:gd name="T35" fmla="*/ 536575 h 444"/>
                <a:gd name="T36" fmla="*/ 1089025 w 748"/>
                <a:gd name="T37" fmla="*/ 434975 h 444"/>
                <a:gd name="T38" fmla="*/ 1187450 w 748"/>
                <a:gd name="T39" fmla="*/ 377825 h 444"/>
                <a:gd name="T40" fmla="*/ 1060450 w 748"/>
                <a:gd name="T41" fmla="*/ 315913 h 444"/>
                <a:gd name="T42" fmla="*/ 1133475 w 748"/>
                <a:gd name="T43" fmla="*/ 227013 h 444"/>
                <a:gd name="T44" fmla="*/ 998538 w 748"/>
                <a:gd name="T45" fmla="*/ 223838 h 444"/>
                <a:gd name="T46" fmla="*/ 1050925 w 748"/>
                <a:gd name="T47" fmla="*/ 122238 h 444"/>
                <a:gd name="T48" fmla="*/ 882650 w 748"/>
                <a:gd name="T49" fmla="*/ 134938 h 444"/>
                <a:gd name="T50" fmla="*/ 871538 w 748"/>
                <a:gd name="T51" fmla="*/ 28575 h 444"/>
                <a:gd name="T52" fmla="*/ 700088 w 748"/>
                <a:gd name="T53" fmla="*/ 74613 h 444"/>
                <a:gd name="T54" fmla="*/ 638175 w 748"/>
                <a:gd name="T55" fmla="*/ 0 h 444"/>
                <a:gd name="T56" fmla="*/ 530225 w 748"/>
                <a:gd name="T57" fmla="*/ 69850 h 444"/>
                <a:gd name="T58" fmla="*/ 423863 w 748"/>
                <a:gd name="T59" fmla="*/ 0 h 444"/>
                <a:gd name="T60" fmla="*/ 358775 w 748"/>
                <a:gd name="T61" fmla="*/ 104775 h 444"/>
                <a:gd name="T62" fmla="*/ 244475 w 748"/>
                <a:gd name="T63" fmla="*/ 49213 h 444"/>
                <a:gd name="T64" fmla="*/ 247650 w 748"/>
                <a:gd name="T65" fmla="*/ 141288 h 444"/>
                <a:gd name="T66" fmla="*/ 100013 w 748"/>
                <a:gd name="T67" fmla="*/ 114300 h 444"/>
                <a:gd name="T68" fmla="*/ 134938 w 748"/>
                <a:gd name="T69" fmla="*/ 207963 h 444"/>
                <a:gd name="T70" fmla="*/ 0 w 748"/>
                <a:gd name="T71" fmla="*/ 206375 h 444"/>
                <a:gd name="T72" fmla="*/ 106363 w 748"/>
                <a:gd name="T73" fmla="*/ 301625 h 44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48" h="444">
                  <a:moveTo>
                    <a:pt x="67" y="190"/>
                  </a:moveTo>
                  <a:lnTo>
                    <a:pt x="7" y="209"/>
                  </a:lnTo>
                  <a:lnTo>
                    <a:pt x="79" y="233"/>
                  </a:lnTo>
                  <a:lnTo>
                    <a:pt x="20" y="287"/>
                  </a:lnTo>
                  <a:lnTo>
                    <a:pt x="97" y="312"/>
                  </a:lnTo>
                  <a:lnTo>
                    <a:pt x="53" y="366"/>
                  </a:lnTo>
                  <a:lnTo>
                    <a:pt x="152" y="375"/>
                  </a:lnTo>
                  <a:lnTo>
                    <a:pt x="167" y="435"/>
                  </a:lnTo>
                  <a:lnTo>
                    <a:pt x="254" y="412"/>
                  </a:lnTo>
                  <a:lnTo>
                    <a:pt x="316" y="444"/>
                  </a:lnTo>
                  <a:lnTo>
                    <a:pt x="365" y="414"/>
                  </a:lnTo>
                  <a:lnTo>
                    <a:pt x="415" y="444"/>
                  </a:lnTo>
                  <a:lnTo>
                    <a:pt x="458" y="409"/>
                  </a:lnTo>
                  <a:lnTo>
                    <a:pt x="523" y="432"/>
                  </a:lnTo>
                  <a:lnTo>
                    <a:pt x="582" y="384"/>
                  </a:lnTo>
                  <a:lnTo>
                    <a:pt x="690" y="399"/>
                  </a:lnTo>
                  <a:lnTo>
                    <a:pt x="662" y="343"/>
                  </a:lnTo>
                  <a:lnTo>
                    <a:pt x="737" y="338"/>
                  </a:lnTo>
                  <a:lnTo>
                    <a:pt x="686" y="274"/>
                  </a:lnTo>
                  <a:lnTo>
                    <a:pt x="748" y="238"/>
                  </a:lnTo>
                  <a:lnTo>
                    <a:pt x="668" y="199"/>
                  </a:lnTo>
                  <a:lnTo>
                    <a:pt x="714" y="143"/>
                  </a:lnTo>
                  <a:lnTo>
                    <a:pt x="629" y="141"/>
                  </a:lnTo>
                  <a:lnTo>
                    <a:pt x="662" y="77"/>
                  </a:lnTo>
                  <a:lnTo>
                    <a:pt x="556" y="85"/>
                  </a:lnTo>
                  <a:lnTo>
                    <a:pt x="549" y="18"/>
                  </a:lnTo>
                  <a:lnTo>
                    <a:pt x="441" y="47"/>
                  </a:lnTo>
                  <a:lnTo>
                    <a:pt x="402" y="0"/>
                  </a:lnTo>
                  <a:lnTo>
                    <a:pt x="334" y="44"/>
                  </a:lnTo>
                  <a:lnTo>
                    <a:pt x="267" y="0"/>
                  </a:lnTo>
                  <a:lnTo>
                    <a:pt x="226" y="66"/>
                  </a:lnTo>
                  <a:lnTo>
                    <a:pt x="154" y="31"/>
                  </a:lnTo>
                  <a:lnTo>
                    <a:pt x="156" y="89"/>
                  </a:lnTo>
                  <a:lnTo>
                    <a:pt x="63" y="72"/>
                  </a:lnTo>
                  <a:lnTo>
                    <a:pt x="85" y="131"/>
                  </a:lnTo>
                  <a:lnTo>
                    <a:pt x="0" y="130"/>
                  </a:lnTo>
                  <a:lnTo>
                    <a:pt x="67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97"/>
            <p:cNvSpPr>
              <a:spLocks/>
            </p:cNvSpPr>
            <p:nvPr/>
          </p:nvSpPr>
          <p:spPr bwMode="auto">
            <a:xfrm>
              <a:off x="380106" y="1359234"/>
              <a:ext cx="1106724" cy="689599"/>
            </a:xfrm>
            <a:custGeom>
              <a:avLst/>
              <a:gdLst>
                <a:gd name="T0" fmla="*/ 106363 w 748"/>
                <a:gd name="T1" fmla="*/ 301625 h 444"/>
                <a:gd name="T2" fmla="*/ 11113 w 748"/>
                <a:gd name="T3" fmla="*/ 331788 h 444"/>
                <a:gd name="T4" fmla="*/ 125413 w 748"/>
                <a:gd name="T5" fmla="*/ 369888 h 444"/>
                <a:gd name="T6" fmla="*/ 31750 w 748"/>
                <a:gd name="T7" fmla="*/ 455613 h 444"/>
                <a:gd name="T8" fmla="*/ 153988 w 748"/>
                <a:gd name="T9" fmla="*/ 495300 h 444"/>
                <a:gd name="T10" fmla="*/ 84138 w 748"/>
                <a:gd name="T11" fmla="*/ 581025 h 444"/>
                <a:gd name="T12" fmla="*/ 241300 w 748"/>
                <a:gd name="T13" fmla="*/ 595313 h 444"/>
                <a:gd name="T14" fmla="*/ 265113 w 748"/>
                <a:gd name="T15" fmla="*/ 690563 h 444"/>
                <a:gd name="T16" fmla="*/ 403225 w 748"/>
                <a:gd name="T17" fmla="*/ 654050 h 444"/>
                <a:gd name="T18" fmla="*/ 501650 w 748"/>
                <a:gd name="T19" fmla="*/ 704850 h 444"/>
                <a:gd name="T20" fmla="*/ 579438 w 748"/>
                <a:gd name="T21" fmla="*/ 657225 h 444"/>
                <a:gd name="T22" fmla="*/ 658813 w 748"/>
                <a:gd name="T23" fmla="*/ 704850 h 444"/>
                <a:gd name="T24" fmla="*/ 727075 w 748"/>
                <a:gd name="T25" fmla="*/ 649288 h 444"/>
                <a:gd name="T26" fmla="*/ 830263 w 748"/>
                <a:gd name="T27" fmla="*/ 685800 h 444"/>
                <a:gd name="T28" fmla="*/ 923925 w 748"/>
                <a:gd name="T29" fmla="*/ 609600 h 444"/>
                <a:gd name="T30" fmla="*/ 1095375 w 748"/>
                <a:gd name="T31" fmla="*/ 633413 h 444"/>
                <a:gd name="T32" fmla="*/ 1050925 w 748"/>
                <a:gd name="T33" fmla="*/ 544513 h 444"/>
                <a:gd name="T34" fmla="*/ 1169988 w 748"/>
                <a:gd name="T35" fmla="*/ 536575 h 444"/>
                <a:gd name="T36" fmla="*/ 1089025 w 748"/>
                <a:gd name="T37" fmla="*/ 434975 h 444"/>
                <a:gd name="T38" fmla="*/ 1187450 w 748"/>
                <a:gd name="T39" fmla="*/ 377825 h 444"/>
                <a:gd name="T40" fmla="*/ 1060450 w 748"/>
                <a:gd name="T41" fmla="*/ 315913 h 444"/>
                <a:gd name="T42" fmla="*/ 1133475 w 748"/>
                <a:gd name="T43" fmla="*/ 227013 h 444"/>
                <a:gd name="T44" fmla="*/ 998538 w 748"/>
                <a:gd name="T45" fmla="*/ 223838 h 444"/>
                <a:gd name="T46" fmla="*/ 1050925 w 748"/>
                <a:gd name="T47" fmla="*/ 122238 h 444"/>
                <a:gd name="T48" fmla="*/ 882650 w 748"/>
                <a:gd name="T49" fmla="*/ 134938 h 444"/>
                <a:gd name="T50" fmla="*/ 871538 w 748"/>
                <a:gd name="T51" fmla="*/ 28575 h 444"/>
                <a:gd name="T52" fmla="*/ 700088 w 748"/>
                <a:gd name="T53" fmla="*/ 74613 h 444"/>
                <a:gd name="T54" fmla="*/ 638175 w 748"/>
                <a:gd name="T55" fmla="*/ 0 h 444"/>
                <a:gd name="T56" fmla="*/ 530225 w 748"/>
                <a:gd name="T57" fmla="*/ 69850 h 444"/>
                <a:gd name="T58" fmla="*/ 423863 w 748"/>
                <a:gd name="T59" fmla="*/ 0 h 444"/>
                <a:gd name="T60" fmla="*/ 358775 w 748"/>
                <a:gd name="T61" fmla="*/ 104775 h 444"/>
                <a:gd name="T62" fmla="*/ 244475 w 748"/>
                <a:gd name="T63" fmla="*/ 49213 h 444"/>
                <a:gd name="T64" fmla="*/ 247650 w 748"/>
                <a:gd name="T65" fmla="*/ 141288 h 444"/>
                <a:gd name="T66" fmla="*/ 100013 w 748"/>
                <a:gd name="T67" fmla="*/ 114300 h 444"/>
                <a:gd name="T68" fmla="*/ 134938 w 748"/>
                <a:gd name="T69" fmla="*/ 207963 h 444"/>
                <a:gd name="T70" fmla="*/ 0 w 748"/>
                <a:gd name="T71" fmla="*/ 206375 h 444"/>
                <a:gd name="T72" fmla="*/ 106363 w 748"/>
                <a:gd name="T73" fmla="*/ 301625 h 44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48" h="444">
                  <a:moveTo>
                    <a:pt x="67" y="190"/>
                  </a:moveTo>
                  <a:lnTo>
                    <a:pt x="7" y="209"/>
                  </a:lnTo>
                  <a:lnTo>
                    <a:pt x="79" y="233"/>
                  </a:lnTo>
                  <a:lnTo>
                    <a:pt x="20" y="287"/>
                  </a:lnTo>
                  <a:lnTo>
                    <a:pt x="97" y="312"/>
                  </a:lnTo>
                  <a:lnTo>
                    <a:pt x="53" y="366"/>
                  </a:lnTo>
                  <a:lnTo>
                    <a:pt x="152" y="375"/>
                  </a:lnTo>
                  <a:lnTo>
                    <a:pt x="167" y="435"/>
                  </a:lnTo>
                  <a:lnTo>
                    <a:pt x="254" y="412"/>
                  </a:lnTo>
                  <a:lnTo>
                    <a:pt x="316" y="444"/>
                  </a:lnTo>
                  <a:lnTo>
                    <a:pt x="365" y="414"/>
                  </a:lnTo>
                  <a:lnTo>
                    <a:pt x="415" y="444"/>
                  </a:lnTo>
                  <a:lnTo>
                    <a:pt x="458" y="409"/>
                  </a:lnTo>
                  <a:lnTo>
                    <a:pt x="523" y="432"/>
                  </a:lnTo>
                  <a:lnTo>
                    <a:pt x="582" y="384"/>
                  </a:lnTo>
                  <a:lnTo>
                    <a:pt x="690" y="399"/>
                  </a:lnTo>
                  <a:lnTo>
                    <a:pt x="662" y="343"/>
                  </a:lnTo>
                  <a:lnTo>
                    <a:pt x="737" y="338"/>
                  </a:lnTo>
                  <a:lnTo>
                    <a:pt x="686" y="274"/>
                  </a:lnTo>
                  <a:lnTo>
                    <a:pt x="748" y="238"/>
                  </a:lnTo>
                  <a:lnTo>
                    <a:pt x="668" y="199"/>
                  </a:lnTo>
                  <a:lnTo>
                    <a:pt x="714" y="143"/>
                  </a:lnTo>
                  <a:lnTo>
                    <a:pt x="629" y="141"/>
                  </a:lnTo>
                  <a:lnTo>
                    <a:pt x="662" y="77"/>
                  </a:lnTo>
                  <a:lnTo>
                    <a:pt x="556" y="85"/>
                  </a:lnTo>
                  <a:lnTo>
                    <a:pt x="549" y="18"/>
                  </a:lnTo>
                  <a:lnTo>
                    <a:pt x="441" y="47"/>
                  </a:lnTo>
                  <a:lnTo>
                    <a:pt x="402" y="0"/>
                  </a:lnTo>
                  <a:lnTo>
                    <a:pt x="334" y="44"/>
                  </a:lnTo>
                  <a:lnTo>
                    <a:pt x="267" y="0"/>
                  </a:lnTo>
                  <a:lnTo>
                    <a:pt x="226" y="66"/>
                  </a:lnTo>
                  <a:lnTo>
                    <a:pt x="154" y="31"/>
                  </a:lnTo>
                  <a:lnTo>
                    <a:pt x="156" y="89"/>
                  </a:lnTo>
                  <a:lnTo>
                    <a:pt x="63" y="72"/>
                  </a:lnTo>
                  <a:lnTo>
                    <a:pt x="85" y="131"/>
                  </a:lnTo>
                  <a:lnTo>
                    <a:pt x="0" y="130"/>
                  </a:lnTo>
                  <a:lnTo>
                    <a:pt x="67" y="19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98"/>
            <p:cNvSpPr>
              <a:spLocks/>
            </p:cNvSpPr>
            <p:nvPr/>
          </p:nvSpPr>
          <p:spPr bwMode="auto">
            <a:xfrm>
              <a:off x="295770" y="1267598"/>
              <a:ext cx="1456512" cy="938642"/>
            </a:xfrm>
            <a:custGeom>
              <a:avLst/>
              <a:gdLst>
                <a:gd name="T0" fmla="*/ 106363 w 748"/>
                <a:gd name="T1" fmla="*/ 304800 h 445"/>
                <a:gd name="T2" fmla="*/ 7938 w 748"/>
                <a:gd name="T3" fmla="*/ 333375 h 445"/>
                <a:gd name="T4" fmla="*/ 122238 w 748"/>
                <a:gd name="T5" fmla="*/ 373062 h 445"/>
                <a:gd name="T6" fmla="*/ 28575 w 748"/>
                <a:gd name="T7" fmla="*/ 458787 h 445"/>
                <a:gd name="T8" fmla="*/ 153988 w 748"/>
                <a:gd name="T9" fmla="*/ 498475 h 445"/>
                <a:gd name="T10" fmla="*/ 84138 w 748"/>
                <a:gd name="T11" fmla="*/ 581025 h 445"/>
                <a:gd name="T12" fmla="*/ 241300 w 748"/>
                <a:gd name="T13" fmla="*/ 596900 h 445"/>
                <a:gd name="T14" fmla="*/ 265113 w 748"/>
                <a:gd name="T15" fmla="*/ 693737 h 445"/>
                <a:gd name="T16" fmla="*/ 400050 w 748"/>
                <a:gd name="T17" fmla="*/ 657225 h 445"/>
                <a:gd name="T18" fmla="*/ 501650 w 748"/>
                <a:gd name="T19" fmla="*/ 706437 h 445"/>
                <a:gd name="T20" fmla="*/ 576263 w 748"/>
                <a:gd name="T21" fmla="*/ 658812 h 445"/>
                <a:gd name="T22" fmla="*/ 655638 w 748"/>
                <a:gd name="T23" fmla="*/ 706437 h 445"/>
                <a:gd name="T24" fmla="*/ 727075 w 748"/>
                <a:gd name="T25" fmla="*/ 649287 h 445"/>
                <a:gd name="T26" fmla="*/ 830263 w 748"/>
                <a:gd name="T27" fmla="*/ 688975 h 445"/>
                <a:gd name="T28" fmla="*/ 923925 w 748"/>
                <a:gd name="T29" fmla="*/ 612775 h 445"/>
                <a:gd name="T30" fmla="*/ 1093788 w 748"/>
                <a:gd name="T31" fmla="*/ 636587 h 445"/>
                <a:gd name="T32" fmla="*/ 1050925 w 748"/>
                <a:gd name="T33" fmla="*/ 547687 h 445"/>
                <a:gd name="T34" fmla="*/ 1166813 w 748"/>
                <a:gd name="T35" fmla="*/ 536575 h 445"/>
                <a:gd name="T36" fmla="*/ 1087438 w 748"/>
                <a:gd name="T37" fmla="*/ 434975 h 445"/>
                <a:gd name="T38" fmla="*/ 1187450 w 748"/>
                <a:gd name="T39" fmla="*/ 381000 h 445"/>
                <a:gd name="T40" fmla="*/ 1058863 w 748"/>
                <a:gd name="T41" fmla="*/ 317500 h 445"/>
                <a:gd name="T42" fmla="*/ 1130300 w 748"/>
                <a:gd name="T43" fmla="*/ 228600 h 445"/>
                <a:gd name="T44" fmla="*/ 995363 w 748"/>
                <a:gd name="T45" fmla="*/ 223837 h 445"/>
                <a:gd name="T46" fmla="*/ 1050925 w 748"/>
                <a:gd name="T47" fmla="*/ 122237 h 445"/>
                <a:gd name="T48" fmla="*/ 882650 w 748"/>
                <a:gd name="T49" fmla="*/ 134937 h 445"/>
                <a:gd name="T50" fmla="*/ 871538 w 748"/>
                <a:gd name="T51" fmla="*/ 30162 h 445"/>
                <a:gd name="T52" fmla="*/ 700088 w 748"/>
                <a:gd name="T53" fmla="*/ 77787 h 445"/>
                <a:gd name="T54" fmla="*/ 638175 w 748"/>
                <a:gd name="T55" fmla="*/ 0 h 445"/>
                <a:gd name="T56" fmla="*/ 528638 w 748"/>
                <a:gd name="T57" fmla="*/ 69850 h 445"/>
                <a:gd name="T58" fmla="*/ 423863 w 748"/>
                <a:gd name="T59" fmla="*/ 0 h 445"/>
                <a:gd name="T60" fmla="*/ 358775 w 748"/>
                <a:gd name="T61" fmla="*/ 106362 h 445"/>
                <a:gd name="T62" fmla="*/ 241300 w 748"/>
                <a:gd name="T63" fmla="*/ 49212 h 445"/>
                <a:gd name="T64" fmla="*/ 246063 w 748"/>
                <a:gd name="T65" fmla="*/ 142875 h 445"/>
                <a:gd name="T66" fmla="*/ 98425 w 748"/>
                <a:gd name="T67" fmla="*/ 114300 h 445"/>
                <a:gd name="T68" fmla="*/ 134938 w 748"/>
                <a:gd name="T69" fmla="*/ 211137 h 445"/>
                <a:gd name="T70" fmla="*/ 0 w 748"/>
                <a:gd name="T71" fmla="*/ 204787 h 445"/>
                <a:gd name="T72" fmla="*/ 106363 w 748"/>
                <a:gd name="T73" fmla="*/ 304800 h 44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48" h="445">
                  <a:moveTo>
                    <a:pt x="67" y="192"/>
                  </a:moveTo>
                  <a:lnTo>
                    <a:pt x="5" y="210"/>
                  </a:lnTo>
                  <a:lnTo>
                    <a:pt x="77" y="235"/>
                  </a:lnTo>
                  <a:lnTo>
                    <a:pt x="18" y="289"/>
                  </a:lnTo>
                  <a:lnTo>
                    <a:pt x="97" y="314"/>
                  </a:lnTo>
                  <a:lnTo>
                    <a:pt x="53" y="366"/>
                  </a:lnTo>
                  <a:lnTo>
                    <a:pt x="152" y="376"/>
                  </a:lnTo>
                  <a:lnTo>
                    <a:pt x="167" y="437"/>
                  </a:lnTo>
                  <a:lnTo>
                    <a:pt x="252" y="414"/>
                  </a:lnTo>
                  <a:lnTo>
                    <a:pt x="316" y="445"/>
                  </a:lnTo>
                  <a:lnTo>
                    <a:pt x="363" y="415"/>
                  </a:lnTo>
                  <a:lnTo>
                    <a:pt x="413" y="445"/>
                  </a:lnTo>
                  <a:lnTo>
                    <a:pt x="458" y="409"/>
                  </a:lnTo>
                  <a:lnTo>
                    <a:pt x="523" y="434"/>
                  </a:lnTo>
                  <a:lnTo>
                    <a:pt x="582" y="386"/>
                  </a:lnTo>
                  <a:lnTo>
                    <a:pt x="689" y="401"/>
                  </a:lnTo>
                  <a:lnTo>
                    <a:pt x="662" y="345"/>
                  </a:lnTo>
                  <a:lnTo>
                    <a:pt x="735" y="338"/>
                  </a:lnTo>
                  <a:lnTo>
                    <a:pt x="685" y="274"/>
                  </a:lnTo>
                  <a:lnTo>
                    <a:pt x="748" y="240"/>
                  </a:lnTo>
                  <a:lnTo>
                    <a:pt x="667" y="200"/>
                  </a:lnTo>
                  <a:lnTo>
                    <a:pt x="712" y="144"/>
                  </a:lnTo>
                  <a:lnTo>
                    <a:pt x="627" y="141"/>
                  </a:lnTo>
                  <a:lnTo>
                    <a:pt x="662" y="77"/>
                  </a:lnTo>
                  <a:lnTo>
                    <a:pt x="556" y="85"/>
                  </a:lnTo>
                  <a:lnTo>
                    <a:pt x="549" y="19"/>
                  </a:lnTo>
                  <a:lnTo>
                    <a:pt x="441" y="49"/>
                  </a:lnTo>
                  <a:lnTo>
                    <a:pt x="402" y="0"/>
                  </a:lnTo>
                  <a:lnTo>
                    <a:pt x="333" y="44"/>
                  </a:lnTo>
                  <a:lnTo>
                    <a:pt x="267" y="0"/>
                  </a:lnTo>
                  <a:lnTo>
                    <a:pt x="226" y="67"/>
                  </a:lnTo>
                  <a:lnTo>
                    <a:pt x="152" y="31"/>
                  </a:lnTo>
                  <a:lnTo>
                    <a:pt x="155" y="90"/>
                  </a:lnTo>
                  <a:lnTo>
                    <a:pt x="62" y="72"/>
                  </a:lnTo>
                  <a:lnTo>
                    <a:pt x="85" y="133"/>
                  </a:lnTo>
                  <a:lnTo>
                    <a:pt x="0" y="129"/>
                  </a:lnTo>
                  <a:lnTo>
                    <a:pt x="67" y="192"/>
                  </a:lnTo>
                  <a:close/>
                </a:path>
              </a:pathLst>
            </a:custGeom>
            <a:solidFill>
              <a:srgbClr val="FFFF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Rectangle 99"/>
            <p:cNvSpPr>
              <a:spLocks noChangeArrowheads="1"/>
            </p:cNvSpPr>
            <p:nvPr/>
          </p:nvSpPr>
          <p:spPr bwMode="auto">
            <a:xfrm>
              <a:off x="669232" y="1502170"/>
              <a:ext cx="6950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Human</a:t>
              </a:r>
              <a:endParaRPr lang="en-US" dirty="0"/>
            </a:p>
          </p:txBody>
        </p:sp>
        <p:sp>
          <p:nvSpPr>
            <p:cNvPr id="57" name="Rectangle 100"/>
            <p:cNvSpPr>
              <a:spLocks noChangeArrowheads="1"/>
            </p:cNvSpPr>
            <p:nvPr/>
          </p:nvSpPr>
          <p:spPr bwMode="auto">
            <a:xfrm>
              <a:off x="613899" y="1717856"/>
              <a:ext cx="7994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Thought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22660" y="1921129"/>
            <a:ext cx="2271726" cy="1012454"/>
            <a:chOff x="4022660" y="1921129"/>
            <a:chExt cx="2271726" cy="1012454"/>
          </a:xfrm>
        </p:grpSpPr>
        <p:sp>
          <p:nvSpPr>
            <p:cNvPr id="60" name="Text Box 112"/>
            <p:cNvSpPr txBox="1">
              <a:spLocks noChangeArrowheads="1"/>
            </p:cNvSpPr>
            <p:nvPr/>
          </p:nvSpPr>
          <p:spPr bwMode="auto">
            <a:xfrm>
              <a:off x="5215866" y="2441234"/>
              <a:ext cx="1075518" cy="4923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rgbClr val="000000"/>
                  </a:solidFill>
                </a:rPr>
                <a:t>VM Code</a:t>
              </a:r>
            </a:p>
          </p:txBody>
        </p:sp>
        <p:sp>
          <p:nvSpPr>
            <p:cNvPr id="62" name="Rectangle 125"/>
            <p:cNvSpPr>
              <a:spLocks noChangeArrowheads="1"/>
            </p:cNvSpPr>
            <p:nvPr/>
          </p:nvSpPr>
          <p:spPr bwMode="auto">
            <a:xfrm>
              <a:off x="4225686" y="1921129"/>
              <a:ext cx="80489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</a:rPr>
                <a:t>compiler</a:t>
              </a:r>
              <a:endParaRPr lang="en-US" sz="1600" dirty="0"/>
            </a:p>
          </p:txBody>
        </p:sp>
        <p:sp>
          <p:nvSpPr>
            <p:cNvPr id="63" name="Line 126"/>
            <p:cNvSpPr>
              <a:spLocks noChangeShapeType="1"/>
            </p:cNvSpPr>
            <p:nvPr/>
          </p:nvSpPr>
          <p:spPr bwMode="auto">
            <a:xfrm>
              <a:off x="4022660" y="2278850"/>
              <a:ext cx="1213648" cy="7149"/>
            </a:xfrm>
            <a:prstGeom prst="line">
              <a:avLst/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67" name="Text Box 111"/>
            <p:cNvSpPr txBox="1">
              <a:spLocks noChangeArrowheads="1"/>
            </p:cNvSpPr>
            <p:nvPr/>
          </p:nvSpPr>
          <p:spPr bwMode="auto">
            <a:xfrm>
              <a:off x="5216449" y="2116017"/>
              <a:ext cx="1077937" cy="335406"/>
            </a:xfrm>
            <a:prstGeom prst="rect">
              <a:avLst/>
            </a:prstGeom>
            <a:solidFill>
              <a:srgbClr val="FFDFB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chemeClr val="hlink"/>
                  </a:solidFill>
                </a:rPr>
                <a:t>abstraction</a:t>
              </a:r>
            </a:p>
          </p:txBody>
        </p:sp>
      </p:grpSp>
      <p:sp>
        <p:nvSpPr>
          <p:cNvPr id="72" name="Text Box 110"/>
          <p:cNvSpPr txBox="1">
            <a:spLocks noChangeArrowheads="1"/>
          </p:cNvSpPr>
          <p:nvPr/>
        </p:nvSpPr>
        <p:spPr bwMode="auto">
          <a:xfrm>
            <a:off x="2656661" y="2284558"/>
            <a:ext cx="1149180" cy="563794"/>
          </a:xfrm>
          <a:prstGeom prst="rect">
            <a:avLst/>
          </a:prstGeom>
          <a:solidFill>
            <a:srgbClr val="CCFFFF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rIns="0" bIns="46800" anchor="b" anchorCtr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dirty="0">
                <a:solidFill>
                  <a:srgbClr val="000000"/>
                </a:solidFill>
              </a:rPr>
              <a:t>  OS</a:t>
            </a:r>
          </a:p>
        </p:txBody>
      </p:sp>
      <p:sp>
        <p:nvSpPr>
          <p:cNvPr id="73" name="Text Box 111"/>
          <p:cNvSpPr txBox="1">
            <a:spLocks noChangeArrowheads="1"/>
          </p:cNvSpPr>
          <p:nvPr/>
        </p:nvSpPr>
        <p:spPr bwMode="auto">
          <a:xfrm>
            <a:off x="2656659" y="2073600"/>
            <a:ext cx="1149180" cy="228238"/>
          </a:xfrm>
          <a:prstGeom prst="rect">
            <a:avLst/>
          </a:prstGeom>
          <a:solidFill>
            <a:srgbClr val="FFDFBF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sz="1400" dirty="0">
              <a:solidFill>
                <a:schemeClr val="hlink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782031" y="1191845"/>
            <a:ext cx="2242892" cy="1348587"/>
            <a:chOff x="1782031" y="1191845"/>
            <a:chExt cx="2242892" cy="1348587"/>
          </a:xfrm>
        </p:grpSpPr>
        <p:sp>
          <p:nvSpPr>
            <p:cNvPr id="79" name="Rectangle 102"/>
            <p:cNvSpPr>
              <a:spLocks noChangeArrowheads="1"/>
            </p:cNvSpPr>
            <p:nvPr/>
          </p:nvSpPr>
          <p:spPr bwMode="auto">
            <a:xfrm>
              <a:off x="1953946" y="1191845"/>
              <a:ext cx="80489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</a:rPr>
                <a:t>write a program</a:t>
              </a:r>
              <a:endParaRPr lang="en-US" sz="1600" dirty="0"/>
            </a:p>
          </p:txBody>
        </p:sp>
        <p:sp>
          <p:nvSpPr>
            <p:cNvPr id="82" name="Text Box 110"/>
            <p:cNvSpPr txBox="1">
              <a:spLocks noChangeArrowheads="1"/>
            </p:cNvSpPr>
            <p:nvPr/>
          </p:nvSpPr>
          <p:spPr bwMode="auto">
            <a:xfrm>
              <a:off x="2875743" y="1976638"/>
              <a:ext cx="1149180" cy="56379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rIns="0" bIns="0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rgbClr val="000000"/>
                  </a:solidFill>
                </a:rPr>
                <a:t>high-level</a:t>
              </a:r>
              <a:br>
                <a:rPr lang="en-US" sz="1400" dirty="0">
                  <a:solidFill>
                    <a:srgbClr val="000000"/>
                  </a:solidFill>
                </a:rPr>
              </a:br>
              <a:r>
                <a:rPr lang="en-US" sz="1400" dirty="0">
                  <a:solidFill>
                    <a:srgbClr val="000000"/>
                  </a:solidFill>
                </a:rPr>
                <a:t>language</a:t>
              </a:r>
            </a:p>
          </p:txBody>
        </p:sp>
        <p:sp>
          <p:nvSpPr>
            <p:cNvPr id="87" name="Text Box 111"/>
            <p:cNvSpPr txBox="1">
              <a:spLocks noChangeArrowheads="1"/>
            </p:cNvSpPr>
            <p:nvPr/>
          </p:nvSpPr>
          <p:spPr bwMode="auto">
            <a:xfrm>
              <a:off x="2875743" y="1641232"/>
              <a:ext cx="1149180" cy="335406"/>
            </a:xfrm>
            <a:prstGeom prst="rect">
              <a:avLst/>
            </a:prstGeom>
            <a:solidFill>
              <a:srgbClr val="FFDFB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chemeClr val="hlink"/>
                  </a:solidFill>
                </a:rPr>
                <a:t>abstraction</a:t>
              </a:r>
            </a:p>
          </p:txBody>
        </p:sp>
        <p:sp>
          <p:nvSpPr>
            <p:cNvPr id="88" name="Line 124"/>
            <p:cNvSpPr>
              <a:spLocks noChangeShapeType="1"/>
            </p:cNvSpPr>
            <p:nvPr/>
          </p:nvSpPr>
          <p:spPr bwMode="auto">
            <a:xfrm>
              <a:off x="1782031" y="1801424"/>
              <a:ext cx="1074173" cy="0"/>
            </a:xfrm>
            <a:prstGeom prst="line">
              <a:avLst/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89" name="Oval 88"/>
          <p:cNvSpPr/>
          <p:nvPr/>
        </p:nvSpPr>
        <p:spPr>
          <a:xfrm>
            <a:off x="6531198" y="2782080"/>
            <a:ext cx="345566" cy="302400"/>
          </a:xfrm>
          <a:prstGeom prst="ellipse">
            <a:avLst/>
          </a:prstGeom>
          <a:solidFill>
            <a:srgbClr val="00009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p7</a:t>
            </a:r>
          </a:p>
        </p:txBody>
      </p:sp>
      <p:sp>
        <p:nvSpPr>
          <p:cNvPr id="90" name="Oval 89"/>
          <p:cNvSpPr/>
          <p:nvPr/>
        </p:nvSpPr>
        <p:spPr>
          <a:xfrm>
            <a:off x="6787269" y="2917200"/>
            <a:ext cx="345566" cy="302400"/>
          </a:xfrm>
          <a:prstGeom prst="ellipse">
            <a:avLst/>
          </a:prstGeom>
          <a:solidFill>
            <a:srgbClr val="00009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p8</a:t>
            </a:r>
          </a:p>
        </p:txBody>
      </p:sp>
      <p:sp>
        <p:nvSpPr>
          <p:cNvPr id="91" name="Oval 90"/>
          <p:cNvSpPr/>
          <p:nvPr/>
        </p:nvSpPr>
        <p:spPr>
          <a:xfrm>
            <a:off x="2093107" y="1894560"/>
            <a:ext cx="345566" cy="302400"/>
          </a:xfrm>
          <a:prstGeom prst="ellipse">
            <a:avLst/>
          </a:prstGeom>
          <a:solidFill>
            <a:srgbClr val="00009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p9</a:t>
            </a:r>
          </a:p>
        </p:txBody>
      </p:sp>
      <p:sp>
        <p:nvSpPr>
          <p:cNvPr id="92" name="Oval 91"/>
          <p:cNvSpPr/>
          <p:nvPr/>
        </p:nvSpPr>
        <p:spPr>
          <a:xfrm>
            <a:off x="4223872" y="2383920"/>
            <a:ext cx="432630" cy="302400"/>
          </a:xfrm>
          <a:prstGeom prst="ellipse">
            <a:avLst/>
          </a:prstGeom>
          <a:solidFill>
            <a:srgbClr val="00009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p10</a:t>
            </a:r>
          </a:p>
        </p:txBody>
      </p:sp>
      <p:sp>
        <p:nvSpPr>
          <p:cNvPr id="93" name="Oval 92"/>
          <p:cNvSpPr/>
          <p:nvPr/>
        </p:nvSpPr>
        <p:spPr>
          <a:xfrm>
            <a:off x="4436746" y="2614080"/>
            <a:ext cx="432630" cy="302400"/>
          </a:xfrm>
          <a:prstGeom prst="ellipse">
            <a:avLst/>
          </a:prstGeom>
          <a:solidFill>
            <a:srgbClr val="00009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p11</a:t>
            </a:r>
          </a:p>
        </p:txBody>
      </p:sp>
      <p:sp>
        <p:nvSpPr>
          <p:cNvPr id="94" name="Oval 93"/>
          <p:cNvSpPr/>
          <p:nvPr/>
        </p:nvSpPr>
        <p:spPr>
          <a:xfrm>
            <a:off x="3163685" y="2706000"/>
            <a:ext cx="432630" cy="302400"/>
          </a:xfrm>
          <a:prstGeom prst="ellipse">
            <a:avLst/>
          </a:prstGeom>
          <a:solidFill>
            <a:srgbClr val="00009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p12</a:t>
            </a:r>
          </a:p>
        </p:txBody>
      </p:sp>
      <p:sp>
        <p:nvSpPr>
          <p:cNvPr id="55" name="Line 136"/>
          <p:cNvSpPr>
            <a:spLocks noChangeShapeType="1"/>
          </p:cNvSpPr>
          <p:nvPr/>
        </p:nvSpPr>
        <p:spPr bwMode="auto">
          <a:xfrm>
            <a:off x="8075482" y="3388580"/>
            <a:ext cx="18903" cy="689500"/>
          </a:xfrm>
          <a:prstGeom prst="line">
            <a:avLst/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66968" y="4060378"/>
            <a:ext cx="5802941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2000" u="sng" dirty="0">
                <a:latin typeface="Times New Roman"/>
                <a:cs typeface="Times New Roman"/>
              </a:rPr>
              <a:t>Agenda</a:t>
            </a:r>
            <a:endParaRPr lang="en-US" sz="2000" dirty="0">
              <a:latin typeface="Times New Roman"/>
              <a:cs typeface="Times New Roman"/>
            </a:endParaRPr>
          </a:p>
          <a:p>
            <a:pPr marL="265113" lvl="0" indent="-265113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Projects 7,8:      developing a VM translator</a:t>
            </a:r>
          </a:p>
          <a:p>
            <a:pPr marL="265113" lvl="0" indent="-265113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Projects 10,11:  developing a Jack compiler</a:t>
            </a:r>
          </a:p>
          <a:p>
            <a:pPr marL="265113" lvl="0" indent="-265113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Module 12:       developing an operating system</a:t>
            </a:r>
          </a:p>
          <a:p>
            <a:pPr marL="265113" lvl="0" indent="-265113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Project 9:          Jack overview</a:t>
            </a:r>
          </a:p>
        </p:txBody>
      </p:sp>
    </p:spTree>
    <p:extLst>
      <p:ext uri="{BB962C8B-B14F-4D97-AF65-F5344CB8AC3E}">
        <p14:creationId xmlns:p14="http://schemas.microsoft.com/office/powerpoint/2010/main" val="11570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 programming: </a:t>
            </a:r>
            <a:r>
              <a:rPr lang="en-US" sz="2400" dirty="0"/>
              <a:t>object representation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34838" y="848909"/>
            <a:ext cx="5660966" cy="3070601"/>
            <a:chOff x="734838" y="848909"/>
            <a:chExt cx="5660966" cy="3070601"/>
          </a:xfrm>
        </p:grpSpPr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734838" y="848909"/>
              <a:ext cx="145874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latin typeface="Consolas"/>
                  <a:cs typeface="Consolas"/>
                </a:rPr>
                <a:t>Fraction</a:t>
              </a:r>
              <a:r>
                <a:rPr lang="en-US" sz="1600" dirty="0">
                  <a:latin typeface="Times New Roman"/>
                  <a:cs typeface="Times New Roman"/>
                </a:rPr>
                <a:t> class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747256" y="1171916"/>
              <a:ext cx="5648548" cy="2747594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200"/>
                </a:spcBef>
              </a:pP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Consolas"/>
                  <a:cs typeface="Times New Roman"/>
                </a:rPr>
                <a:t>/** Represents the Fraction type and related operations. */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class Fraction {</a:t>
              </a:r>
            </a:p>
            <a:p>
              <a:pPr>
                <a:spcBef>
                  <a:spcPts val="1000"/>
                </a:spcBef>
              </a:pPr>
              <a:r>
                <a:rPr lang="en-US" dirty="0">
                  <a:ea typeface="Consolas"/>
                </a:rPr>
                <a:t>   field int numerator, denominator;  </a:t>
              </a:r>
            </a:p>
            <a:p>
              <a:pPr>
                <a:spcBef>
                  <a:spcPts val="1000"/>
                </a:spcBef>
              </a:pPr>
              <a:r>
                <a:rPr lang="en-US" dirty="0">
                  <a:ea typeface="Consolas"/>
                </a:rPr>
                <a:t> </a:t>
              </a:r>
              <a:r>
                <a:rPr lang="en-US" dirty="0">
                  <a:solidFill>
                    <a:srgbClr val="385723"/>
                  </a:solidFill>
                  <a:latin typeface="Times New Roman"/>
                  <a:ea typeface="Consolas"/>
                  <a:cs typeface="Times New Roman"/>
                </a:rPr>
                <a:t>     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Consolas"/>
                  <a:cs typeface="Times New Roman"/>
                </a:rPr>
                <a:t>/** Constructs a (reduced) fraction from the given numerator and denominator */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constructor Fraction new(int x, int y) {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   let numerator = x;  let denominator = y;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   do reduce();   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   return this;   </a:t>
              </a:r>
              <a:endPara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endParaRP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}</a:t>
              </a:r>
            </a:p>
            <a:p>
              <a:pPr>
                <a:spcBef>
                  <a:spcPts val="1000"/>
                </a:spcBef>
              </a:pPr>
              <a:r>
                <a:rPr lang="en-US" dirty="0">
                  <a:ea typeface="Consolas"/>
                </a:rPr>
                <a:t>   </a:t>
              </a: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// More Fraction methods</a:t>
              </a:r>
            </a:p>
            <a:p>
              <a:r>
                <a:rPr lang="en-US" dirty="0">
                  <a:ea typeface="Consolas"/>
                </a:rPr>
                <a:t>}</a:t>
              </a:r>
            </a:p>
            <a:p>
              <a:pPr>
                <a:spcBef>
                  <a:spcPts val="200"/>
                </a:spcBef>
              </a:pPr>
              <a:endParaRPr lang="en-US" dirty="0">
                <a:ea typeface="Consola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93195" y="4089935"/>
            <a:ext cx="2641760" cy="1976629"/>
            <a:chOff x="693195" y="4089935"/>
            <a:chExt cx="2641760" cy="1976629"/>
          </a:xfrm>
        </p:grpSpPr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753677" y="4440287"/>
              <a:ext cx="2581278" cy="1626277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190800" rIns="93600" bIns="190800" anchor="ctr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var Fraction a, b, c;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let a = Fraction.new(2,3);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let b = Fraction.new(1,5);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  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693195" y="4089935"/>
              <a:ext cx="1689772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latin typeface="Times New Roman"/>
                  <a:cs typeface="Times New Roman"/>
                </a:rPr>
                <a:t>Client code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454441" y="962544"/>
            <a:ext cx="3058806" cy="4988040"/>
            <a:chOff x="6454441" y="962544"/>
            <a:chExt cx="3058806" cy="4988040"/>
          </a:xfrm>
        </p:grpSpPr>
        <p:sp>
          <p:nvSpPr>
            <p:cNvPr id="51" name="Text Box 146"/>
            <p:cNvSpPr txBox="1">
              <a:spLocks noChangeArrowheads="1"/>
            </p:cNvSpPr>
            <p:nvPr/>
          </p:nvSpPr>
          <p:spPr bwMode="auto">
            <a:xfrm>
              <a:off x="7254466" y="5655299"/>
              <a:ext cx="650455" cy="29528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endParaRPr lang="en-US" sz="1200" b="0" dirty="0">
                <a:cs typeface="+mn-cs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454441" y="962544"/>
              <a:ext cx="3058806" cy="4939387"/>
              <a:chOff x="6454441" y="962544"/>
              <a:chExt cx="3058806" cy="4939387"/>
            </a:xfrm>
          </p:grpSpPr>
          <p:sp>
            <p:nvSpPr>
              <p:cNvPr id="23" name="Text Box 146"/>
              <p:cNvSpPr txBox="1">
                <a:spLocks noChangeArrowheads="1"/>
              </p:cNvSpPr>
              <p:nvPr/>
            </p:nvSpPr>
            <p:spPr bwMode="auto">
              <a:xfrm>
                <a:off x="7240668" y="3725875"/>
                <a:ext cx="650455" cy="276999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lang="en-US" sz="1200" dirty="0"/>
                  <a:t>1</a:t>
                </a:r>
                <a:endParaRPr lang="en-US" sz="1200" b="0" dirty="0"/>
              </a:p>
            </p:txBody>
          </p:sp>
          <p:sp>
            <p:nvSpPr>
              <p:cNvPr id="24" name="Text Box 146"/>
              <p:cNvSpPr txBox="1">
                <a:spLocks noChangeArrowheads="1"/>
              </p:cNvSpPr>
              <p:nvPr/>
            </p:nvSpPr>
            <p:spPr bwMode="auto">
              <a:xfrm>
                <a:off x="7242679" y="4003610"/>
                <a:ext cx="650455" cy="276999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lang="en-US" sz="1200" dirty="0"/>
                  <a:t>5</a:t>
                </a:r>
                <a:endParaRPr lang="en-US" sz="1200" b="0" dirty="0"/>
              </a:p>
            </p:txBody>
          </p:sp>
          <p:sp>
            <p:nvSpPr>
              <p:cNvPr id="25" name="Text Box 146"/>
              <p:cNvSpPr txBox="1">
                <a:spLocks noChangeArrowheads="1"/>
              </p:cNvSpPr>
              <p:nvPr/>
            </p:nvSpPr>
            <p:spPr bwMode="auto">
              <a:xfrm>
                <a:off x="6454441" y="3727871"/>
                <a:ext cx="78490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lang="en-US" sz="1200" dirty="0"/>
                  <a:t>4112</a:t>
                </a:r>
                <a:endParaRPr lang="en-US" sz="1200" b="0" dirty="0"/>
              </a:p>
            </p:txBody>
          </p:sp>
          <p:sp>
            <p:nvSpPr>
              <p:cNvPr id="26" name="Text Box 146"/>
              <p:cNvSpPr txBox="1">
                <a:spLocks noChangeArrowheads="1"/>
              </p:cNvSpPr>
              <p:nvPr/>
            </p:nvSpPr>
            <p:spPr bwMode="auto">
              <a:xfrm>
                <a:off x="6612036" y="4005606"/>
                <a:ext cx="62932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lang="en-US" sz="1200" dirty="0"/>
                  <a:t>4113</a:t>
                </a:r>
                <a:endParaRPr lang="en-US" sz="1200" b="0" dirty="0"/>
              </a:p>
            </p:txBody>
          </p:sp>
          <p:sp>
            <p:nvSpPr>
              <p:cNvPr id="27" name="Text Box 146"/>
              <p:cNvSpPr txBox="1">
                <a:spLocks noChangeArrowheads="1"/>
              </p:cNvSpPr>
              <p:nvPr/>
            </p:nvSpPr>
            <p:spPr bwMode="auto">
              <a:xfrm>
                <a:off x="7242678" y="4279350"/>
                <a:ext cx="650455" cy="29528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endParaRPr lang="en-US" sz="1200" b="0" dirty="0">
                  <a:cs typeface="+mn-cs"/>
                </a:endParaRPr>
              </a:p>
            </p:txBody>
          </p:sp>
          <p:sp>
            <p:nvSpPr>
              <p:cNvPr id="28" name="Text Box 146"/>
              <p:cNvSpPr txBox="1">
                <a:spLocks noChangeArrowheads="1"/>
              </p:cNvSpPr>
              <p:nvPr/>
            </p:nvSpPr>
            <p:spPr bwMode="auto">
              <a:xfrm>
                <a:off x="6580626" y="4224850"/>
                <a:ext cx="62932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lang="en-US" sz="1200" dirty="0"/>
                  <a:t>. . .</a:t>
                </a:r>
                <a:endParaRPr lang="en-US" sz="1200" b="0" dirty="0"/>
              </a:p>
            </p:txBody>
          </p:sp>
          <p:sp>
            <p:nvSpPr>
              <p:cNvPr id="29" name="Text Box 146"/>
              <p:cNvSpPr txBox="1">
                <a:spLocks noChangeArrowheads="1"/>
              </p:cNvSpPr>
              <p:nvPr/>
            </p:nvSpPr>
            <p:spPr bwMode="auto">
              <a:xfrm>
                <a:off x="7234904" y="2627262"/>
                <a:ext cx="650455" cy="29528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endParaRPr lang="en-US" sz="1200" b="0" dirty="0">
                  <a:cs typeface="+mn-cs"/>
                </a:endParaRPr>
              </a:p>
            </p:txBody>
          </p:sp>
          <p:sp>
            <p:nvSpPr>
              <p:cNvPr id="30" name="Text Box 146"/>
              <p:cNvSpPr txBox="1">
                <a:spLocks noChangeArrowheads="1"/>
              </p:cNvSpPr>
              <p:nvPr/>
            </p:nvSpPr>
            <p:spPr bwMode="auto">
              <a:xfrm>
                <a:off x="6599077" y="2629258"/>
                <a:ext cx="62932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lang="en-US" sz="1200" dirty="0"/>
                  <a:t>. . .</a:t>
                </a:r>
                <a:endParaRPr lang="en-US" sz="1200" b="0" dirty="0"/>
              </a:p>
            </p:txBody>
          </p:sp>
          <p:sp>
            <p:nvSpPr>
              <p:cNvPr id="31" name="Text Box 146"/>
              <p:cNvSpPr txBox="1">
                <a:spLocks noChangeArrowheads="1"/>
              </p:cNvSpPr>
              <p:nvPr/>
            </p:nvSpPr>
            <p:spPr bwMode="auto">
              <a:xfrm>
                <a:off x="7229720" y="2077460"/>
                <a:ext cx="650455" cy="276999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lang="en-US" sz="1200" dirty="0"/>
                  <a:t>15087</a:t>
                </a:r>
                <a:endParaRPr lang="en-US" sz="1200" b="0" dirty="0"/>
              </a:p>
            </p:txBody>
          </p:sp>
          <p:sp>
            <p:nvSpPr>
              <p:cNvPr id="32" name="Text Box 146"/>
              <p:cNvSpPr txBox="1">
                <a:spLocks noChangeArrowheads="1"/>
              </p:cNvSpPr>
              <p:nvPr/>
            </p:nvSpPr>
            <p:spPr bwMode="auto">
              <a:xfrm>
                <a:off x="6601087" y="1772289"/>
                <a:ext cx="62932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lang="en-US" sz="1200" dirty="0"/>
                  <a:t>. . .</a:t>
                </a:r>
                <a:endParaRPr lang="en-US" sz="1200" b="0" dirty="0"/>
              </a:p>
            </p:txBody>
          </p:sp>
          <p:sp>
            <p:nvSpPr>
              <p:cNvPr id="33" name="Rectangle 10"/>
              <p:cNvSpPr>
                <a:spLocks noChangeArrowheads="1"/>
              </p:cNvSpPr>
              <p:nvPr/>
            </p:nvSpPr>
            <p:spPr bwMode="auto">
              <a:xfrm>
                <a:off x="7876514" y="2076898"/>
                <a:ext cx="465615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spcBef>
                    <a:spcPct val="60000"/>
                  </a:spcBef>
                  <a:spcAft>
                    <a:spcPct val="70000"/>
                  </a:spcAft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200" dirty="0">
                    <a:latin typeface="Consolas"/>
                    <a:cs typeface="Consolas"/>
                  </a:rPr>
                  <a:t>a</a:t>
                </a:r>
                <a:endParaRPr lang="en-US" sz="12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4" name="Rectangle 10"/>
              <p:cNvSpPr>
                <a:spLocks noChangeArrowheads="1"/>
              </p:cNvSpPr>
              <p:nvPr/>
            </p:nvSpPr>
            <p:spPr bwMode="auto">
              <a:xfrm>
                <a:off x="7228329" y="962544"/>
                <a:ext cx="524753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spcBef>
                    <a:spcPct val="60000"/>
                  </a:spcBef>
                  <a:spcAft>
                    <a:spcPct val="70000"/>
                  </a:spcAft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400" dirty="0">
                    <a:latin typeface="Consolas"/>
                    <a:cs typeface="Consolas"/>
                  </a:rPr>
                  <a:t>RAM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5" name="Text Box 146"/>
              <p:cNvSpPr txBox="1">
                <a:spLocks noChangeArrowheads="1"/>
              </p:cNvSpPr>
              <p:nvPr/>
            </p:nvSpPr>
            <p:spPr bwMode="auto">
              <a:xfrm>
                <a:off x="7242677" y="4556968"/>
                <a:ext cx="650455" cy="276999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lang="en-US" sz="1200" dirty="0"/>
                  <a:t>2</a:t>
                </a:r>
                <a:endParaRPr lang="en-US" sz="1200" b="0" dirty="0"/>
              </a:p>
            </p:txBody>
          </p:sp>
          <p:sp>
            <p:nvSpPr>
              <p:cNvPr id="36" name="Text Box 146"/>
              <p:cNvSpPr txBox="1">
                <a:spLocks noChangeArrowheads="1"/>
              </p:cNvSpPr>
              <p:nvPr/>
            </p:nvSpPr>
            <p:spPr bwMode="auto">
              <a:xfrm>
                <a:off x="7244688" y="4834703"/>
                <a:ext cx="650455" cy="276999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lang="en-US" sz="1200" dirty="0"/>
                  <a:t>3</a:t>
                </a:r>
                <a:endParaRPr lang="en-US" sz="1200" b="0" dirty="0"/>
              </a:p>
            </p:txBody>
          </p:sp>
          <p:sp>
            <p:nvSpPr>
              <p:cNvPr id="37" name="Text Box 146"/>
              <p:cNvSpPr txBox="1">
                <a:spLocks noChangeArrowheads="1"/>
              </p:cNvSpPr>
              <p:nvPr/>
            </p:nvSpPr>
            <p:spPr bwMode="auto">
              <a:xfrm>
                <a:off x="6456450" y="4558964"/>
                <a:ext cx="78490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lang="en-US" sz="1200" dirty="0"/>
                  <a:t>15087</a:t>
                </a:r>
                <a:endParaRPr lang="en-US" sz="1200" b="0" dirty="0"/>
              </a:p>
            </p:txBody>
          </p:sp>
          <p:sp>
            <p:nvSpPr>
              <p:cNvPr id="38" name="Text Box 146"/>
              <p:cNvSpPr txBox="1">
                <a:spLocks noChangeArrowheads="1"/>
              </p:cNvSpPr>
              <p:nvPr/>
            </p:nvSpPr>
            <p:spPr bwMode="auto">
              <a:xfrm>
                <a:off x="6614045" y="4836699"/>
                <a:ext cx="62932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lang="en-US" sz="1200" dirty="0"/>
                  <a:t>15088</a:t>
                </a:r>
                <a:endParaRPr lang="en-US" sz="1200" b="0" dirty="0"/>
              </a:p>
            </p:txBody>
          </p:sp>
          <p:sp>
            <p:nvSpPr>
              <p:cNvPr id="39" name="Text Box 146"/>
              <p:cNvSpPr txBox="1">
                <a:spLocks noChangeArrowheads="1"/>
              </p:cNvSpPr>
              <p:nvPr/>
            </p:nvSpPr>
            <p:spPr bwMode="auto">
              <a:xfrm>
                <a:off x="7244687" y="5110443"/>
                <a:ext cx="650455" cy="29528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endParaRPr lang="en-US" sz="1200" b="0" dirty="0">
                  <a:cs typeface="+mn-cs"/>
                </a:endParaRPr>
              </a:p>
            </p:txBody>
          </p:sp>
          <p:sp>
            <p:nvSpPr>
              <p:cNvPr id="40" name="Text Box 146"/>
              <p:cNvSpPr txBox="1">
                <a:spLocks noChangeArrowheads="1"/>
              </p:cNvSpPr>
              <p:nvPr/>
            </p:nvSpPr>
            <p:spPr bwMode="auto">
              <a:xfrm>
                <a:off x="6582635" y="5055943"/>
                <a:ext cx="62932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lang="en-US" sz="1200" dirty="0"/>
                  <a:t>. . .</a:t>
                </a:r>
                <a:endParaRPr lang="en-US" sz="1200" b="0" dirty="0"/>
              </a:p>
            </p:txBody>
          </p:sp>
          <p:sp>
            <p:nvSpPr>
              <p:cNvPr id="41" name="Text Box 146"/>
              <p:cNvSpPr txBox="1">
                <a:spLocks noChangeArrowheads="1"/>
              </p:cNvSpPr>
              <p:nvPr/>
            </p:nvSpPr>
            <p:spPr bwMode="auto">
              <a:xfrm>
                <a:off x="7238275" y="2902777"/>
                <a:ext cx="650455" cy="29528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endParaRPr lang="en-US" sz="1200" b="0" dirty="0">
                  <a:cs typeface="+mn-cs"/>
                </a:endParaRPr>
              </a:p>
            </p:txBody>
          </p:sp>
          <p:sp>
            <p:nvSpPr>
              <p:cNvPr id="42" name="Text Box 146"/>
              <p:cNvSpPr txBox="1">
                <a:spLocks noChangeArrowheads="1"/>
              </p:cNvSpPr>
              <p:nvPr/>
            </p:nvSpPr>
            <p:spPr bwMode="auto">
              <a:xfrm>
                <a:off x="6602448" y="2911253"/>
                <a:ext cx="62932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lang="en-US" sz="1200" dirty="0"/>
                  <a:t>2047</a:t>
                </a:r>
                <a:endParaRPr lang="en-US" sz="1200" b="0" dirty="0"/>
              </a:p>
            </p:txBody>
          </p:sp>
          <p:sp>
            <p:nvSpPr>
              <p:cNvPr id="43" name="Text Box 146"/>
              <p:cNvSpPr txBox="1">
                <a:spLocks noChangeArrowheads="1"/>
              </p:cNvSpPr>
              <p:nvPr/>
            </p:nvSpPr>
            <p:spPr bwMode="auto">
              <a:xfrm>
                <a:off x="7229982" y="1802656"/>
                <a:ext cx="650455" cy="29528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endParaRPr lang="en-US" sz="1200" b="0" dirty="0">
                  <a:cs typeface="+mn-cs"/>
                </a:endParaRPr>
              </a:p>
            </p:txBody>
          </p:sp>
          <p:sp>
            <p:nvSpPr>
              <p:cNvPr id="44" name="Text Box 146"/>
              <p:cNvSpPr txBox="1">
                <a:spLocks noChangeArrowheads="1"/>
              </p:cNvSpPr>
              <p:nvPr/>
            </p:nvSpPr>
            <p:spPr bwMode="auto">
              <a:xfrm>
                <a:off x="7226611" y="1530048"/>
                <a:ext cx="650455" cy="29528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endParaRPr lang="en-US" sz="1200" b="0" dirty="0"/>
              </a:p>
            </p:txBody>
          </p:sp>
          <p:sp>
            <p:nvSpPr>
              <p:cNvPr id="45" name="Text Box 146"/>
              <p:cNvSpPr txBox="1">
                <a:spLocks noChangeArrowheads="1"/>
              </p:cNvSpPr>
              <p:nvPr/>
            </p:nvSpPr>
            <p:spPr bwMode="auto">
              <a:xfrm>
                <a:off x="6597978" y="1224877"/>
                <a:ext cx="62932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lang="en-US" sz="1200" dirty="0"/>
                  <a:t>. . .</a:t>
                </a:r>
              </a:p>
            </p:txBody>
          </p:sp>
          <p:sp>
            <p:nvSpPr>
              <p:cNvPr id="46" name="Text Box 146"/>
              <p:cNvSpPr txBox="1">
                <a:spLocks noChangeArrowheads="1"/>
              </p:cNvSpPr>
              <p:nvPr/>
            </p:nvSpPr>
            <p:spPr bwMode="auto">
              <a:xfrm>
                <a:off x="7226873" y="1255244"/>
                <a:ext cx="650455" cy="29528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endParaRPr lang="en-US" sz="1200" b="0" dirty="0">
                  <a:cs typeface="+mn-cs"/>
                </a:endParaRPr>
              </a:p>
            </p:txBody>
          </p:sp>
          <p:sp>
            <p:nvSpPr>
              <p:cNvPr id="47" name="Text Box 146"/>
              <p:cNvSpPr txBox="1">
                <a:spLocks noChangeArrowheads="1"/>
              </p:cNvSpPr>
              <p:nvPr/>
            </p:nvSpPr>
            <p:spPr bwMode="auto">
              <a:xfrm>
                <a:off x="6607829" y="1532790"/>
                <a:ext cx="62932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lang="en-US" sz="1200" dirty="0"/>
                  <a:t>256</a:t>
                </a:r>
                <a:endParaRPr lang="en-US" sz="1200" b="0" dirty="0"/>
              </a:p>
            </p:txBody>
          </p:sp>
          <p:sp>
            <p:nvSpPr>
              <p:cNvPr id="48" name="Text Box 146"/>
              <p:cNvSpPr txBox="1">
                <a:spLocks noChangeArrowheads="1"/>
              </p:cNvSpPr>
              <p:nvPr/>
            </p:nvSpPr>
            <p:spPr bwMode="auto">
              <a:xfrm>
                <a:off x="6607829" y="3422253"/>
                <a:ext cx="62932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lang="en-US" sz="1200" dirty="0"/>
                  <a:t>. . .</a:t>
                </a:r>
              </a:p>
            </p:txBody>
          </p:sp>
          <p:sp>
            <p:nvSpPr>
              <p:cNvPr id="49" name="Text Box 146"/>
              <p:cNvSpPr txBox="1">
                <a:spLocks noChangeArrowheads="1"/>
              </p:cNvSpPr>
              <p:nvPr/>
            </p:nvSpPr>
            <p:spPr bwMode="auto">
              <a:xfrm>
                <a:off x="7241908" y="3452620"/>
                <a:ext cx="650455" cy="29528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endParaRPr lang="en-US" sz="1200" b="0" dirty="0">
                  <a:cs typeface="+mn-cs"/>
                </a:endParaRPr>
              </a:p>
            </p:txBody>
          </p:sp>
          <p:sp>
            <p:nvSpPr>
              <p:cNvPr id="50" name="Text Box 146"/>
              <p:cNvSpPr txBox="1">
                <a:spLocks noChangeArrowheads="1"/>
              </p:cNvSpPr>
              <p:nvPr/>
            </p:nvSpPr>
            <p:spPr bwMode="auto">
              <a:xfrm>
                <a:off x="6625571" y="5624932"/>
                <a:ext cx="62932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lang="en-US" sz="1200" dirty="0"/>
                  <a:t>. . .</a:t>
                </a:r>
                <a:endParaRPr lang="en-US" sz="1200" b="0" dirty="0"/>
              </a:p>
            </p:txBody>
          </p:sp>
          <p:sp>
            <p:nvSpPr>
              <p:cNvPr id="52" name="Text Box 146"/>
              <p:cNvSpPr txBox="1">
                <a:spLocks noChangeArrowheads="1"/>
              </p:cNvSpPr>
              <p:nvPr/>
            </p:nvSpPr>
            <p:spPr bwMode="auto">
              <a:xfrm>
                <a:off x="7251095" y="5382691"/>
                <a:ext cx="650455" cy="29528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endParaRPr lang="en-US" sz="1200" b="0" dirty="0"/>
              </a:p>
            </p:txBody>
          </p:sp>
          <p:sp>
            <p:nvSpPr>
              <p:cNvPr id="53" name="Text Box 146"/>
              <p:cNvSpPr txBox="1">
                <a:spLocks noChangeArrowheads="1"/>
              </p:cNvSpPr>
              <p:nvPr/>
            </p:nvSpPr>
            <p:spPr bwMode="auto">
              <a:xfrm>
                <a:off x="6632313" y="5385433"/>
                <a:ext cx="62932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lang="en-US" sz="1200" dirty="0"/>
                  <a:t>16383</a:t>
                </a:r>
                <a:endParaRPr lang="en-US" sz="1200" b="0" dirty="0"/>
              </a:p>
            </p:txBody>
          </p:sp>
          <p:sp>
            <p:nvSpPr>
              <p:cNvPr id="54" name="Text Box 146"/>
              <p:cNvSpPr txBox="1">
                <a:spLocks noChangeArrowheads="1"/>
              </p:cNvSpPr>
              <p:nvPr/>
            </p:nvSpPr>
            <p:spPr bwMode="auto">
              <a:xfrm>
                <a:off x="7240532" y="3173950"/>
                <a:ext cx="650455" cy="29528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endParaRPr lang="en-US" sz="1200" b="0" dirty="0">
                  <a:cs typeface="+mn-cs"/>
                </a:endParaRPr>
              </a:p>
            </p:txBody>
          </p:sp>
          <p:sp>
            <p:nvSpPr>
              <p:cNvPr id="55" name="Text Box 146"/>
              <p:cNvSpPr txBox="1">
                <a:spLocks noChangeArrowheads="1"/>
              </p:cNvSpPr>
              <p:nvPr/>
            </p:nvSpPr>
            <p:spPr bwMode="auto">
              <a:xfrm>
                <a:off x="6599521" y="3182426"/>
                <a:ext cx="62932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lang="en-US" sz="1200" dirty="0"/>
                  <a:t>2048</a:t>
                </a:r>
                <a:endParaRPr lang="en-US" sz="1200" b="0" dirty="0"/>
              </a:p>
            </p:txBody>
          </p:sp>
          <p:sp>
            <p:nvSpPr>
              <p:cNvPr id="56" name="Right Brace 55"/>
              <p:cNvSpPr/>
              <p:nvPr/>
            </p:nvSpPr>
            <p:spPr>
              <a:xfrm>
                <a:off x="8183367" y="1532253"/>
                <a:ext cx="150989" cy="1656346"/>
              </a:xfrm>
              <a:prstGeom prst="rightBrace">
                <a:avLst>
                  <a:gd name="adj1" fmla="val 46889"/>
                  <a:gd name="adj2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10"/>
              <p:cNvSpPr>
                <a:spLocks noChangeArrowheads="1"/>
              </p:cNvSpPr>
              <p:nvPr/>
            </p:nvSpPr>
            <p:spPr bwMode="auto">
              <a:xfrm>
                <a:off x="8301252" y="2166371"/>
                <a:ext cx="1191915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spcBef>
                    <a:spcPct val="60000"/>
                  </a:spcBef>
                  <a:spcAft>
                    <a:spcPct val="70000"/>
                  </a:spcAft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400" dirty="0">
                    <a:latin typeface="Times New Roman"/>
                    <a:cs typeface="Times New Roman"/>
                  </a:rPr>
                  <a:t>stack</a:t>
                </a:r>
              </a:p>
            </p:txBody>
          </p:sp>
          <p:sp>
            <p:nvSpPr>
              <p:cNvPr id="58" name="Right Brace 57"/>
              <p:cNvSpPr/>
              <p:nvPr/>
            </p:nvSpPr>
            <p:spPr>
              <a:xfrm>
                <a:off x="8180440" y="3237837"/>
                <a:ext cx="172189" cy="2417587"/>
              </a:xfrm>
              <a:prstGeom prst="rightBrace">
                <a:avLst>
                  <a:gd name="adj1" fmla="val 46889"/>
                  <a:gd name="adj2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10"/>
              <p:cNvSpPr>
                <a:spLocks noChangeArrowheads="1"/>
              </p:cNvSpPr>
              <p:nvPr/>
            </p:nvSpPr>
            <p:spPr bwMode="auto">
              <a:xfrm>
                <a:off x="8321332" y="4255691"/>
                <a:ext cx="1191915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spcBef>
                    <a:spcPct val="60000"/>
                  </a:spcBef>
                  <a:spcAft>
                    <a:spcPct val="70000"/>
                  </a:spcAft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400" dirty="0">
                    <a:latin typeface="Times New Roman"/>
                    <a:cs typeface="Times New Roman"/>
                  </a:rPr>
                  <a:t>heap</a:t>
                </a:r>
              </a:p>
            </p:txBody>
          </p:sp>
          <p:sp>
            <p:nvSpPr>
              <p:cNvPr id="60" name="Text Box 146"/>
              <p:cNvSpPr txBox="1">
                <a:spLocks noChangeArrowheads="1"/>
              </p:cNvSpPr>
              <p:nvPr/>
            </p:nvSpPr>
            <p:spPr bwMode="auto">
              <a:xfrm>
                <a:off x="7231977" y="2348633"/>
                <a:ext cx="650455" cy="276999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lang="en-US" sz="1200" dirty="0"/>
                  <a:t>4112</a:t>
                </a:r>
                <a:endParaRPr lang="en-US" sz="1200" b="0" dirty="0"/>
              </a:p>
            </p:txBody>
          </p:sp>
          <p:sp>
            <p:nvSpPr>
              <p:cNvPr id="61" name="Rectangle 10"/>
              <p:cNvSpPr>
                <a:spLocks noChangeArrowheads="1"/>
              </p:cNvSpPr>
              <p:nvPr/>
            </p:nvSpPr>
            <p:spPr bwMode="auto">
              <a:xfrm>
                <a:off x="7882723" y="2338933"/>
                <a:ext cx="465615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spcBef>
                    <a:spcPct val="60000"/>
                  </a:spcBef>
                  <a:spcAft>
                    <a:spcPct val="70000"/>
                  </a:spcAft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200" dirty="0">
                    <a:latin typeface="Consolas"/>
                    <a:cs typeface="Consolas"/>
                  </a:rPr>
                  <a:t>b</a:t>
                </a:r>
                <a:endParaRPr lang="en-US" sz="1200" dirty="0"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67" name="Rounded Rectangular Callout 66"/>
          <p:cNvSpPr/>
          <p:nvPr/>
        </p:nvSpPr>
        <p:spPr>
          <a:xfrm>
            <a:off x="4291627" y="3709522"/>
            <a:ext cx="1857561" cy="1140758"/>
          </a:xfrm>
          <a:prstGeom prst="wedgeRoundRectCallout">
            <a:avLst>
              <a:gd name="adj1" fmla="val 80163"/>
              <a:gd name="adj2" fmla="val 1926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US" sz="1200" u="sng" dirty="0">
                <a:solidFill>
                  <a:srgbClr val="000000"/>
                </a:solidFill>
                <a:latin typeface="Times New Roman"/>
                <a:cs typeface="Times New Roman"/>
              </a:rPr>
              <a:t>Issues:</a:t>
            </a:r>
          </a:p>
          <a:p>
            <a:pPr marL="182563" indent="-182563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allocating memory</a:t>
            </a:r>
          </a:p>
          <a:p>
            <a:pPr marL="182563" indent="-182563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de-allocating memory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(handled by the compiler</a:t>
            </a:r>
            <a:b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 and the OS)</a:t>
            </a:r>
          </a:p>
        </p:txBody>
      </p:sp>
      <p:sp>
        <p:nvSpPr>
          <p:cNvPr id="62" name="Rounded Rectangular Callout 61"/>
          <p:cNvSpPr/>
          <p:nvPr/>
        </p:nvSpPr>
        <p:spPr>
          <a:xfrm>
            <a:off x="3129207" y="2832204"/>
            <a:ext cx="3056430" cy="671385"/>
          </a:xfrm>
          <a:prstGeom prst="wedgeRoundRectCallout">
            <a:avLst>
              <a:gd name="adj1" fmla="val -64252"/>
              <a:gd name="adj2" fmla="val -4042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buClr>
                <a:schemeClr val="bg1"/>
              </a:buClr>
            </a:pP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The compiled constructor’s code includes OS calls that allocate and manage RAM space for representing the new object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3585539" y="4942002"/>
            <a:ext cx="3020412" cy="1680112"/>
            <a:chOff x="3585539" y="4942002"/>
            <a:chExt cx="3020412" cy="1680112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5468" y="5273058"/>
              <a:ext cx="2920483" cy="1349056"/>
            </a:xfrm>
            <a:prstGeom prst="rect">
              <a:avLst/>
            </a:prstGeom>
          </p:spPr>
        </p:pic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3585539" y="4942002"/>
              <a:ext cx="167729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The client’s view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179622" y="6033000"/>
              <a:ext cx="124725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/>
                <a:t>5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08391" y="6040257"/>
              <a:ext cx="124725" cy="215444"/>
            </a:xfrm>
            <a:prstGeom prst="rect">
              <a:avLst/>
            </a:prstGeom>
            <a:solidFill>
              <a:srgbClr val="F2DED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/>
                <a:t>1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37286" y="6035591"/>
              <a:ext cx="124725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/>
                <a:t>3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366055" y="6042848"/>
              <a:ext cx="124725" cy="215444"/>
            </a:xfrm>
            <a:prstGeom prst="rect">
              <a:avLst/>
            </a:prstGeom>
            <a:solidFill>
              <a:srgbClr val="F2DED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018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 programming: </a:t>
            </a:r>
            <a:r>
              <a:rPr lang="en-US" sz="2400" dirty="0"/>
              <a:t>object representation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454441" y="962544"/>
            <a:ext cx="3058806" cy="4988040"/>
            <a:chOff x="6454441" y="962544"/>
            <a:chExt cx="3058806" cy="4988040"/>
          </a:xfrm>
        </p:grpSpPr>
        <p:sp>
          <p:nvSpPr>
            <p:cNvPr id="51" name="Text Box 146"/>
            <p:cNvSpPr txBox="1">
              <a:spLocks noChangeArrowheads="1"/>
            </p:cNvSpPr>
            <p:nvPr/>
          </p:nvSpPr>
          <p:spPr bwMode="auto">
            <a:xfrm>
              <a:off x="7254466" y="5655299"/>
              <a:ext cx="650455" cy="29528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endParaRPr lang="en-US" sz="1200" b="0" dirty="0">
                <a:cs typeface="+mn-cs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454441" y="962544"/>
              <a:ext cx="3058806" cy="4939387"/>
              <a:chOff x="6454441" y="962544"/>
              <a:chExt cx="3058806" cy="4939387"/>
            </a:xfrm>
          </p:grpSpPr>
          <p:sp>
            <p:nvSpPr>
              <p:cNvPr id="23" name="Text Box 146"/>
              <p:cNvSpPr txBox="1">
                <a:spLocks noChangeArrowheads="1"/>
              </p:cNvSpPr>
              <p:nvPr/>
            </p:nvSpPr>
            <p:spPr bwMode="auto">
              <a:xfrm>
                <a:off x="7240668" y="3725875"/>
                <a:ext cx="650455" cy="276999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lang="en-US" sz="1200" dirty="0"/>
                  <a:t>1</a:t>
                </a:r>
                <a:endParaRPr lang="en-US" sz="1200" b="0" dirty="0"/>
              </a:p>
            </p:txBody>
          </p:sp>
          <p:sp>
            <p:nvSpPr>
              <p:cNvPr id="24" name="Text Box 146"/>
              <p:cNvSpPr txBox="1">
                <a:spLocks noChangeArrowheads="1"/>
              </p:cNvSpPr>
              <p:nvPr/>
            </p:nvSpPr>
            <p:spPr bwMode="auto">
              <a:xfrm>
                <a:off x="7242679" y="4003610"/>
                <a:ext cx="650455" cy="276999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lang="en-US" sz="1200" dirty="0"/>
                  <a:t>5</a:t>
                </a:r>
                <a:endParaRPr lang="en-US" sz="1200" b="0" dirty="0"/>
              </a:p>
            </p:txBody>
          </p:sp>
          <p:sp>
            <p:nvSpPr>
              <p:cNvPr id="25" name="Text Box 146"/>
              <p:cNvSpPr txBox="1">
                <a:spLocks noChangeArrowheads="1"/>
              </p:cNvSpPr>
              <p:nvPr/>
            </p:nvSpPr>
            <p:spPr bwMode="auto">
              <a:xfrm>
                <a:off x="6454441" y="3727871"/>
                <a:ext cx="78490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lang="en-US" sz="1200" dirty="0"/>
                  <a:t>4112</a:t>
                </a:r>
                <a:endParaRPr lang="en-US" sz="1200" b="0" dirty="0"/>
              </a:p>
            </p:txBody>
          </p:sp>
          <p:sp>
            <p:nvSpPr>
              <p:cNvPr id="26" name="Text Box 146"/>
              <p:cNvSpPr txBox="1">
                <a:spLocks noChangeArrowheads="1"/>
              </p:cNvSpPr>
              <p:nvPr/>
            </p:nvSpPr>
            <p:spPr bwMode="auto">
              <a:xfrm>
                <a:off x="6612036" y="4005606"/>
                <a:ext cx="62932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lang="en-US" sz="1200" dirty="0"/>
                  <a:t>4113</a:t>
                </a:r>
                <a:endParaRPr lang="en-US" sz="1200" b="0" dirty="0"/>
              </a:p>
            </p:txBody>
          </p:sp>
          <p:sp>
            <p:nvSpPr>
              <p:cNvPr id="27" name="Text Box 146"/>
              <p:cNvSpPr txBox="1">
                <a:spLocks noChangeArrowheads="1"/>
              </p:cNvSpPr>
              <p:nvPr/>
            </p:nvSpPr>
            <p:spPr bwMode="auto">
              <a:xfrm>
                <a:off x="7242678" y="4279350"/>
                <a:ext cx="650455" cy="29528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endParaRPr lang="en-US" sz="1200" b="0" dirty="0">
                  <a:cs typeface="+mn-cs"/>
                </a:endParaRPr>
              </a:p>
            </p:txBody>
          </p:sp>
          <p:sp>
            <p:nvSpPr>
              <p:cNvPr id="28" name="Text Box 146"/>
              <p:cNvSpPr txBox="1">
                <a:spLocks noChangeArrowheads="1"/>
              </p:cNvSpPr>
              <p:nvPr/>
            </p:nvSpPr>
            <p:spPr bwMode="auto">
              <a:xfrm>
                <a:off x="6580626" y="4224850"/>
                <a:ext cx="62932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lang="en-US" sz="1200" dirty="0"/>
                  <a:t>. . .</a:t>
                </a:r>
                <a:endParaRPr lang="en-US" sz="1200" b="0" dirty="0"/>
              </a:p>
            </p:txBody>
          </p:sp>
          <p:sp>
            <p:nvSpPr>
              <p:cNvPr id="29" name="Text Box 146"/>
              <p:cNvSpPr txBox="1">
                <a:spLocks noChangeArrowheads="1"/>
              </p:cNvSpPr>
              <p:nvPr/>
            </p:nvSpPr>
            <p:spPr bwMode="auto">
              <a:xfrm>
                <a:off x="7234904" y="2627262"/>
                <a:ext cx="650455" cy="29528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endParaRPr lang="en-US" sz="1200" b="0" dirty="0">
                  <a:cs typeface="+mn-cs"/>
                </a:endParaRPr>
              </a:p>
            </p:txBody>
          </p:sp>
          <p:sp>
            <p:nvSpPr>
              <p:cNvPr id="30" name="Text Box 146"/>
              <p:cNvSpPr txBox="1">
                <a:spLocks noChangeArrowheads="1"/>
              </p:cNvSpPr>
              <p:nvPr/>
            </p:nvSpPr>
            <p:spPr bwMode="auto">
              <a:xfrm>
                <a:off x="6599077" y="2629258"/>
                <a:ext cx="62932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lang="en-US" sz="1200" dirty="0"/>
                  <a:t>. . .</a:t>
                </a:r>
                <a:endParaRPr lang="en-US" sz="1200" b="0" dirty="0"/>
              </a:p>
            </p:txBody>
          </p:sp>
          <p:sp>
            <p:nvSpPr>
              <p:cNvPr id="31" name="Text Box 146"/>
              <p:cNvSpPr txBox="1">
                <a:spLocks noChangeArrowheads="1"/>
              </p:cNvSpPr>
              <p:nvPr/>
            </p:nvSpPr>
            <p:spPr bwMode="auto">
              <a:xfrm>
                <a:off x="7229720" y="2077460"/>
                <a:ext cx="650455" cy="276999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lang="en-US" sz="1200" dirty="0"/>
                  <a:t>15087</a:t>
                </a:r>
                <a:endParaRPr lang="en-US" sz="1200" b="0" dirty="0"/>
              </a:p>
            </p:txBody>
          </p:sp>
          <p:sp>
            <p:nvSpPr>
              <p:cNvPr id="32" name="Text Box 146"/>
              <p:cNvSpPr txBox="1">
                <a:spLocks noChangeArrowheads="1"/>
              </p:cNvSpPr>
              <p:nvPr/>
            </p:nvSpPr>
            <p:spPr bwMode="auto">
              <a:xfrm>
                <a:off x="6601087" y="1772289"/>
                <a:ext cx="62932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lang="en-US" sz="1200" dirty="0"/>
                  <a:t>. . .</a:t>
                </a:r>
                <a:endParaRPr lang="en-US" sz="1200" b="0" dirty="0"/>
              </a:p>
            </p:txBody>
          </p:sp>
          <p:sp>
            <p:nvSpPr>
              <p:cNvPr id="33" name="Rectangle 10"/>
              <p:cNvSpPr>
                <a:spLocks noChangeArrowheads="1"/>
              </p:cNvSpPr>
              <p:nvPr/>
            </p:nvSpPr>
            <p:spPr bwMode="auto">
              <a:xfrm>
                <a:off x="7876514" y="2076898"/>
                <a:ext cx="465615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spcBef>
                    <a:spcPct val="60000"/>
                  </a:spcBef>
                  <a:spcAft>
                    <a:spcPct val="70000"/>
                  </a:spcAft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200" dirty="0">
                    <a:latin typeface="Consolas"/>
                    <a:cs typeface="Consolas"/>
                  </a:rPr>
                  <a:t>a</a:t>
                </a:r>
                <a:endParaRPr lang="en-US" sz="12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4" name="Rectangle 10"/>
              <p:cNvSpPr>
                <a:spLocks noChangeArrowheads="1"/>
              </p:cNvSpPr>
              <p:nvPr/>
            </p:nvSpPr>
            <p:spPr bwMode="auto">
              <a:xfrm>
                <a:off x="7228329" y="962544"/>
                <a:ext cx="524753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spcBef>
                    <a:spcPct val="60000"/>
                  </a:spcBef>
                  <a:spcAft>
                    <a:spcPct val="70000"/>
                  </a:spcAft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400" dirty="0">
                    <a:latin typeface="Consolas"/>
                    <a:cs typeface="Consolas"/>
                  </a:rPr>
                  <a:t>RAM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5" name="Text Box 146"/>
              <p:cNvSpPr txBox="1">
                <a:spLocks noChangeArrowheads="1"/>
              </p:cNvSpPr>
              <p:nvPr/>
            </p:nvSpPr>
            <p:spPr bwMode="auto">
              <a:xfrm>
                <a:off x="7242677" y="4556968"/>
                <a:ext cx="650455" cy="276999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lang="en-US" sz="1200" dirty="0"/>
                  <a:t>2</a:t>
                </a:r>
                <a:endParaRPr lang="en-US" sz="1200" b="0" dirty="0"/>
              </a:p>
            </p:txBody>
          </p:sp>
          <p:sp>
            <p:nvSpPr>
              <p:cNvPr id="36" name="Text Box 146"/>
              <p:cNvSpPr txBox="1">
                <a:spLocks noChangeArrowheads="1"/>
              </p:cNvSpPr>
              <p:nvPr/>
            </p:nvSpPr>
            <p:spPr bwMode="auto">
              <a:xfrm>
                <a:off x="7244688" y="4834703"/>
                <a:ext cx="650455" cy="276999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lang="en-US" sz="1200" dirty="0"/>
                  <a:t>3</a:t>
                </a:r>
                <a:endParaRPr lang="en-US" sz="1200" b="0" dirty="0"/>
              </a:p>
            </p:txBody>
          </p:sp>
          <p:sp>
            <p:nvSpPr>
              <p:cNvPr id="37" name="Text Box 146"/>
              <p:cNvSpPr txBox="1">
                <a:spLocks noChangeArrowheads="1"/>
              </p:cNvSpPr>
              <p:nvPr/>
            </p:nvSpPr>
            <p:spPr bwMode="auto">
              <a:xfrm>
                <a:off x="6456450" y="4558964"/>
                <a:ext cx="78490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lang="en-US" sz="1200" dirty="0"/>
                  <a:t>15087</a:t>
                </a:r>
                <a:endParaRPr lang="en-US" sz="1200" b="0" dirty="0"/>
              </a:p>
            </p:txBody>
          </p:sp>
          <p:sp>
            <p:nvSpPr>
              <p:cNvPr id="38" name="Text Box 146"/>
              <p:cNvSpPr txBox="1">
                <a:spLocks noChangeArrowheads="1"/>
              </p:cNvSpPr>
              <p:nvPr/>
            </p:nvSpPr>
            <p:spPr bwMode="auto">
              <a:xfrm>
                <a:off x="6614045" y="4836699"/>
                <a:ext cx="62932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lang="en-US" sz="1200" dirty="0"/>
                  <a:t>15088</a:t>
                </a:r>
                <a:endParaRPr lang="en-US" sz="1200" b="0" dirty="0"/>
              </a:p>
            </p:txBody>
          </p:sp>
          <p:sp>
            <p:nvSpPr>
              <p:cNvPr id="39" name="Text Box 146"/>
              <p:cNvSpPr txBox="1">
                <a:spLocks noChangeArrowheads="1"/>
              </p:cNvSpPr>
              <p:nvPr/>
            </p:nvSpPr>
            <p:spPr bwMode="auto">
              <a:xfrm>
                <a:off x="7244687" y="5110443"/>
                <a:ext cx="650455" cy="29528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endParaRPr lang="en-US" sz="1200" b="0" dirty="0">
                  <a:cs typeface="+mn-cs"/>
                </a:endParaRPr>
              </a:p>
            </p:txBody>
          </p:sp>
          <p:sp>
            <p:nvSpPr>
              <p:cNvPr id="40" name="Text Box 146"/>
              <p:cNvSpPr txBox="1">
                <a:spLocks noChangeArrowheads="1"/>
              </p:cNvSpPr>
              <p:nvPr/>
            </p:nvSpPr>
            <p:spPr bwMode="auto">
              <a:xfrm>
                <a:off x="6582635" y="5055943"/>
                <a:ext cx="62932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lang="en-US" sz="1200" dirty="0"/>
                  <a:t>. . .</a:t>
                </a:r>
                <a:endParaRPr lang="en-US" sz="1200" b="0" dirty="0"/>
              </a:p>
            </p:txBody>
          </p:sp>
          <p:sp>
            <p:nvSpPr>
              <p:cNvPr id="41" name="Text Box 146"/>
              <p:cNvSpPr txBox="1">
                <a:spLocks noChangeArrowheads="1"/>
              </p:cNvSpPr>
              <p:nvPr/>
            </p:nvSpPr>
            <p:spPr bwMode="auto">
              <a:xfrm>
                <a:off x="7238275" y="2902777"/>
                <a:ext cx="650455" cy="29528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endParaRPr lang="en-US" sz="1200" b="0" dirty="0">
                  <a:cs typeface="+mn-cs"/>
                </a:endParaRPr>
              </a:p>
            </p:txBody>
          </p:sp>
          <p:sp>
            <p:nvSpPr>
              <p:cNvPr id="42" name="Text Box 146"/>
              <p:cNvSpPr txBox="1">
                <a:spLocks noChangeArrowheads="1"/>
              </p:cNvSpPr>
              <p:nvPr/>
            </p:nvSpPr>
            <p:spPr bwMode="auto">
              <a:xfrm>
                <a:off x="6602448" y="2911253"/>
                <a:ext cx="62932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lang="en-US" sz="1200" dirty="0"/>
                  <a:t>2047</a:t>
                </a:r>
                <a:endParaRPr lang="en-US" sz="1200" b="0" dirty="0"/>
              </a:p>
            </p:txBody>
          </p:sp>
          <p:sp>
            <p:nvSpPr>
              <p:cNvPr id="43" name="Text Box 146"/>
              <p:cNvSpPr txBox="1">
                <a:spLocks noChangeArrowheads="1"/>
              </p:cNvSpPr>
              <p:nvPr/>
            </p:nvSpPr>
            <p:spPr bwMode="auto">
              <a:xfrm>
                <a:off x="7229982" y="1802656"/>
                <a:ext cx="650455" cy="29528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endParaRPr lang="en-US" sz="1200" b="0" dirty="0">
                  <a:cs typeface="+mn-cs"/>
                </a:endParaRPr>
              </a:p>
            </p:txBody>
          </p:sp>
          <p:sp>
            <p:nvSpPr>
              <p:cNvPr id="44" name="Text Box 146"/>
              <p:cNvSpPr txBox="1">
                <a:spLocks noChangeArrowheads="1"/>
              </p:cNvSpPr>
              <p:nvPr/>
            </p:nvSpPr>
            <p:spPr bwMode="auto">
              <a:xfrm>
                <a:off x="7226611" y="1530048"/>
                <a:ext cx="650455" cy="29528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endParaRPr lang="en-US" sz="1200" b="0" dirty="0"/>
              </a:p>
            </p:txBody>
          </p:sp>
          <p:sp>
            <p:nvSpPr>
              <p:cNvPr id="45" name="Text Box 146"/>
              <p:cNvSpPr txBox="1">
                <a:spLocks noChangeArrowheads="1"/>
              </p:cNvSpPr>
              <p:nvPr/>
            </p:nvSpPr>
            <p:spPr bwMode="auto">
              <a:xfrm>
                <a:off x="6597978" y="1224877"/>
                <a:ext cx="62932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lang="en-US" sz="1200" dirty="0"/>
                  <a:t>. . .</a:t>
                </a:r>
              </a:p>
            </p:txBody>
          </p:sp>
          <p:sp>
            <p:nvSpPr>
              <p:cNvPr id="46" name="Text Box 146"/>
              <p:cNvSpPr txBox="1">
                <a:spLocks noChangeArrowheads="1"/>
              </p:cNvSpPr>
              <p:nvPr/>
            </p:nvSpPr>
            <p:spPr bwMode="auto">
              <a:xfrm>
                <a:off x="7226873" y="1255244"/>
                <a:ext cx="650455" cy="29528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endParaRPr lang="en-US" sz="1200" b="0" dirty="0">
                  <a:cs typeface="+mn-cs"/>
                </a:endParaRPr>
              </a:p>
            </p:txBody>
          </p:sp>
          <p:sp>
            <p:nvSpPr>
              <p:cNvPr id="47" name="Text Box 146"/>
              <p:cNvSpPr txBox="1">
                <a:spLocks noChangeArrowheads="1"/>
              </p:cNvSpPr>
              <p:nvPr/>
            </p:nvSpPr>
            <p:spPr bwMode="auto">
              <a:xfrm>
                <a:off x="6607829" y="1532790"/>
                <a:ext cx="62932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lang="en-US" sz="1200" dirty="0"/>
                  <a:t>256</a:t>
                </a:r>
                <a:endParaRPr lang="en-US" sz="1200" b="0" dirty="0"/>
              </a:p>
            </p:txBody>
          </p:sp>
          <p:sp>
            <p:nvSpPr>
              <p:cNvPr id="48" name="Text Box 146"/>
              <p:cNvSpPr txBox="1">
                <a:spLocks noChangeArrowheads="1"/>
              </p:cNvSpPr>
              <p:nvPr/>
            </p:nvSpPr>
            <p:spPr bwMode="auto">
              <a:xfrm>
                <a:off x="6607829" y="3422253"/>
                <a:ext cx="62932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lang="en-US" sz="1200" dirty="0"/>
                  <a:t>. . .</a:t>
                </a:r>
              </a:p>
            </p:txBody>
          </p:sp>
          <p:sp>
            <p:nvSpPr>
              <p:cNvPr id="49" name="Text Box 146"/>
              <p:cNvSpPr txBox="1">
                <a:spLocks noChangeArrowheads="1"/>
              </p:cNvSpPr>
              <p:nvPr/>
            </p:nvSpPr>
            <p:spPr bwMode="auto">
              <a:xfrm>
                <a:off x="7241908" y="3452620"/>
                <a:ext cx="650455" cy="29528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endParaRPr lang="en-US" sz="1200" b="0" dirty="0">
                  <a:cs typeface="+mn-cs"/>
                </a:endParaRPr>
              </a:p>
            </p:txBody>
          </p:sp>
          <p:sp>
            <p:nvSpPr>
              <p:cNvPr id="50" name="Text Box 146"/>
              <p:cNvSpPr txBox="1">
                <a:spLocks noChangeArrowheads="1"/>
              </p:cNvSpPr>
              <p:nvPr/>
            </p:nvSpPr>
            <p:spPr bwMode="auto">
              <a:xfrm>
                <a:off x="6625571" y="5624932"/>
                <a:ext cx="62932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lang="en-US" sz="1200" dirty="0"/>
                  <a:t>. . .</a:t>
                </a:r>
                <a:endParaRPr lang="en-US" sz="1200" b="0" dirty="0"/>
              </a:p>
            </p:txBody>
          </p:sp>
          <p:sp>
            <p:nvSpPr>
              <p:cNvPr id="52" name="Text Box 146"/>
              <p:cNvSpPr txBox="1">
                <a:spLocks noChangeArrowheads="1"/>
              </p:cNvSpPr>
              <p:nvPr/>
            </p:nvSpPr>
            <p:spPr bwMode="auto">
              <a:xfrm>
                <a:off x="7251095" y="5382691"/>
                <a:ext cx="650455" cy="29528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endParaRPr lang="en-US" sz="1200" b="0" dirty="0"/>
              </a:p>
            </p:txBody>
          </p:sp>
          <p:sp>
            <p:nvSpPr>
              <p:cNvPr id="53" name="Text Box 146"/>
              <p:cNvSpPr txBox="1">
                <a:spLocks noChangeArrowheads="1"/>
              </p:cNvSpPr>
              <p:nvPr/>
            </p:nvSpPr>
            <p:spPr bwMode="auto">
              <a:xfrm>
                <a:off x="6632313" y="5385433"/>
                <a:ext cx="62932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lang="en-US" sz="1200" dirty="0"/>
                  <a:t>16383</a:t>
                </a:r>
                <a:endParaRPr lang="en-US" sz="1200" b="0" dirty="0"/>
              </a:p>
            </p:txBody>
          </p:sp>
          <p:sp>
            <p:nvSpPr>
              <p:cNvPr id="54" name="Text Box 146"/>
              <p:cNvSpPr txBox="1">
                <a:spLocks noChangeArrowheads="1"/>
              </p:cNvSpPr>
              <p:nvPr/>
            </p:nvSpPr>
            <p:spPr bwMode="auto">
              <a:xfrm>
                <a:off x="7240532" y="3173950"/>
                <a:ext cx="650455" cy="29528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endParaRPr lang="en-US" sz="1200" b="0" dirty="0">
                  <a:cs typeface="+mn-cs"/>
                </a:endParaRPr>
              </a:p>
            </p:txBody>
          </p:sp>
          <p:sp>
            <p:nvSpPr>
              <p:cNvPr id="55" name="Text Box 146"/>
              <p:cNvSpPr txBox="1">
                <a:spLocks noChangeArrowheads="1"/>
              </p:cNvSpPr>
              <p:nvPr/>
            </p:nvSpPr>
            <p:spPr bwMode="auto">
              <a:xfrm>
                <a:off x="6599521" y="3182426"/>
                <a:ext cx="62932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lang="en-US" sz="1200" dirty="0"/>
                  <a:t>2048</a:t>
                </a:r>
                <a:endParaRPr lang="en-US" sz="1200" b="0" dirty="0"/>
              </a:p>
            </p:txBody>
          </p:sp>
          <p:sp>
            <p:nvSpPr>
              <p:cNvPr id="56" name="Right Brace 55"/>
              <p:cNvSpPr/>
              <p:nvPr/>
            </p:nvSpPr>
            <p:spPr>
              <a:xfrm>
                <a:off x="8183367" y="1532253"/>
                <a:ext cx="150989" cy="1656346"/>
              </a:xfrm>
              <a:prstGeom prst="rightBrace">
                <a:avLst>
                  <a:gd name="adj1" fmla="val 46889"/>
                  <a:gd name="adj2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10"/>
              <p:cNvSpPr>
                <a:spLocks noChangeArrowheads="1"/>
              </p:cNvSpPr>
              <p:nvPr/>
            </p:nvSpPr>
            <p:spPr bwMode="auto">
              <a:xfrm>
                <a:off x="8301252" y="2166371"/>
                <a:ext cx="1191915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spcBef>
                    <a:spcPct val="60000"/>
                  </a:spcBef>
                  <a:spcAft>
                    <a:spcPct val="70000"/>
                  </a:spcAft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400" dirty="0">
                    <a:latin typeface="Times New Roman"/>
                    <a:cs typeface="Times New Roman"/>
                  </a:rPr>
                  <a:t>stack</a:t>
                </a:r>
              </a:p>
            </p:txBody>
          </p:sp>
          <p:sp>
            <p:nvSpPr>
              <p:cNvPr id="58" name="Right Brace 57"/>
              <p:cNvSpPr/>
              <p:nvPr/>
            </p:nvSpPr>
            <p:spPr>
              <a:xfrm>
                <a:off x="8180440" y="3237837"/>
                <a:ext cx="172189" cy="2417587"/>
              </a:xfrm>
              <a:prstGeom prst="rightBrace">
                <a:avLst>
                  <a:gd name="adj1" fmla="val 46889"/>
                  <a:gd name="adj2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10"/>
              <p:cNvSpPr>
                <a:spLocks noChangeArrowheads="1"/>
              </p:cNvSpPr>
              <p:nvPr/>
            </p:nvSpPr>
            <p:spPr bwMode="auto">
              <a:xfrm>
                <a:off x="8321332" y="4255691"/>
                <a:ext cx="1191915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spcBef>
                    <a:spcPct val="60000"/>
                  </a:spcBef>
                  <a:spcAft>
                    <a:spcPct val="70000"/>
                  </a:spcAft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400" dirty="0">
                    <a:latin typeface="Times New Roman"/>
                    <a:cs typeface="Times New Roman"/>
                  </a:rPr>
                  <a:t>heap</a:t>
                </a:r>
              </a:p>
            </p:txBody>
          </p:sp>
          <p:sp>
            <p:nvSpPr>
              <p:cNvPr id="60" name="Text Box 146"/>
              <p:cNvSpPr txBox="1">
                <a:spLocks noChangeArrowheads="1"/>
              </p:cNvSpPr>
              <p:nvPr/>
            </p:nvSpPr>
            <p:spPr bwMode="auto">
              <a:xfrm>
                <a:off x="7231977" y="2348633"/>
                <a:ext cx="650455" cy="276999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lang="en-US" sz="1200" dirty="0"/>
                  <a:t>4112</a:t>
                </a:r>
                <a:endParaRPr lang="en-US" sz="1200" b="0" dirty="0"/>
              </a:p>
            </p:txBody>
          </p:sp>
          <p:sp>
            <p:nvSpPr>
              <p:cNvPr id="61" name="Rectangle 10"/>
              <p:cNvSpPr>
                <a:spLocks noChangeArrowheads="1"/>
              </p:cNvSpPr>
              <p:nvPr/>
            </p:nvSpPr>
            <p:spPr bwMode="auto">
              <a:xfrm>
                <a:off x="7882723" y="2338933"/>
                <a:ext cx="465615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spcBef>
                    <a:spcPct val="60000"/>
                  </a:spcBef>
                  <a:spcAft>
                    <a:spcPct val="70000"/>
                  </a:spcAft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200" dirty="0">
                    <a:latin typeface="Consolas"/>
                    <a:cs typeface="Consolas"/>
                  </a:rPr>
                  <a:t>b</a:t>
                </a:r>
                <a:endParaRPr lang="en-US" sz="1200" dirty="0"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67" name="Rounded Rectangular Callout 66"/>
          <p:cNvSpPr/>
          <p:nvPr/>
        </p:nvSpPr>
        <p:spPr>
          <a:xfrm>
            <a:off x="2780799" y="4202214"/>
            <a:ext cx="1452483" cy="604271"/>
          </a:xfrm>
          <a:prstGeom prst="wedgeRoundRectCallout">
            <a:avLst>
              <a:gd name="adj1" fmla="val 53782"/>
              <a:gd name="adj2" fmla="val 103391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Abstraction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3685468" y="5273058"/>
            <a:ext cx="2920483" cy="1349056"/>
            <a:chOff x="3685468" y="5273058"/>
            <a:chExt cx="2920483" cy="1349056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5468" y="5273058"/>
              <a:ext cx="2920483" cy="1349056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6179622" y="6033000"/>
              <a:ext cx="124725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/>
                <a:t>5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08391" y="6040257"/>
              <a:ext cx="124725" cy="215444"/>
            </a:xfrm>
            <a:prstGeom prst="rect">
              <a:avLst/>
            </a:prstGeom>
            <a:solidFill>
              <a:srgbClr val="F2DED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/>
                <a:t>1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37286" y="6035591"/>
              <a:ext cx="124725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/>
                <a:t>3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366055" y="6042848"/>
              <a:ext cx="124725" cy="215444"/>
            </a:xfrm>
            <a:prstGeom prst="rect">
              <a:avLst/>
            </a:prstGeom>
            <a:solidFill>
              <a:srgbClr val="F2DED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/>
                <a:t>2</a:t>
              </a:r>
            </a:p>
          </p:txBody>
        </p:sp>
      </p:grpSp>
      <p:sp>
        <p:nvSpPr>
          <p:cNvPr id="63" name="Rounded Rectangular Callout 62"/>
          <p:cNvSpPr/>
          <p:nvPr/>
        </p:nvSpPr>
        <p:spPr>
          <a:xfrm>
            <a:off x="4631018" y="3062667"/>
            <a:ext cx="1615830" cy="604271"/>
          </a:xfrm>
          <a:prstGeom prst="wedgeRoundRectCallout">
            <a:avLst>
              <a:gd name="adj1" fmla="val 53782"/>
              <a:gd name="adj2" fmla="val 103391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22197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language</a:t>
            </a:r>
            <a:r>
              <a:rPr lang="en-US" sz="1800" dirty="0" smtClean="0"/>
              <a:t>: lecture plan</a:t>
            </a:r>
            <a:endParaRPr lang="en-US" sz="1800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75012" y="2601621"/>
            <a:ext cx="4572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71822" y="1163378"/>
            <a:ext cx="3560638" cy="182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dirty="0">
                <a:latin typeface="Times New Roman"/>
                <a:cs typeface="Times New Roman"/>
              </a:rPr>
              <a:t>High level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Hello world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Procedural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Object-based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List processing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883597" y="1141958"/>
            <a:ext cx="4362919" cy="3057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dirty="0">
                <a:latin typeface="Times New Roman"/>
                <a:cs typeface="Times New Roman"/>
              </a:rPr>
              <a:t>Application development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Jack applications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Using the OS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Application example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Graphics optimization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53621" y="3400780"/>
            <a:ext cx="3560638" cy="182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dirty="0">
                <a:latin typeface="Times New Roman"/>
                <a:cs typeface="Times New Roman"/>
              </a:rPr>
              <a:t>Jack language specification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Syntax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Data types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Classes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68561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852824" y="996172"/>
            <a:ext cx="3365481" cy="1278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buClr>
                <a:srgbClr val="006600"/>
              </a:buClr>
              <a:buSzPct val="85000"/>
            </a:pPr>
            <a:r>
              <a:rPr lang="en-US" sz="2000" u="sng" dirty="0">
                <a:latin typeface="Times New Roman"/>
                <a:cs typeface="Times New Roman"/>
              </a:rPr>
              <a:t>List definition</a:t>
            </a:r>
          </a:p>
          <a:p>
            <a:pPr marL="182563" indent="-182563">
              <a:spcBef>
                <a:spcPts val="696"/>
              </a:spcBef>
              <a:buSzPct val="100000"/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 atom </a:t>
            </a:r>
            <a:r>
              <a:rPr lang="en-US" sz="1200" dirty="0">
                <a:latin typeface="Consolas"/>
                <a:cs typeface="Consolas"/>
              </a:rPr>
              <a:t>null</a:t>
            </a:r>
            <a:r>
              <a:rPr lang="en-US" sz="2000" dirty="0">
                <a:latin typeface="Times New Roman"/>
                <a:cs typeface="Times New Roman"/>
              </a:rPr>
              <a:t>, or</a:t>
            </a:r>
          </a:p>
          <a:p>
            <a:pPr marL="182563" indent="-182563">
              <a:spcBef>
                <a:spcPts val="696"/>
              </a:spcBef>
              <a:buSzPct val="100000"/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an atom, followed by a list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847855" y="2332135"/>
            <a:ext cx="2055624" cy="1721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buClr>
                <a:srgbClr val="006600"/>
              </a:buClr>
              <a:buSzPct val="85000"/>
            </a:pPr>
            <a:r>
              <a:rPr lang="en-US" sz="2000" u="sng" dirty="0">
                <a:latin typeface="Times New Roman"/>
                <a:cs typeface="Times New Roman"/>
              </a:rPr>
              <a:t>Examples:</a:t>
            </a:r>
          </a:p>
          <a:p>
            <a:pPr>
              <a:spcBef>
                <a:spcPts val="900"/>
              </a:spcBef>
              <a:buSzPct val="100000"/>
            </a:pPr>
            <a:r>
              <a:rPr lang="en-US" sz="1200" dirty="0">
                <a:latin typeface="Consolas"/>
                <a:cs typeface="Consolas"/>
              </a:rPr>
              <a:t>null</a:t>
            </a:r>
          </a:p>
          <a:p>
            <a:pPr>
              <a:spcBef>
                <a:spcPts val="900"/>
              </a:spcBef>
              <a:buSzPct val="100000"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(5,</a:t>
            </a:r>
            <a:r>
              <a:rPr lang="en-US" sz="12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null)</a:t>
            </a:r>
          </a:p>
          <a:p>
            <a:pPr>
              <a:spcBef>
                <a:spcPts val="900"/>
              </a:spcBef>
              <a:buSzPct val="100000"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(3,</a:t>
            </a:r>
            <a:r>
              <a:rPr lang="en-US" sz="12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(5,</a:t>
            </a:r>
            <a:r>
              <a:rPr lang="en-US" sz="12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null))</a:t>
            </a:r>
          </a:p>
          <a:p>
            <a:pPr>
              <a:spcBef>
                <a:spcPts val="900"/>
              </a:spcBef>
              <a:buSzPct val="100000"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(2,</a:t>
            </a:r>
            <a:r>
              <a:rPr lang="en-US" sz="12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(3,</a:t>
            </a:r>
            <a:r>
              <a:rPr lang="en-US" sz="12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(5,</a:t>
            </a:r>
            <a:r>
              <a:rPr lang="en-US" sz="12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null)))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3056049" y="2356625"/>
            <a:ext cx="3566132" cy="1721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buClr>
                <a:srgbClr val="006600"/>
              </a:buClr>
              <a:buSzPct val="85000"/>
            </a:pPr>
            <a:r>
              <a:rPr lang="en-US" sz="2000" u="sng" dirty="0">
                <a:latin typeface="Times New Roman"/>
                <a:cs typeface="Times New Roman"/>
              </a:rPr>
              <a:t>Abbreviated as:</a:t>
            </a:r>
          </a:p>
          <a:p>
            <a:pPr>
              <a:spcBef>
                <a:spcPts val="900"/>
              </a:spcBef>
              <a:buSzPct val="100000"/>
            </a:pPr>
            <a:r>
              <a:rPr lang="en-US" sz="1200" dirty="0">
                <a:latin typeface="Consolas"/>
                <a:cs typeface="Consolas"/>
              </a:rPr>
              <a:t>()</a:t>
            </a:r>
          </a:p>
          <a:p>
            <a:pPr>
              <a:spcBef>
                <a:spcPts val="900"/>
              </a:spcBef>
              <a:buSzPct val="100000"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(5)</a:t>
            </a:r>
          </a:p>
          <a:p>
            <a:pPr>
              <a:spcBef>
                <a:spcPts val="900"/>
              </a:spcBef>
              <a:buSzPct val="100000"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(3,</a:t>
            </a:r>
            <a:r>
              <a:rPr lang="en-US" sz="12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5)</a:t>
            </a:r>
          </a:p>
          <a:p>
            <a:pPr>
              <a:spcBef>
                <a:spcPts val="900"/>
              </a:spcBef>
              <a:buSzPct val="100000"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(2,</a:t>
            </a:r>
            <a:r>
              <a:rPr lang="en-US" sz="12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3,</a:t>
            </a:r>
            <a:r>
              <a:rPr lang="en-US" sz="12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5)</a:t>
            </a:r>
            <a:endParaRPr lang="en-US" sz="1200" dirty="0">
              <a:latin typeface="Consolas"/>
              <a:cs typeface="Consola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83161" y="4357524"/>
            <a:ext cx="3219290" cy="1592969"/>
            <a:chOff x="316676" y="4366661"/>
            <a:chExt cx="3219290" cy="159296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846" y="4668699"/>
              <a:ext cx="3192120" cy="1290931"/>
            </a:xfrm>
            <a:prstGeom prst="rect">
              <a:avLst/>
            </a:prstGeom>
          </p:spPr>
        </p:pic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316676" y="4366661"/>
              <a:ext cx="177566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latin typeface="Times New Roman"/>
                  <a:cs typeface="Times New Roman"/>
                </a:rPr>
                <a:t>List example</a:t>
              </a:r>
            </a:p>
          </p:txBody>
        </p:sp>
      </p:grp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980739" y="5935201"/>
            <a:ext cx="2993795" cy="81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ctr">
              <a:spcBef>
                <a:spcPts val="200"/>
              </a:spcBef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The list  </a:t>
            </a:r>
            <a:r>
              <a:rPr lang="en-US" sz="1400" dirty="0">
                <a:solidFill>
                  <a:srgbClr val="000000"/>
                </a:solidFill>
                <a:ea typeface="Consolas"/>
              </a:rPr>
              <a:t>(2, (3, (5, null)))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,</a:t>
            </a:r>
            <a:br>
              <a:rPr lang="en-US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</a:br>
            <a:r>
              <a:rPr lang="en-US" sz="14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commonly abbreviated as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  </a:t>
            </a:r>
            <a:r>
              <a:rPr lang="en-US" sz="1400" dirty="0">
                <a:solidFill>
                  <a:srgbClr val="000000"/>
                </a:solidFill>
                <a:ea typeface="Consolas"/>
              </a:rPr>
              <a:t>(2, 3, 5)</a:t>
            </a:r>
          </a:p>
        </p:txBody>
      </p:sp>
    </p:spTree>
    <p:extLst>
      <p:ext uri="{BB962C8B-B14F-4D97-AF65-F5344CB8AC3E}">
        <p14:creationId xmlns:p14="http://schemas.microsoft.com/office/powerpoint/2010/main" val="137598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12991" y="979980"/>
            <a:ext cx="4029546" cy="2839790"/>
            <a:chOff x="812991" y="979980"/>
            <a:chExt cx="4029546" cy="2839790"/>
          </a:xfrm>
        </p:grpSpPr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812991" y="979980"/>
              <a:ext cx="277909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latin typeface="Consolas"/>
                  <a:cs typeface="Consolas"/>
                </a:rPr>
                <a:t>List</a:t>
              </a:r>
              <a:r>
                <a:rPr lang="en-US" sz="1600" dirty="0">
                  <a:latin typeface="Times New Roman"/>
                  <a:cs typeface="Times New Roman"/>
                </a:rPr>
                <a:t> API </a:t>
              </a:r>
              <a:r>
                <a:rPr lang="en-US" sz="1400" dirty="0">
                  <a:latin typeface="Times New Roman"/>
                  <a:cs typeface="Times New Roman"/>
                </a:rPr>
                <a:t>(partial)</a:t>
              </a:r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893795" y="1338385"/>
              <a:ext cx="3948742" cy="2481385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2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/** Represents a linked list of integers. */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class List {</a:t>
              </a:r>
            </a:p>
            <a:p>
              <a:pPr>
                <a:spcBef>
                  <a:spcPts val="10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       /** Creates a List */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constructor List new(int car, List cdr)</a:t>
              </a:r>
            </a:p>
            <a:p>
              <a:pPr>
                <a:spcBef>
                  <a:spcPts val="10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      /** Prints this list */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method void print() {</a:t>
              </a:r>
            </a:p>
            <a:p>
              <a:pPr>
                <a:spcBef>
                  <a:spcPts val="10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      /** Disposes this list */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method void dispose() {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}</a:t>
              </a:r>
              <a:endPara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endParaRPr>
            </a:p>
          </p:txBody>
        </p:sp>
      </p:grp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279096" y="3622089"/>
            <a:ext cx="4236460" cy="3065746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// Builds, prints, and disposes a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Main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function void main()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// Creates and manipulates the list 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  <a:ea typeface="Consolas"/>
              </a:rPr>
              <a:t>(2,(3,(5,null)))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,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    // commonly referred to as 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  <a:ea typeface="Consolas"/>
              </a:rPr>
              <a:t>(2,3,5)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endParaRPr lang="en-US" dirty="0">
              <a:solidFill>
                <a:srgbClr val="548235"/>
              </a:solidFill>
              <a:latin typeface="Times New Roman"/>
              <a:ea typeface="Consolas"/>
              <a:cs typeface="Times New Roman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010" y="1274153"/>
            <a:ext cx="1895907" cy="1691149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883161" y="4357524"/>
            <a:ext cx="3219290" cy="1592969"/>
            <a:chOff x="316676" y="4366661"/>
            <a:chExt cx="3219290" cy="159296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846" y="4668699"/>
              <a:ext cx="3192120" cy="1290931"/>
            </a:xfrm>
            <a:prstGeom prst="rect">
              <a:avLst/>
            </a:prstGeom>
          </p:spPr>
        </p:pic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316676" y="4366661"/>
              <a:ext cx="177566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latin typeface="Times New Roman"/>
                  <a:cs typeface="Times New Roman"/>
                </a:rPr>
                <a:t>List example</a:t>
              </a:r>
            </a:p>
          </p:txBody>
        </p:sp>
      </p:grp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980739" y="5935201"/>
            <a:ext cx="2993795" cy="81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ctr">
              <a:spcBef>
                <a:spcPts val="200"/>
              </a:spcBef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The list  </a:t>
            </a:r>
            <a:r>
              <a:rPr lang="en-US" sz="1400" dirty="0">
                <a:solidFill>
                  <a:srgbClr val="000000"/>
                </a:solidFill>
                <a:ea typeface="Consolas"/>
              </a:rPr>
              <a:t>(2, (3, (5, null)))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,</a:t>
            </a:r>
            <a:br>
              <a:rPr lang="en-US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</a:br>
            <a:r>
              <a:rPr lang="en-US" sz="14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commonly abbreviated as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  </a:t>
            </a:r>
            <a:r>
              <a:rPr lang="en-US" sz="1400" dirty="0">
                <a:solidFill>
                  <a:srgbClr val="000000"/>
                </a:solidFill>
                <a:ea typeface="Consolas"/>
              </a:rPr>
              <a:t>(2, 3, 5)</a:t>
            </a:r>
          </a:p>
        </p:txBody>
      </p:sp>
    </p:spTree>
    <p:extLst>
      <p:ext uri="{BB962C8B-B14F-4D97-AF65-F5344CB8AC3E}">
        <p14:creationId xmlns:p14="http://schemas.microsoft.com/office/powerpoint/2010/main" val="179129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12992" y="979980"/>
            <a:ext cx="4029545" cy="2839790"/>
            <a:chOff x="812992" y="979980"/>
            <a:chExt cx="4029545" cy="2839790"/>
          </a:xfrm>
        </p:grpSpPr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812992" y="979980"/>
              <a:ext cx="2523192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latin typeface="Consolas"/>
                  <a:cs typeface="Consolas"/>
                </a:rPr>
                <a:t>List</a:t>
              </a:r>
              <a:r>
                <a:rPr lang="en-US" sz="1600" dirty="0">
                  <a:latin typeface="Times New Roman"/>
                  <a:cs typeface="Times New Roman"/>
                </a:rPr>
                <a:t> API </a:t>
              </a:r>
              <a:r>
                <a:rPr lang="en-US" sz="1400" dirty="0">
                  <a:latin typeface="Times New Roman"/>
                  <a:cs typeface="Times New Roman"/>
                </a:rPr>
                <a:t>(partial)</a:t>
              </a:r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893795" y="1338385"/>
              <a:ext cx="3948742" cy="2481385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2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/** Represents a linked list of integers. */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class List {</a:t>
              </a:r>
            </a:p>
            <a:p>
              <a:pPr>
                <a:spcBef>
                  <a:spcPts val="10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       /** Creates a List */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constructor List new(int car, List cdr)</a:t>
              </a:r>
            </a:p>
            <a:p>
              <a:pPr>
                <a:spcBef>
                  <a:spcPts val="10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      /** Prints this list */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method void print() {</a:t>
              </a:r>
            </a:p>
            <a:p>
              <a:pPr>
                <a:spcBef>
                  <a:spcPts val="10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      /** Disposes this list */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method void dispose() {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}</a:t>
              </a:r>
              <a:endPara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endParaRPr>
            </a:p>
          </p:txBody>
        </p:sp>
      </p:grp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279096" y="3622089"/>
            <a:ext cx="4236460" cy="3056609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// Builds, prints, and disposes a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Main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function void main()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// Creates and manipulates the list 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  <a:ea typeface="Consolas"/>
              </a:rPr>
              <a:t>(2,(3,(5,null)))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,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    // commonly referred to as 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  <a:ea typeface="Consolas"/>
              </a:rPr>
              <a:t>(2,3,5)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var List v;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let v = List.new(5,null);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 smtClean="0">
                <a:ea typeface="Consolas"/>
              </a:rPr>
              <a:t>let </a:t>
            </a:r>
            <a:r>
              <a:rPr lang="en-US" dirty="0">
                <a:ea typeface="Consolas"/>
              </a:rPr>
              <a:t>v = List.new(3,v));</a:t>
            </a:r>
            <a:endParaRPr lang="en-US" dirty="0" smtClean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let v = List.new(2,v));</a:t>
            </a:r>
            <a:endParaRPr lang="en-US" dirty="0" smtClean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 smtClean="0">
                <a:ea typeface="Consolas"/>
              </a:rPr>
              <a:t>      do v.print();        </a:t>
            </a:r>
          </a:p>
          <a:p>
            <a:pPr>
              <a:spcBef>
                <a:spcPts val="200"/>
              </a:spcBef>
            </a:pPr>
            <a:r>
              <a:rPr lang="en-US" dirty="0" smtClean="0">
                <a:ea typeface="Consolas"/>
              </a:rPr>
              <a:t>      </a:t>
            </a:r>
            <a:r>
              <a:rPr lang="en-US" dirty="0">
                <a:ea typeface="Consolas"/>
              </a:rPr>
              <a:t>do v.dispose();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// disposes the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}</a:t>
            </a:r>
            <a:endParaRPr lang="en-US" dirty="0">
              <a:solidFill>
                <a:srgbClr val="548235"/>
              </a:solidFill>
              <a:latin typeface="Times New Roman"/>
              <a:ea typeface="Consolas"/>
              <a:cs typeface="Times New Roman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010" y="1274153"/>
            <a:ext cx="1895907" cy="169114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04279" y="1420719"/>
            <a:ext cx="1287838" cy="7183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2 3 5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83161" y="4357524"/>
            <a:ext cx="3219290" cy="1592969"/>
            <a:chOff x="316676" y="4366661"/>
            <a:chExt cx="3219290" cy="159296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846" y="4668699"/>
              <a:ext cx="3192120" cy="1290931"/>
            </a:xfrm>
            <a:prstGeom prst="rect">
              <a:avLst/>
            </a:prstGeom>
          </p:spPr>
        </p:pic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316676" y="4366661"/>
              <a:ext cx="177566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latin typeface="Times New Roman"/>
                  <a:cs typeface="Times New Roman"/>
                </a:rPr>
                <a:t>List example</a:t>
              </a:r>
            </a:p>
          </p:txBody>
        </p:sp>
      </p:grp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980739" y="5935201"/>
            <a:ext cx="2993795" cy="81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ctr">
              <a:spcBef>
                <a:spcPts val="200"/>
              </a:spcBef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The list  </a:t>
            </a:r>
            <a:r>
              <a:rPr lang="en-US" sz="1400" dirty="0">
                <a:solidFill>
                  <a:srgbClr val="000000"/>
                </a:solidFill>
                <a:ea typeface="Consolas"/>
              </a:rPr>
              <a:t>(2, (3, (5, null)))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,</a:t>
            </a:r>
            <a:br>
              <a:rPr lang="en-US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</a:br>
            <a:r>
              <a:rPr lang="en-US" sz="14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commonly abbreviated as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  </a:t>
            </a:r>
            <a:r>
              <a:rPr lang="en-US" sz="1400" dirty="0">
                <a:solidFill>
                  <a:srgbClr val="000000"/>
                </a:solidFill>
                <a:ea typeface="Consolas"/>
              </a:rPr>
              <a:t>(2, 3, 5)</a:t>
            </a:r>
          </a:p>
        </p:txBody>
      </p:sp>
    </p:spTree>
    <p:extLst>
      <p:ext uri="{BB962C8B-B14F-4D97-AF65-F5344CB8AC3E}">
        <p14:creationId xmlns:p14="http://schemas.microsoft.com/office/powerpoint/2010/main" val="233376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creation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24185" y="940270"/>
            <a:ext cx="4308709" cy="3344696"/>
            <a:chOff x="424185" y="940270"/>
            <a:chExt cx="4308709" cy="3344696"/>
          </a:xfrm>
        </p:grpSpPr>
        <p:sp>
          <p:nvSpPr>
            <p:cNvPr id="87" name="Text Box 3"/>
            <p:cNvSpPr txBox="1">
              <a:spLocks noChangeArrowheads="1"/>
            </p:cNvSpPr>
            <p:nvPr/>
          </p:nvSpPr>
          <p:spPr bwMode="auto">
            <a:xfrm>
              <a:off x="551303" y="1280842"/>
              <a:ext cx="4181591" cy="3004124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2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/** Represents a linked list of integers. */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class List {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 </a:t>
              </a: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   </a:t>
              </a:r>
              <a:endParaRPr lang="en-US" dirty="0">
                <a:ea typeface="Consolas"/>
              </a:endParaRPr>
            </a:p>
          </p:txBody>
        </p:sp>
        <p:sp>
          <p:nvSpPr>
            <p:cNvPr id="88" name="Rectangle 10"/>
            <p:cNvSpPr>
              <a:spLocks noChangeArrowheads="1"/>
            </p:cNvSpPr>
            <p:nvPr/>
          </p:nvSpPr>
          <p:spPr bwMode="auto">
            <a:xfrm>
              <a:off x="424185" y="940270"/>
              <a:ext cx="145874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latin typeface="Consolas"/>
                  <a:cs typeface="Consolas"/>
                </a:rPr>
                <a:t>List</a:t>
              </a:r>
              <a:r>
                <a:rPr lang="en-US" sz="1600" dirty="0">
                  <a:latin typeface="Times New Roman"/>
                  <a:cs typeface="Times New Roman"/>
                </a:rPr>
                <a:t> class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998825" y="946480"/>
            <a:ext cx="3407089" cy="2507074"/>
            <a:chOff x="4998825" y="946480"/>
            <a:chExt cx="3407089" cy="2507074"/>
          </a:xfrm>
        </p:grpSpPr>
        <p:sp>
          <p:nvSpPr>
            <p:cNvPr id="119" name="Text Box 3"/>
            <p:cNvSpPr txBox="1">
              <a:spLocks noChangeArrowheads="1"/>
            </p:cNvSpPr>
            <p:nvPr/>
          </p:nvSpPr>
          <p:spPr bwMode="auto">
            <a:xfrm>
              <a:off x="5083141" y="1292309"/>
              <a:ext cx="3322773" cy="2161245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1200"/>
                </a:spcBef>
              </a:pPr>
              <a:r>
                <a:rPr lang="en-US" dirty="0">
                  <a:ea typeface="Consolas"/>
                </a:rPr>
                <a:t>...</a:t>
              </a:r>
            </a:p>
            <a:p>
              <a:pPr>
                <a:spcBef>
                  <a:spcPts val="1200"/>
                </a:spcBef>
              </a:pPr>
              <a:r>
                <a:rPr lang="en-US" dirty="0">
                  <a:ea typeface="Consolas"/>
                </a:rPr>
                <a:t>var List v;</a:t>
              </a:r>
            </a:p>
            <a:p>
              <a:pPr>
                <a:spcBef>
                  <a:spcPts val="1200"/>
                </a:spcBef>
              </a:pPr>
              <a:r>
                <a:rPr lang="en-US" dirty="0">
                  <a:ea typeface="Consolas"/>
                </a:rPr>
                <a:t>let v = List.new(5,null);</a:t>
              </a:r>
            </a:p>
            <a:p>
              <a:pPr>
                <a:spcBef>
                  <a:spcPts val="1200"/>
                </a:spcBef>
              </a:pPr>
              <a:r>
                <a:rPr lang="en-US" dirty="0">
                  <a:ea typeface="Consolas"/>
                </a:rPr>
                <a:t>let v = List.new(3, v));</a:t>
              </a:r>
            </a:p>
            <a:p>
              <a:pPr>
                <a:spcBef>
                  <a:spcPts val="1200"/>
                </a:spcBef>
              </a:pPr>
              <a:r>
                <a:rPr lang="en-US" dirty="0">
                  <a:ea typeface="Consolas"/>
                </a:rPr>
                <a:t>let v = List.new(2, v));</a:t>
              </a:r>
            </a:p>
            <a:p>
              <a:pPr>
                <a:spcBef>
                  <a:spcPts val="1200"/>
                </a:spcBef>
              </a:pPr>
              <a:r>
                <a:rPr lang="en-US" dirty="0">
                  <a:ea typeface="Consolas"/>
                </a:rPr>
                <a:t>...</a:t>
              </a:r>
            </a:p>
          </p:txBody>
        </p:sp>
        <p:sp>
          <p:nvSpPr>
            <p:cNvPr id="120" name="Rectangle 10"/>
            <p:cNvSpPr>
              <a:spLocks noChangeArrowheads="1"/>
            </p:cNvSpPr>
            <p:nvPr/>
          </p:nvSpPr>
          <p:spPr bwMode="auto">
            <a:xfrm>
              <a:off x="4998825" y="946480"/>
              <a:ext cx="145874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client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966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creation</a:t>
            </a:r>
            <a:endParaRPr lang="en-US" dirty="0"/>
          </a:p>
        </p:txBody>
      </p:sp>
      <p:sp>
        <p:nvSpPr>
          <p:cNvPr id="87" name="Text Box 3"/>
          <p:cNvSpPr txBox="1">
            <a:spLocks noChangeArrowheads="1"/>
          </p:cNvSpPr>
          <p:nvPr/>
        </p:nvSpPr>
        <p:spPr bwMode="auto">
          <a:xfrm>
            <a:off x="551303" y="1280842"/>
            <a:ext cx="4181591" cy="3004124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data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next;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followed by a list.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</a:t>
            </a:r>
            <a:endParaRPr lang="en-US" dirty="0">
              <a:ea typeface="Consolas"/>
            </a:endParaRPr>
          </a:p>
        </p:txBody>
      </p:sp>
      <p:sp>
        <p:nvSpPr>
          <p:cNvPr id="88" name="Rectangle 10"/>
          <p:cNvSpPr>
            <a:spLocks noChangeArrowheads="1"/>
          </p:cNvSpPr>
          <p:nvPr/>
        </p:nvSpPr>
        <p:spPr bwMode="auto">
          <a:xfrm>
            <a:off x="424185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98825" y="946480"/>
            <a:ext cx="3407089" cy="2507074"/>
            <a:chOff x="4998825" y="946480"/>
            <a:chExt cx="3407089" cy="2507074"/>
          </a:xfrm>
        </p:grpSpPr>
        <p:sp>
          <p:nvSpPr>
            <p:cNvPr id="119" name="Text Box 3"/>
            <p:cNvSpPr txBox="1">
              <a:spLocks noChangeArrowheads="1"/>
            </p:cNvSpPr>
            <p:nvPr/>
          </p:nvSpPr>
          <p:spPr bwMode="auto">
            <a:xfrm>
              <a:off x="5083141" y="1292309"/>
              <a:ext cx="3322773" cy="2161245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1200"/>
                </a:spcBef>
              </a:pPr>
              <a:r>
                <a:rPr lang="en-US" dirty="0">
                  <a:ea typeface="Consolas"/>
                </a:rPr>
                <a:t>...</a:t>
              </a:r>
            </a:p>
            <a:p>
              <a:pPr>
                <a:spcBef>
                  <a:spcPts val="1200"/>
                </a:spcBef>
              </a:pPr>
              <a:r>
                <a:rPr lang="en-US" dirty="0">
                  <a:ea typeface="Consolas"/>
                </a:rPr>
                <a:t>var List v;</a:t>
              </a:r>
            </a:p>
            <a:p>
              <a:pPr>
                <a:spcBef>
                  <a:spcPts val="1200"/>
                </a:spcBef>
              </a:pPr>
              <a:r>
                <a:rPr lang="en-US" dirty="0">
                  <a:ea typeface="Consolas"/>
                </a:rPr>
                <a:t>let v = List.new(5,null);</a:t>
              </a:r>
            </a:p>
            <a:p>
              <a:pPr>
                <a:spcBef>
                  <a:spcPts val="1200"/>
                </a:spcBef>
              </a:pPr>
              <a:r>
                <a:rPr lang="en-US" dirty="0">
                  <a:ea typeface="Consolas"/>
                </a:rPr>
                <a:t>let v = List.new(3, v));</a:t>
              </a:r>
            </a:p>
            <a:p>
              <a:pPr>
                <a:spcBef>
                  <a:spcPts val="1200"/>
                </a:spcBef>
              </a:pPr>
              <a:r>
                <a:rPr lang="en-US" dirty="0">
                  <a:ea typeface="Consolas"/>
                </a:rPr>
                <a:t>let v = List.new(2, v));</a:t>
              </a:r>
            </a:p>
            <a:p>
              <a:pPr>
                <a:spcBef>
                  <a:spcPts val="1200"/>
                </a:spcBef>
              </a:pPr>
              <a:r>
                <a:rPr lang="en-US" dirty="0">
                  <a:ea typeface="Consolas"/>
                </a:rPr>
                <a:t>...</a:t>
              </a:r>
            </a:p>
          </p:txBody>
        </p:sp>
        <p:sp>
          <p:nvSpPr>
            <p:cNvPr id="120" name="Rectangle 10"/>
            <p:cNvSpPr>
              <a:spLocks noChangeArrowheads="1"/>
            </p:cNvSpPr>
            <p:nvPr/>
          </p:nvSpPr>
          <p:spPr bwMode="auto">
            <a:xfrm>
              <a:off x="4998825" y="946480"/>
              <a:ext cx="145874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client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414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3"/>
          <p:cNvSpPr txBox="1">
            <a:spLocks noChangeArrowheads="1"/>
          </p:cNvSpPr>
          <p:nvPr/>
        </p:nvSpPr>
        <p:spPr bwMode="auto">
          <a:xfrm>
            <a:off x="551303" y="1280842"/>
            <a:ext cx="4181591" cy="3004124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data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next;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followed by a list.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/* Creates a List.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constructor List new(int car, List cdr)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let data = car;       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let next = cdr;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 this;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</a:t>
            </a:r>
          </a:p>
          <a:p>
            <a:r>
              <a:rPr lang="en-US" dirty="0">
                <a:ea typeface="Consolas"/>
              </a:rPr>
              <a:t>}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</a:t>
            </a:r>
            <a:endParaRPr lang="en-US" dirty="0">
              <a:ea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creation</a:t>
            </a:r>
            <a:endParaRPr lang="en-US" dirty="0"/>
          </a:p>
        </p:txBody>
      </p:sp>
      <p:sp>
        <p:nvSpPr>
          <p:cNvPr id="88" name="Rectangle 10"/>
          <p:cNvSpPr>
            <a:spLocks noChangeArrowheads="1"/>
          </p:cNvSpPr>
          <p:nvPr/>
        </p:nvSpPr>
        <p:spPr bwMode="auto">
          <a:xfrm>
            <a:off x="424185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98825" y="946480"/>
            <a:ext cx="3407089" cy="2507074"/>
            <a:chOff x="4998825" y="946480"/>
            <a:chExt cx="3407089" cy="2507074"/>
          </a:xfrm>
        </p:grpSpPr>
        <p:sp>
          <p:nvSpPr>
            <p:cNvPr id="119" name="Text Box 3"/>
            <p:cNvSpPr txBox="1">
              <a:spLocks noChangeArrowheads="1"/>
            </p:cNvSpPr>
            <p:nvPr/>
          </p:nvSpPr>
          <p:spPr bwMode="auto">
            <a:xfrm>
              <a:off x="5083141" y="1292309"/>
              <a:ext cx="3322773" cy="2161245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1200"/>
                </a:spcBef>
              </a:pPr>
              <a:r>
                <a:rPr lang="en-US" dirty="0">
                  <a:ea typeface="Consolas"/>
                </a:rPr>
                <a:t>...</a:t>
              </a:r>
            </a:p>
            <a:p>
              <a:pPr>
                <a:spcBef>
                  <a:spcPts val="1200"/>
                </a:spcBef>
              </a:pPr>
              <a:r>
                <a:rPr lang="en-US" dirty="0">
                  <a:ea typeface="Consolas"/>
                </a:rPr>
                <a:t>var List v;</a:t>
              </a:r>
            </a:p>
            <a:p>
              <a:pPr>
                <a:spcBef>
                  <a:spcPts val="1200"/>
                </a:spcBef>
              </a:pPr>
              <a:r>
                <a:rPr lang="en-US" dirty="0">
                  <a:ea typeface="Consolas"/>
                </a:rPr>
                <a:t>let v = List.new(5,null);</a:t>
              </a:r>
            </a:p>
            <a:p>
              <a:pPr>
                <a:spcBef>
                  <a:spcPts val="1200"/>
                </a:spcBef>
              </a:pPr>
              <a:r>
                <a:rPr lang="en-US" dirty="0">
                  <a:ea typeface="Consolas"/>
                </a:rPr>
                <a:t>let v = List.new(3, v));</a:t>
              </a:r>
            </a:p>
            <a:p>
              <a:pPr>
                <a:spcBef>
                  <a:spcPts val="1200"/>
                </a:spcBef>
              </a:pPr>
              <a:r>
                <a:rPr lang="en-US" dirty="0">
                  <a:ea typeface="Consolas"/>
                </a:rPr>
                <a:t>let v = List.new(2, v));</a:t>
              </a:r>
            </a:p>
            <a:p>
              <a:pPr>
                <a:spcBef>
                  <a:spcPts val="1200"/>
                </a:spcBef>
              </a:pPr>
              <a:r>
                <a:rPr lang="en-US" dirty="0">
                  <a:ea typeface="Consolas"/>
                </a:rPr>
                <a:t>...</a:t>
              </a:r>
            </a:p>
          </p:txBody>
        </p:sp>
        <p:sp>
          <p:nvSpPr>
            <p:cNvPr id="120" name="Rectangle 10"/>
            <p:cNvSpPr>
              <a:spLocks noChangeArrowheads="1"/>
            </p:cNvSpPr>
            <p:nvPr/>
          </p:nvSpPr>
          <p:spPr bwMode="auto">
            <a:xfrm>
              <a:off x="4998825" y="946480"/>
              <a:ext cx="145874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client code</a:t>
              </a:r>
            </a:p>
          </p:txBody>
        </p:sp>
      </p:grpSp>
      <p:sp>
        <p:nvSpPr>
          <p:cNvPr id="121" name="Rectangle 120"/>
          <p:cNvSpPr/>
          <p:nvPr/>
        </p:nvSpPr>
        <p:spPr>
          <a:xfrm>
            <a:off x="5089233" y="1653658"/>
            <a:ext cx="3325817" cy="34718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805987" y="4946083"/>
            <a:ext cx="3773522" cy="1549885"/>
            <a:chOff x="4805987" y="4946083"/>
            <a:chExt cx="3773522" cy="1549885"/>
          </a:xfrm>
        </p:grpSpPr>
        <p:sp>
          <p:nvSpPr>
            <p:cNvPr id="30" name="Text Box 3"/>
            <p:cNvSpPr txBox="1">
              <a:spLocks noChangeArrowheads="1"/>
            </p:cNvSpPr>
            <p:nvPr/>
          </p:nvSpPr>
          <p:spPr bwMode="auto">
            <a:xfrm>
              <a:off x="4805987" y="4946083"/>
              <a:ext cx="3773522" cy="1549885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200"/>
                </a:spcBef>
              </a:pPr>
              <a:endParaRPr lang="en-US" dirty="0">
                <a:ea typeface="Consolas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273301" y="5162422"/>
              <a:ext cx="322718" cy="328910"/>
            </a:xfrm>
            <a:prstGeom prst="ellipse">
              <a:avLst/>
            </a:prstGeom>
            <a:solidFill>
              <a:srgbClr val="8BAC7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24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5083141" y="1292309"/>
            <a:ext cx="3322773" cy="2161245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...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var List v;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let v = List.new(5,null);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let v = List.new(3, v));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let v = List.new(2, v));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...</a:t>
            </a:r>
          </a:p>
        </p:txBody>
      </p:sp>
      <p:sp>
        <p:nvSpPr>
          <p:cNvPr id="87" name="Text Box 3"/>
          <p:cNvSpPr txBox="1">
            <a:spLocks noChangeArrowheads="1"/>
          </p:cNvSpPr>
          <p:nvPr/>
        </p:nvSpPr>
        <p:spPr bwMode="auto">
          <a:xfrm>
            <a:off x="551303" y="1280842"/>
            <a:ext cx="4181591" cy="3004124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data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next;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followed by a list.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/* Creates a List.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constructor List new(int car, List cdr)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let data = car;       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let next = cdr;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 this;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</a:t>
            </a:r>
          </a:p>
          <a:p>
            <a:r>
              <a:rPr lang="en-US" dirty="0">
                <a:ea typeface="Consolas"/>
              </a:rPr>
              <a:t>}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</a:t>
            </a:r>
            <a:endParaRPr lang="en-US" dirty="0">
              <a:ea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creation</a:t>
            </a:r>
            <a:endParaRPr lang="en-US" dirty="0"/>
          </a:p>
        </p:txBody>
      </p:sp>
      <p:sp>
        <p:nvSpPr>
          <p:cNvPr id="88" name="Rectangle 10"/>
          <p:cNvSpPr>
            <a:spLocks noChangeArrowheads="1"/>
          </p:cNvSpPr>
          <p:nvPr/>
        </p:nvSpPr>
        <p:spPr bwMode="auto">
          <a:xfrm>
            <a:off x="424185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4998825" y="94648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client code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89233" y="1991704"/>
            <a:ext cx="3325817" cy="34718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4805987" y="4946083"/>
            <a:ext cx="3773522" cy="1549885"/>
            <a:chOff x="4805987" y="4946083"/>
            <a:chExt cx="3773522" cy="1549885"/>
          </a:xfrm>
        </p:grpSpPr>
        <p:sp>
          <p:nvSpPr>
            <p:cNvPr id="29" name="Text Box 3"/>
            <p:cNvSpPr txBox="1">
              <a:spLocks noChangeArrowheads="1"/>
            </p:cNvSpPr>
            <p:nvPr/>
          </p:nvSpPr>
          <p:spPr bwMode="auto">
            <a:xfrm>
              <a:off x="4805987" y="4946083"/>
              <a:ext cx="3773522" cy="1549885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200"/>
                </a:spcBef>
              </a:pPr>
              <a:endParaRPr lang="en-US" dirty="0">
                <a:ea typeface="Consolas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7273301" y="5162422"/>
              <a:ext cx="322718" cy="328910"/>
            </a:xfrm>
            <a:prstGeom prst="ellipse">
              <a:avLst/>
            </a:prstGeom>
            <a:solidFill>
              <a:srgbClr val="8BAC7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031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343442" y="40935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7229891" y="4094480"/>
            <a:ext cx="1569692" cy="1265380"/>
            <a:chOff x="838232" y="3620341"/>
            <a:chExt cx="2253482" cy="1810652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32" y="3620341"/>
              <a:ext cx="2253482" cy="1810652"/>
            </a:xfrm>
            <a:prstGeom prst="rect">
              <a:avLst/>
            </a:prstGeom>
          </p:spPr>
        </p:pic>
        <p:sp>
          <p:nvSpPr>
            <p:cNvPr id="46" name="Oval 45"/>
            <p:cNvSpPr/>
            <p:nvPr/>
          </p:nvSpPr>
          <p:spPr>
            <a:xfrm>
              <a:off x="2498531" y="4689131"/>
              <a:ext cx="99075" cy="119304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2592534" y="4511447"/>
              <a:ext cx="99075" cy="119304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254004" y="967153"/>
            <a:ext cx="8508996" cy="26181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63"/>
          <p:cNvSpPr>
            <a:spLocks noChangeArrowheads="1"/>
          </p:cNvSpPr>
          <p:nvPr/>
        </p:nvSpPr>
        <p:spPr bwMode="auto">
          <a:xfrm>
            <a:off x="6211887" y="1211385"/>
            <a:ext cx="1198458" cy="62281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="1" dirty="0"/>
          </a:p>
        </p:txBody>
      </p:sp>
      <p:grpSp>
        <p:nvGrpSpPr>
          <p:cNvPr id="42" name="Group 41"/>
          <p:cNvGrpSpPr/>
          <p:nvPr/>
        </p:nvGrpSpPr>
        <p:grpSpPr>
          <a:xfrm>
            <a:off x="6281615" y="2080406"/>
            <a:ext cx="2334845" cy="1306945"/>
            <a:chOff x="6281615" y="2080406"/>
            <a:chExt cx="2334845" cy="1306945"/>
          </a:xfrm>
        </p:grpSpPr>
        <p:sp>
          <p:nvSpPr>
            <p:cNvPr id="43" name="Text Box 114"/>
            <p:cNvSpPr txBox="1">
              <a:spLocks noChangeArrowheads="1"/>
            </p:cNvSpPr>
            <p:nvPr/>
          </p:nvSpPr>
          <p:spPr bwMode="auto">
            <a:xfrm>
              <a:off x="7546220" y="2893449"/>
              <a:ext cx="1070240" cy="4939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rgbClr val="000000"/>
                  </a:solidFill>
                </a:rPr>
                <a:t>machine</a:t>
              </a:r>
              <a:br>
                <a:rPr lang="en-US" sz="1400" dirty="0">
                  <a:solidFill>
                    <a:srgbClr val="000000"/>
                  </a:solidFill>
                </a:rPr>
              </a:br>
              <a:r>
                <a:rPr lang="en-US" sz="1400" dirty="0">
                  <a:solidFill>
                    <a:srgbClr val="000000"/>
                  </a:solidFill>
                </a:rPr>
                <a:t>language</a:t>
              </a:r>
            </a:p>
          </p:txBody>
        </p:sp>
        <p:sp>
          <p:nvSpPr>
            <p:cNvPr id="48" name="Text Box 115"/>
            <p:cNvSpPr txBox="1">
              <a:spLocks noChangeArrowheads="1"/>
            </p:cNvSpPr>
            <p:nvPr/>
          </p:nvSpPr>
          <p:spPr bwMode="auto">
            <a:xfrm>
              <a:off x="7546220" y="2539330"/>
              <a:ext cx="1070240" cy="355672"/>
            </a:xfrm>
            <a:prstGeom prst="rect">
              <a:avLst/>
            </a:prstGeom>
            <a:solidFill>
              <a:srgbClr val="FFDFB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chemeClr val="hlink"/>
                  </a:solidFill>
                </a:rPr>
                <a:t>abstraction</a:t>
              </a:r>
            </a:p>
          </p:txBody>
        </p:sp>
        <p:sp>
          <p:nvSpPr>
            <p:cNvPr id="49" name="Rectangle 127"/>
            <p:cNvSpPr>
              <a:spLocks noChangeArrowheads="1"/>
            </p:cNvSpPr>
            <p:nvPr/>
          </p:nvSpPr>
          <p:spPr bwMode="auto">
            <a:xfrm>
              <a:off x="6468156" y="2080406"/>
              <a:ext cx="94669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</a:rPr>
                <a:t>VM translator</a:t>
              </a:r>
              <a:endParaRPr lang="en-US" sz="1600" dirty="0"/>
            </a:p>
          </p:txBody>
        </p:sp>
        <p:sp>
          <p:nvSpPr>
            <p:cNvPr id="50" name="Line 128"/>
            <p:cNvSpPr>
              <a:spLocks noChangeShapeType="1"/>
            </p:cNvSpPr>
            <p:nvPr/>
          </p:nvSpPr>
          <p:spPr bwMode="auto">
            <a:xfrm>
              <a:off x="6281615" y="2676769"/>
              <a:ext cx="1274375" cy="16773"/>
            </a:xfrm>
            <a:prstGeom prst="line">
              <a:avLst/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95770" y="1267598"/>
            <a:ext cx="1482234" cy="959786"/>
            <a:chOff x="295770" y="1267598"/>
            <a:chExt cx="1482234" cy="959786"/>
          </a:xfrm>
        </p:grpSpPr>
        <p:sp>
          <p:nvSpPr>
            <p:cNvPr id="52" name="Freeform 96"/>
            <p:cNvSpPr>
              <a:spLocks/>
            </p:cNvSpPr>
            <p:nvPr/>
          </p:nvSpPr>
          <p:spPr bwMode="auto">
            <a:xfrm>
              <a:off x="321492" y="1290851"/>
              <a:ext cx="1456512" cy="936533"/>
            </a:xfrm>
            <a:custGeom>
              <a:avLst/>
              <a:gdLst>
                <a:gd name="T0" fmla="*/ 106363 w 748"/>
                <a:gd name="T1" fmla="*/ 301625 h 444"/>
                <a:gd name="T2" fmla="*/ 11113 w 748"/>
                <a:gd name="T3" fmla="*/ 331788 h 444"/>
                <a:gd name="T4" fmla="*/ 125413 w 748"/>
                <a:gd name="T5" fmla="*/ 369888 h 444"/>
                <a:gd name="T6" fmla="*/ 31750 w 748"/>
                <a:gd name="T7" fmla="*/ 455613 h 444"/>
                <a:gd name="T8" fmla="*/ 153988 w 748"/>
                <a:gd name="T9" fmla="*/ 495300 h 444"/>
                <a:gd name="T10" fmla="*/ 84138 w 748"/>
                <a:gd name="T11" fmla="*/ 581025 h 444"/>
                <a:gd name="T12" fmla="*/ 241300 w 748"/>
                <a:gd name="T13" fmla="*/ 595313 h 444"/>
                <a:gd name="T14" fmla="*/ 265113 w 748"/>
                <a:gd name="T15" fmla="*/ 690563 h 444"/>
                <a:gd name="T16" fmla="*/ 403225 w 748"/>
                <a:gd name="T17" fmla="*/ 654050 h 444"/>
                <a:gd name="T18" fmla="*/ 501650 w 748"/>
                <a:gd name="T19" fmla="*/ 704850 h 444"/>
                <a:gd name="T20" fmla="*/ 579438 w 748"/>
                <a:gd name="T21" fmla="*/ 657225 h 444"/>
                <a:gd name="T22" fmla="*/ 658813 w 748"/>
                <a:gd name="T23" fmla="*/ 704850 h 444"/>
                <a:gd name="T24" fmla="*/ 727075 w 748"/>
                <a:gd name="T25" fmla="*/ 649288 h 444"/>
                <a:gd name="T26" fmla="*/ 830263 w 748"/>
                <a:gd name="T27" fmla="*/ 685800 h 444"/>
                <a:gd name="T28" fmla="*/ 923925 w 748"/>
                <a:gd name="T29" fmla="*/ 609600 h 444"/>
                <a:gd name="T30" fmla="*/ 1095375 w 748"/>
                <a:gd name="T31" fmla="*/ 633413 h 444"/>
                <a:gd name="T32" fmla="*/ 1050925 w 748"/>
                <a:gd name="T33" fmla="*/ 544513 h 444"/>
                <a:gd name="T34" fmla="*/ 1169988 w 748"/>
                <a:gd name="T35" fmla="*/ 536575 h 444"/>
                <a:gd name="T36" fmla="*/ 1089025 w 748"/>
                <a:gd name="T37" fmla="*/ 434975 h 444"/>
                <a:gd name="T38" fmla="*/ 1187450 w 748"/>
                <a:gd name="T39" fmla="*/ 377825 h 444"/>
                <a:gd name="T40" fmla="*/ 1060450 w 748"/>
                <a:gd name="T41" fmla="*/ 315913 h 444"/>
                <a:gd name="T42" fmla="*/ 1133475 w 748"/>
                <a:gd name="T43" fmla="*/ 227013 h 444"/>
                <a:gd name="T44" fmla="*/ 998538 w 748"/>
                <a:gd name="T45" fmla="*/ 223838 h 444"/>
                <a:gd name="T46" fmla="*/ 1050925 w 748"/>
                <a:gd name="T47" fmla="*/ 122238 h 444"/>
                <a:gd name="T48" fmla="*/ 882650 w 748"/>
                <a:gd name="T49" fmla="*/ 134938 h 444"/>
                <a:gd name="T50" fmla="*/ 871538 w 748"/>
                <a:gd name="T51" fmla="*/ 28575 h 444"/>
                <a:gd name="T52" fmla="*/ 700088 w 748"/>
                <a:gd name="T53" fmla="*/ 74613 h 444"/>
                <a:gd name="T54" fmla="*/ 638175 w 748"/>
                <a:gd name="T55" fmla="*/ 0 h 444"/>
                <a:gd name="T56" fmla="*/ 530225 w 748"/>
                <a:gd name="T57" fmla="*/ 69850 h 444"/>
                <a:gd name="T58" fmla="*/ 423863 w 748"/>
                <a:gd name="T59" fmla="*/ 0 h 444"/>
                <a:gd name="T60" fmla="*/ 358775 w 748"/>
                <a:gd name="T61" fmla="*/ 104775 h 444"/>
                <a:gd name="T62" fmla="*/ 244475 w 748"/>
                <a:gd name="T63" fmla="*/ 49213 h 444"/>
                <a:gd name="T64" fmla="*/ 247650 w 748"/>
                <a:gd name="T65" fmla="*/ 141288 h 444"/>
                <a:gd name="T66" fmla="*/ 100013 w 748"/>
                <a:gd name="T67" fmla="*/ 114300 h 444"/>
                <a:gd name="T68" fmla="*/ 134938 w 748"/>
                <a:gd name="T69" fmla="*/ 207963 h 444"/>
                <a:gd name="T70" fmla="*/ 0 w 748"/>
                <a:gd name="T71" fmla="*/ 206375 h 444"/>
                <a:gd name="T72" fmla="*/ 106363 w 748"/>
                <a:gd name="T73" fmla="*/ 301625 h 44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48" h="444">
                  <a:moveTo>
                    <a:pt x="67" y="190"/>
                  </a:moveTo>
                  <a:lnTo>
                    <a:pt x="7" y="209"/>
                  </a:lnTo>
                  <a:lnTo>
                    <a:pt x="79" y="233"/>
                  </a:lnTo>
                  <a:lnTo>
                    <a:pt x="20" y="287"/>
                  </a:lnTo>
                  <a:lnTo>
                    <a:pt x="97" y="312"/>
                  </a:lnTo>
                  <a:lnTo>
                    <a:pt x="53" y="366"/>
                  </a:lnTo>
                  <a:lnTo>
                    <a:pt x="152" y="375"/>
                  </a:lnTo>
                  <a:lnTo>
                    <a:pt x="167" y="435"/>
                  </a:lnTo>
                  <a:lnTo>
                    <a:pt x="254" y="412"/>
                  </a:lnTo>
                  <a:lnTo>
                    <a:pt x="316" y="444"/>
                  </a:lnTo>
                  <a:lnTo>
                    <a:pt x="365" y="414"/>
                  </a:lnTo>
                  <a:lnTo>
                    <a:pt x="415" y="444"/>
                  </a:lnTo>
                  <a:lnTo>
                    <a:pt x="458" y="409"/>
                  </a:lnTo>
                  <a:lnTo>
                    <a:pt x="523" y="432"/>
                  </a:lnTo>
                  <a:lnTo>
                    <a:pt x="582" y="384"/>
                  </a:lnTo>
                  <a:lnTo>
                    <a:pt x="690" y="399"/>
                  </a:lnTo>
                  <a:lnTo>
                    <a:pt x="662" y="343"/>
                  </a:lnTo>
                  <a:lnTo>
                    <a:pt x="737" y="338"/>
                  </a:lnTo>
                  <a:lnTo>
                    <a:pt x="686" y="274"/>
                  </a:lnTo>
                  <a:lnTo>
                    <a:pt x="748" y="238"/>
                  </a:lnTo>
                  <a:lnTo>
                    <a:pt x="668" y="199"/>
                  </a:lnTo>
                  <a:lnTo>
                    <a:pt x="714" y="143"/>
                  </a:lnTo>
                  <a:lnTo>
                    <a:pt x="629" y="141"/>
                  </a:lnTo>
                  <a:lnTo>
                    <a:pt x="662" y="77"/>
                  </a:lnTo>
                  <a:lnTo>
                    <a:pt x="556" y="85"/>
                  </a:lnTo>
                  <a:lnTo>
                    <a:pt x="549" y="18"/>
                  </a:lnTo>
                  <a:lnTo>
                    <a:pt x="441" y="47"/>
                  </a:lnTo>
                  <a:lnTo>
                    <a:pt x="402" y="0"/>
                  </a:lnTo>
                  <a:lnTo>
                    <a:pt x="334" y="44"/>
                  </a:lnTo>
                  <a:lnTo>
                    <a:pt x="267" y="0"/>
                  </a:lnTo>
                  <a:lnTo>
                    <a:pt x="226" y="66"/>
                  </a:lnTo>
                  <a:lnTo>
                    <a:pt x="154" y="31"/>
                  </a:lnTo>
                  <a:lnTo>
                    <a:pt x="156" y="89"/>
                  </a:lnTo>
                  <a:lnTo>
                    <a:pt x="63" y="72"/>
                  </a:lnTo>
                  <a:lnTo>
                    <a:pt x="85" y="131"/>
                  </a:lnTo>
                  <a:lnTo>
                    <a:pt x="0" y="130"/>
                  </a:lnTo>
                  <a:lnTo>
                    <a:pt x="67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97"/>
            <p:cNvSpPr>
              <a:spLocks/>
            </p:cNvSpPr>
            <p:nvPr/>
          </p:nvSpPr>
          <p:spPr bwMode="auto">
            <a:xfrm>
              <a:off x="380106" y="1359234"/>
              <a:ext cx="1106724" cy="689599"/>
            </a:xfrm>
            <a:custGeom>
              <a:avLst/>
              <a:gdLst>
                <a:gd name="T0" fmla="*/ 106363 w 748"/>
                <a:gd name="T1" fmla="*/ 301625 h 444"/>
                <a:gd name="T2" fmla="*/ 11113 w 748"/>
                <a:gd name="T3" fmla="*/ 331788 h 444"/>
                <a:gd name="T4" fmla="*/ 125413 w 748"/>
                <a:gd name="T5" fmla="*/ 369888 h 444"/>
                <a:gd name="T6" fmla="*/ 31750 w 748"/>
                <a:gd name="T7" fmla="*/ 455613 h 444"/>
                <a:gd name="T8" fmla="*/ 153988 w 748"/>
                <a:gd name="T9" fmla="*/ 495300 h 444"/>
                <a:gd name="T10" fmla="*/ 84138 w 748"/>
                <a:gd name="T11" fmla="*/ 581025 h 444"/>
                <a:gd name="T12" fmla="*/ 241300 w 748"/>
                <a:gd name="T13" fmla="*/ 595313 h 444"/>
                <a:gd name="T14" fmla="*/ 265113 w 748"/>
                <a:gd name="T15" fmla="*/ 690563 h 444"/>
                <a:gd name="T16" fmla="*/ 403225 w 748"/>
                <a:gd name="T17" fmla="*/ 654050 h 444"/>
                <a:gd name="T18" fmla="*/ 501650 w 748"/>
                <a:gd name="T19" fmla="*/ 704850 h 444"/>
                <a:gd name="T20" fmla="*/ 579438 w 748"/>
                <a:gd name="T21" fmla="*/ 657225 h 444"/>
                <a:gd name="T22" fmla="*/ 658813 w 748"/>
                <a:gd name="T23" fmla="*/ 704850 h 444"/>
                <a:gd name="T24" fmla="*/ 727075 w 748"/>
                <a:gd name="T25" fmla="*/ 649288 h 444"/>
                <a:gd name="T26" fmla="*/ 830263 w 748"/>
                <a:gd name="T27" fmla="*/ 685800 h 444"/>
                <a:gd name="T28" fmla="*/ 923925 w 748"/>
                <a:gd name="T29" fmla="*/ 609600 h 444"/>
                <a:gd name="T30" fmla="*/ 1095375 w 748"/>
                <a:gd name="T31" fmla="*/ 633413 h 444"/>
                <a:gd name="T32" fmla="*/ 1050925 w 748"/>
                <a:gd name="T33" fmla="*/ 544513 h 444"/>
                <a:gd name="T34" fmla="*/ 1169988 w 748"/>
                <a:gd name="T35" fmla="*/ 536575 h 444"/>
                <a:gd name="T36" fmla="*/ 1089025 w 748"/>
                <a:gd name="T37" fmla="*/ 434975 h 444"/>
                <a:gd name="T38" fmla="*/ 1187450 w 748"/>
                <a:gd name="T39" fmla="*/ 377825 h 444"/>
                <a:gd name="T40" fmla="*/ 1060450 w 748"/>
                <a:gd name="T41" fmla="*/ 315913 h 444"/>
                <a:gd name="T42" fmla="*/ 1133475 w 748"/>
                <a:gd name="T43" fmla="*/ 227013 h 444"/>
                <a:gd name="T44" fmla="*/ 998538 w 748"/>
                <a:gd name="T45" fmla="*/ 223838 h 444"/>
                <a:gd name="T46" fmla="*/ 1050925 w 748"/>
                <a:gd name="T47" fmla="*/ 122238 h 444"/>
                <a:gd name="T48" fmla="*/ 882650 w 748"/>
                <a:gd name="T49" fmla="*/ 134938 h 444"/>
                <a:gd name="T50" fmla="*/ 871538 w 748"/>
                <a:gd name="T51" fmla="*/ 28575 h 444"/>
                <a:gd name="T52" fmla="*/ 700088 w 748"/>
                <a:gd name="T53" fmla="*/ 74613 h 444"/>
                <a:gd name="T54" fmla="*/ 638175 w 748"/>
                <a:gd name="T55" fmla="*/ 0 h 444"/>
                <a:gd name="T56" fmla="*/ 530225 w 748"/>
                <a:gd name="T57" fmla="*/ 69850 h 444"/>
                <a:gd name="T58" fmla="*/ 423863 w 748"/>
                <a:gd name="T59" fmla="*/ 0 h 444"/>
                <a:gd name="T60" fmla="*/ 358775 w 748"/>
                <a:gd name="T61" fmla="*/ 104775 h 444"/>
                <a:gd name="T62" fmla="*/ 244475 w 748"/>
                <a:gd name="T63" fmla="*/ 49213 h 444"/>
                <a:gd name="T64" fmla="*/ 247650 w 748"/>
                <a:gd name="T65" fmla="*/ 141288 h 444"/>
                <a:gd name="T66" fmla="*/ 100013 w 748"/>
                <a:gd name="T67" fmla="*/ 114300 h 444"/>
                <a:gd name="T68" fmla="*/ 134938 w 748"/>
                <a:gd name="T69" fmla="*/ 207963 h 444"/>
                <a:gd name="T70" fmla="*/ 0 w 748"/>
                <a:gd name="T71" fmla="*/ 206375 h 444"/>
                <a:gd name="T72" fmla="*/ 106363 w 748"/>
                <a:gd name="T73" fmla="*/ 301625 h 44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48" h="444">
                  <a:moveTo>
                    <a:pt x="67" y="190"/>
                  </a:moveTo>
                  <a:lnTo>
                    <a:pt x="7" y="209"/>
                  </a:lnTo>
                  <a:lnTo>
                    <a:pt x="79" y="233"/>
                  </a:lnTo>
                  <a:lnTo>
                    <a:pt x="20" y="287"/>
                  </a:lnTo>
                  <a:lnTo>
                    <a:pt x="97" y="312"/>
                  </a:lnTo>
                  <a:lnTo>
                    <a:pt x="53" y="366"/>
                  </a:lnTo>
                  <a:lnTo>
                    <a:pt x="152" y="375"/>
                  </a:lnTo>
                  <a:lnTo>
                    <a:pt x="167" y="435"/>
                  </a:lnTo>
                  <a:lnTo>
                    <a:pt x="254" y="412"/>
                  </a:lnTo>
                  <a:lnTo>
                    <a:pt x="316" y="444"/>
                  </a:lnTo>
                  <a:lnTo>
                    <a:pt x="365" y="414"/>
                  </a:lnTo>
                  <a:lnTo>
                    <a:pt x="415" y="444"/>
                  </a:lnTo>
                  <a:lnTo>
                    <a:pt x="458" y="409"/>
                  </a:lnTo>
                  <a:lnTo>
                    <a:pt x="523" y="432"/>
                  </a:lnTo>
                  <a:lnTo>
                    <a:pt x="582" y="384"/>
                  </a:lnTo>
                  <a:lnTo>
                    <a:pt x="690" y="399"/>
                  </a:lnTo>
                  <a:lnTo>
                    <a:pt x="662" y="343"/>
                  </a:lnTo>
                  <a:lnTo>
                    <a:pt x="737" y="338"/>
                  </a:lnTo>
                  <a:lnTo>
                    <a:pt x="686" y="274"/>
                  </a:lnTo>
                  <a:lnTo>
                    <a:pt x="748" y="238"/>
                  </a:lnTo>
                  <a:lnTo>
                    <a:pt x="668" y="199"/>
                  </a:lnTo>
                  <a:lnTo>
                    <a:pt x="714" y="143"/>
                  </a:lnTo>
                  <a:lnTo>
                    <a:pt x="629" y="141"/>
                  </a:lnTo>
                  <a:lnTo>
                    <a:pt x="662" y="77"/>
                  </a:lnTo>
                  <a:lnTo>
                    <a:pt x="556" y="85"/>
                  </a:lnTo>
                  <a:lnTo>
                    <a:pt x="549" y="18"/>
                  </a:lnTo>
                  <a:lnTo>
                    <a:pt x="441" y="47"/>
                  </a:lnTo>
                  <a:lnTo>
                    <a:pt x="402" y="0"/>
                  </a:lnTo>
                  <a:lnTo>
                    <a:pt x="334" y="44"/>
                  </a:lnTo>
                  <a:lnTo>
                    <a:pt x="267" y="0"/>
                  </a:lnTo>
                  <a:lnTo>
                    <a:pt x="226" y="66"/>
                  </a:lnTo>
                  <a:lnTo>
                    <a:pt x="154" y="31"/>
                  </a:lnTo>
                  <a:lnTo>
                    <a:pt x="156" y="89"/>
                  </a:lnTo>
                  <a:lnTo>
                    <a:pt x="63" y="72"/>
                  </a:lnTo>
                  <a:lnTo>
                    <a:pt x="85" y="131"/>
                  </a:lnTo>
                  <a:lnTo>
                    <a:pt x="0" y="130"/>
                  </a:lnTo>
                  <a:lnTo>
                    <a:pt x="67" y="19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98"/>
            <p:cNvSpPr>
              <a:spLocks/>
            </p:cNvSpPr>
            <p:nvPr/>
          </p:nvSpPr>
          <p:spPr bwMode="auto">
            <a:xfrm>
              <a:off x="295770" y="1267598"/>
              <a:ext cx="1456512" cy="938642"/>
            </a:xfrm>
            <a:custGeom>
              <a:avLst/>
              <a:gdLst>
                <a:gd name="T0" fmla="*/ 106363 w 748"/>
                <a:gd name="T1" fmla="*/ 304800 h 445"/>
                <a:gd name="T2" fmla="*/ 7938 w 748"/>
                <a:gd name="T3" fmla="*/ 333375 h 445"/>
                <a:gd name="T4" fmla="*/ 122238 w 748"/>
                <a:gd name="T5" fmla="*/ 373062 h 445"/>
                <a:gd name="T6" fmla="*/ 28575 w 748"/>
                <a:gd name="T7" fmla="*/ 458787 h 445"/>
                <a:gd name="T8" fmla="*/ 153988 w 748"/>
                <a:gd name="T9" fmla="*/ 498475 h 445"/>
                <a:gd name="T10" fmla="*/ 84138 w 748"/>
                <a:gd name="T11" fmla="*/ 581025 h 445"/>
                <a:gd name="T12" fmla="*/ 241300 w 748"/>
                <a:gd name="T13" fmla="*/ 596900 h 445"/>
                <a:gd name="T14" fmla="*/ 265113 w 748"/>
                <a:gd name="T15" fmla="*/ 693737 h 445"/>
                <a:gd name="T16" fmla="*/ 400050 w 748"/>
                <a:gd name="T17" fmla="*/ 657225 h 445"/>
                <a:gd name="T18" fmla="*/ 501650 w 748"/>
                <a:gd name="T19" fmla="*/ 706437 h 445"/>
                <a:gd name="T20" fmla="*/ 576263 w 748"/>
                <a:gd name="T21" fmla="*/ 658812 h 445"/>
                <a:gd name="T22" fmla="*/ 655638 w 748"/>
                <a:gd name="T23" fmla="*/ 706437 h 445"/>
                <a:gd name="T24" fmla="*/ 727075 w 748"/>
                <a:gd name="T25" fmla="*/ 649287 h 445"/>
                <a:gd name="T26" fmla="*/ 830263 w 748"/>
                <a:gd name="T27" fmla="*/ 688975 h 445"/>
                <a:gd name="T28" fmla="*/ 923925 w 748"/>
                <a:gd name="T29" fmla="*/ 612775 h 445"/>
                <a:gd name="T30" fmla="*/ 1093788 w 748"/>
                <a:gd name="T31" fmla="*/ 636587 h 445"/>
                <a:gd name="T32" fmla="*/ 1050925 w 748"/>
                <a:gd name="T33" fmla="*/ 547687 h 445"/>
                <a:gd name="T34" fmla="*/ 1166813 w 748"/>
                <a:gd name="T35" fmla="*/ 536575 h 445"/>
                <a:gd name="T36" fmla="*/ 1087438 w 748"/>
                <a:gd name="T37" fmla="*/ 434975 h 445"/>
                <a:gd name="T38" fmla="*/ 1187450 w 748"/>
                <a:gd name="T39" fmla="*/ 381000 h 445"/>
                <a:gd name="T40" fmla="*/ 1058863 w 748"/>
                <a:gd name="T41" fmla="*/ 317500 h 445"/>
                <a:gd name="T42" fmla="*/ 1130300 w 748"/>
                <a:gd name="T43" fmla="*/ 228600 h 445"/>
                <a:gd name="T44" fmla="*/ 995363 w 748"/>
                <a:gd name="T45" fmla="*/ 223837 h 445"/>
                <a:gd name="T46" fmla="*/ 1050925 w 748"/>
                <a:gd name="T47" fmla="*/ 122237 h 445"/>
                <a:gd name="T48" fmla="*/ 882650 w 748"/>
                <a:gd name="T49" fmla="*/ 134937 h 445"/>
                <a:gd name="T50" fmla="*/ 871538 w 748"/>
                <a:gd name="T51" fmla="*/ 30162 h 445"/>
                <a:gd name="T52" fmla="*/ 700088 w 748"/>
                <a:gd name="T53" fmla="*/ 77787 h 445"/>
                <a:gd name="T54" fmla="*/ 638175 w 748"/>
                <a:gd name="T55" fmla="*/ 0 h 445"/>
                <a:gd name="T56" fmla="*/ 528638 w 748"/>
                <a:gd name="T57" fmla="*/ 69850 h 445"/>
                <a:gd name="T58" fmla="*/ 423863 w 748"/>
                <a:gd name="T59" fmla="*/ 0 h 445"/>
                <a:gd name="T60" fmla="*/ 358775 w 748"/>
                <a:gd name="T61" fmla="*/ 106362 h 445"/>
                <a:gd name="T62" fmla="*/ 241300 w 748"/>
                <a:gd name="T63" fmla="*/ 49212 h 445"/>
                <a:gd name="T64" fmla="*/ 246063 w 748"/>
                <a:gd name="T65" fmla="*/ 142875 h 445"/>
                <a:gd name="T66" fmla="*/ 98425 w 748"/>
                <a:gd name="T67" fmla="*/ 114300 h 445"/>
                <a:gd name="T68" fmla="*/ 134938 w 748"/>
                <a:gd name="T69" fmla="*/ 211137 h 445"/>
                <a:gd name="T70" fmla="*/ 0 w 748"/>
                <a:gd name="T71" fmla="*/ 204787 h 445"/>
                <a:gd name="T72" fmla="*/ 106363 w 748"/>
                <a:gd name="T73" fmla="*/ 304800 h 44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48" h="445">
                  <a:moveTo>
                    <a:pt x="67" y="192"/>
                  </a:moveTo>
                  <a:lnTo>
                    <a:pt x="5" y="210"/>
                  </a:lnTo>
                  <a:lnTo>
                    <a:pt x="77" y="235"/>
                  </a:lnTo>
                  <a:lnTo>
                    <a:pt x="18" y="289"/>
                  </a:lnTo>
                  <a:lnTo>
                    <a:pt x="97" y="314"/>
                  </a:lnTo>
                  <a:lnTo>
                    <a:pt x="53" y="366"/>
                  </a:lnTo>
                  <a:lnTo>
                    <a:pt x="152" y="376"/>
                  </a:lnTo>
                  <a:lnTo>
                    <a:pt x="167" y="437"/>
                  </a:lnTo>
                  <a:lnTo>
                    <a:pt x="252" y="414"/>
                  </a:lnTo>
                  <a:lnTo>
                    <a:pt x="316" y="445"/>
                  </a:lnTo>
                  <a:lnTo>
                    <a:pt x="363" y="415"/>
                  </a:lnTo>
                  <a:lnTo>
                    <a:pt x="413" y="445"/>
                  </a:lnTo>
                  <a:lnTo>
                    <a:pt x="458" y="409"/>
                  </a:lnTo>
                  <a:lnTo>
                    <a:pt x="523" y="434"/>
                  </a:lnTo>
                  <a:lnTo>
                    <a:pt x="582" y="386"/>
                  </a:lnTo>
                  <a:lnTo>
                    <a:pt x="689" y="401"/>
                  </a:lnTo>
                  <a:lnTo>
                    <a:pt x="662" y="345"/>
                  </a:lnTo>
                  <a:lnTo>
                    <a:pt x="735" y="338"/>
                  </a:lnTo>
                  <a:lnTo>
                    <a:pt x="685" y="274"/>
                  </a:lnTo>
                  <a:lnTo>
                    <a:pt x="748" y="240"/>
                  </a:lnTo>
                  <a:lnTo>
                    <a:pt x="667" y="200"/>
                  </a:lnTo>
                  <a:lnTo>
                    <a:pt x="712" y="144"/>
                  </a:lnTo>
                  <a:lnTo>
                    <a:pt x="627" y="141"/>
                  </a:lnTo>
                  <a:lnTo>
                    <a:pt x="662" y="77"/>
                  </a:lnTo>
                  <a:lnTo>
                    <a:pt x="556" y="85"/>
                  </a:lnTo>
                  <a:lnTo>
                    <a:pt x="549" y="19"/>
                  </a:lnTo>
                  <a:lnTo>
                    <a:pt x="441" y="49"/>
                  </a:lnTo>
                  <a:lnTo>
                    <a:pt x="402" y="0"/>
                  </a:lnTo>
                  <a:lnTo>
                    <a:pt x="333" y="44"/>
                  </a:lnTo>
                  <a:lnTo>
                    <a:pt x="267" y="0"/>
                  </a:lnTo>
                  <a:lnTo>
                    <a:pt x="226" y="67"/>
                  </a:lnTo>
                  <a:lnTo>
                    <a:pt x="152" y="31"/>
                  </a:lnTo>
                  <a:lnTo>
                    <a:pt x="155" y="90"/>
                  </a:lnTo>
                  <a:lnTo>
                    <a:pt x="62" y="72"/>
                  </a:lnTo>
                  <a:lnTo>
                    <a:pt x="85" y="133"/>
                  </a:lnTo>
                  <a:lnTo>
                    <a:pt x="0" y="129"/>
                  </a:lnTo>
                  <a:lnTo>
                    <a:pt x="67" y="192"/>
                  </a:lnTo>
                  <a:close/>
                </a:path>
              </a:pathLst>
            </a:custGeom>
            <a:solidFill>
              <a:srgbClr val="FFFF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Rectangle 99"/>
            <p:cNvSpPr>
              <a:spLocks noChangeArrowheads="1"/>
            </p:cNvSpPr>
            <p:nvPr/>
          </p:nvSpPr>
          <p:spPr bwMode="auto">
            <a:xfrm>
              <a:off x="669232" y="1502170"/>
              <a:ext cx="6950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Human</a:t>
              </a:r>
              <a:endParaRPr lang="en-US" dirty="0"/>
            </a:p>
          </p:txBody>
        </p:sp>
        <p:sp>
          <p:nvSpPr>
            <p:cNvPr id="57" name="Rectangle 100"/>
            <p:cNvSpPr>
              <a:spLocks noChangeArrowheads="1"/>
            </p:cNvSpPr>
            <p:nvPr/>
          </p:nvSpPr>
          <p:spPr bwMode="auto">
            <a:xfrm>
              <a:off x="613899" y="1717856"/>
              <a:ext cx="7994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Thought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22660" y="1921129"/>
            <a:ext cx="2271726" cy="1012454"/>
            <a:chOff x="4022660" y="1921129"/>
            <a:chExt cx="2271726" cy="1012454"/>
          </a:xfrm>
        </p:grpSpPr>
        <p:sp>
          <p:nvSpPr>
            <p:cNvPr id="60" name="Text Box 112"/>
            <p:cNvSpPr txBox="1">
              <a:spLocks noChangeArrowheads="1"/>
            </p:cNvSpPr>
            <p:nvPr/>
          </p:nvSpPr>
          <p:spPr bwMode="auto">
            <a:xfrm>
              <a:off x="5215866" y="2441234"/>
              <a:ext cx="1075518" cy="4923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rgbClr val="000000"/>
                  </a:solidFill>
                </a:rPr>
                <a:t>VM Code</a:t>
              </a:r>
            </a:p>
          </p:txBody>
        </p:sp>
        <p:sp>
          <p:nvSpPr>
            <p:cNvPr id="62" name="Rectangle 125"/>
            <p:cNvSpPr>
              <a:spLocks noChangeArrowheads="1"/>
            </p:cNvSpPr>
            <p:nvPr/>
          </p:nvSpPr>
          <p:spPr bwMode="auto">
            <a:xfrm>
              <a:off x="4225686" y="1921129"/>
              <a:ext cx="80489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</a:rPr>
                <a:t>compiler</a:t>
              </a:r>
              <a:endParaRPr lang="en-US" sz="1600" dirty="0"/>
            </a:p>
          </p:txBody>
        </p:sp>
        <p:sp>
          <p:nvSpPr>
            <p:cNvPr id="63" name="Line 126"/>
            <p:cNvSpPr>
              <a:spLocks noChangeShapeType="1"/>
            </p:cNvSpPr>
            <p:nvPr/>
          </p:nvSpPr>
          <p:spPr bwMode="auto">
            <a:xfrm>
              <a:off x="4022660" y="2278850"/>
              <a:ext cx="1213648" cy="7149"/>
            </a:xfrm>
            <a:prstGeom prst="line">
              <a:avLst/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67" name="Text Box 111"/>
            <p:cNvSpPr txBox="1">
              <a:spLocks noChangeArrowheads="1"/>
            </p:cNvSpPr>
            <p:nvPr/>
          </p:nvSpPr>
          <p:spPr bwMode="auto">
            <a:xfrm>
              <a:off x="5216449" y="2116017"/>
              <a:ext cx="1077937" cy="335406"/>
            </a:xfrm>
            <a:prstGeom prst="rect">
              <a:avLst/>
            </a:prstGeom>
            <a:solidFill>
              <a:srgbClr val="FFDFB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chemeClr val="hlink"/>
                  </a:solidFill>
                </a:rPr>
                <a:t>abstraction</a:t>
              </a:r>
            </a:p>
          </p:txBody>
        </p:sp>
      </p:grpSp>
      <p:sp>
        <p:nvSpPr>
          <p:cNvPr id="72" name="Text Box 110"/>
          <p:cNvSpPr txBox="1">
            <a:spLocks noChangeArrowheads="1"/>
          </p:cNvSpPr>
          <p:nvPr/>
        </p:nvSpPr>
        <p:spPr bwMode="auto">
          <a:xfrm>
            <a:off x="2656661" y="2284558"/>
            <a:ext cx="1149180" cy="563794"/>
          </a:xfrm>
          <a:prstGeom prst="rect">
            <a:avLst/>
          </a:prstGeom>
          <a:solidFill>
            <a:srgbClr val="CCFFFF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rIns="0" bIns="46800" anchor="b" anchorCtr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dirty="0">
                <a:solidFill>
                  <a:srgbClr val="000000"/>
                </a:solidFill>
              </a:rPr>
              <a:t>  OS</a:t>
            </a:r>
          </a:p>
        </p:txBody>
      </p:sp>
      <p:sp>
        <p:nvSpPr>
          <p:cNvPr id="73" name="Text Box 111"/>
          <p:cNvSpPr txBox="1">
            <a:spLocks noChangeArrowheads="1"/>
          </p:cNvSpPr>
          <p:nvPr/>
        </p:nvSpPr>
        <p:spPr bwMode="auto">
          <a:xfrm>
            <a:off x="2656659" y="2073600"/>
            <a:ext cx="1149180" cy="228238"/>
          </a:xfrm>
          <a:prstGeom prst="rect">
            <a:avLst/>
          </a:prstGeom>
          <a:solidFill>
            <a:srgbClr val="FFDFBF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sz="1400" dirty="0">
              <a:solidFill>
                <a:schemeClr val="hlink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782031" y="1191845"/>
            <a:ext cx="2242892" cy="1348587"/>
            <a:chOff x="1782031" y="1191845"/>
            <a:chExt cx="2242892" cy="1348587"/>
          </a:xfrm>
        </p:grpSpPr>
        <p:sp>
          <p:nvSpPr>
            <p:cNvPr id="79" name="Rectangle 102"/>
            <p:cNvSpPr>
              <a:spLocks noChangeArrowheads="1"/>
            </p:cNvSpPr>
            <p:nvPr/>
          </p:nvSpPr>
          <p:spPr bwMode="auto">
            <a:xfrm>
              <a:off x="1953946" y="1191845"/>
              <a:ext cx="80489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</a:rPr>
                <a:t>write a program</a:t>
              </a:r>
              <a:endParaRPr lang="en-US" sz="1600" dirty="0"/>
            </a:p>
          </p:txBody>
        </p:sp>
        <p:sp>
          <p:nvSpPr>
            <p:cNvPr id="82" name="Text Box 110"/>
            <p:cNvSpPr txBox="1">
              <a:spLocks noChangeArrowheads="1"/>
            </p:cNvSpPr>
            <p:nvPr/>
          </p:nvSpPr>
          <p:spPr bwMode="auto">
            <a:xfrm>
              <a:off x="2875743" y="1976638"/>
              <a:ext cx="1149180" cy="56379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rIns="0" bIns="0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rgbClr val="000000"/>
                  </a:solidFill>
                </a:rPr>
                <a:t>high-level</a:t>
              </a:r>
              <a:br>
                <a:rPr lang="en-US" sz="1400" dirty="0">
                  <a:solidFill>
                    <a:srgbClr val="000000"/>
                  </a:solidFill>
                </a:rPr>
              </a:br>
              <a:r>
                <a:rPr lang="en-US" sz="1400" dirty="0">
                  <a:solidFill>
                    <a:srgbClr val="000000"/>
                  </a:solidFill>
                </a:rPr>
                <a:t>language</a:t>
              </a:r>
            </a:p>
          </p:txBody>
        </p:sp>
        <p:sp>
          <p:nvSpPr>
            <p:cNvPr id="87" name="Text Box 111"/>
            <p:cNvSpPr txBox="1">
              <a:spLocks noChangeArrowheads="1"/>
            </p:cNvSpPr>
            <p:nvPr/>
          </p:nvSpPr>
          <p:spPr bwMode="auto">
            <a:xfrm>
              <a:off x="2875743" y="1641232"/>
              <a:ext cx="1149180" cy="335406"/>
            </a:xfrm>
            <a:prstGeom prst="rect">
              <a:avLst/>
            </a:prstGeom>
            <a:solidFill>
              <a:srgbClr val="FFDFB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chemeClr val="hlink"/>
                  </a:solidFill>
                </a:rPr>
                <a:t>abstraction</a:t>
              </a:r>
            </a:p>
          </p:txBody>
        </p:sp>
        <p:sp>
          <p:nvSpPr>
            <p:cNvPr id="88" name="Line 124"/>
            <p:cNvSpPr>
              <a:spLocks noChangeShapeType="1"/>
            </p:cNvSpPr>
            <p:nvPr/>
          </p:nvSpPr>
          <p:spPr bwMode="auto">
            <a:xfrm>
              <a:off x="1782031" y="1801424"/>
              <a:ext cx="1074173" cy="0"/>
            </a:xfrm>
            <a:prstGeom prst="line">
              <a:avLst/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89" name="Oval 88"/>
          <p:cNvSpPr/>
          <p:nvPr/>
        </p:nvSpPr>
        <p:spPr>
          <a:xfrm>
            <a:off x="6531198" y="2782080"/>
            <a:ext cx="345566" cy="302400"/>
          </a:xfrm>
          <a:prstGeom prst="ellipse">
            <a:avLst/>
          </a:prstGeom>
          <a:solidFill>
            <a:srgbClr val="00009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p7</a:t>
            </a:r>
          </a:p>
        </p:txBody>
      </p:sp>
      <p:sp>
        <p:nvSpPr>
          <p:cNvPr id="90" name="Oval 89"/>
          <p:cNvSpPr/>
          <p:nvPr/>
        </p:nvSpPr>
        <p:spPr>
          <a:xfrm>
            <a:off x="6787269" y="2917200"/>
            <a:ext cx="345566" cy="302400"/>
          </a:xfrm>
          <a:prstGeom prst="ellipse">
            <a:avLst/>
          </a:prstGeom>
          <a:solidFill>
            <a:srgbClr val="00009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p8</a:t>
            </a:r>
          </a:p>
        </p:txBody>
      </p:sp>
      <p:sp>
        <p:nvSpPr>
          <p:cNvPr id="91" name="Oval 90"/>
          <p:cNvSpPr/>
          <p:nvPr/>
        </p:nvSpPr>
        <p:spPr>
          <a:xfrm>
            <a:off x="2093107" y="1894560"/>
            <a:ext cx="345566" cy="302400"/>
          </a:xfrm>
          <a:prstGeom prst="ellipse">
            <a:avLst/>
          </a:prstGeom>
          <a:solidFill>
            <a:srgbClr val="00009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p9</a:t>
            </a:r>
          </a:p>
        </p:txBody>
      </p:sp>
      <p:sp>
        <p:nvSpPr>
          <p:cNvPr id="92" name="Oval 91"/>
          <p:cNvSpPr/>
          <p:nvPr/>
        </p:nvSpPr>
        <p:spPr>
          <a:xfrm>
            <a:off x="4223872" y="2383920"/>
            <a:ext cx="432630" cy="302400"/>
          </a:xfrm>
          <a:prstGeom prst="ellipse">
            <a:avLst/>
          </a:prstGeom>
          <a:solidFill>
            <a:srgbClr val="00009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p10</a:t>
            </a:r>
          </a:p>
        </p:txBody>
      </p:sp>
      <p:sp>
        <p:nvSpPr>
          <p:cNvPr id="93" name="Oval 92"/>
          <p:cNvSpPr/>
          <p:nvPr/>
        </p:nvSpPr>
        <p:spPr>
          <a:xfrm>
            <a:off x="4436746" y="2614080"/>
            <a:ext cx="432630" cy="302400"/>
          </a:xfrm>
          <a:prstGeom prst="ellipse">
            <a:avLst/>
          </a:prstGeom>
          <a:solidFill>
            <a:srgbClr val="00009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p11</a:t>
            </a:r>
          </a:p>
        </p:txBody>
      </p:sp>
      <p:sp>
        <p:nvSpPr>
          <p:cNvPr id="94" name="Oval 93"/>
          <p:cNvSpPr/>
          <p:nvPr/>
        </p:nvSpPr>
        <p:spPr>
          <a:xfrm>
            <a:off x="3163685" y="2706000"/>
            <a:ext cx="432630" cy="302400"/>
          </a:xfrm>
          <a:prstGeom prst="ellipse">
            <a:avLst/>
          </a:prstGeom>
          <a:solidFill>
            <a:srgbClr val="00009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p12</a:t>
            </a:r>
          </a:p>
        </p:txBody>
      </p:sp>
      <p:sp>
        <p:nvSpPr>
          <p:cNvPr id="55" name="Line 136"/>
          <p:cNvSpPr>
            <a:spLocks noChangeShapeType="1"/>
          </p:cNvSpPr>
          <p:nvPr/>
        </p:nvSpPr>
        <p:spPr bwMode="auto">
          <a:xfrm>
            <a:off x="8075482" y="3388580"/>
            <a:ext cx="18903" cy="689500"/>
          </a:xfrm>
          <a:prstGeom prst="line">
            <a:avLst/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239947" y="3051552"/>
            <a:ext cx="652316" cy="412989"/>
            <a:chOff x="6239947" y="3051552"/>
            <a:chExt cx="652316" cy="412989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9947" y="3051552"/>
              <a:ext cx="399410" cy="224044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853" y="3240497"/>
              <a:ext cx="399410" cy="224044"/>
            </a:xfrm>
            <a:prstGeom prst="rect">
              <a:avLst/>
            </a:prstGeom>
          </p:spPr>
        </p:pic>
      </p:grpSp>
      <p:sp>
        <p:nvSpPr>
          <p:cNvPr id="65" name="TextBox 64"/>
          <p:cNvSpPr txBox="1"/>
          <p:nvPr/>
        </p:nvSpPr>
        <p:spPr>
          <a:xfrm>
            <a:off x="866968" y="4060378"/>
            <a:ext cx="5802941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2000" u="sng" dirty="0">
                <a:latin typeface="Times New Roman"/>
                <a:cs typeface="Times New Roman"/>
              </a:rPr>
              <a:t>Agenda</a:t>
            </a:r>
            <a:endParaRPr lang="en-US" sz="2000" dirty="0">
              <a:latin typeface="Times New Roman"/>
              <a:cs typeface="Times New Roman"/>
            </a:endParaRPr>
          </a:p>
          <a:p>
            <a:pPr marL="265113" lvl="0" indent="-265113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Projects 7,8:      developing a VM translator</a:t>
            </a:r>
          </a:p>
          <a:p>
            <a:pPr marL="265113" lvl="0" indent="-265113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Projects 10,11:  developing a Jack compiler</a:t>
            </a:r>
          </a:p>
          <a:p>
            <a:pPr marL="265113" lvl="0" indent="-265113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Module 12:       developing an operating system</a:t>
            </a:r>
          </a:p>
          <a:p>
            <a:pPr marL="265113" lvl="0" indent="-265113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Project 9:          Jack overview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88" y="4534946"/>
            <a:ext cx="678204" cy="38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5083141" y="1292309"/>
            <a:ext cx="3322773" cy="2161245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...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var List v;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let v = List.new(5,null);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let v = List.new(3, v));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let v = List.new(2, v));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...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4805987" y="4946083"/>
            <a:ext cx="3773522" cy="1549885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</p:txBody>
      </p:sp>
      <p:sp>
        <p:nvSpPr>
          <p:cNvPr id="87" name="Text Box 3"/>
          <p:cNvSpPr txBox="1">
            <a:spLocks noChangeArrowheads="1"/>
          </p:cNvSpPr>
          <p:nvPr/>
        </p:nvSpPr>
        <p:spPr bwMode="auto">
          <a:xfrm>
            <a:off x="551303" y="1280842"/>
            <a:ext cx="4181591" cy="3004124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data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next;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followed by a list.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/* Creates a List.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constructor List new(int car, List cdr)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let data = car;       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let next = cdr;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 this;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</a:t>
            </a:r>
          </a:p>
          <a:p>
            <a:r>
              <a:rPr lang="en-US" dirty="0">
                <a:ea typeface="Consolas"/>
              </a:rPr>
              <a:t>}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</a:t>
            </a:r>
            <a:endParaRPr lang="en-US" dirty="0">
              <a:ea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creation</a:t>
            </a:r>
            <a:endParaRPr lang="en-US" dirty="0"/>
          </a:p>
        </p:txBody>
      </p:sp>
      <p:sp>
        <p:nvSpPr>
          <p:cNvPr id="88" name="Rectangle 10"/>
          <p:cNvSpPr>
            <a:spLocks noChangeArrowheads="1"/>
          </p:cNvSpPr>
          <p:nvPr/>
        </p:nvSpPr>
        <p:spPr bwMode="auto">
          <a:xfrm>
            <a:off x="424185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7273301" y="5162422"/>
            <a:ext cx="322718" cy="328910"/>
          </a:xfrm>
          <a:prstGeom prst="ellipse">
            <a:avLst/>
          </a:prstGeom>
          <a:solidFill>
            <a:srgbClr val="8BAC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279147" y="5332731"/>
            <a:ext cx="1194297" cy="829162"/>
            <a:chOff x="7260876" y="1330993"/>
            <a:chExt cx="1194297" cy="829162"/>
          </a:xfrm>
        </p:grpSpPr>
        <p:cxnSp>
          <p:nvCxnSpPr>
            <p:cNvPr id="11" name="Curved Connector 10"/>
            <p:cNvCxnSpPr/>
            <p:nvPr/>
          </p:nvCxnSpPr>
          <p:spPr>
            <a:xfrm rot="10800000" flipH="1" flipV="1">
              <a:off x="7260876" y="1330993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65"/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17" name="Line 166"/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8" name="Line 167"/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9" name="Line 168"/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3" name="Text Box 146"/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14" name="Text Box 148"/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5" name="Line 164"/>
            <p:cNvSpPr>
              <a:spLocks noChangeShapeType="1"/>
            </p:cNvSpPr>
            <p:nvPr/>
          </p:nvSpPr>
          <p:spPr bwMode="auto">
            <a:xfrm flipV="1">
              <a:off x="7845573" y="1986508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4998825" y="94648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client code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89233" y="1991704"/>
            <a:ext cx="3325817" cy="34718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5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3"/>
          <p:cNvSpPr txBox="1">
            <a:spLocks noChangeArrowheads="1"/>
          </p:cNvSpPr>
          <p:nvPr/>
        </p:nvSpPr>
        <p:spPr bwMode="auto">
          <a:xfrm>
            <a:off x="551303" y="1280842"/>
            <a:ext cx="4181591" cy="3004124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data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next;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followed by a list.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/* Creates a List.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constructor List new(int car, List cdr)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let data = car;       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let next = cdr;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 this;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</a:t>
            </a:r>
          </a:p>
          <a:p>
            <a:r>
              <a:rPr lang="en-US" dirty="0">
                <a:ea typeface="Consolas"/>
              </a:rPr>
              <a:t>}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</a:t>
            </a:r>
            <a:endParaRPr lang="en-US" dirty="0">
              <a:ea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creation</a:t>
            </a:r>
            <a:endParaRPr lang="en-US" dirty="0"/>
          </a:p>
        </p:txBody>
      </p:sp>
      <p:sp>
        <p:nvSpPr>
          <p:cNvPr id="88" name="Rectangle 10"/>
          <p:cNvSpPr>
            <a:spLocks noChangeArrowheads="1"/>
          </p:cNvSpPr>
          <p:nvPr/>
        </p:nvSpPr>
        <p:spPr bwMode="auto">
          <a:xfrm>
            <a:off x="424185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4998825" y="94648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client code</a:t>
            </a: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5083141" y="1292309"/>
            <a:ext cx="3322773" cy="2161245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...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var List v;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let v = List.new(5,null);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let v = List.new(3, v));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let v = List.new(2, v));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...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089233" y="2348008"/>
            <a:ext cx="3325817" cy="34718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4805987" y="4946083"/>
            <a:ext cx="3773522" cy="1549885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273301" y="5162422"/>
            <a:ext cx="322718" cy="328910"/>
          </a:xfrm>
          <a:prstGeom prst="ellipse">
            <a:avLst/>
          </a:prstGeom>
          <a:solidFill>
            <a:srgbClr val="8BAC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7279147" y="5332731"/>
            <a:ext cx="1194297" cy="829162"/>
            <a:chOff x="7260876" y="1330993"/>
            <a:chExt cx="1194297" cy="829162"/>
          </a:xfrm>
        </p:grpSpPr>
        <p:cxnSp>
          <p:nvCxnSpPr>
            <p:cNvPr id="45" name="Curved Connector 44"/>
            <p:cNvCxnSpPr/>
            <p:nvPr/>
          </p:nvCxnSpPr>
          <p:spPr>
            <a:xfrm rot="10800000" flipH="1" flipV="1">
              <a:off x="7260876" y="1330993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165"/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51" name="Line 166"/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" name="Line 167"/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5" name="Line 168"/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7" name="Text Box 146"/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48" name="Text Box 148"/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9" name="Line 164"/>
            <p:cNvSpPr>
              <a:spLocks noChangeShapeType="1"/>
            </p:cNvSpPr>
            <p:nvPr/>
          </p:nvSpPr>
          <p:spPr bwMode="auto">
            <a:xfrm flipV="1">
              <a:off x="7845573" y="1986508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943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 Box 3"/>
          <p:cNvSpPr txBox="1">
            <a:spLocks noChangeArrowheads="1"/>
          </p:cNvSpPr>
          <p:nvPr/>
        </p:nvSpPr>
        <p:spPr bwMode="auto">
          <a:xfrm>
            <a:off x="4805987" y="4946083"/>
            <a:ext cx="3773522" cy="1549885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</p:txBody>
      </p:sp>
      <p:sp>
        <p:nvSpPr>
          <p:cNvPr id="87" name="Text Box 3"/>
          <p:cNvSpPr txBox="1">
            <a:spLocks noChangeArrowheads="1"/>
          </p:cNvSpPr>
          <p:nvPr/>
        </p:nvSpPr>
        <p:spPr bwMode="auto">
          <a:xfrm>
            <a:off x="551303" y="1280842"/>
            <a:ext cx="4181591" cy="3004124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data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next;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followed by a list.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/* Creates a List.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constructor List new(int car, List cdr)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let data = car;       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let next = cdr;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 this;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</a:t>
            </a:r>
          </a:p>
          <a:p>
            <a:r>
              <a:rPr lang="en-US" dirty="0">
                <a:ea typeface="Consolas"/>
              </a:rPr>
              <a:t>}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</a:t>
            </a:r>
            <a:endParaRPr lang="en-US" dirty="0">
              <a:ea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creation</a:t>
            </a:r>
            <a:endParaRPr lang="en-US" dirty="0"/>
          </a:p>
        </p:txBody>
      </p:sp>
      <p:sp>
        <p:nvSpPr>
          <p:cNvPr id="88" name="Rectangle 10"/>
          <p:cNvSpPr>
            <a:spLocks noChangeArrowheads="1"/>
          </p:cNvSpPr>
          <p:nvPr/>
        </p:nvSpPr>
        <p:spPr bwMode="auto">
          <a:xfrm>
            <a:off x="424185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316851" y="5311539"/>
            <a:ext cx="1039221" cy="819368"/>
            <a:chOff x="6316853" y="2817306"/>
            <a:chExt cx="1039221" cy="819368"/>
          </a:xfrm>
        </p:grpSpPr>
        <p:sp>
          <p:nvSpPr>
            <p:cNvPr id="31" name="Text Box 146"/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32" name="Text Box 148"/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33" name="Line 149"/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cxnSp>
          <p:nvCxnSpPr>
            <p:cNvPr id="38" name="Curved Connector 37"/>
            <p:cNvCxnSpPr/>
            <p:nvPr/>
          </p:nvCxnSpPr>
          <p:spPr>
            <a:xfrm rot="10800000" flipH="1" flipV="1">
              <a:off x="6316853" y="2817306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52" name="Oval 51"/>
          <p:cNvSpPr/>
          <p:nvPr/>
        </p:nvSpPr>
        <p:spPr>
          <a:xfrm>
            <a:off x="7273301" y="5162422"/>
            <a:ext cx="322718" cy="328910"/>
          </a:xfrm>
          <a:prstGeom prst="ellipse">
            <a:avLst/>
          </a:prstGeom>
          <a:solidFill>
            <a:srgbClr val="8BAC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7279147" y="5332731"/>
            <a:ext cx="1194297" cy="829162"/>
            <a:chOff x="7260876" y="1330993"/>
            <a:chExt cx="1194297" cy="829162"/>
          </a:xfrm>
        </p:grpSpPr>
        <p:cxnSp>
          <p:nvCxnSpPr>
            <p:cNvPr id="54" name="Curved Connector 53"/>
            <p:cNvCxnSpPr/>
            <p:nvPr/>
          </p:nvCxnSpPr>
          <p:spPr>
            <a:xfrm rot="10800000" flipH="1" flipV="1">
              <a:off x="7260876" y="1330993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165"/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60" name="Line 166"/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" name="Line 167"/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" name="Line 168"/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6" name="Text Box 146"/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7" name="Text Box 148"/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58" name="Line 164"/>
            <p:cNvSpPr>
              <a:spLocks noChangeShapeType="1"/>
            </p:cNvSpPr>
            <p:nvPr/>
          </p:nvSpPr>
          <p:spPr bwMode="auto">
            <a:xfrm flipV="1">
              <a:off x="7845573" y="1986508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" name="Rectangle 10"/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4998825" y="94648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client code</a:t>
            </a: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5083141" y="1292309"/>
            <a:ext cx="3322773" cy="2161245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...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var List v;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let v = List.new(5,null);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let v = List.new(3, v));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let v = List.new(2, v));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...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6916600" y="5454422"/>
            <a:ext cx="283243" cy="14618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292730" y="5122958"/>
            <a:ext cx="322718" cy="328910"/>
          </a:xfrm>
          <a:prstGeom prst="ellipse">
            <a:avLst/>
          </a:prstGeom>
          <a:solidFill>
            <a:srgbClr val="8BAC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089233" y="2348008"/>
            <a:ext cx="3325817" cy="34718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1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5083141" y="1292309"/>
            <a:ext cx="3322773" cy="2161245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...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var List v;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let v = List.new(5,null);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let v = List.new(3, v));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let v = List.new(2, v));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...</a:t>
            </a:r>
          </a:p>
        </p:txBody>
      </p:sp>
      <p:sp>
        <p:nvSpPr>
          <p:cNvPr id="87" name="Text Box 3"/>
          <p:cNvSpPr txBox="1">
            <a:spLocks noChangeArrowheads="1"/>
          </p:cNvSpPr>
          <p:nvPr/>
        </p:nvSpPr>
        <p:spPr bwMode="auto">
          <a:xfrm>
            <a:off x="551303" y="1280842"/>
            <a:ext cx="4181591" cy="3004124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data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next;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followed by a list.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/* Creates a List.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constructor List new(int car, List cdr)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let data = car;       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let next = cdr;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 this;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</a:t>
            </a:r>
          </a:p>
          <a:p>
            <a:r>
              <a:rPr lang="en-US" dirty="0">
                <a:ea typeface="Consolas"/>
              </a:rPr>
              <a:t>}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</a:t>
            </a:r>
            <a:endParaRPr lang="en-US" dirty="0">
              <a:ea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creation</a:t>
            </a:r>
            <a:endParaRPr lang="en-US" dirty="0"/>
          </a:p>
        </p:txBody>
      </p:sp>
      <p:sp>
        <p:nvSpPr>
          <p:cNvPr id="88" name="Rectangle 10"/>
          <p:cNvSpPr>
            <a:spLocks noChangeArrowheads="1"/>
          </p:cNvSpPr>
          <p:nvPr/>
        </p:nvSpPr>
        <p:spPr bwMode="auto">
          <a:xfrm>
            <a:off x="424185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4998825" y="94648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client code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080095" y="2667796"/>
            <a:ext cx="3316681" cy="34718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Box 3"/>
          <p:cNvSpPr txBox="1">
            <a:spLocks noChangeArrowheads="1"/>
          </p:cNvSpPr>
          <p:nvPr/>
        </p:nvSpPr>
        <p:spPr bwMode="auto">
          <a:xfrm>
            <a:off x="4805987" y="4946083"/>
            <a:ext cx="3773522" cy="1549885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316851" y="5311539"/>
            <a:ext cx="1039221" cy="819368"/>
            <a:chOff x="6316853" y="2817306"/>
            <a:chExt cx="1039221" cy="819368"/>
          </a:xfrm>
        </p:grpSpPr>
        <p:sp>
          <p:nvSpPr>
            <p:cNvPr id="45" name="Text Box 146"/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46" name="Text Box 148"/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7" name="Line 149"/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cxnSp>
          <p:nvCxnSpPr>
            <p:cNvPr id="48" name="Curved Connector 47"/>
            <p:cNvCxnSpPr/>
            <p:nvPr/>
          </p:nvCxnSpPr>
          <p:spPr>
            <a:xfrm rot="10800000" flipH="1" flipV="1">
              <a:off x="6316853" y="2817306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10"/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320907" y="5643385"/>
            <a:ext cx="1152537" cy="518508"/>
            <a:chOff x="7302636" y="1641647"/>
            <a:chExt cx="1152537" cy="518508"/>
          </a:xfrm>
        </p:grpSpPr>
        <p:grpSp>
          <p:nvGrpSpPr>
            <p:cNvPr id="63" name="Group 165"/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68" name="Line 166"/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9" name="Line 167"/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0" name="Line 168"/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64" name="Text Box 146"/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65" name="Text Box 148"/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6" name="Line 164"/>
            <p:cNvSpPr>
              <a:spLocks noChangeShapeType="1"/>
            </p:cNvSpPr>
            <p:nvPr/>
          </p:nvSpPr>
          <p:spPr bwMode="auto">
            <a:xfrm flipV="1">
              <a:off x="7845573" y="1986508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" name="Rectangle 10"/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72" name="Oval 71"/>
          <p:cNvSpPr/>
          <p:nvPr/>
        </p:nvSpPr>
        <p:spPr>
          <a:xfrm>
            <a:off x="6292730" y="5122958"/>
            <a:ext cx="322718" cy="328910"/>
          </a:xfrm>
          <a:prstGeom prst="ellipse">
            <a:avLst/>
          </a:prstGeom>
          <a:solidFill>
            <a:srgbClr val="8BAC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97826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4805987" y="4946083"/>
            <a:ext cx="3773522" cy="1549885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</p:txBody>
      </p:sp>
      <p:sp>
        <p:nvSpPr>
          <p:cNvPr id="87" name="Text Box 3"/>
          <p:cNvSpPr txBox="1">
            <a:spLocks noChangeArrowheads="1"/>
          </p:cNvSpPr>
          <p:nvPr/>
        </p:nvSpPr>
        <p:spPr bwMode="auto">
          <a:xfrm>
            <a:off x="551303" y="1280842"/>
            <a:ext cx="4181591" cy="3004124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data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next;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followed by a list.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/* Creates a List.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constructor List new(int car, List cdr)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let data = car;       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let next = cdr;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 this;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</a:t>
            </a:r>
          </a:p>
          <a:p>
            <a:r>
              <a:rPr lang="en-US" dirty="0">
                <a:ea typeface="Consolas"/>
              </a:rPr>
              <a:t>}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</a:t>
            </a:r>
            <a:endParaRPr lang="en-US" dirty="0">
              <a:ea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creation</a:t>
            </a:r>
            <a:endParaRPr lang="en-US" dirty="0"/>
          </a:p>
        </p:txBody>
      </p:sp>
      <p:sp>
        <p:nvSpPr>
          <p:cNvPr id="88" name="Rectangle 10"/>
          <p:cNvSpPr>
            <a:spLocks noChangeArrowheads="1"/>
          </p:cNvSpPr>
          <p:nvPr/>
        </p:nvSpPr>
        <p:spPr bwMode="auto">
          <a:xfrm>
            <a:off x="424185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316851" y="5311539"/>
            <a:ext cx="1039221" cy="819368"/>
            <a:chOff x="6316853" y="2817306"/>
            <a:chExt cx="1039221" cy="819368"/>
          </a:xfrm>
        </p:grpSpPr>
        <p:sp>
          <p:nvSpPr>
            <p:cNvPr id="31" name="Text Box 146"/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32" name="Text Box 148"/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33" name="Line 149"/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cxnSp>
          <p:nvCxnSpPr>
            <p:cNvPr id="38" name="Curved Connector 37"/>
            <p:cNvCxnSpPr/>
            <p:nvPr/>
          </p:nvCxnSpPr>
          <p:spPr>
            <a:xfrm rot="10800000" flipH="1" flipV="1">
              <a:off x="6316853" y="2817306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320907" y="5643385"/>
            <a:ext cx="1152537" cy="518508"/>
            <a:chOff x="7302636" y="1641647"/>
            <a:chExt cx="1152537" cy="518508"/>
          </a:xfrm>
        </p:grpSpPr>
        <p:grpSp>
          <p:nvGrpSpPr>
            <p:cNvPr id="55" name="Group 165"/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60" name="Line 166"/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" name="Line 167"/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" name="Line 168"/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6" name="Text Box 146"/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7" name="Text Box 148"/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58" name="Line 164"/>
            <p:cNvSpPr>
              <a:spLocks noChangeShapeType="1"/>
            </p:cNvSpPr>
            <p:nvPr/>
          </p:nvSpPr>
          <p:spPr bwMode="auto">
            <a:xfrm flipV="1">
              <a:off x="7845573" y="1986508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" name="Rectangle 10"/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27150" y="5125875"/>
            <a:ext cx="1051034" cy="993616"/>
            <a:chOff x="5208373" y="5144148"/>
            <a:chExt cx="1051034" cy="993616"/>
          </a:xfrm>
        </p:grpSpPr>
        <p:grpSp>
          <p:nvGrpSpPr>
            <p:cNvPr id="28" name="Group 27"/>
            <p:cNvGrpSpPr/>
            <p:nvPr/>
          </p:nvGrpSpPr>
          <p:grpSpPr>
            <a:xfrm>
              <a:off x="5208373" y="5144148"/>
              <a:ext cx="322718" cy="806453"/>
              <a:chOff x="4364492" y="4583543"/>
              <a:chExt cx="322718" cy="806453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364492" y="4583543"/>
                <a:ext cx="322718" cy="328910"/>
              </a:xfrm>
              <a:prstGeom prst="ellipse">
                <a:avLst/>
              </a:prstGeom>
              <a:solidFill>
                <a:srgbClr val="8BAC75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 anchorCtr="0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cxnSp>
            <p:nvCxnSpPr>
              <p:cNvPr id="30" name="Curved Connector 29"/>
              <p:cNvCxnSpPr/>
              <p:nvPr/>
            </p:nvCxnSpPr>
            <p:spPr>
              <a:xfrm rot="10800000" flipH="1" flipV="1">
                <a:off x="4373629" y="4747997"/>
                <a:ext cx="118250" cy="641999"/>
              </a:xfrm>
              <a:prstGeom prst="curvedConnector3">
                <a:avLst>
                  <a:gd name="adj1" fmla="val -193319"/>
                </a:avLst>
              </a:prstGeom>
              <a:ln>
                <a:solidFill>
                  <a:schemeClr val="tx1"/>
                </a:solidFill>
                <a:headEnd type="none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 Box 146"/>
            <p:cNvSpPr txBox="1">
              <a:spLocks noChangeArrowheads="1"/>
            </p:cNvSpPr>
            <p:nvPr/>
          </p:nvSpPr>
          <p:spPr bwMode="auto">
            <a:xfrm>
              <a:off x="5337190" y="5823439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2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39" name="Text Box 148"/>
            <p:cNvSpPr txBox="1">
              <a:spLocks noChangeArrowheads="1"/>
            </p:cNvSpPr>
            <p:nvPr/>
          </p:nvSpPr>
          <p:spPr bwMode="auto">
            <a:xfrm>
              <a:off x="5659576" y="5823439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0" name="Line 164"/>
            <p:cNvSpPr>
              <a:spLocks noChangeShapeType="1"/>
            </p:cNvSpPr>
            <p:nvPr/>
          </p:nvSpPr>
          <p:spPr bwMode="auto">
            <a:xfrm flipV="1">
              <a:off x="5802207" y="5964117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1" name="Rectangle 10"/>
            <p:cNvSpPr>
              <a:spLocks noChangeArrowheads="1"/>
            </p:cNvSpPr>
            <p:nvPr/>
          </p:nvSpPr>
          <p:spPr bwMode="auto">
            <a:xfrm>
              <a:off x="5259270" y="5619256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4998825" y="94648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client code</a:t>
            </a:r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5083141" y="1292309"/>
            <a:ext cx="3322773" cy="2161245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...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var List v;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let v = List.new(5,null);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let v = List.new(3, v));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let v = List.new(2, v));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...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5954302" y="5451503"/>
            <a:ext cx="283243" cy="14618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292730" y="5113821"/>
            <a:ext cx="322718" cy="328910"/>
          </a:xfrm>
          <a:prstGeom prst="ellipse">
            <a:avLst/>
          </a:prstGeom>
          <a:solidFill>
            <a:srgbClr val="8BAC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080095" y="2667796"/>
            <a:ext cx="3316681" cy="34718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4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4805987" y="4946083"/>
            <a:ext cx="3773522" cy="1549885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</p:txBody>
      </p:sp>
      <p:sp>
        <p:nvSpPr>
          <p:cNvPr id="87" name="Text Box 3"/>
          <p:cNvSpPr txBox="1">
            <a:spLocks noChangeArrowheads="1"/>
          </p:cNvSpPr>
          <p:nvPr/>
        </p:nvSpPr>
        <p:spPr bwMode="auto">
          <a:xfrm>
            <a:off x="551303" y="1280842"/>
            <a:ext cx="4181591" cy="3004124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data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next;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followed by a list.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/* Creates a List.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constructor List new(int car, List cdr)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let data = car;       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let next = cdr;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 this;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</a:t>
            </a:r>
          </a:p>
          <a:p>
            <a:r>
              <a:rPr lang="en-US" dirty="0">
                <a:ea typeface="Consolas"/>
              </a:rPr>
              <a:t>}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</a:t>
            </a:r>
            <a:endParaRPr lang="en-US" dirty="0">
              <a:ea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creation</a:t>
            </a:r>
            <a:endParaRPr lang="en-US" dirty="0"/>
          </a:p>
        </p:txBody>
      </p:sp>
      <p:sp>
        <p:nvSpPr>
          <p:cNvPr id="88" name="Rectangle 10"/>
          <p:cNvSpPr>
            <a:spLocks noChangeArrowheads="1"/>
          </p:cNvSpPr>
          <p:nvPr/>
        </p:nvSpPr>
        <p:spPr bwMode="auto">
          <a:xfrm>
            <a:off x="424185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376885" y="5603902"/>
            <a:ext cx="979187" cy="527005"/>
            <a:chOff x="6376887" y="3109669"/>
            <a:chExt cx="979187" cy="527005"/>
          </a:xfrm>
        </p:grpSpPr>
        <p:sp>
          <p:nvSpPr>
            <p:cNvPr id="31" name="Text Box 146"/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32" name="Text Box 148"/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33" name="Line 149"/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320907" y="5643385"/>
            <a:ext cx="1152537" cy="518508"/>
            <a:chOff x="7302636" y="1641647"/>
            <a:chExt cx="1152537" cy="518508"/>
          </a:xfrm>
        </p:grpSpPr>
        <p:grpSp>
          <p:nvGrpSpPr>
            <p:cNvPr id="55" name="Group 165"/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60" name="Line 166"/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" name="Line 167"/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" name="Line 168"/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6" name="Text Box 146"/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7" name="Text Box 148"/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58" name="Line 164"/>
            <p:cNvSpPr>
              <a:spLocks noChangeShapeType="1"/>
            </p:cNvSpPr>
            <p:nvPr/>
          </p:nvSpPr>
          <p:spPr bwMode="auto">
            <a:xfrm flipV="1">
              <a:off x="7845573" y="1986508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" name="Rectangle 10"/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27150" y="5125875"/>
            <a:ext cx="1051034" cy="993616"/>
            <a:chOff x="5208373" y="5144148"/>
            <a:chExt cx="1051034" cy="993616"/>
          </a:xfrm>
        </p:grpSpPr>
        <p:grpSp>
          <p:nvGrpSpPr>
            <p:cNvPr id="28" name="Group 27"/>
            <p:cNvGrpSpPr/>
            <p:nvPr/>
          </p:nvGrpSpPr>
          <p:grpSpPr>
            <a:xfrm>
              <a:off x="5208373" y="5144148"/>
              <a:ext cx="322718" cy="806453"/>
              <a:chOff x="4364492" y="4583543"/>
              <a:chExt cx="322718" cy="806453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364492" y="4583543"/>
                <a:ext cx="322718" cy="328910"/>
              </a:xfrm>
              <a:prstGeom prst="ellipse">
                <a:avLst/>
              </a:prstGeom>
              <a:solidFill>
                <a:srgbClr val="8BAC75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 anchorCtr="0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cxnSp>
            <p:nvCxnSpPr>
              <p:cNvPr id="30" name="Curved Connector 29"/>
              <p:cNvCxnSpPr/>
              <p:nvPr/>
            </p:nvCxnSpPr>
            <p:spPr>
              <a:xfrm rot="10800000" flipH="1" flipV="1">
                <a:off x="4373629" y="4747997"/>
                <a:ext cx="118250" cy="641999"/>
              </a:xfrm>
              <a:prstGeom prst="curvedConnector3">
                <a:avLst>
                  <a:gd name="adj1" fmla="val -193319"/>
                </a:avLst>
              </a:prstGeom>
              <a:ln>
                <a:solidFill>
                  <a:schemeClr val="tx1"/>
                </a:solidFill>
                <a:headEnd type="none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 Box 146"/>
            <p:cNvSpPr txBox="1">
              <a:spLocks noChangeArrowheads="1"/>
            </p:cNvSpPr>
            <p:nvPr/>
          </p:nvSpPr>
          <p:spPr bwMode="auto">
            <a:xfrm>
              <a:off x="5337190" y="5823439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2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39" name="Text Box 148"/>
            <p:cNvSpPr txBox="1">
              <a:spLocks noChangeArrowheads="1"/>
            </p:cNvSpPr>
            <p:nvPr/>
          </p:nvSpPr>
          <p:spPr bwMode="auto">
            <a:xfrm>
              <a:off x="5659576" y="5823439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0" name="Line 164"/>
            <p:cNvSpPr>
              <a:spLocks noChangeShapeType="1"/>
            </p:cNvSpPr>
            <p:nvPr/>
          </p:nvSpPr>
          <p:spPr bwMode="auto">
            <a:xfrm flipV="1">
              <a:off x="5802207" y="5964117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1" name="Rectangle 10"/>
            <p:cNvSpPr>
              <a:spLocks noChangeArrowheads="1"/>
            </p:cNvSpPr>
            <p:nvPr/>
          </p:nvSpPr>
          <p:spPr bwMode="auto">
            <a:xfrm>
              <a:off x="5259270" y="5619256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4998825" y="94648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client code</a:t>
            </a:r>
          </a:p>
        </p:txBody>
      </p:sp>
      <p:sp>
        <p:nvSpPr>
          <p:cNvPr id="47" name="Text Box 3"/>
          <p:cNvSpPr txBox="1">
            <a:spLocks noChangeArrowheads="1"/>
          </p:cNvSpPr>
          <p:nvPr/>
        </p:nvSpPr>
        <p:spPr bwMode="auto">
          <a:xfrm>
            <a:off x="5083141" y="1292309"/>
            <a:ext cx="3322773" cy="2161245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...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var List v;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let v = List.new(5,null);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let v = List.new(3, v));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let v = List.new(2, v));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...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032446" y="3547431"/>
            <a:ext cx="3379678" cy="1176081"/>
            <a:chOff x="5032446" y="3547431"/>
            <a:chExt cx="3379678" cy="1176081"/>
          </a:xfrm>
        </p:grpSpPr>
        <p:sp>
          <p:nvSpPr>
            <p:cNvPr id="50" name="Text Box 3"/>
            <p:cNvSpPr txBox="1">
              <a:spLocks noChangeArrowheads="1"/>
            </p:cNvSpPr>
            <p:nvPr/>
          </p:nvSpPr>
          <p:spPr bwMode="auto">
            <a:xfrm>
              <a:off x="5089351" y="3902396"/>
              <a:ext cx="3322773" cy="821116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ea typeface="Consolas"/>
                </a:rPr>
                <a:t>var List v;</a:t>
              </a:r>
            </a:p>
            <a:p>
              <a:r>
                <a:rPr lang="en-US" dirty="0">
                  <a:ea typeface="Consolas"/>
                </a:rPr>
                <a:t>let v = List.new(5,null);</a:t>
              </a:r>
            </a:p>
            <a:p>
              <a:r>
                <a:rPr lang="en-US" dirty="0">
                  <a:ea typeface="Consolas"/>
                </a:rPr>
                <a:t>let v = List.new(2,List.new(3,v));</a:t>
              </a:r>
            </a:p>
          </p:txBody>
        </p:sp>
        <p:sp>
          <p:nvSpPr>
            <p:cNvPr id="51" name="Rectangle 10"/>
            <p:cNvSpPr>
              <a:spLocks noChangeArrowheads="1"/>
            </p:cNvSpPr>
            <p:nvPr/>
          </p:nvSpPr>
          <p:spPr bwMode="auto">
            <a:xfrm>
              <a:off x="5032446" y="3547431"/>
              <a:ext cx="1458748" cy="38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equivalent to: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604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sequential access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34838" y="931133"/>
            <a:ext cx="5231533" cy="4724290"/>
            <a:chOff x="734838" y="931133"/>
            <a:chExt cx="5231533" cy="4724290"/>
          </a:xfrm>
        </p:grpSpPr>
        <p:sp>
          <p:nvSpPr>
            <p:cNvPr id="28" name="Text Box 3"/>
            <p:cNvSpPr txBox="1">
              <a:spLocks noChangeArrowheads="1"/>
            </p:cNvSpPr>
            <p:nvPr/>
          </p:nvSpPr>
          <p:spPr bwMode="auto">
            <a:xfrm>
              <a:off x="825412" y="1317382"/>
              <a:ext cx="5140959" cy="4338041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2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/** Represents a linked list of integers. */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class List {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field int data;    </a:t>
              </a: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// a list consists of a </a:t>
              </a:r>
              <a:r>
                <a:rPr lang="en-US" sz="1050" dirty="0">
                  <a:solidFill>
                    <a:srgbClr val="548235"/>
                  </a:solidFill>
                  <a:ea typeface="Consolas"/>
                </a:rPr>
                <a:t>data</a:t>
              </a: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 field,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field List next</a:t>
              </a: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;        // followed by a </a:t>
              </a:r>
              <a:r>
                <a:rPr lang="en-US" sz="1050" dirty="0">
                  <a:solidFill>
                    <a:srgbClr val="548235"/>
                  </a:solidFill>
                  <a:ea typeface="Consolas"/>
                </a:rPr>
                <a:t>list</a:t>
              </a: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.</a:t>
              </a:r>
            </a:p>
            <a:p>
              <a:pPr>
                <a:spcBef>
                  <a:spcPts val="200"/>
                </a:spcBef>
              </a:pPr>
              <a:endParaRPr lang="en-US" dirty="0">
                <a:ea typeface="Consolas"/>
              </a:endParaRPr>
            </a:p>
            <a:p>
              <a:pPr>
                <a:spcBef>
                  <a:spcPts val="2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      /** Prints this list. */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method void print() {</a:t>
              </a:r>
            </a:p>
            <a:p>
              <a:pPr>
                <a:spcBef>
                  <a:spcPts val="200"/>
                </a:spcBef>
              </a:pPr>
              <a:r>
                <a:rPr lang="en-US" dirty="0">
                  <a:ea typeface="Consolas"/>
                </a:rPr>
                <a:t>      </a:t>
              </a:r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734838" y="931133"/>
              <a:ext cx="145874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latin typeface="Consolas"/>
                  <a:cs typeface="Consolas"/>
                </a:rPr>
                <a:t>List</a:t>
              </a:r>
              <a:r>
                <a:rPr lang="en-US" sz="1600" dirty="0">
                  <a:latin typeface="Times New Roman"/>
                  <a:cs typeface="Times New Roman"/>
                </a:rPr>
                <a:t> class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35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825412" y="1317382"/>
            <a:ext cx="5140959" cy="4338041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/** Prints this list.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void print()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var List current;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creates a List variable and 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      </a:t>
            </a:r>
            <a:r>
              <a:rPr lang="en-US" dirty="0">
                <a:ea typeface="Consolas"/>
              </a:rPr>
              <a:t>let current = this;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initializes it to the first item of this list</a:t>
            </a:r>
            <a:endParaRPr lang="en-US" dirty="0">
              <a:ea typeface="Consolas"/>
            </a:endParaRPr>
          </a:p>
          <a:p>
            <a:pPr>
              <a:spcBef>
                <a:spcPts val="700"/>
              </a:spcBef>
            </a:pPr>
            <a:r>
              <a:rPr lang="en-US" dirty="0">
                <a:ea typeface="Consolas"/>
              </a:rPr>
              <a:t>      while (~(current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Output.printInt(current.getData());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Output.printChar(32);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prints a space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current = current.getNext();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7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sequential access</a:t>
            </a:r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96259" y="946484"/>
            <a:ext cx="1990875" cy="1712204"/>
            <a:chOff x="6296259" y="946484"/>
            <a:chExt cx="1990875" cy="1712204"/>
          </a:xfrm>
        </p:grpSpPr>
        <p:sp>
          <p:nvSpPr>
            <p:cNvPr id="29" name="Text Box 3"/>
            <p:cNvSpPr txBox="1">
              <a:spLocks noChangeArrowheads="1"/>
            </p:cNvSpPr>
            <p:nvPr/>
          </p:nvSpPr>
          <p:spPr bwMode="auto">
            <a:xfrm>
              <a:off x="6380575" y="1301446"/>
              <a:ext cx="1906559" cy="1357242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var List v;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// builds the list (2, 3, 5)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do v.print();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</p:txBody>
        </p:sp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6296259" y="946484"/>
              <a:ext cx="145874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client code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54369" y="5235149"/>
            <a:ext cx="3577256" cy="1343049"/>
            <a:chOff x="4554369" y="5235149"/>
            <a:chExt cx="3577256" cy="1343049"/>
          </a:xfrm>
        </p:grpSpPr>
        <p:sp>
          <p:nvSpPr>
            <p:cNvPr id="33" name="Text Box 3"/>
            <p:cNvSpPr txBox="1">
              <a:spLocks noChangeArrowheads="1"/>
            </p:cNvSpPr>
            <p:nvPr/>
          </p:nvSpPr>
          <p:spPr bwMode="auto">
            <a:xfrm>
              <a:off x="4554369" y="5235149"/>
              <a:ext cx="3577256" cy="1343049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200"/>
                </a:spcBef>
              </a:pPr>
              <a:endParaRPr lang="en-US" dirty="0">
                <a:ea typeface="Consolas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033883" y="6054123"/>
              <a:ext cx="2903417" cy="329956"/>
              <a:chOff x="1309076" y="3090863"/>
              <a:chExt cx="2903417" cy="329956"/>
            </a:xfrm>
          </p:grpSpPr>
          <p:sp>
            <p:nvSpPr>
              <p:cNvPr id="35" name="Text Box 146"/>
              <p:cNvSpPr txBox="1">
                <a:spLocks noChangeArrowheads="1"/>
              </p:cNvSpPr>
              <p:nvPr/>
            </p:nvSpPr>
            <p:spPr bwMode="auto">
              <a:xfrm>
                <a:off x="1309076" y="3094771"/>
                <a:ext cx="373185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dirty="0"/>
                  <a:t>2</a:t>
                </a:r>
                <a:endParaRPr lang="en-US" sz="1400" b="0" dirty="0">
                  <a:cs typeface="+mn-cs"/>
                </a:endParaRPr>
              </a:p>
            </p:txBody>
          </p:sp>
          <p:sp>
            <p:nvSpPr>
              <p:cNvPr id="36" name="Text Box 148"/>
              <p:cNvSpPr txBox="1">
                <a:spLocks noChangeArrowheads="1"/>
              </p:cNvSpPr>
              <p:nvPr/>
            </p:nvSpPr>
            <p:spPr bwMode="auto">
              <a:xfrm>
                <a:off x="1631462" y="3094771"/>
                <a:ext cx="279400" cy="3143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37" name="Line 149"/>
              <p:cNvSpPr>
                <a:spLocks noChangeShapeType="1"/>
              </p:cNvSpPr>
              <p:nvPr/>
            </p:nvSpPr>
            <p:spPr bwMode="auto">
              <a:xfrm flipV="1">
                <a:off x="1766277" y="3247171"/>
                <a:ext cx="457200" cy="95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38" name="Group 165"/>
              <p:cNvGrpSpPr>
                <a:grpSpLocks/>
              </p:cNvGrpSpPr>
              <p:nvPr/>
            </p:nvGrpSpPr>
            <p:grpSpPr bwMode="auto">
              <a:xfrm>
                <a:off x="4060093" y="3094772"/>
                <a:ext cx="152400" cy="304800"/>
                <a:chOff x="3840" y="2304"/>
                <a:chExt cx="96" cy="240"/>
              </a:xfrm>
            </p:grpSpPr>
            <p:sp>
              <p:nvSpPr>
                <p:cNvPr id="45" name="Line 166"/>
                <p:cNvSpPr>
                  <a:spLocks noChangeShapeType="1"/>
                </p:cNvSpPr>
                <p:nvPr/>
              </p:nvSpPr>
              <p:spPr bwMode="auto">
                <a:xfrm flipH="1">
                  <a:off x="3840" y="23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6" name="Line 167"/>
                <p:cNvSpPr>
                  <a:spLocks noChangeShapeType="1"/>
                </p:cNvSpPr>
                <p:nvPr/>
              </p:nvSpPr>
              <p:spPr bwMode="auto">
                <a:xfrm flipH="1">
                  <a:off x="3888" y="2352"/>
                  <a:ext cx="0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7" name="Line 168"/>
                <p:cNvSpPr>
                  <a:spLocks noChangeShapeType="1"/>
                </p:cNvSpPr>
                <p:nvPr/>
              </p:nvSpPr>
              <p:spPr bwMode="auto">
                <a:xfrm flipH="1">
                  <a:off x="3936" y="240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39" name="Text Box 146"/>
              <p:cNvSpPr txBox="1">
                <a:spLocks noChangeArrowheads="1"/>
              </p:cNvSpPr>
              <p:nvPr/>
            </p:nvSpPr>
            <p:spPr bwMode="auto">
              <a:xfrm>
                <a:off x="2223475" y="3090863"/>
                <a:ext cx="373185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dirty="0"/>
                  <a:t>3</a:t>
                </a:r>
                <a:endParaRPr lang="en-US" sz="1400" b="0" dirty="0">
                  <a:cs typeface="+mn-cs"/>
                </a:endParaRPr>
              </a:p>
            </p:txBody>
          </p:sp>
          <p:sp>
            <p:nvSpPr>
              <p:cNvPr id="40" name="Text Box 148"/>
              <p:cNvSpPr txBox="1">
                <a:spLocks noChangeArrowheads="1"/>
              </p:cNvSpPr>
              <p:nvPr/>
            </p:nvSpPr>
            <p:spPr bwMode="auto">
              <a:xfrm>
                <a:off x="2545861" y="3090863"/>
                <a:ext cx="279400" cy="3143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41" name="Text Box 146"/>
              <p:cNvSpPr txBox="1">
                <a:spLocks noChangeArrowheads="1"/>
              </p:cNvSpPr>
              <p:nvPr/>
            </p:nvSpPr>
            <p:spPr bwMode="auto">
              <a:xfrm>
                <a:off x="3137876" y="3106494"/>
                <a:ext cx="373185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dirty="0"/>
                  <a:t>5</a:t>
                </a:r>
                <a:endParaRPr lang="en-US" sz="1400" b="0" dirty="0">
                  <a:cs typeface="+mn-cs"/>
                </a:endParaRPr>
              </a:p>
            </p:txBody>
          </p:sp>
          <p:sp>
            <p:nvSpPr>
              <p:cNvPr id="42" name="Text Box 148"/>
              <p:cNvSpPr txBox="1">
                <a:spLocks noChangeArrowheads="1"/>
              </p:cNvSpPr>
              <p:nvPr/>
            </p:nvSpPr>
            <p:spPr bwMode="auto">
              <a:xfrm>
                <a:off x="3460262" y="3106494"/>
                <a:ext cx="279400" cy="3143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43" name="Line 149"/>
              <p:cNvSpPr>
                <a:spLocks noChangeShapeType="1"/>
              </p:cNvSpPr>
              <p:nvPr/>
            </p:nvSpPr>
            <p:spPr bwMode="auto">
              <a:xfrm flipV="1">
                <a:off x="2680677" y="3243263"/>
                <a:ext cx="457200" cy="95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4" name="Line 164"/>
              <p:cNvSpPr>
                <a:spLocks noChangeShapeType="1"/>
              </p:cNvSpPr>
              <p:nvPr/>
            </p:nvSpPr>
            <p:spPr bwMode="auto">
              <a:xfrm flipV="1">
                <a:off x="3602893" y="3247172"/>
                <a:ext cx="457200" cy="95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8" name="Oval 47"/>
            <p:cNvSpPr/>
            <p:nvPr/>
          </p:nvSpPr>
          <p:spPr>
            <a:xfrm>
              <a:off x="4943041" y="5408736"/>
              <a:ext cx="557350" cy="328910"/>
            </a:xfrm>
            <a:prstGeom prst="ellipse">
              <a:avLst/>
            </a:prstGeom>
            <a:solidFill>
              <a:srgbClr val="8BAC7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v</a:t>
              </a:r>
            </a:p>
          </p:txBody>
        </p:sp>
        <p:cxnSp>
          <p:nvCxnSpPr>
            <p:cNvPr id="49" name="Curved Connector 48"/>
            <p:cNvCxnSpPr/>
            <p:nvPr/>
          </p:nvCxnSpPr>
          <p:spPr>
            <a:xfrm rot="10800000" flipH="1" flipV="1">
              <a:off x="4952178" y="5573190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4948253" y="5838164"/>
              <a:ext cx="2607932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      data  next       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392875" y="2043632"/>
            <a:ext cx="1903395" cy="264954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7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825412" y="1317382"/>
            <a:ext cx="5140959" cy="4338041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/** Prints this list.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void print()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var List current;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creates a List variable and 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      </a:t>
            </a:r>
            <a:r>
              <a:rPr lang="en-US" dirty="0">
                <a:ea typeface="Consolas"/>
              </a:rPr>
              <a:t>let current = this;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initializes it to the first item of this list</a:t>
            </a:r>
            <a:endParaRPr lang="en-US" dirty="0">
              <a:ea typeface="Consolas"/>
            </a:endParaRPr>
          </a:p>
          <a:p>
            <a:pPr>
              <a:spcBef>
                <a:spcPts val="700"/>
              </a:spcBef>
            </a:pPr>
            <a:r>
              <a:rPr lang="en-US" dirty="0">
                <a:ea typeface="Consolas"/>
              </a:rPr>
              <a:t>      while (~(current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Output.printInt(current.getData());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Output.printChar(32);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prints a space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current = current.getNext();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7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sequential access</a:t>
            </a:r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31454" y="2631279"/>
            <a:ext cx="5134917" cy="264954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6296259" y="946484"/>
            <a:ext cx="1990875" cy="1712204"/>
            <a:chOff x="6296259" y="946484"/>
            <a:chExt cx="1990875" cy="1712204"/>
          </a:xfrm>
        </p:grpSpPr>
        <p:sp>
          <p:nvSpPr>
            <p:cNvPr id="51" name="Text Box 3"/>
            <p:cNvSpPr txBox="1">
              <a:spLocks noChangeArrowheads="1"/>
            </p:cNvSpPr>
            <p:nvPr/>
          </p:nvSpPr>
          <p:spPr bwMode="auto">
            <a:xfrm>
              <a:off x="6380575" y="1301446"/>
              <a:ext cx="1906559" cy="1357242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var List v;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// builds the list (2, 3, 5)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do v.print();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auto">
            <a:xfrm>
              <a:off x="6296259" y="946484"/>
              <a:ext cx="145874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client code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554369" y="5235149"/>
            <a:ext cx="3577256" cy="1343049"/>
            <a:chOff x="4554369" y="5235149"/>
            <a:chExt cx="3577256" cy="1343049"/>
          </a:xfrm>
        </p:grpSpPr>
        <p:sp>
          <p:nvSpPr>
            <p:cNvPr id="54" name="Text Box 3"/>
            <p:cNvSpPr txBox="1">
              <a:spLocks noChangeArrowheads="1"/>
            </p:cNvSpPr>
            <p:nvPr/>
          </p:nvSpPr>
          <p:spPr bwMode="auto">
            <a:xfrm>
              <a:off x="4554369" y="5235149"/>
              <a:ext cx="3577256" cy="1343049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200"/>
                </a:spcBef>
              </a:pPr>
              <a:endParaRPr lang="en-US" dirty="0">
                <a:ea typeface="Consolas"/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5033883" y="6054123"/>
              <a:ext cx="2903417" cy="329956"/>
              <a:chOff x="1309076" y="3090863"/>
              <a:chExt cx="2903417" cy="329956"/>
            </a:xfrm>
          </p:grpSpPr>
          <p:sp>
            <p:nvSpPr>
              <p:cNvPr id="59" name="Text Box 146"/>
              <p:cNvSpPr txBox="1">
                <a:spLocks noChangeArrowheads="1"/>
              </p:cNvSpPr>
              <p:nvPr/>
            </p:nvSpPr>
            <p:spPr bwMode="auto">
              <a:xfrm>
                <a:off x="1309076" y="3094771"/>
                <a:ext cx="373185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dirty="0"/>
                  <a:t>2</a:t>
                </a:r>
                <a:endParaRPr lang="en-US" sz="1400" b="0" dirty="0">
                  <a:cs typeface="+mn-cs"/>
                </a:endParaRPr>
              </a:p>
            </p:txBody>
          </p:sp>
          <p:sp>
            <p:nvSpPr>
              <p:cNvPr id="60" name="Text Box 148"/>
              <p:cNvSpPr txBox="1">
                <a:spLocks noChangeArrowheads="1"/>
              </p:cNvSpPr>
              <p:nvPr/>
            </p:nvSpPr>
            <p:spPr bwMode="auto">
              <a:xfrm>
                <a:off x="1631462" y="3094771"/>
                <a:ext cx="279400" cy="3143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61" name="Line 149"/>
              <p:cNvSpPr>
                <a:spLocks noChangeShapeType="1"/>
              </p:cNvSpPr>
              <p:nvPr/>
            </p:nvSpPr>
            <p:spPr bwMode="auto">
              <a:xfrm flipV="1">
                <a:off x="1766277" y="3247171"/>
                <a:ext cx="457200" cy="95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62" name="Group 165"/>
              <p:cNvGrpSpPr>
                <a:grpSpLocks/>
              </p:cNvGrpSpPr>
              <p:nvPr/>
            </p:nvGrpSpPr>
            <p:grpSpPr bwMode="auto">
              <a:xfrm>
                <a:off x="4060093" y="3094772"/>
                <a:ext cx="152400" cy="304800"/>
                <a:chOff x="3840" y="2304"/>
                <a:chExt cx="96" cy="240"/>
              </a:xfrm>
            </p:grpSpPr>
            <p:sp>
              <p:nvSpPr>
                <p:cNvPr id="69" name="Line 166"/>
                <p:cNvSpPr>
                  <a:spLocks noChangeShapeType="1"/>
                </p:cNvSpPr>
                <p:nvPr/>
              </p:nvSpPr>
              <p:spPr bwMode="auto">
                <a:xfrm flipH="1">
                  <a:off x="3840" y="23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70" name="Line 167"/>
                <p:cNvSpPr>
                  <a:spLocks noChangeShapeType="1"/>
                </p:cNvSpPr>
                <p:nvPr/>
              </p:nvSpPr>
              <p:spPr bwMode="auto">
                <a:xfrm flipH="1">
                  <a:off x="3888" y="2352"/>
                  <a:ext cx="0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71" name="Line 168"/>
                <p:cNvSpPr>
                  <a:spLocks noChangeShapeType="1"/>
                </p:cNvSpPr>
                <p:nvPr/>
              </p:nvSpPr>
              <p:spPr bwMode="auto">
                <a:xfrm flipH="1">
                  <a:off x="3936" y="240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63" name="Text Box 146"/>
              <p:cNvSpPr txBox="1">
                <a:spLocks noChangeArrowheads="1"/>
              </p:cNvSpPr>
              <p:nvPr/>
            </p:nvSpPr>
            <p:spPr bwMode="auto">
              <a:xfrm>
                <a:off x="2223475" y="3090863"/>
                <a:ext cx="373185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dirty="0"/>
                  <a:t>3</a:t>
                </a:r>
                <a:endParaRPr lang="en-US" sz="1400" b="0" dirty="0">
                  <a:cs typeface="+mn-cs"/>
                </a:endParaRPr>
              </a:p>
            </p:txBody>
          </p:sp>
          <p:sp>
            <p:nvSpPr>
              <p:cNvPr id="64" name="Text Box 148"/>
              <p:cNvSpPr txBox="1">
                <a:spLocks noChangeArrowheads="1"/>
              </p:cNvSpPr>
              <p:nvPr/>
            </p:nvSpPr>
            <p:spPr bwMode="auto">
              <a:xfrm>
                <a:off x="2545861" y="3090863"/>
                <a:ext cx="279400" cy="3143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65" name="Text Box 146"/>
              <p:cNvSpPr txBox="1">
                <a:spLocks noChangeArrowheads="1"/>
              </p:cNvSpPr>
              <p:nvPr/>
            </p:nvSpPr>
            <p:spPr bwMode="auto">
              <a:xfrm>
                <a:off x="3137876" y="3106494"/>
                <a:ext cx="373185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dirty="0"/>
                  <a:t>5</a:t>
                </a:r>
                <a:endParaRPr lang="en-US" sz="1400" b="0" dirty="0">
                  <a:cs typeface="+mn-cs"/>
                </a:endParaRPr>
              </a:p>
            </p:txBody>
          </p:sp>
          <p:sp>
            <p:nvSpPr>
              <p:cNvPr id="66" name="Text Box 148"/>
              <p:cNvSpPr txBox="1">
                <a:spLocks noChangeArrowheads="1"/>
              </p:cNvSpPr>
              <p:nvPr/>
            </p:nvSpPr>
            <p:spPr bwMode="auto">
              <a:xfrm>
                <a:off x="3460262" y="3106494"/>
                <a:ext cx="279400" cy="3143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67" name="Line 149"/>
              <p:cNvSpPr>
                <a:spLocks noChangeShapeType="1"/>
              </p:cNvSpPr>
              <p:nvPr/>
            </p:nvSpPr>
            <p:spPr bwMode="auto">
              <a:xfrm flipV="1">
                <a:off x="2680677" y="3243263"/>
                <a:ext cx="457200" cy="95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8" name="Line 164"/>
              <p:cNvSpPr>
                <a:spLocks noChangeShapeType="1"/>
              </p:cNvSpPr>
              <p:nvPr/>
            </p:nvSpPr>
            <p:spPr bwMode="auto">
              <a:xfrm flipV="1">
                <a:off x="3602893" y="3247172"/>
                <a:ext cx="457200" cy="95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6" name="Oval 55"/>
            <p:cNvSpPr/>
            <p:nvPr/>
          </p:nvSpPr>
          <p:spPr>
            <a:xfrm>
              <a:off x="4943041" y="5408736"/>
              <a:ext cx="557350" cy="328910"/>
            </a:xfrm>
            <a:prstGeom prst="ellipse">
              <a:avLst/>
            </a:prstGeom>
            <a:solidFill>
              <a:srgbClr val="8BAC7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v</a:t>
              </a:r>
            </a:p>
          </p:txBody>
        </p:sp>
        <p:cxnSp>
          <p:nvCxnSpPr>
            <p:cNvPr id="57" name="Curved Connector 56"/>
            <p:cNvCxnSpPr/>
            <p:nvPr/>
          </p:nvCxnSpPr>
          <p:spPr>
            <a:xfrm rot="10800000" flipH="1" flipV="1">
              <a:off x="4952178" y="5573190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10"/>
            <p:cNvSpPr>
              <a:spLocks noChangeArrowheads="1"/>
            </p:cNvSpPr>
            <p:nvPr/>
          </p:nvSpPr>
          <p:spPr bwMode="auto">
            <a:xfrm>
              <a:off x="4948253" y="5838164"/>
              <a:ext cx="2607932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      data  next       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564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825412" y="1317382"/>
            <a:ext cx="5140959" cy="4338041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/** Prints this list.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void print()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var List current;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creates a List variable and 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      </a:t>
            </a:r>
            <a:r>
              <a:rPr lang="en-US" dirty="0">
                <a:ea typeface="Consolas"/>
              </a:rPr>
              <a:t>let current = this;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initializes it to the first item of this list</a:t>
            </a:r>
            <a:endParaRPr lang="en-US" dirty="0">
              <a:ea typeface="Consolas"/>
            </a:endParaRPr>
          </a:p>
          <a:p>
            <a:pPr>
              <a:spcBef>
                <a:spcPts val="700"/>
              </a:spcBef>
            </a:pPr>
            <a:r>
              <a:rPr lang="en-US" dirty="0">
                <a:ea typeface="Consolas"/>
              </a:rPr>
              <a:t>      while (~(current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Output.printInt(current.getData());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Output.printChar(32);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prints a space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current = current.getNext();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7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sequential access</a:t>
            </a:r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554369" y="5235149"/>
            <a:ext cx="3577256" cy="1343049"/>
            <a:chOff x="4554369" y="5235149"/>
            <a:chExt cx="3577256" cy="1343049"/>
          </a:xfrm>
        </p:grpSpPr>
        <p:sp>
          <p:nvSpPr>
            <p:cNvPr id="33" name="Text Box 3"/>
            <p:cNvSpPr txBox="1">
              <a:spLocks noChangeArrowheads="1"/>
            </p:cNvSpPr>
            <p:nvPr/>
          </p:nvSpPr>
          <p:spPr bwMode="auto">
            <a:xfrm>
              <a:off x="4554369" y="5235149"/>
              <a:ext cx="3577256" cy="1343049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200"/>
                </a:spcBef>
              </a:pPr>
              <a:endParaRPr lang="en-US" dirty="0">
                <a:ea typeface="Consolas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033883" y="6054123"/>
              <a:ext cx="2903417" cy="329956"/>
              <a:chOff x="1309076" y="3090863"/>
              <a:chExt cx="2903417" cy="329956"/>
            </a:xfrm>
          </p:grpSpPr>
          <p:sp>
            <p:nvSpPr>
              <p:cNvPr id="35" name="Text Box 146"/>
              <p:cNvSpPr txBox="1">
                <a:spLocks noChangeArrowheads="1"/>
              </p:cNvSpPr>
              <p:nvPr/>
            </p:nvSpPr>
            <p:spPr bwMode="auto">
              <a:xfrm>
                <a:off x="1309076" y="3094771"/>
                <a:ext cx="373185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dirty="0"/>
                  <a:t>2</a:t>
                </a:r>
                <a:endParaRPr lang="en-US" sz="1400" b="0" dirty="0">
                  <a:cs typeface="+mn-cs"/>
                </a:endParaRPr>
              </a:p>
            </p:txBody>
          </p:sp>
          <p:sp>
            <p:nvSpPr>
              <p:cNvPr id="36" name="Text Box 148"/>
              <p:cNvSpPr txBox="1">
                <a:spLocks noChangeArrowheads="1"/>
              </p:cNvSpPr>
              <p:nvPr/>
            </p:nvSpPr>
            <p:spPr bwMode="auto">
              <a:xfrm>
                <a:off x="1631462" y="3094771"/>
                <a:ext cx="279400" cy="3143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37" name="Line 149"/>
              <p:cNvSpPr>
                <a:spLocks noChangeShapeType="1"/>
              </p:cNvSpPr>
              <p:nvPr/>
            </p:nvSpPr>
            <p:spPr bwMode="auto">
              <a:xfrm flipV="1">
                <a:off x="1766277" y="3247171"/>
                <a:ext cx="457200" cy="95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38" name="Group 165"/>
              <p:cNvGrpSpPr>
                <a:grpSpLocks/>
              </p:cNvGrpSpPr>
              <p:nvPr/>
            </p:nvGrpSpPr>
            <p:grpSpPr bwMode="auto">
              <a:xfrm>
                <a:off x="4060093" y="3094772"/>
                <a:ext cx="152400" cy="304800"/>
                <a:chOff x="3840" y="2304"/>
                <a:chExt cx="96" cy="240"/>
              </a:xfrm>
            </p:grpSpPr>
            <p:sp>
              <p:nvSpPr>
                <p:cNvPr id="45" name="Line 166"/>
                <p:cNvSpPr>
                  <a:spLocks noChangeShapeType="1"/>
                </p:cNvSpPr>
                <p:nvPr/>
              </p:nvSpPr>
              <p:spPr bwMode="auto">
                <a:xfrm flipH="1">
                  <a:off x="3840" y="23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6" name="Line 167"/>
                <p:cNvSpPr>
                  <a:spLocks noChangeShapeType="1"/>
                </p:cNvSpPr>
                <p:nvPr/>
              </p:nvSpPr>
              <p:spPr bwMode="auto">
                <a:xfrm flipH="1">
                  <a:off x="3888" y="2352"/>
                  <a:ext cx="0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7" name="Line 168"/>
                <p:cNvSpPr>
                  <a:spLocks noChangeShapeType="1"/>
                </p:cNvSpPr>
                <p:nvPr/>
              </p:nvSpPr>
              <p:spPr bwMode="auto">
                <a:xfrm flipH="1">
                  <a:off x="3936" y="240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39" name="Text Box 146"/>
              <p:cNvSpPr txBox="1">
                <a:spLocks noChangeArrowheads="1"/>
              </p:cNvSpPr>
              <p:nvPr/>
            </p:nvSpPr>
            <p:spPr bwMode="auto">
              <a:xfrm>
                <a:off x="2223475" y="3090863"/>
                <a:ext cx="373185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dirty="0"/>
                  <a:t>3</a:t>
                </a:r>
                <a:endParaRPr lang="en-US" sz="1400" b="0" dirty="0">
                  <a:cs typeface="+mn-cs"/>
                </a:endParaRPr>
              </a:p>
            </p:txBody>
          </p:sp>
          <p:sp>
            <p:nvSpPr>
              <p:cNvPr id="40" name="Text Box 148"/>
              <p:cNvSpPr txBox="1">
                <a:spLocks noChangeArrowheads="1"/>
              </p:cNvSpPr>
              <p:nvPr/>
            </p:nvSpPr>
            <p:spPr bwMode="auto">
              <a:xfrm>
                <a:off x="2545861" y="3090863"/>
                <a:ext cx="279400" cy="3143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41" name="Text Box 146"/>
              <p:cNvSpPr txBox="1">
                <a:spLocks noChangeArrowheads="1"/>
              </p:cNvSpPr>
              <p:nvPr/>
            </p:nvSpPr>
            <p:spPr bwMode="auto">
              <a:xfrm>
                <a:off x="3137876" y="3106494"/>
                <a:ext cx="373185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dirty="0"/>
                  <a:t>5</a:t>
                </a:r>
                <a:endParaRPr lang="en-US" sz="1400" b="0" dirty="0">
                  <a:cs typeface="+mn-cs"/>
                </a:endParaRPr>
              </a:p>
            </p:txBody>
          </p:sp>
          <p:sp>
            <p:nvSpPr>
              <p:cNvPr id="42" name="Text Box 148"/>
              <p:cNvSpPr txBox="1">
                <a:spLocks noChangeArrowheads="1"/>
              </p:cNvSpPr>
              <p:nvPr/>
            </p:nvSpPr>
            <p:spPr bwMode="auto">
              <a:xfrm>
                <a:off x="3460262" y="3106494"/>
                <a:ext cx="279400" cy="3143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43" name="Line 149"/>
              <p:cNvSpPr>
                <a:spLocks noChangeShapeType="1"/>
              </p:cNvSpPr>
              <p:nvPr/>
            </p:nvSpPr>
            <p:spPr bwMode="auto">
              <a:xfrm flipV="1">
                <a:off x="2680677" y="3243263"/>
                <a:ext cx="457200" cy="95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4" name="Line 164"/>
              <p:cNvSpPr>
                <a:spLocks noChangeShapeType="1"/>
              </p:cNvSpPr>
              <p:nvPr/>
            </p:nvSpPr>
            <p:spPr bwMode="auto">
              <a:xfrm flipV="1">
                <a:off x="3602893" y="3247172"/>
                <a:ext cx="457200" cy="95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8" name="Oval 47"/>
            <p:cNvSpPr/>
            <p:nvPr/>
          </p:nvSpPr>
          <p:spPr>
            <a:xfrm>
              <a:off x="4943041" y="5408736"/>
              <a:ext cx="557350" cy="328910"/>
            </a:xfrm>
            <a:prstGeom prst="ellipse">
              <a:avLst/>
            </a:prstGeom>
            <a:solidFill>
              <a:srgbClr val="8BAC7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this</a:t>
              </a:r>
            </a:p>
          </p:txBody>
        </p:sp>
        <p:cxnSp>
          <p:nvCxnSpPr>
            <p:cNvPr id="49" name="Curved Connector 48"/>
            <p:cNvCxnSpPr/>
            <p:nvPr/>
          </p:nvCxnSpPr>
          <p:spPr>
            <a:xfrm rot="10800000" flipH="1" flipV="1">
              <a:off x="4952178" y="5573190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4948253" y="5838164"/>
              <a:ext cx="2607932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      data  next       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296259" y="946484"/>
            <a:ext cx="1990875" cy="1712204"/>
            <a:chOff x="6296259" y="946484"/>
            <a:chExt cx="1990875" cy="1712204"/>
          </a:xfrm>
        </p:grpSpPr>
        <p:sp>
          <p:nvSpPr>
            <p:cNvPr id="51" name="Text Box 3"/>
            <p:cNvSpPr txBox="1">
              <a:spLocks noChangeArrowheads="1"/>
            </p:cNvSpPr>
            <p:nvPr/>
          </p:nvSpPr>
          <p:spPr bwMode="auto">
            <a:xfrm>
              <a:off x="6380575" y="1301446"/>
              <a:ext cx="1906559" cy="1357242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var List v;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// builds the list (2, 3, 5)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do v.print();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auto">
            <a:xfrm>
              <a:off x="6296259" y="946484"/>
              <a:ext cx="145874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client code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831454" y="2631279"/>
            <a:ext cx="5134917" cy="264954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35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343442" y="40935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7229891" y="4094480"/>
            <a:ext cx="1569692" cy="1265380"/>
            <a:chOff x="838232" y="3620341"/>
            <a:chExt cx="2253482" cy="1810652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32" y="3620341"/>
              <a:ext cx="2253482" cy="1810652"/>
            </a:xfrm>
            <a:prstGeom prst="rect">
              <a:avLst/>
            </a:prstGeom>
          </p:spPr>
        </p:pic>
        <p:sp>
          <p:nvSpPr>
            <p:cNvPr id="46" name="Oval 45"/>
            <p:cNvSpPr/>
            <p:nvPr/>
          </p:nvSpPr>
          <p:spPr>
            <a:xfrm>
              <a:off x="2498531" y="4689131"/>
              <a:ext cx="99075" cy="119304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2592534" y="4511447"/>
              <a:ext cx="99075" cy="119304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254004" y="967153"/>
            <a:ext cx="8508996" cy="26181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63"/>
          <p:cNvSpPr>
            <a:spLocks noChangeArrowheads="1"/>
          </p:cNvSpPr>
          <p:nvPr/>
        </p:nvSpPr>
        <p:spPr bwMode="auto">
          <a:xfrm>
            <a:off x="6211887" y="1211385"/>
            <a:ext cx="1198458" cy="62281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="1" dirty="0"/>
          </a:p>
        </p:txBody>
      </p:sp>
      <p:grpSp>
        <p:nvGrpSpPr>
          <p:cNvPr id="42" name="Group 41"/>
          <p:cNvGrpSpPr/>
          <p:nvPr/>
        </p:nvGrpSpPr>
        <p:grpSpPr>
          <a:xfrm>
            <a:off x="6281615" y="2080406"/>
            <a:ext cx="2334845" cy="1306945"/>
            <a:chOff x="6281615" y="2080406"/>
            <a:chExt cx="2334845" cy="1306945"/>
          </a:xfrm>
        </p:grpSpPr>
        <p:sp>
          <p:nvSpPr>
            <p:cNvPr id="43" name="Text Box 114"/>
            <p:cNvSpPr txBox="1">
              <a:spLocks noChangeArrowheads="1"/>
            </p:cNvSpPr>
            <p:nvPr/>
          </p:nvSpPr>
          <p:spPr bwMode="auto">
            <a:xfrm>
              <a:off x="7546220" y="2893449"/>
              <a:ext cx="1070240" cy="4939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rgbClr val="000000"/>
                  </a:solidFill>
                </a:rPr>
                <a:t>machine</a:t>
              </a:r>
              <a:br>
                <a:rPr lang="en-US" sz="1400" dirty="0">
                  <a:solidFill>
                    <a:srgbClr val="000000"/>
                  </a:solidFill>
                </a:rPr>
              </a:br>
              <a:r>
                <a:rPr lang="en-US" sz="1400" dirty="0">
                  <a:solidFill>
                    <a:srgbClr val="000000"/>
                  </a:solidFill>
                </a:rPr>
                <a:t>language</a:t>
              </a:r>
            </a:p>
          </p:txBody>
        </p:sp>
        <p:sp>
          <p:nvSpPr>
            <p:cNvPr id="48" name="Text Box 115"/>
            <p:cNvSpPr txBox="1">
              <a:spLocks noChangeArrowheads="1"/>
            </p:cNvSpPr>
            <p:nvPr/>
          </p:nvSpPr>
          <p:spPr bwMode="auto">
            <a:xfrm>
              <a:off x="7546220" y="2539330"/>
              <a:ext cx="1070240" cy="355672"/>
            </a:xfrm>
            <a:prstGeom prst="rect">
              <a:avLst/>
            </a:prstGeom>
            <a:solidFill>
              <a:srgbClr val="FFDFB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chemeClr val="hlink"/>
                  </a:solidFill>
                </a:rPr>
                <a:t>abstraction</a:t>
              </a:r>
            </a:p>
          </p:txBody>
        </p:sp>
        <p:sp>
          <p:nvSpPr>
            <p:cNvPr id="49" name="Rectangle 127"/>
            <p:cNvSpPr>
              <a:spLocks noChangeArrowheads="1"/>
            </p:cNvSpPr>
            <p:nvPr/>
          </p:nvSpPr>
          <p:spPr bwMode="auto">
            <a:xfrm>
              <a:off x="6468156" y="2080406"/>
              <a:ext cx="94669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</a:rPr>
                <a:t>VM translator</a:t>
              </a:r>
              <a:endParaRPr lang="en-US" sz="1600" dirty="0"/>
            </a:p>
          </p:txBody>
        </p:sp>
        <p:sp>
          <p:nvSpPr>
            <p:cNvPr id="50" name="Line 128"/>
            <p:cNvSpPr>
              <a:spLocks noChangeShapeType="1"/>
            </p:cNvSpPr>
            <p:nvPr/>
          </p:nvSpPr>
          <p:spPr bwMode="auto">
            <a:xfrm>
              <a:off x="6281615" y="2676769"/>
              <a:ext cx="1274375" cy="16773"/>
            </a:xfrm>
            <a:prstGeom prst="line">
              <a:avLst/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95770" y="1267598"/>
            <a:ext cx="1482234" cy="959786"/>
            <a:chOff x="295770" y="1267598"/>
            <a:chExt cx="1482234" cy="959786"/>
          </a:xfrm>
        </p:grpSpPr>
        <p:sp>
          <p:nvSpPr>
            <p:cNvPr id="52" name="Freeform 96"/>
            <p:cNvSpPr>
              <a:spLocks/>
            </p:cNvSpPr>
            <p:nvPr/>
          </p:nvSpPr>
          <p:spPr bwMode="auto">
            <a:xfrm>
              <a:off x="321492" y="1290851"/>
              <a:ext cx="1456512" cy="936533"/>
            </a:xfrm>
            <a:custGeom>
              <a:avLst/>
              <a:gdLst>
                <a:gd name="T0" fmla="*/ 106363 w 748"/>
                <a:gd name="T1" fmla="*/ 301625 h 444"/>
                <a:gd name="T2" fmla="*/ 11113 w 748"/>
                <a:gd name="T3" fmla="*/ 331788 h 444"/>
                <a:gd name="T4" fmla="*/ 125413 w 748"/>
                <a:gd name="T5" fmla="*/ 369888 h 444"/>
                <a:gd name="T6" fmla="*/ 31750 w 748"/>
                <a:gd name="T7" fmla="*/ 455613 h 444"/>
                <a:gd name="T8" fmla="*/ 153988 w 748"/>
                <a:gd name="T9" fmla="*/ 495300 h 444"/>
                <a:gd name="T10" fmla="*/ 84138 w 748"/>
                <a:gd name="T11" fmla="*/ 581025 h 444"/>
                <a:gd name="T12" fmla="*/ 241300 w 748"/>
                <a:gd name="T13" fmla="*/ 595313 h 444"/>
                <a:gd name="T14" fmla="*/ 265113 w 748"/>
                <a:gd name="T15" fmla="*/ 690563 h 444"/>
                <a:gd name="T16" fmla="*/ 403225 w 748"/>
                <a:gd name="T17" fmla="*/ 654050 h 444"/>
                <a:gd name="T18" fmla="*/ 501650 w 748"/>
                <a:gd name="T19" fmla="*/ 704850 h 444"/>
                <a:gd name="T20" fmla="*/ 579438 w 748"/>
                <a:gd name="T21" fmla="*/ 657225 h 444"/>
                <a:gd name="T22" fmla="*/ 658813 w 748"/>
                <a:gd name="T23" fmla="*/ 704850 h 444"/>
                <a:gd name="T24" fmla="*/ 727075 w 748"/>
                <a:gd name="T25" fmla="*/ 649288 h 444"/>
                <a:gd name="T26" fmla="*/ 830263 w 748"/>
                <a:gd name="T27" fmla="*/ 685800 h 444"/>
                <a:gd name="T28" fmla="*/ 923925 w 748"/>
                <a:gd name="T29" fmla="*/ 609600 h 444"/>
                <a:gd name="T30" fmla="*/ 1095375 w 748"/>
                <a:gd name="T31" fmla="*/ 633413 h 444"/>
                <a:gd name="T32" fmla="*/ 1050925 w 748"/>
                <a:gd name="T33" fmla="*/ 544513 h 444"/>
                <a:gd name="T34" fmla="*/ 1169988 w 748"/>
                <a:gd name="T35" fmla="*/ 536575 h 444"/>
                <a:gd name="T36" fmla="*/ 1089025 w 748"/>
                <a:gd name="T37" fmla="*/ 434975 h 444"/>
                <a:gd name="T38" fmla="*/ 1187450 w 748"/>
                <a:gd name="T39" fmla="*/ 377825 h 444"/>
                <a:gd name="T40" fmla="*/ 1060450 w 748"/>
                <a:gd name="T41" fmla="*/ 315913 h 444"/>
                <a:gd name="T42" fmla="*/ 1133475 w 748"/>
                <a:gd name="T43" fmla="*/ 227013 h 444"/>
                <a:gd name="T44" fmla="*/ 998538 w 748"/>
                <a:gd name="T45" fmla="*/ 223838 h 444"/>
                <a:gd name="T46" fmla="*/ 1050925 w 748"/>
                <a:gd name="T47" fmla="*/ 122238 h 444"/>
                <a:gd name="T48" fmla="*/ 882650 w 748"/>
                <a:gd name="T49" fmla="*/ 134938 h 444"/>
                <a:gd name="T50" fmla="*/ 871538 w 748"/>
                <a:gd name="T51" fmla="*/ 28575 h 444"/>
                <a:gd name="T52" fmla="*/ 700088 w 748"/>
                <a:gd name="T53" fmla="*/ 74613 h 444"/>
                <a:gd name="T54" fmla="*/ 638175 w 748"/>
                <a:gd name="T55" fmla="*/ 0 h 444"/>
                <a:gd name="T56" fmla="*/ 530225 w 748"/>
                <a:gd name="T57" fmla="*/ 69850 h 444"/>
                <a:gd name="T58" fmla="*/ 423863 w 748"/>
                <a:gd name="T59" fmla="*/ 0 h 444"/>
                <a:gd name="T60" fmla="*/ 358775 w 748"/>
                <a:gd name="T61" fmla="*/ 104775 h 444"/>
                <a:gd name="T62" fmla="*/ 244475 w 748"/>
                <a:gd name="T63" fmla="*/ 49213 h 444"/>
                <a:gd name="T64" fmla="*/ 247650 w 748"/>
                <a:gd name="T65" fmla="*/ 141288 h 444"/>
                <a:gd name="T66" fmla="*/ 100013 w 748"/>
                <a:gd name="T67" fmla="*/ 114300 h 444"/>
                <a:gd name="T68" fmla="*/ 134938 w 748"/>
                <a:gd name="T69" fmla="*/ 207963 h 444"/>
                <a:gd name="T70" fmla="*/ 0 w 748"/>
                <a:gd name="T71" fmla="*/ 206375 h 444"/>
                <a:gd name="T72" fmla="*/ 106363 w 748"/>
                <a:gd name="T73" fmla="*/ 301625 h 44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48" h="444">
                  <a:moveTo>
                    <a:pt x="67" y="190"/>
                  </a:moveTo>
                  <a:lnTo>
                    <a:pt x="7" y="209"/>
                  </a:lnTo>
                  <a:lnTo>
                    <a:pt x="79" y="233"/>
                  </a:lnTo>
                  <a:lnTo>
                    <a:pt x="20" y="287"/>
                  </a:lnTo>
                  <a:lnTo>
                    <a:pt x="97" y="312"/>
                  </a:lnTo>
                  <a:lnTo>
                    <a:pt x="53" y="366"/>
                  </a:lnTo>
                  <a:lnTo>
                    <a:pt x="152" y="375"/>
                  </a:lnTo>
                  <a:lnTo>
                    <a:pt x="167" y="435"/>
                  </a:lnTo>
                  <a:lnTo>
                    <a:pt x="254" y="412"/>
                  </a:lnTo>
                  <a:lnTo>
                    <a:pt x="316" y="444"/>
                  </a:lnTo>
                  <a:lnTo>
                    <a:pt x="365" y="414"/>
                  </a:lnTo>
                  <a:lnTo>
                    <a:pt x="415" y="444"/>
                  </a:lnTo>
                  <a:lnTo>
                    <a:pt x="458" y="409"/>
                  </a:lnTo>
                  <a:lnTo>
                    <a:pt x="523" y="432"/>
                  </a:lnTo>
                  <a:lnTo>
                    <a:pt x="582" y="384"/>
                  </a:lnTo>
                  <a:lnTo>
                    <a:pt x="690" y="399"/>
                  </a:lnTo>
                  <a:lnTo>
                    <a:pt x="662" y="343"/>
                  </a:lnTo>
                  <a:lnTo>
                    <a:pt x="737" y="338"/>
                  </a:lnTo>
                  <a:lnTo>
                    <a:pt x="686" y="274"/>
                  </a:lnTo>
                  <a:lnTo>
                    <a:pt x="748" y="238"/>
                  </a:lnTo>
                  <a:lnTo>
                    <a:pt x="668" y="199"/>
                  </a:lnTo>
                  <a:lnTo>
                    <a:pt x="714" y="143"/>
                  </a:lnTo>
                  <a:lnTo>
                    <a:pt x="629" y="141"/>
                  </a:lnTo>
                  <a:lnTo>
                    <a:pt x="662" y="77"/>
                  </a:lnTo>
                  <a:lnTo>
                    <a:pt x="556" y="85"/>
                  </a:lnTo>
                  <a:lnTo>
                    <a:pt x="549" y="18"/>
                  </a:lnTo>
                  <a:lnTo>
                    <a:pt x="441" y="47"/>
                  </a:lnTo>
                  <a:lnTo>
                    <a:pt x="402" y="0"/>
                  </a:lnTo>
                  <a:lnTo>
                    <a:pt x="334" y="44"/>
                  </a:lnTo>
                  <a:lnTo>
                    <a:pt x="267" y="0"/>
                  </a:lnTo>
                  <a:lnTo>
                    <a:pt x="226" y="66"/>
                  </a:lnTo>
                  <a:lnTo>
                    <a:pt x="154" y="31"/>
                  </a:lnTo>
                  <a:lnTo>
                    <a:pt x="156" y="89"/>
                  </a:lnTo>
                  <a:lnTo>
                    <a:pt x="63" y="72"/>
                  </a:lnTo>
                  <a:lnTo>
                    <a:pt x="85" y="131"/>
                  </a:lnTo>
                  <a:lnTo>
                    <a:pt x="0" y="130"/>
                  </a:lnTo>
                  <a:lnTo>
                    <a:pt x="67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97"/>
            <p:cNvSpPr>
              <a:spLocks/>
            </p:cNvSpPr>
            <p:nvPr/>
          </p:nvSpPr>
          <p:spPr bwMode="auto">
            <a:xfrm>
              <a:off x="380106" y="1359234"/>
              <a:ext cx="1106724" cy="689599"/>
            </a:xfrm>
            <a:custGeom>
              <a:avLst/>
              <a:gdLst>
                <a:gd name="T0" fmla="*/ 106363 w 748"/>
                <a:gd name="T1" fmla="*/ 301625 h 444"/>
                <a:gd name="T2" fmla="*/ 11113 w 748"/>
                <a:gd name="T3" fmla="*/ 331788 h 444"/>
                <a:gd name="T4" fmla="*/ 125413 w 748"/>
                <a:gd name="T5" fmla="*/ 369888 h 444"/>
                <a:gd name="T6" fmla="*/ 31750 w 748"/>
                <a:gd name="T7" fmla="*/ 455613 h 444"/>
                <a:gd name="T8" fmla="*/ 153988 w 748"/>
                <a:gd name="T9" fmla="*/ 495300 h 444"/>
                <a:gd name="T10" fmla="*/ 84138 w 748"/>
                <a:gd name="T11" fmla="*/ 581025 h 444"/>
                <a:gd name="T12" fmla="*/ 241300 w 748"/>
                <a:gd name="T13" fmla="*/ 595313 h 444"/>
                <a:gd name="T14" fmla="*/ 265113 w 748"/>
                <a:gd name="T15" fmla="*/ 690563 h 444"/>
                <a:gd name="T16" fmla="*/ 403225 w 748"/>
                <a:gd name="T17" fmla="*/ 654050 h 444"/>
                <a:gd name="T18" fmla="*/ 501650 w 748"/>
                <a:gd name="T19" fmla="*/ 704850 h 444"/>
                <a:gd name="T20" fmla="*/ 579438 w 748"/>
                <a:gd name="T21" fmla="*/ 657225 h 444"/>
                <a:gd name="T22" fmla="*/ 658813 w 748"/>
                <a:gd name="T23" fmla="*/ 704850 h 444"/>
                <a:gd name="T24" fmla="*/ 727075 w 748"/>
                <a:gd name="T25" fmla="*/ 649288 h 444"/>
                <a:gd name="T26" fmla="*/ 830263 w 748"/>
                <a:gd name="T27" fmla="*/ 685800 h 444"/>
                <a:gd name="T28" fmla="*/ 923925 w 748"/>
                <a:gd name="T29" fmla="*/ 609600 h 444"/>
                <a:gd name="T30" fmla="*/ 1095375 w 748"/>
                <a:gd name="T31" fmla="*/ 633413 h 444"/>
                <a:gd name="T32" fmla="*/ 1050925 w 748"/>
                <a:gd name="T33" fmla="*/ 544513 h 444"/>
                <a:gd name="T34" fmla="*/ 1169988 w 748"/>
                <a:gd name="T35" fmla="*/ 536575 h 444"/>
                <a:gd name="T36" fmla="*/ 1089025 w 748"/>
                <a:gd name="T37" fmla="*/ 434975 h 444"/>
                <a:gd name="T38" fmla="*/ 1187450 w 748"/>
                <a:gd name="T39" fmla="*/ 377825 h 444"/>
                <a:gd name="T40" fmla="*/ 1060450 w 748"/>
                <a:gd name="T41" fmla="*/ 315913 h 444"/>
                <a:gd name="T42" fmla="*/ 1133475 w 748"/>
                <a:gd name="T43" fmla="*/ 227013 h 444"/>
                <a:gd name="T44" fmla="*/ 998538 w 748"/>
                <a:gd name="T45" fmla="*/ 223838 h 444"/>
                <a:gd name="T46" fmla="*/ 1050925 w 748"/>
                <a:gd name="T47" fmla="*/ 122238 h 444"/>
                <a:gd name="T48" fmla="*/ 882650 w 748"/>
                <a:gd name="T49" fmla="*/ 134938 h 444"/>
                <a:gd name="T50" fmla="*/ 871538 w 748"/>
                <a:gd name="T51" fmla="*/ 28575 h 444"/>
                <a:gd name="T52" fmla="*/ 700088 w 748"/>
                <a:gd name="T53" fmla="*/ 74613 h 444"/>
                <a:gd name="T54" fmla="*/ 638175 w 748"/>
                <a:gd name="T55" fmla="*/ 0 h 444"/>
                <a:gd name="T56" fmla="*/ 530225 w 748"/>
                <a:gd name="T57" fmla="*/ 69850 h 444"/>
                <a:gd name="T58" fmla="*/ 423863 w 748"/>
                <a:gd name="T59" fmla="*/ 0 h 444"/>
                <a:gd name="T60" fmla="*/ 358775 w 748"/>
                <a:gd name="T61" fmla="*/ 104775 h 444"/>
                <a:gd name="T62" fmla="*/ 244475 w 748"/>
                <a:gd name="T63" fmla="*/ 49213 h 444"/>
                <a:gd name="T64" fmla="*/ 247650 w 748"/>
                <a:gd name="T65" fmla="*/ 141288 h 444"/>
                <a:gd name="T66" fmla="*/ 100013 w 748"/>
                <a:gd name="T67" fmla="*/ 114300 h 444"/>
                <a:gd name="T68" fmla="*/ 134938 w 748"/>
                <a:gd name="T69" fmla="*/ 207963 h 444"/>
                <a:gd name="T70" fmla="*/ 0 w 748"/>
                <a:gd name="T71" fmla="*/ 206375 h 444"/>
                <a:gd name="T72" fmla="*/ 106363 w 748"/>
                <a:gd name="T73" fmla="*/ 301625 h 44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48" h="444">
                  <a:moveTo>
                    <a:pt x="67" y="190"/>
                  </a:moveTo>
                  <a:lnTo>
                    <a:pt x="7" y="209"/>
                  </a:lnTo>
                  <a:lnTo>
                    <a:pt x="79" y="233"/>
                  </a:lnTo>
                  <a:lnTo>
                    <a:pt x="20" y="287"/>
                  </a:lnTo>
                  <a:lnTo>
                    <a:pt x="97" y="312"/>
                  </a:lnTo>
                  <a:lnTo>
                    <a:pt x="53" y="366"/>
                  </a:lnTo>
                  <a:lnTo>
                    <a:pt x="152" y="375"/>
                  </a:lnTo>
                  <a:lnTo>
                    <a:pt x="167" y="435"/>
                  </a:lnTo>
                  <a:lnTo>
                    <a:pt x="254" y="412"/>
                  </a:lnTo>
                  <a:lnTo>
                    <a:pt x="316" y="444"/>
                  </a:lnTo>
                  <a:lnTo>
                    <a:pt x="365" y="414"/>
                  </a:lnTo>
                  <a:lnTo>
                    <a:pt x="415" y="444"/>
                  </a:lnTo>
                  <a:lnTo>
                    <a:pt x="458" y="409"/>
                  </a:lnTo>
                  <a:lnTo>
                    <a:pt x="523" y="432"/>
                  </a:lnTo>
                  <a:lnTo>
                    <a:pt x="582" y="384"/>
                  </a:lnTo>
                  <a:lnTo>
                    <a:pt x="690" y="399"/>
                  </a:lnTo>
                  <a:lnTo>
                    <a:pt x="662" y="343"/>
                  </a:lnTo>
                  <a:lnTo>
                    <a:pt x="737" y="338"/>
                  </a:lnTo>
                  <a:lnTo>
                    <a:pt x="686" y="274"/>
                  </a:lnTo>
                  <a:lnTo>
                    <a:pt x="748" y="238"/>
                  </a:lnTo>
                  <a:lnTo>
                    <a:pt x="668" y="199"/>
                  </a:lnTo>
                  <a:lnTo>
                    <a:pt x="714" y="143"/>
                  </a:lnTo>
                  <a:lnTo>
                    <a:pt x="629" y="141"/>
                  </a:lnTo>
                  <a:lnTo>
                    <a:pt x="662" y="77"/>
                  </a:lnTo>
                  <a:lnTo>
                    <a:pt x="556" y="85"/>
                  </a:lnTo>
                  <a:lnTo>
                    <a:pt x="549" y="18"/>
                  </a:lnTo>
                  <a:lnTo>
                    <a:pt x="441" y="47"/>
                  </a:lnTo>
                  <a:lnTo>
                    <a:pt x="402" y="0"/>
                  </a:lnTo>
                  <a:lnTo>
                    <a:pt x="334" y="44"/>
                  </a:lnTo>
                  <a:lnTo>
                    <a:pt x="267" y="0"/>
                  </a:lnTo>
                  <a:lnTo>
                    <a:pt x="226" y="66"/>
                  </a:lnTo>
                  <a:lnTo>
                    <a:pt x="154" y="31"/>
                  </a:lnTo>
                  <a:lnTo>
                    <a:pt x="156" y="89"/>
                  </a:lnTo>
                  <a:lnTo>
                    <a:pt x="63" y="72"/>
                  </a:lnTo>
                  <a:lnTo>
                    <a:pt x="85" y="131"/>
                  </a:lnTo>
                  <a:lnTo>
                    <a:pt x="0" y="130"/>
                  </a:lnTo>
                  <a:lnTo>
                    <a:pt x="67" y="19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98"/>
            <p:cNvSpPr>
              <a:spLocks/>
            </p:cNvSpPr>
            <p:nvPr/>
          </p:nvSpPr>
          <p:spPr bwMode="auto">
            <a:xfrm>
              <a:off x="295770" y="1267598"/>
              <a:ext cx="1456512" cy="938642"/>
            </a:xfrm>
            <a:custGeom>
              <a:avLst/>
              <a:gdLst>
                <a:gd name="T0" fmla="*/ 106363 w 748"/>
                <a:gd name="T1" fmla="*/ 304800 h 445"/>
                <a:gd name="T2" fmla="*/ 7938 w 748"/>
                <a:gd name="T3" fmla="*/ 333375 h 445"/>
                <a:gd name="T4" fmla="*/ 122238 w 748"/>
                <a:gd name="T5" fmla="*/ 373062 h 445"/>
                <a:gd name="T6" fmla="*/ 28575 w 748"/>
                <a:gd name="T7" fmla="*/ 458787 h 445"/>
                <a:gd name="T8" fmla="*/ 153988 w 748"/>
                <a:gd name="T9" fmla="*/ 498475 h 445"/>
                <a:gd name="T10" fmla="*/ 84138 w 748"/>
                <a:gd name="T11" fmla="*/ 581025 h 445"/>
                <a:gd name="T12" fmla="*/ 241300 w 748"/>
                <a:gd name="T13" fmla="*/ 596900 h 445"/>
                <a:gd name="T14" fmla="*/ 265113 w 748"/>
                <a:gd name="T15" fmla="*/ 693737 h 445"/>
                <a:gd name="T16" fmla="*/ 400050 w 748"/>
                <a:gd name="T17" fmla="*/ 657225 h 445"/>
                <a:gd name="T18" fmla="*/ 501650 w 748"/>
                <a:gd name="T19" fmla="*/ 706437 h 445"/>
                <a:gd name="T20" fmla="*/ 576263 w 748"/>
                <a:gd name="T21" fmla="*/ 658812 h 445"/>
                <a:gd name="T22" fmla="*/ 655638 w 748"/>
                <a:gd name="T23" fmla="*/ 706437 h 445"/>
                <a:gd name="T24" fmla="*/ 727075 w 748"/>
                <a:gd name="T25" fmla="*/ 649287 h 445"/>
                <a:gd name="T26" fmla="*/ 830263 w 748"/>
                <a:gd name="T27" fmla="*/ 688975 h 445"/>
                <a:gd name="T28" fmla="*/ 923925 w 748"/>
                <a:gd name="T29" fmla="*/ 612775 h 445"/>
                <a:gd name="T30" fmla="*/ 1093788 w 748"/>
                <a:gd name="T31" fmla="*/ 636587 h 445"/>
                <a:gd name="T32" fmla="*/ 1050925 w 748"/>
                <a:gd name="T33" fmla="*/ 547687 h 445"/>
                <a:gd name="T34" fmla="*/ 1166813 w 748"/>
                <a:gd name="T35" fmla="*/ 536575 h 445"/>
                <a:gd name="T36" fmla="*/ 1087438 w 748"/>
                <a:gd name="T37" fmla="*/ 434975 h 445"/>
                <a:gd name="T38" fmla="*/ 1187450 w 748"/>
                <a:gd name="T39" fmla="*/ 381000 h 445"/>
                <a:gd name="T40" fmla="*/ 1058863 w 748"/>
                <a:gd name="T41" fmla="*/ 317500 h 445"/>
                <a:gd name="T42" fmla="*/ 1130300 w 748"/>
                <a:gd name="T43" fmla="*/ 228600 h 445"/>
                <a:gd name="T44" fmla="*/ 995363 w 748"/>
                <a:gd name="T45" fmla="*/ 223837 h 445"/>
                <a:gd name="T46" fmla="*/ 1050925 w 748"/>
                <a:gd name="T47" fmla="*/ 122237 h 445"/>
                <a:gd name="T48" fmla="*/ 882650 w 748"/>
                <a:gd name="T49" fmla="*/ 134937 h 445"/>
                <a:gd name="T50" fmla="*/ 871538 w 748"/>
                <a:gd name="T51" fmla="*/ 30162 h 445"/>
                <a:gd name="T52" fmla="*/ 700088 w 748"/>
                <a:gd name="T53" fmla="*/ 77787 h 445"/>
                <a:gd name="T54" fmla="*/ 638175 w 748"/>
                <a:gd name="T55" fmla="*/ 0 h 445"/>
                <a:gd name="T56" fmla="*/ 528638 w 748"/>
                <a:gd name="T57" fmla="*/ 69850 h 445"/>
                <a:gd name="T58" fmla="*/ 423863 w 748"/>
                <a:gd name="T59" fmla="*/ 0 h 445"/>
                <a:gd name="T60" fmla="*/ 358775 w 748"/>
                <a:gd name="T61" fmla="*/ 106362 h 445"/>
                <a:gd name="T62" fmla="*/ 241300 w 748"/>
                <a:gd name="T63" fmla="*/ 49212 h 445"/>
                <a:gd name="T64" fmla="*/ 246063 w 748"/>
                <a:gd name="T65" fmla="*/ 142875 h 445"/>
                <a:gd name="T66" fmla="*/ 98425 w 748"/>
                <a:gd name="T67" fmla="*/ 114300 h 445"/>
                <a:gd name="T68" fmla="*/ 134938 w 748"/>
                <a:gd name="T69" fmla="*/ 211137 h 445"/>
                <a:gd name="T70" fmla="*/ 0 w 748"/>
                <a:gd name="T71" fmla="*/ 204787 h 445"/>
                <a:gd name="T72" fmla="*/ 106363 w 748"/>
                <a:gd name="T73" fmla="*/ 304800 h 44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48" h="445">
                  <a:moveTo>
                    <a:pt x="67" y="192"/>
                  </a:moveTo>
                  <a:lnTo>
                    <a:pt x="5" y="210"/>
                  </a:lnTo>
                  <a:lnTo>
                    <a:pt x="77" y="235"/>
                  </a:lnTo>
                  <a:lnTo>
                    <a:pt x="18" y="289"/>
                  </a:lnTo>
                  <a:lnTo>
                    <a:pt x="97" y="314"/>
                  </a:lnTo>
                  <a:lnTo>
                    <a:pt x="53" y="366"/>
                  </a:lnTo>
                  <a:lnTo>
                    <a:pt x="152" y="376"/>
                  </a:lnTo>
                  <a:lnTo>
                    <a:pt x="167" y="437"/>
                  </a:lnTo>
                  <a:lnTo>
                    <a:pt x="252" y="414"/>
                  </a:lnTo>
                  <a:lnTo>
                    <a:pt x="316" y="445"/>
                  </a:lnTo>
                  <a:lnTo>
                    <a:pt x="363" y="415"/>
                  </a:lnTo>
                  <a:lnTo>
                    <a:pt x="413" y="445"/>
                  </a:lnTo>
                  <a:lnTo>
                    <a:pt x="458" y="409"/>
                  </a:lnTo>
                  <a:lnTo>
                    <a:pt x="523" y="434"/>
                  </a:lnTo>
                  <a:lnTo>
                    <a:pt x="582" y="386"/>
                  </a:lnTo>
                  <a:lnTo>
                    <a:pt x="689" y="401"/>
                  </a:lnTo>
                  <a:lnTo>
                    <a:pt x="662" y="345"/>
                  </a:lnTo>
                  <a:lnTo>
                    <a:pt x="735" y="338"/>
                  </a:lnTo>
                  <a:lnTo>
                    <a:pt x="685" y="274"/>
                  </a:lnTo>
                  <a:lnTo>
                    <a:pt x="748" y="240"/>
                  </a:lnTo>
                  <a:lnTo>
                    <a:pt x="667" y="200"/>
                  </a:lnTo>
                  <a:lnTo>
                    <a:pt x="712" y="144"/>
                  </a:lnTo>
                  <a:lnTo>
                    <a:pt x="627" y="141"/>
                  </a:lnTo>
                  <a:lnTo>
                    <a:pt x="662" y="77"/>
                  </a:lnTo>
                  <a:lnTo>
                    <a:pt x="556" y="85"/>
                  </a:lnTo>
                  <a:lnTo>
                    <a:pt x="549" y="19"/>
                  </a:lnTo>
                  <a:lnTo>
                    <a:pt x="441" y="49"/>
                  </a:lnTo>
                  <a:lnTo>
                    <a:pt x="402" y="0"/>
                  </a:lnTo>
                  <a:lnTo>
                    <a:pt x="333" y="44"/>
                  </a:lnTo>
                  <a:lnTo>
                    <a:pt x="267" y="0"/>
                  </a:lnTo>
                  <a:lnTo>
                    <a:pt x="226" y="67"/>
                  </a:lnTo>
                  <a:lnTo>
                    <a:pt x="152" y="31"/>
                  </a:lnTo>
                  <a:lnTo>
                    <a:pt x="155" y="90"/>
                  </a:lnTo>
                  <a:lnTo>
                    <a:pt x="62" y="72"/>
                  </a:lnTo>
                  <a:lnTo>
                    <a:pt x="85" y="133"/>
                  </a:lnTo>
                  <a:lnTo>
                    <a:pt x="0" y="129"/>
                  </a:lnTo>
                  <a:lnTo>
                    <a:pt x="67" y="192"/>
                  </a:lnTo>
                  <a:close/>
                </a:path>
              </a:pathLst>
            </a:custGeom>
            <a:solidFill>
              <a:srgbClr val="FFFF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Rectangle 99"/>
            <p:cNvSpPr>
              <a:spLocks noChangeArrowheads="1"/>
            </p:cNvSpPr>
            <p:nvPr/>
          </p:nvSpPr>
          <p:spPr bwMode="auto">
            <a:xfrm>
              <a:off x="669232" y="1502170"/>
              <a:ext cx="6950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Human</a:t>
              </a:r>
              <a:endParaRPr lang="en-US" dirty="0"/>
            </a:p>
          </p:txBody>
        </p:sp>
        <p:sp>
          <p:nvSpPr>
            <p:cNvPr id="57" name="Rectangle 100"/>
            <p:cNvSpPr>
              <a:spLocks noChangeArrowheads="1"/>
            </p:cNvSpPr>
            <p:nvPr/>
          </p:nvSpPr>
          <p:spPr bwMode="auto">
            <a:xfrm>
              <a:off x="613899" y="1717856"/>
              <a:ext cx="7994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Thought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22660" y="1921129"/>
            <a:ext cx="2271726" cy="1012454"/>
            <a:chOff x="4022660" y="1921129"/>
            <a:chExt cx="2271726" cy="1012454"/>
          </a:xfrm>
        </p:grpSpPr>
        <p:sp>
          <p:nvSpPr>
            <p:cNvPr id="60" name="Text Box 112"/>
            <p:cNvSpPr txBox="1">
              <a:spLocks noChangeArrowheads="1"/>
            </p:cNvSpPr>
            <p:nvPr/>
          </p:nvSpPr>
          <p:spPr bwMode="auto">
            <a:xfrm>
              <a:off x="5215866" y="2441234"/>
              <a:ext cx="1075518" cy="4923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rgbClr val="000000"/>
                  </a:solidFill>
                </a:rPr>
                <a:t>VM Code</a:t>
              </a:r>
            </a:p>
          </p:txBody>
        </p:sp>
        <p:sp>
          <p:nvSpPr>
            <p:cNvPr id="62" name="Rectangle 125"/>
            <p:cNvSpPr>
              <a:spLocks noChangeArrowheads="1"/>
            </p:cNvSpPr>
            <p:nvPr/>
          </p:nvSpPr>
          <p:spPr bwMode="auto">
            <a:xfrm>
              <a:off x="4225686" y="1921129"/>
              <a:ext cx="80489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</a:rPr>
                <a:t>compiler</a:t>
              </a:r>
              <a:endParaRPr lang="en-US" sz="1600" dirty="0"/>
            </a:p>
          </p:txBody>
        </p:sp>
        <p:sp>
          <p:nvSpPr>
            <p:cNvPr id="63" name="Line 126"/>
            <p:cNvSpPr>
              <a:spLocks noChangeShapeType="1"/>
            </p:cNvSpPr>
            <p:nvPr/>
          </p:nvSpPr>
          <p:spPr bwMode="auto">
            <a:xfrm>
              <a:off x="4022660" y="2278850"/>
              <a:ext cx="1213648" cy="7149"/>
            </a:xfrm>
            <a:prstGeom prst="line">
              <a:avLst/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67" name="Text Box 111"/>
            <p:cNvSpPr txBox="1">
              <a:spLocks noChangeArrowheads="1"/>
            </p:cNvSpPr>
            <p:nvPr/>
          </p:nvSpPr>
          <p:spPr bwMode="auto">
            <a:xfrm>
              <a:off x="5216449" y="2116017"/>
              <a:ext cx="1077937" cy="335406"/>
            </a:xfrm>
            <a:prstGeom prst="rect">
              <a:avLst/>
            </a:prstGeom>
            <a:solidFill>
              <a:srgbClr val="FFDFB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chemeClr val="hlink"/>
                  </a:solidFill>
                </a:rPr>
                <a:t>abstraction</a:t>
              </a:r>
            </a:p>
          </p:txBody>
        </p:sp>
      </p:grpSp>
      <p:sp>
        <p:nvSpPr>
          <p:cNvPr id="72" name="Text Box 110"/>
          <p:cNvSpPr txBox="1">
            <a:spLocks noChangeArrowheads="1"/>
          </p:cNvSpPr>
          <p:nvPr/>
        </p:nvSpPr>
        <p:spPr bwMode="auto">
          <a:xfrm>
            <a:off x="2656661" y="2284558"/>
            <a:ext cx="1149180" cy="563794"/>
          </a:xfrm>
          <a:prstGeom prst="rect">
            <a:avLst/>
          </a:prstGeom>
          <a:solidFill>
            <a:srgbClr val="CCFFFF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rIns="0" bIns="46800" anchor="b" anchorCtr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dirty="0">
                <a:solidFill>
                  <a:srgbClr val="000000"/>
                </a:solidFill>
              </a:rPr>
              <a:t>  OS</a:t>
            </a:r>
          </a:p>
        </p:txBody>
      </p:sp>
      <p:sp>
        <p:nvSpPr>
          <p:cNvPr id="73" name="Text Box 111"/>
          <p:cNvSpPr txBox="1">
            <a:spLocks noChangeArrowheads="1"/>
          </p:cNvSpPr>
          <p:nvPr/>
        </p:nvSpPr>
        <p:spPr bwMode="auto">
          <a:xfrm>
            <a:off x="2656659" y="2073600"/>
            <a:ext cx="1149180" cy="228238"/>
          </a:xfrm>
          <a:prstGeom prst="rect">
            <a:avLst/>
          </a:prstGeom>
          <a:solidFill>
            <a:srgbClr val="FFDFBF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sz="1400" dirty="0">
              <a:solidFill>
                <a:schemeClr val="hlink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782031" y="1191845"/>
            <a:ext cx="2242892" cy="1348587"/>
            <a:chOff x="1782031" y="1191845"/>
            <a:chExt cx="2242892" cy="1348587"/>
          </a:xfrm>
        </p:grpSpPr>
        <p:sp>
          <p:nvSpPr>
            <p:cNvPr id="79" name="Rectangle 102"/>
            <p:cNvSpPr>
              <a:spLocks noChangeArrowheads="1"/>
            </p:cNvSpPr>
            <p:nvPr/>
          </p:nvSpPr>
          <p:spPr bwMode="auto">
            <a:xfrm>
              <a:off x="1953946" y="1191845"/>
              <a:ext cx="80489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</a:rPr>
                <a:t>write a program</a:t>
              </a:r>
              <a:endParaRPr lang="en-US" sz="1600" dirty="0"/>
            </a:p>
          </p:txBody>
        </p:sp>
        <p:sp>
          <p:nvSpPr>
            <p:cNvPr id="82" name="Text Box 110"/>
            <p:cNvSpPr txBox="1">
              <a:spLocks noChangeArrowheads="1"/>
            </p:cNvSpPr>
            <p:nvPr/>
          </p:nvSpPr>
          <p:spPr bwMode="auto">
            <a:xfrm>
              <a:off x="2875743" y="1976638"/>
              <a:ext cx="1149180" cy="56379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rIns="0" bIns="0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rgbClr val="000000"/>
                  </a:solidFill>
                </a:rPr>
                <a:t>high-level</a:t>
              </a:r>
              <a:br>
                <a:rPr lang="en-US" sz="1400" dirty="0">
                  <a:solidFill>
                    <a:srgbClr val="000000"/>
                  </a:solidFill>
                </a:rPr>
              </a:br>
              <a:r>
                <a:rPr lang="en-US" sz="1400" dirty="0">
                  <a:solidFill>
                    <a:srgbClr val="000000"/>
                  </a:solidFill>
                </a:rPr>
                <a:t>language</a:t>
              </a:r>
            </a:p>
          </p:txBody>
        </p:sp>
        <p:sp>
          <p:nvSpPr>
            <p:cNvPr id="87" name="Text Box 111"/>
            <p:cNvSpPr txBox="1">
              <a:spLocks noChangeArrowheads="1"/>
            </p:cNvSpPr>
            <p:nvPr/>
          </p:nvSpPr>
          <p:spPr bwMode="auto">
            <a:xfrm>
              <a:off x="2875743" y="1641232"/>
              <a:ext cx="1149180" cy="335406"/>
            </a:xfrm>
            <a:prstGeom prst="rect">
              <a:avLst/>
            </a:prstGeom>
            <a:solidFill>
              <a:srgbClr val="FFDFB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chemeClr val="hlink"/>
                  </a:solidFill>
                </a:rPr>
                <a:t>abstraction</a:t>
              </a:r>
            </a:p>
          </p:txBody>
        </p:sp>
        <p:sp>
          <p:nvSpPr>
            <p:cNvPr id="88" name="Line 124"/>
            <p:cNvSpPr>
              <a:spLocks noChangeShapeType="1"/>
            </p:cNvSpPr>
            <p:nvPr/>
          </p:nvSpPr>
          <p:spPr bwMode="auto">
            <a:xfrm>
              <a:off x="1782031" y="1801424"/>
              <a:ext cx="1074173" cy="0"/>
            </a:xfrm>
            <a:prstGeom prst="line">
              <a:avLst/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91" name="Oval 90"/>
          <p:cNvSpPr/>
          <p:nvPr/>
        </p:nvSpPr>
        <p:spPr>
          <a:xfrm>
            <a:off x="2093107" y="1894560"/>
            <a:ext cx="345566" cy="302400"/>
          </a:xfrm>
          <a:prstGeom prst="ellipse">
            <a:avLst/>
          </a:prstGeom>
          <a:solidFill>
            <a:srgbClr val="00009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p9</a:t>
            </a:r>
          </a:p>
        </p:txBody>
      </p:sp>
      <p:sp>
        <p:nvSpPr>
          <p:cNvPr id="55" name="Line 136"/>
          <p:cNvSpPr>
            <a:spLocks noChangeShapeType="1"/>
          </p:cNvSpPr>
          <p:nvPr/>
        </p:nvSpPr>
        <p:spPr bwMode="auto">
          <a:xfrm>
            <a:off x="8075482" y="3388580"/>
            <a:ext cx="18903" cy="689500"/>
          </a:xfrm>
          <a:prstGeom prst="line">
            <a:avLst/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239947" y="3051552"/>
            <a:ext cx="652316" cy="412989"/>
            <a:chOff x="6239947" y="3051552"/>
            <a:chExt cx="652316" cy="412989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9947" y="3051552"/>
              <a:ext cx="399410" cy="224044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853" y="3240497"/>
              <a:ext cx="399410" cy="224044"/>
            </a:xfrm>
            <a:prstGeom prst="rect">
              <a:avLst/>
            </a:prstGeom>
          </p:spPr>
        </p:pic>
      </p:grpSp>
      <p:sp>
        <p:nvSpPr>
          <p:cNvPr id="58" name="Oval 57"/>
          <p:cNvSpPr/>
          <p:nvPr/>
        </p:nvSpPr>
        <p:spPr>
          <a:xfrm>
            <a:off x="6531198" y="2782080"/>
            <a:ext cx="345566" cy="30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p7</a:t>
            </a:r>
          </a:p>
        </p:txBody>
      </p:sp>
      <p:sp>
        <p:nvSpPr>
          <p:cNvPr id="66" name="Oval 65"/>
          <p:cNvSpPr/>
          <p:nvPr/>
        </p:nvSpPr>
        <p:spPr>
          <a:xfrm>
            <a:off x="6787269" y="2917200"/>
            <a:ext cx="345566" cy="30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p8</a:t>
            </a:r>
          </a:p>
        </p:txBody>
      </p:sp>
      <p:sp>
        <p:nvSpPr>
          <p:cNvPr id="68" name="Oval 67"/>
          <p:cNvSpPr/>
          <p:nvPr/>
        </p:nvSpPr>
        <p:spPr>
          <a:xfrm>
            <a:off x="4223872" y="2383920"/>
            <a:ext cx="432630" cy="30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p10</a:t>
            </a:r>
          </a:p>
        </p:txBody>
      </p:sp>
      <p:sp>
        <p:nvSpPr>
          <p:cNvPr id="69" name="Oval 68"/>
          <p:cNvSpPr/>
          <p:nvPr/>
        </p:nvSpPr>
        <p:spPr>
          <a:xfrm>
            <a:off x="4436746" y="2614080"/>
            <a:ext cx="432630" cy="30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p11</a:t>
            </a:r>
          </a:p>
        </p:txBody>
      </p:sp>
      <p:sp>
        <p:nvSpPr>
          <p:cNvPr id="70" name="Oval 69"/>
          <p:cNvSpPr/>
          <p:nvPr/>
        </p:nvSpPr>
        <p:spPr>
          <a:xfrm>
            <a:off x="3163685" y="2706000"/>
            <a:ext cx="432630" cy="30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p12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6968" y="4060378"/>
            <a:ext cx="5802941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2000" u="sng" dirty="0">
                <a:latin typeface="Times New Roman"/>
                <a:cs typeface="Times New Roman"/>
              </a:rPr>
              <a:t>Agenda</a:t>
            </a:r>
            <a:endParaRPr lang="en-US" sz="2000" dirty="0">
              <a:latin typeface="Times New Roman"/>
              <a:cs typeface="Times New Roman"/>
            </a:endParaRPr>
          </a:p>
          <a:p>
            <a:pPr marL="265113" lvl="0" indent="-265113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Projects 7,8:      developing a VM translator</a:t>
            </a:r>
          </a:p>
          <a:p>
            <a:pPr marL="265113" lvl="0" indent="-265113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Projects 10,11:  developing a Jack compiler</a:t>
            </a:r>
          </a:p>
          <a:p>
            <a:pPr marL="265113" lvl="0" indent="-265113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Module 12:       developing an operating system</a:t>
            </a:r>
          </a:p>
          <a:p>
            <a:pPr marL="265113" lvl="0" indent="-265113">
              <a:spcBef>
                <a:spcPts val="1000"/>
              </a:spcBef>
              <a:buFont typeface="Arial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Project 9:          Jack overview</a:t>
            </a:r>
          </a:p>
        </p:txBody>
      </p:sp>
    </p:spTree>
    <p:extLst>
      <p:ext uri="{BB962C8B-B14F-4D97-AF65-F5344CB8AC3E}">
        <p14:creationId xmlns:p14="http://schemas.microsoft.com/office/powerpoint/2010/main" val="377731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825412" y="1317382"/>
            <a:ext cx="5140959" cy="4338041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/** Prints this list.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void print()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var List current;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creates a List variable and 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      </a:t>
            </a:r>
            <a:r>
              <a:rPr lang="en-US" dirty="0">
                <a:ea typeface="Consolas"/>
              </a:rPr>
              <a:t>let current = this;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initializes it to the first item of this list</a:t>
            </a:r>
            <a:endParaRPr lang="en-US" dirty="0">
              <a:ea typeface="Consolas"/>
            </a:endParaRPr>
          </a:p>
          <a:p>
            <a:pPr>
              <a:spcBef>
                <a:spcPts val="700"/>
              </a:spcBef>
            </a:pPr>
            <a:r>
              <a:rPr lang="en-US" dirty="0">
                <a:ea typeface="Consolas"/>
              </a:rPr>
              <a:t>      while (~(current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Output.printInt(current.getData());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Output.printChar(32);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prints a space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current = current.getNext();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7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sequential access</a:t>
            </a:r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554369" y="5235149"/>
            <a:ext cx="3577256" cy="1343049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033883" y="6054123"/>
            <a:ext cx="2903417" cy="329956"/>
            <a:chOff x="1309076" y="3090863"/>
            <a:chExt cx="2903417" cy="329956"/>
          </a:xfrm>
        </p:grpSpPr>
        <p:sp>
          <p:nvSpPr>
            <p:cNvPr id="10" name="Text Box 146"/>
            <p:cNvSpPr txBox="1">
              <a:spLocks noChangeArrowheads="1"/>
            </p:cNvSpPr>
            <p:nvPr/>
          </p:nvSpPr>
          <p:spPr bwMode="auto">
            <a:xfrm>
              <a:off x="1309076" y="3094771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2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11" name="Text Box 148"/>
            <p:cNvSpPr txBox="1">
              <a:spLocks noChangeArrowheads="1"/>
            </p:cNvSpPr>
            <p:nvPr/>
          </p:nvSpPr>
          <p:spPr bwMode="auto">
            <a:xfrm>
              <a:off x="1631462" y="3094771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2" name="Line 149"/>
            <p:cNvSpPr>
              <a:spLocks noChangeShapeType="1"/>
            </p:cNvSpPr>
            <p:nvPr/>
          </p:nvSpPr>
          <p:spPr bwMode="auto">
            <a:xfrm flipV="1">
              <a:off x="1766277" y="3247171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" name="Group 165"/>
            <p:cNvGrpSpPr>
              <a:grpSpLocks/>
            </p:cNvGrpSpPr>
            <p:nvPr/>
          </p:nvGrpSpPr>
          <p:grpSpPr bwMode="auto">
            <a:xfrm>
              <a:off x="4060093" y="3094772"/>
              <a:ext cx="152400" cy="304800"/>
              <a:chOff x="3840" y="2304"/>
              <a:chExt cx="96" cy="240"/>
            </a:xfrm>
          </p:grpSpPr>
          <p:sp>
            <p:nvSpPr>
              <p:cNvPr id="20" name="Line 166"/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" name="Line 167"/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2" name="Line 168"/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4" name="Text Box 146"/>
            <p:cNvSpPr txBox="1">
              <a:spLocks noChangeArrowheads="1"/>
            </p:cNvSpPr>
            <p:nvPr/>
          </p:nvSpPr>
          <p:spPr bwMode="auto">
            <a:xfrm>
              <a:off x="2223475" y="3090863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15" name="Text Box 148"/>
            <p:cNvSpPr txBox="1">
              <a:spLocks noChangeArrowheads="1"/>
            </p:cNvSpPr>
            <p:nvPr/>
          </p:nvSpPr>
          <p:spPr bwMode="auto">
            <a:xfrm>
              <a:off x="2545861" y="3090863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6" name="Text Box 146"/>
            <p:cNvSpPr txBox="1">
              <a:spLocks noChangeArrowheads="1"/>
            </p:cNvSpPr>
            <p:nvPr/>
          </p:nvSpPr>
          <p:spPr bwMode="auto">
            <a:xfrm>
              <a:off x="3137876" y="3106494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17" name="Text Box 148"/>
            <p:cNvSpPr txBox="1">
              <a:spLocks noChangeArrowheads="1"/>
            </p:cNvSpPr>
            <p:nvPr/>
          </p:nvSpPr>
          <p:spPr bwMode="auto">
            <a:xfrm>
              <a:off x="3460262" y="3106494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8" name="Line 149"/>
            <p:cNvSpPr>
              <a:spLocks noChangeShapeType="1"/>
            </p:cNvSpPr>
            <p:nvPr/>
          </p:nvSpPr>
          <p:spPr bwMode="auto">
            <a:xfrm flipV="1">
              <a:off x="2680677" y="3243263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" name="Line 164"/>
            <p:cNvSpPr>
              <a:spLocks noChangeShapeType="1"/>
            </p:cNvSpPr>
            <p:nvPr/>
          </p:nvSpPr>
          <p:spPr bwMode="auto">
            <a:xfrm flipV="1">
              <a:off x="3602893" y="3247172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3" name="Oval 22"/>
          <p:cNvSpPr/>
          <p:nvPr/>
        </p:nvSpPr>
        <p:spPr>
          <a:xfrm>
            <a:off x="4943041" y="5408736"/>
            <a:ext cx="557350" cy="328910"/>
          </a:xfrm>
          <a:prstGeom prst="ellipse">
            <a:avLst/>
          </a:prstGeom>
          <a:solidFill>
            <a:srgbClr val="8BAC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</a:t>
            </a:r>
          </a:p>
        </p:txBody>
      </p:sp>
      <p:cxnSp>
        <p:nvCxnSpPr>
          <p:cNvPr id="24" name="Curved Connector 23"/>
          <p:cNvCxnSpPr/>
          <p:nvPr/>
        </p:nvCxnSpPr>
        <p:spPr>
          <a:xfrm rot="10800000" flipH="1" flipV="1">
            <a:off x="4952178" y="5573190"/>
            <a:ext cx="118250" cy="641999"/>
          </a:xfrm>
          <a:prstGeom prst="curvedConnector3">
            <a:avLst>
              <a:gd name="adj1" fmla="val -193319"/>
            </a:avLst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4948253" y="5838164"/>
            <a:ext cx="260793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      data  next       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31454" y="2823144"/>
            <a:ext cx="5134917" cy="264954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6296259" y="946484"/>
            <a:ext cx="1990875" cy="1712204"/>
            <a:chOff x="6296259" y="946484"/>
            <a:chExt cx="1990875" cy="1712204"/>
          </a:xfrm>
        </p:grpSpPr>
        <p:sp>
          <p:nvSpPr>
            <p:cNvPr id="33" name="Text Box 3"/>
            <p:cNvSpPr txBox="1">
              <a:spLocks noChangeArrowheads="1"/>
            </p:cNvSpPr>
            <p:nvPr/>
          </p:nvSpPr>
          <p:spPr bwMode="auto">
            <a:xfrm>
              <a:off x="6380575" y="1301446"/>
              <a:ext cx="1906559" cy="1357242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var List v;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// builds the list (2, 3, 5)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do v.print();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6296259" y="946484"/>
              <a:ext cx="145874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client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430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825412" y="1317382"/>
            <a:ext cx="5140959" cy="4338041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/** Prints this list.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void print()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var List current;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creates a List variable and 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      </a:t>
            </a:r>
            <a:r>
              <a:rPr lang="en-US" dirty="0">
                <a:ea typeface="Consolas"/>
              </a:rPr>
              <a:t>let current = this;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initializes it to the first item of this list</a:t>
            </a:r>
            <a:endParaRPr lang="en-US" dirty="0">
              <a:ea typeface="Consolas"/>
            </a:endParaRPr>
          </a:p>
          <a:p>
            <a:pPr>
              <a:spcBef>
                <a:spcPts val="700"/>
              </a:spcBef>
            </a:pPr>
            <a:r>
              <a:rPr lang="en-US" dirty="0">
                <a:ea typeface="Consolas"/>
              </a:rPr>
              <a:t>      while (~(current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Output.printInt(current.getData());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Output.printChar(32);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prints a space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current = current.getNext();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7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sequential access</a:t>
            </a:r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554369" y="5235149"/>
            <a:ext cx="3577256" cy="1343049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033883" y="6054123"/>
            <a:ext cx="2903417" cy="329956"/>
            <a:chOff x="1309076" y="3090863"/>
            <a:chExt cx="2903417" cy="329956"/>
          </a:xfrm>
        </p:grpSpPr>
        <p:sp>
          <p:nvSpPr>
            <p:cNvPr id="10" name="Text Box 146"/>
            <p:cNvSpPr txBox="1">
              <a:spLocks noChangeArrowheads="1"/>
            </p:cNvSpPr>
            <p:nvPr/>
          </p:nvSpPr>
          <p:spPr bwMode="auto">
            <a:xfrm>
              <a:off x="1309076" y="3094771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2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11" name="Text Box 148"/>
            <p:cNvSpPr txBox="1">
              <a:spLocks noChangeArrowheads="1"/>
            </p:cNvSpPr>
            <p:nvPr/>
          </p:nvSpPr>
          <p:spPr bwMode="auto">
            <a:xfrm>
              <a:off x="1631462" y="3094771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2" name="Line 149"/>
            <p:cNvSpPr>
              <a:spLocks noChangeShapeType="1"/>
            </p:cNvSpPr>
            <p:nvPr/>
          </p:nvSpPr>
          <p:spPr bwMode="auto">
            <a:xfrm flipV="1">
              <a:off x="1766277" y="3247171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" name="Group 165"/>
            <p:cNvGrpSpPr>
              <a:grpSpLocks/>
            </p:cNvGrpSpPr>
            <p:nvPr/>
          </p:nvGrpSpPr>
          <p:grpSpPr bwMode="auto">
            <a:xfrm>
              <a:off x="4060093" y="3094772"/>
              <a:ext cx="152400" cy="304800"/>
              <a:chOff x="3840" y="2304"/>
              <a:chExt cx="96" cy="240"/>
            </a:xfrm>
          </p:grpSpPr>
          <p:sp>
            <p:nvSpPr>
              <p:cNvPr id="20" name="Line 166"/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" name="Line 167"/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2" name="Line 168"/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4" name="Text Box 146"/>
            <p:cNvSpPr txBox="1">
              <a:spLocks noChangeArrowheads="1"/>
            </p:cNvSpPr>
            <p:nvPr/>
          </p:nvSpPr>
          <p:spPr bwMode="auto">
            <a:xfrm>
              <a:off x="2223475" y="3090863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15" name="Text Box 148"/>
            <p:cNvSpPr txBox="1">
              <a:spLocks noChangeArrowheads="1"/>
            </p:cNvSpPr>
            <p:nvPr/>
          </p:nvSpPr>
          <p:spPr bwMode="auto">
            <a:xfrm>
              <a:off x="2545861" y="3090863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6" name="Text Box 146"/>
            <p:cNvSpPr txBox="1">
              <a:spLocks noChangeArrowheads="1"/>
            </p:cNvSpPr>
            <p:nvPr/>
          </p:nvSpPr>
          <p:spPr bwMode="auto">
            <a:xfrm>
              <a:off x="3137876" y="3106494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17" name="Text Box 148"/>
            <p:cNvSpPr txBox="1">
              <a:spLocks noChangeArrowheads="1"/>
            </p:cNvSpPr>
            <p:nvPr/>
          </p:nvSpPr>
          <p:spPr bwMode="auto">
            <a:xfrm>
              <a:off x="3460262" y="3106494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8" name="Line 149"/>
            <p:cNvSpPr>
              <a:spLocks noChangeShapeType="1"/>
            </p:cNvSpPr>
            <p:nvPr/>
          </p:nvSpPr>
          <p:spPr bwMode="auto">
            <a:xfrm flipV="1">
              <a:off x="2680677" y="3243263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" name="Line 164"/>
            <p:cNvSpPr>
              <a:spLocks noChangeShapeType="1"/>
            </p:cNvSpPr>
            <p:nvPr/>
          </p:nvSpPr>
          <p:spPr bwMode="auto">
            <a:xfrm flipV="1">
              <a:off x="3602893" y="3247172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3" name="Oval 22"/>
          <p:cNvSpPr/>
          <p:nvPr/>
        </p:nvSpPr>
        <p:spPr>
          <a:xfrm>
            <a:off x="4943041" y="5408736"/>
            <a:ext cx="557350" cy="328910"/>
          </a:xfrm>
          <a:prstGeom prst="ellipse">
            <a:avLst/>
          </a:prstGeom>
          <a:solidFill>
            <a:srgbClr val="8BAC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</a:t>
            </a:r>
          </a:p>
        </p:txBody>
      </p:sp>
      <p:cxnSp>
        <p:nvCxnSpPr>
          <p:cNvPr id="24" name="Curved Connector 23"/>
          <p:cNvCxnSpPr/>
          <p:nvPr/>
        </p:nvCxnSpPr>
        <p:spPr>
          <a:xfrm rot="10800000" flipH="1" flipV="1">
            <a:off x="4952178" y="5573190"/>
            <a:ext cx="118250" cy="641999"/>
          </a:xfrm>
          <a:prstGeom prst="curvedConnector3">
            <a:avLst>
              <a:gd name="adj1" fmla="val -193319"/>
            </a:avLst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4948253" y="5838164"/>
            <a:ext cx="260793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      data  next       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31454" y="3060689"/>
            <a:ext cx="5134917" cy="264954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6296259" y="946484"/>
            <a:ext cx="1990875" cy="1712204"/>
            <a:chOff x="6296259" y="946484"/>
            <a:chExt cx="1990875" cy="1712204"/>
          </a:xfrm>
        </p:grpSpPr>
        <p:sp>
          <p:nvSpPr>
            <p:cNvPr id="33" name="Text Box 3"/>
            <p:cNvSpPr txBox="1">
              <a:spLocks noChangeArrowheads="1"/>
            </p:cNvSpPr>
            <p:nvPr/>
          </p:nvSpPr>
          <p:spPr bwMode="auto">
            <a:xfrm>
              <a:off x="6380575" y="1301446"/>
              <a:ext cx="1906559" cy="1357242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var List v;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// builds the list (2, 3, 5)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do v.print();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6296259" y="946484"/>
              <a:ext cx="145874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client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723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825412" y="1317382"/>
            <a:ext cx="5140959" cy="4338041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/** Prints this list.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void print()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var List current;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creates a List variable and 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      </a:t>
            </a:r>
            <a:r>
              <a:rPr lang="en-US" dirty="0">
                <a:ea typeface="Consolas"/>
              </a:rPr>
              <a:t>let current = this;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initializes it to the first item of this list</a:t>
            </a:r>
            <a:endParaRPr lang="en-US" dirty="0">
              <a:ea typeface="Consolas"/>
            </a:endParaRPr>
          </a:p>
          <a:p>
            <a:pPr>
              <a:spcBef>
                <a:spcPts val="700"/>
              </a:spcBef>
            </a:pPr>
            <a:r>
              <a:rPr lang="en-US" dirty="0">
                <a:ea typeface="Consolas"/>
              </a:rPr>
              <a:t>      while (~(current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Output.printInt(current.getData());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Output.printChar(32);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prints a space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current = current.getNext();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7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sequential access</a:t>
            </a:r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4554369" y="5235149"/>
            <a:ext cx="3577256" cy="1343049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033883" y="6054123"/>
            <a:ext cx="2903417" cy="329956"/>
            <a:chOff x="1309076" y="3090863"/>
            <a:chExt cx="2903417" cy="329956"/>
          </a:xfrm>
        </p:grpSpPr>
        <p:sp>
          <p:nvSpPr>
            <p:cNvPr id="34" name="Text Box 146"/>
            <p:cNvSpPr txBox="1">
              <a:spLocks noChangeArrowheads="1"/>
            </p:cNvSpPr>
            <p:nvPr/>
          </p:nvSpPr>
          <p:spPr bwMode="auto">
            <a:xfrm>
              <a:off x="1309076" y="3094771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2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35" name="Text Box 148"/>
            <p:cNvSpPr txBox="1">
              <a:spLocks noChangeArrowheads="1"/>
            </p:cNvSpPr>
            <p:nvPr/>
          </p:nvSpPr>
          <p:spPr bwMode="auto">
            <a:xfrm>
              <a:off x="1631462" y="3094771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36" name="Line 149"/>
            <p:cNvSpPr>
              <a:spLocks noChangeShapeType="1"/>
            </p:cNvSpPr>
            <p:nvPr/>
          </p:nvSpPr>
          <p:spPr bwMode="auto">
            <a:xfrm flipV="1">
              <a:off x="1766277" y="3247171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7" name="Group 165"/>
            <p:cNvGrpSpPr>
              <a:grpSpLocks/>
            </p:cNvGrpSpPr>
            <p:nvPr/>
          </p:nvGrpSpPr>
          <p:grpSpPr bwMode="auto">
            <a:xfrm>
              <a:off x="4060093" y="3094772"/>
              <a:ext cx="152400" cy="304800"/>
              <a:chOff x="3840" y="2304"/>
              <a:chExt cx="96" cy="240"/>
            </a:xfrm>
          </p:grpSpPr>
          <p:sp>
            <p:nvSpPr>
              <p:cNvPr id="44" name="Line 166"/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5" name="Line 167"/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" name="Line 168"/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38" name="Text Box 146"/>
            <p:cNvSpPr txBox="1">
              <a:spLocks noChangeArrowheads="1"/>
            </p:cNvSpPr>
            <p:nvPr/>
          </p:nvSpPr>
          <p:spPr bwMode="auto">
            <a:xfrm>
              <a:off x="2223475" y="3090863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39" name="Text Box 148"/>
            <p:cNvSpPr txBox="1">
              <a:spLocks noChangeArrowheads="1"/>
            </p:cNvSpPr>
            <p:nvPr/>
          </p:nvSpPr>
          <p:spPr bwMode="auto">
            <a:xfrm>
              <a:off x="2545861" y="3090863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0" name="Text Box 146"/>
            <p:cNvSpPr txBox="1">
              <a:spLocks noChangeArrowheads="1"/>
            </p:cNvSpPr>
            <p:nvPr/>
          </p:nvSpPr>
          <p:spPr bwMode="auto">
            <a:xfrm>
              <a:off x="3137876" y="3106494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41" name="Text Box 148"/>
            <p:cNvSpPr txBox="1">
              <a:spLocks noChangeArrowheads="1"/>
            </p:cNvSpPr>
            <p:nvPr/>
          </p:nvSpPr>
          <p:spPr bwMode="auto">
            <a:xfrm>
              <a:off x="3460262" y="3106494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2" name="Line 149"/>
            <p:cNvSpPr>
              <a:spLocks noChangeShapeType="1"/>
            </p:cNvSpPr>
            <p:nvPr/>
          </p:nvSpPr>
          <p:spPr bwMode="auto">
            <a:xfrm flipV="1">
              <a:off x="2680677" y="3243263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3" name="Line 164"/>
            <p:cNvSpPr>
              <a:spLocks noChangeShapeType="1"/>
            </p:cNvSpPr>
            <p:nvPr/>
          </p:nvSpPr>
          <p:spPr bwMode="auto">
            <a:xfrm flipV="1">
              <a:off x="3602893" y="3247172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943041" y="5408736"/>
            <a:ext cx="557350" cy="806453"/>
            <a:chOff x="4943041" y="5408736"/>
            <a:chExt cx="557350" cy="806453"/>
          </a:xfrm>
        </p:grpSpPr>
        <p:sp>
          <p:nvSpPr>
            <p:cNvPr id="48" name="Oval 47"/>
            <p:cNvSpPr/>
            <p:nvPr/>
          </p:nvSpPr>
          <p:spPr>
            <a:xfrm>
              <a:off x="4943041" y="5408736"/>
              <a:ext cx="557350" cy="328910"/>
            </a:xfrm>
            <a:prstGeom prst="ellipse">
              <a:avLst/>
            </a:prstGeom>
            <a:solidFill>
              <a:srgbClr val="8BAC7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this</a:t>
              </a:r>
            </a:p>
          </p:txBody>
        </p:sp>
        <p:cxnSp>
          <p:nvCxnSpPr>
            <p:cNvPr id="49" name="Curved Connector 48"/>
            <p:cNvCxnSpPr/>
            <p:nvPr/>
          </p:nvCxnSpPr>
          <p:spPr>
            <a:xfrm rot="10800000" flipH="1" flipV="1">
              <a:off x="4952178" y="5573190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4948253" y="5838164"/>
            <a:ext cx="260793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      data  next       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5409021" y="5472692"/>
            <a:ext cx="831456" cy="328910"/>
          </a:xfrm>
          <a:prstGeom prst="ellipse">
            <a:avLst/>
          </a:prstGeom>
          <a:solidFill>
            <a:srgbClr val="8BAC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2" name="Curved Connector 51"/>
          <p:cNvCxnSpPr>
            <a:stCxn id="51" idx="2"/>
            <a:endCxn id="34" idx="1"/>
          </p:cNvCxnSpPr>
          <p:nvPr/>
        </p:nvCxnSpPr>
        <p:spPr>
          <a:xfrm rot="10800000" flipV="1">
            <a:off x="5033883" y="5637146"/>
            <a:ext cx="375138" cy="578047"/>
          </a:xfrm>
          <a:prstGeom prst="curvedConnector3">
            <a:avLst>
              <a:gd name="adj1" fmla="val 160938"/>
            </a:avLst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6296259" y="946484"/>
            <a:ext cx="1990875" cy="1712204"/>
            <a:chOff x="6296259" y="946484"/>
            <a:chExt cx="1990875" cy="1712204"/>
          </a:xfrm>
        </p:grpSpPr>
        <p:sp>
          <p:nvSpPr>
            <p:cNvPr id="54" name="Text Box 3"/>
            <p:cNvSpPr txBox="1">
              <a:spLocks noChangeArrowheads="1"/>
            </p:cNvSpPr>
            <p:nvPr/>
          </p:nvSpPr>
          <p:spPr bwMode="auto">
            <a:xfrm>
              <a:off x="6380575" y="1301446"/>
              <a:ext cx="1906559" cy="1357242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var List v;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// builds the list (2, 3, 5)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do v.print();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</p:txBody>
        </p:sp>
        <p:sp>
          <p:nvSpPr>
            <p:cNvPr id="55" name="Rectangle 10"/>
            <p:cNvSpPr>
              <a:spLocks noChangeArrowheads="1"/>
            </p:cNvSpPr>
            <p:nvPr/>
          </p:nvSpPr>
          <p:spPr bwMode="auto">
            <a:xfrm>
              <a:off x="6296259" y="946484"/>
              <a:ext cx="145874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client code</a:t>
              </a:r>
            </a:p>
          </p:txBody>
        </p:sp>
      </p:grpSp>
      <p:sp>
        <p:nvSpPr>
          <p:cNvPr id="31" name="Rectangle 30"/>
          <p:cNvSpPr/>
          <p:nvPr/>
        </p:nvSpPr>
        <p:spPr>
          <a:xfrm>
            <a:off x="831454" y="3060689"/>
            <a:ext cx="5134917" cy="264954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825412" y="1317382"/>
            <a:ext cx="5140959" cy="4338041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/** Prints this list.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void print()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var List current;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creates a List variable and 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      </a:t>
            </a:r>
            <a:r>
              <a:rPr lang="en-US" dirty="0">
                <a:ea typeface="Consolas"/>
              </a:rPr>
              <a:t>let current = this;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initializes it to the first item of this list</a:t>
            </a:r>
            <a:endParaRPr lang="en-US" dirty="0">
              <a:ea typeface="Consolas"/>
            </a:endParaRPr>
          </a:p>
          <a:p>
            <a:pPr>
              <a:spcBef>
                <a:spcPts val="700"/>
              </a:spcBef>
            </a:pPr>
            <a:r>
              <a:rPr lang="en-US" dirty="0">
                <a:ea typeface="Consolas"/>
              </a:rPr>
              <a:t>      while (~(current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Output.printInt(current.getData());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Output.printChar(32);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prints a space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current = current.getNext();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7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sequential access</a:t>
            </a:r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554369" y="5235149"/>
            <a:ext cx="3577256" cy="1343049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033883" y="6054123"/>
            <a:ext cx="2903417" cy="329956"/>
            <a:chOff x="1309076" y="3090863"/>
            <a:chExt cx="2903417" cy="329956"/>
          </a:xfrm>
        </p:grpSpPr>
        <p:sp>
          <p:nvSpPr>
            <p:cNvPr id="10" name="Text Box 146"/>
            <p:cNvSpPr txBox="1">
              <a:spLocks noChangeArrowheads="1"/>
            </p:cNvSpPr>
            <p:nvPr/>
          </p:nvSpPr>
          <p:spPr bwMode="auto">
            <a:xfrm>
              <a:off x="1309076" y="3094771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2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11" name="Text Box 148"/>
            <p:cNvSpPr txBox="1">
              <a:spLocks noChangeArrowheads="1"/>
            </p:cNvSpPr>
            <p:nvPr/>
          </p:nvSpPr>
          <p:spPr bwMode="auto">
            <a:xfrm>
              <a:off x="1631462" y="3094771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2" name="Line 149"/>
            <p:cNvSpPr>
              <a:spLocks noChangeShapeType="1"/>
            </p:cNvSpPr>
            <p:nvPr/>
          </p:nvSpPr>
          <p:spPr bwMode="auto">
            <a:xfrm flipV="1">
              <a:off x="1766277" y="3247171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" name="Group 165"/>
            <p:cNvGrpSpPr>
              <a:grpSpLocks/>
            </p:cNvGrpSpPr>
            <p:nvPr/>
          </p:nvGrpSpPr>
          <p:grpSpPr bwMode="auto">
            <a:xfrm>
              <a:off x="4060093" y="3094772"/>
              <a:ext cx="152400" cy="304800"/>
              <a:chOff x="3840" y="2304"/>
              <a:chExt cx="96" cy="240"/>
            </a:xfrm>
          </p:grpSpPr>
          <p:sp>
            <p:nvSpPr>
              <p:cNvPr id="20" name="Line 166"/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" name="Line 167"/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2" name="Line 168"/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4" name="Text Box 146"/>
            <p:cNvSpPr txBox="1">
              <a:spLocks noChangeArrowheads="1"/>
            </p:cNvSpPr>
            <p:nvPr/>
          </p:nvSpPr>
          <p:spPr bwMode="auto">
            <a:xfrm>
              <a:off x="2223475" y="3090863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15" name="Text Box 148"/>
            <p:cNvSpPr txBox="1">
              <a:spLocks noChangeArrowheads="1"/>
            </p:cNvSpPr>
            <p:nvPr/>
          </p:nvSpPr>
          <p:spPr bwMode="auto">
            <a:xfrm>
              <a:off x="2545861" y="3090863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6" name="Text Box 146"/>
            <p:cNvSpPr txBox="1">
              <a:spLocks noChangeArrowheads="1"/>
            </p:cNvSpPr>
            <p:nvPr/>
          </p:nvSpPr>
          <p:spPr bwMode="auto">
            <a:xfrm>
              <a:off x="3137876" y="3106494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17" name="Text Box 148"/>
            <p:cNvSpPr txBox="1">
              <a:spLocks noChangeArrowheads="1"/>
            </p:cNvSpPr>
            <p:nvPr/>
          </p:nvSpPr>
          <p:spPr bwMode="auto">
            <a:xfrm>
              <a:off x="3460262" y="3106494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8" name="Line 149"/>
            <p:cNvSpPr>
              <a:spLocks noChangeShapeType="1"/>
            </p:cNvSpPr>
            <p:nvPr/>
          </p:nvSpPr>
          <p:spPr bwMode="auto">
            <a:xfrm flipV="1">
              <a:off x="2680677" y="3243263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" name="Line 164"/>
            <p:cNvSpPr>
              <a:spLocks noChangeShapeType="1"/>
            </p:cNvSpPr>
            <p:nvPr/>
          </p:nvSpPr>
          <p:spPr bwMode="auto">
            <a:xfrm flipV="1">
              <a:off x="3602893" y="3247172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943041" y="5408736"/>
            <a:ext cx="557350" cy="806453"/>
            <a:chOff x="4943041" y="5408736"/>
            <a:chExt cx="557350" cy="806453"/>
          </a:xfrm>
        </p:grpSpPr>
        <p:sp>
          <p:nvSpPr>
            <p:cNvPr id="23" name="Oval 22"/>
            <p:cNvSpPr/>
            <p:nvPr/>
          </p:nvSpPr>
          <p:spPr>
            <a:xfrm>
              <a:off x="4943041" y="5408736"/>
              <a:ext cx="557350" cy="328910"/>
            </a:xfrm>
            <a:prstGeom prst="ellipse">
              <a:avLst/>
            </a:prstGeom>
            <a:solidFill>
              <a:srgbClr val="8BAC7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this</a:t>
              </a:r>
            </a:p>
          </p:txBody>
        </p:sp>
        <p:cxnSp>
          <p:nvCxnSpPr>
            <p:cNvPr id="24" name="Curved Connector 23"/>
            <p:cNvCxnSpPr/>
            <p:nvPr/>
          </p:nvCxnSpPr>
          <p:spPr>
            <a:xfrm rot="10800000" flipH="1" flipV="1">
              <a:off x="4952178" y="5573190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4948253" y="5838164"/>
            <a:ext cx="260793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      data  next       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496" y="3366385"/>
            <a:ext cx="1895907" cy="1691149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5409021" y="5472692"/>
            <a:ext cx="831456" cy="328910"/>
          </a:xfrm>
          <a:prstGeom prst="ellipse">
            <a:avLst/>
          </a:prstGeom>
          <a:solidFill>
            <a:srgbClr val="8BAC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33" name="Curved Connector 32"/>
          <p:cNvCxnSpPr>
            <a:stCxn id="32" idx="2"/>
            <a:endCxn id="10" idx="1"/>
          </p:cNvCxnSpPr>
          <p:nvPr/>
        </p:nvCxnSpPr>
        <p:spPr>
          <a:xfrm rot="10800000" flipV="1">
            <a:off x="5033883" y="5637146"/>
            <a:ext cx="375138" cy="578047"/>
          </a:xfrm>
          <a:prstGeom prst="curvedConnector3">
            <a:avLst>
              <a:gd name="adj1" fmla="val 160938"/>
            </a:avLst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13180" y="3298235"/>
            <a:ext cx="5134917" cy="116032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6296259" y="946484"/>
            <a:ext cx="1990875" cy="1712204"/>
            <a:chOff x="6296259" y="946484"/>
            <a:chExt cx="1990875" cy="1712204"/>
          </a:xfrm>
        </p:grpSpPr>
        <p:sp>
          <p:nvSpPr>
            <p:cNvPr id="37" name="Text Box 3"/>
            <p:cNvSpPr txBox="1">
              <a:spLocks noChangeArrowheads="1"/>
            </p:cNvSpPr>
            <p:nvPr/>
          </p:nvSpPr>
          <p:spPr bwMode="auto">
            <a:xfrm>
              <a:off x="6380575" y="1301446"/>
              <a:ext cx="1906559" cy="1357242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var List v;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// builds the list (2, 3, 5)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do v.print();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</p:txBody>
        </p:sp>
        <p:sp>
          <p:nvSpPr>
            <p:cNvPr id="38" name="Rectangle 10"/>
            <p:cNvSpPr>
              <a:spLocks noChangeArrowheads="1"/>
            </p:cNvSpPr>
            <p:nvPr/>
          </p:nvSpPr>
          <p:spPr bwMode="auto">
            <a:xfrm>
              <a:off x="6296259" y="946484"/>
              <a:ext cx="145874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client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561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825412" y="1317382"/>
            <a:ext cx="5140959" cy="4338041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/** Prints this list.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void print()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var List current;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creates a List variable and 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      </a:t>
            </a:r>
            <a:r>
              <a:rPr lang="en-US" dirty="0">
                <a:ea typeface="Consolas"/>
              </a:rPr>
              <a:t>let current = this;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initializes it to the first item of this list</a:t>
            </a:r>
            <a:endParaRPr lang="en-US" dirty="0">
              <a:ea typeface="Consolas"/>
            </a:endParaRPr>
          </a:p>
          <a:p>
            <a:pPr>
              <a:spcBef>
                <a:spcPts val="700"/>
              </a:spcBef>
            </a:pPr>
            <a:r>
              <a:rPr lang="en-US" dirty="0">
                <a:ea typeface="Consolas"/>
              </a:rPr>
              <a:t>      while (~(current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Output.printInt(current.getData());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Output.printChar(32);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prints a space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current = current.getNext();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7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sequential access</a:t>
            </a:r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554369" y="5235149"/>
            <a:ext cx="3577256" cy="1343049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033883" y="6054123"/>
            <a:ext cx="2903417" cy="329956"/>
            <a:chOff x="1309076" y="3090863"/>
            <a:chExt cx="2903417" cy="329956"/>
          </a:xfrm>
        </p:grpSpPr>
        <p:sp>
          <p:nvSpPr>
            <p:cNvPr id="10" name="Text Box 146"/>
            <p:cNvSpPr txBox="1">
              <a:spLocks noChangeArrowheads="1"/>
            </p:cNvSpPr>
            <p:nvPr/>
          </p:nvSpPr>
          <p:spPr bwMode="auto">
            <a:xfrm>
              <a:off x="1309076" y="3094771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2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11" name="Text Box 148"/>
            <p:cNvSpPr txBox="1">
              <a:spLocks noChangeArrowheads="1"/>
            </p:cNvSpPr>
            <p:nvPr/>
          </p:nvSpPr>
          <p:spPr bwMode="auto">
            <a:xfrm>
              <a:off x="1631462" y="3094771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2" name="Line 149"/>
            <p:cNvSpPr>
              <a:spLocks noChangeShapeType="1"/>
            </p:cNvSpPr>
            <p:nvPr/>
          </p:nvSpPr>
          <p:spPr bwMode="auto">
            <a:xfrm flipV="1">
              <a:off x="1766277" y="3247171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" name="Group 165"/>
            <p:cNvGrpSpPr>
              <a:grpSpLocks/>
            </p:cNvGrpSpPr>
            <p:nvPr/>
          </p:nvGrpSpPr>
          <p:grpSpPr bwMode="auto">
            <a:xfrm>
              <a:off x="4060093" y="3094772"/>
              <a:ext cx="152400" cy="304800"/>
              <a:chOff x="3840" y="2304"/>
              <a:chExt cx="96" cy="240"/>
            </a:xfrm>
          </p:grpSpPr>
          <p:sp>
            <p:nvSpPr>
              <p:cNvPr id="20" name="Line 166"/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" name="Line 167"/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2" name="Line 168"/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4" name="Text Box 146"/>
            <p:cNvSpPr txBox="1">
              <a:spLocks noChangeArrowheads="1"/>
            </p:cNvSpPr>
            <p:nvPr/>
          </p:nvSpPr>
          <p:spPr bwMode="auto">
            <a:xfrm>
              <a:off x="2223475" y="3090863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15" name="Text Box 148"/>
            <p:cNvSpPr txBox="1">
              <a:spLocks noChangeArrowheads="1"/>
            </p:cNvSpPr>
            <p:nvPr/>
          </p:nvSpPr>
          <p:spPr bwMode="auto">
            <a:xfrm>
              <a:off x="2545861" y="3090863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6" name="Text Box 146"/>
            <p:cNvSpPr txBox="1">
              <a:spLocks noChangeArrowheads="1"/>
            </p:cNvSpPr>
            <p:nvPr/>
          </p:nvSpPr>
          <p:spPr bwMode="auto">
            <a:xfrm>
              <a:off x="3137876" y="3106494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17" name="Text Box 148"/>
            <p:cNvSpPr txBox="1">
              <a:spLocks noChangeArrowheads="1"/>
            </p:cNvSpPr>
            <p:nvPr/>
          </p:nvSpPr>
          <p:spPr bwMode="auto">
            <a:xfrm>
              <a:off x="3460262" y="3106494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8" name="Line 149"/>
            <p:cNvSpPr>
              <a:spLocks noChangeShapeType="1"/>
            </p:cNvSpPr>
            <p:nvPr/>
          </p:nvSpPr>
          <p:spPr bwMode="auto">
            <a:xfrm flipV="1">
              <a:off x="2680677" y="3243263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" name="Line 164"/>
            <p:cNvSpPr>
              <a:spLocks noChangeShapeType="1"/>
            </p:cNvSpPr>
            <p:nvPr/>
          </p:nvSpPr>
          <p:spPr bwMode="auto">
            <a:xfrm flipV="1">
              <a:off x="3602893" y="3247172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3" name="Oval 22"/>
          <p:cNvSpPr/>
          <p:nvPr/>
        </p:nvSpPr>
        <p:spPr>
          <a:xfrm>
            <a:off x="4943041" y="5408736"/>
            <a:ext cx="557350" cy="328910"/>
          </a:xfrm>
          <a:prstGeom prst="ellipse">
            <a:avLst/>
          </a:prstGeom>
          <a:solidFill>
            <a:srgbClr val="8BAC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</a:t>
            </a:r>
          </a:p>
        </p:txBody>
      </p:sp>
      <p:cxnSp>
        <p:nvCxnSpPr>
          <p:cNvPr id="24" name="Curved Connector 23"/>
          <p:cNvCxnSpPr/>
          <p:nvPr/>
        </p:nvCxnSpPr>
        <p:spPr>
          <a:xfrm rot="10800000" flipH="1" flipV="1">
            <a:off x="4952178" y="5573190"/>
            <a:ext cx="118250" cy="641999"/>
          </a:xfrm>
          <a:prstGeom prst="curvedConnector3">
            <a:avLst>
              <a:gd name="adj1" fmla="val -193319"/>
            </a:avLst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4948253" y="5838164"/>
            <a:ext cx="260793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      data  next       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496" y="3366385"/>
            <a:ext cx="1895907" cy="1691149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5409021" y="5472692"/>
            <a:ext cx="831456" cy="328910"/>
          </a:xfrm>
          <a:prstGeom prst="ellipse">
            <a:avLst/>
          </a:prstGeom>
          <a:solidFill>
            <a:srgbClr val="8BAC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33" name="Curved Connector 32"/>
          <p:cNvCxnSpPr>
            <a:stCxn id="32" idx="2"/>
            <a:endCxn id="10" idx="1"/>
          </p:cNvCxnSpPr>
          <p:nvPr/>
        </p:nvCxnSpPr>
        <p:spPr>
          <a:xfrm rot="10800000" flipV="1">
            <a:off x="5033883" y="5637146"/>
            <a:ext cx="375138" cy="578047"/>
          </a:xfrm>
          <a:prstGeom prst="curvedConnector3">
            <a:avLst>
              <a:gd name="adj1" fmla="val 160938"/>
            </a:avLst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70765" y="3512951"/>
            <a:ext cx="1287838" cy="7183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296259" y="946484"/>
            <a:ext cx="1990875" cy="1712204"/>
            <a:chOff x="6296259" y="946484"/>
            <a:chExt cx="1990875" cy="1712204"/>
          </a:xfrm>
        </p:grpSpPr>
        <p:sp>
          <p:nvSpPr>
            <p:cNvPr id="37" name="Text Box 3"/>
            <p:cNvSpPr txBox="1">
              <a:spLocks noChangeArrowheads="1"/>
            </p:cNvSpPr>
            <p:nvPr/>
          </p:nvSpPr>
          <p:spPr bwMode="auto">
            <a:xfrm>
              <a:off x="6380575" y="1301446"/>
              <a:ext cx="1906559" cy="1357242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var List v;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// builds the list (2, 3, 5)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do v.print();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</p:txBody>
        </p:sp>
        <p:sp>
          <p:nvSpPr>
            <p:cNvPr id="38" name="Rectangle 10"/>
            <p:cNvSpPr>
              <a:spLocks noChangeArrowheads="1"/>
            </p:cNvSpPr>
            <p:nvPr/>
          </p:nvSpPr>
          <p:spPr bwMode="auto">
            <a:xfrm>
              <a:off x="6296259" y="946484"/>
              <a:ext cx="145874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client code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813180" y="3298235"/>
            <a:ext cx="5134917" cy="116032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00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825412" y="1317382"/>
            <a:ext cx="5140959" cy="4338041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/** Prints this list.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void print()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var List current;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creates a List variable and 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      </a:t>
            </a:r>
            <a:r>
              <a:rPr lang="en-US" dirty="0">
                <a:ea typeface="Consolas"/>
              </a:rPr>
              <a:t>let current = this;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initializes it to the first item of this list</a:t>
            </a:r>
            <a:endParaRPr lang="en-US" dirty="0">
              <a:ea typeface="Consolas"/>
            </a:endParaRPr>
          </a:p>
          <a:p>
            <a:pPr>
              <a:spcBef>
                <a:spcPts val="700"/>
              </a:spcBef>
            </a:pPr>
            <a:r>
              <a:rPr lang="en-US" dirty="0">
                <a:ea typeface="Consolas"/>
              </a:rPr>
              <a:t>      while (~(current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Output.printInt(current.getData());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Output.printChar(32);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prints a space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current = current.getNext();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7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sequential access</a:t>
            </a:r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554369" y="5235149"/>
            <a:ext cx="3577256" cy="1343049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033883" y="6054123"/>
            <a:ext cx="2903417" cy="329956"/>
            <a:chOff x="1309076" y="3090863"/>
            <a:chExt cx="2903417" cy="329956"/>
          </a:xfrm>
        </p:grpSpPr>
        <p:sp>
          <p:nvSpPr>
            <p:cNvPr id="10" name="Text Box 146"/>
            <p:cNvSpPr txBox="1">
              <a:spLocks noChangeArrowheads="1"/>
            </p:cNvSpPr>
            <p:nvPr/>
          </p:nvSpPr>
          <p:spPr bwMode="auto">
            <a:xfrm>
              <a:off x="1309076" y="3094771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2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11" name="Text Box 148"/>
            <p:cNvSpPr txBox="1">
              <a:spLocks noChangeArrowheads="1"/>
            </p:cNvSpPr>
            <p:nvPr/>
          </p:nvSpPr>
          <p:spPr bwMode="auto">
            <a:xfrm>
              <a:off x="1631462" y="3094771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2" name="Line 149"/>
            <p:cNvSpPr>
              <a:spLocks noChangeShapeType="1"/>
            </p:cNvSpPr>
            <p:nvPr/>
          </p:nvSpPr>
          <p:spPr bwMode="auto">
            <a:xfrm flipV="1">
              <a:off x="1766277" y="3247171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" name="Group 165"/>
            <p:cNvGrpSpPr>
              <a:grpSpLocks/>
            </p:cNvGrpSpPr>
            <p:nvPr/>
          </p:nvGrpSpPr>
          <p:grpSpPr bwMode="auto">
            <a:xfrm>
              <a:off x="4060093" y="3094772"/>
              <a:ext cx="152400" cy="304800"/>
              <a:chOff x="3840" y="2304"/>
              <a:chExt cx="96" cy="240"/>
            </a:xfrm>
          </p:grpSpPr>
          <p:sp>
            <p:nvSpPr>
              <p:cNvPr id="20" name="Line 166"/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" name="Line 167"/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2" name="Line 168"/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4" name="Text Box 146"/>
            <p:cNvSpPr txBox="1">
              <a:spLocks noChangeArrowheads="1"/>
            </p:cNvSpPr>
            <p:nvPr/>
          </p:nvSpPr>
          <p:spPr bwMode="auto">
            <a:xfrm>
              <a:off x="2223475" y="3090863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15" name="Text Box 148"/>
            <p:cNvSpPr txBox="1">
              <a:spLocks noChangeArrowheads="1"/>
            </p:cNvSpPr>
            <p:nvPr/>
          </p:nvSpPr>
          <p:spPr bwMode="auto">
            <a:xfrm>
              <a:off x="2545861" y="3090863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6" name="Text Box 146"/>
            <p:cNvSpPr txBox="1">
              <a:spLocks noChangeArrowheads="1"/>
            </p:cNvSpPr>
            <p:nvPr/>
          </p:nvSpPr>
          <p:spPr bwMode="auto">
            <a:xfrm>
              <a:off x="3137876" y="3106494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17" name="Text Box 148"/>
            <p:cNvSpPr txBox="1">
              <a:spLocks noChangeArrowheads="1"/>
            </p:cNvSpPr>
            <p:nvPr/>
          </p:nvSpPr>
          <p:spPr bwMode="auto">
            <a:xfrm>
              <a:off x="3460262" y="3106494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8" name="Line 149"/>
            <p:cNvSpPr>
              <a:spLocks noChangeShapeType="1"/>
            </p:cNvSpPr>
            <p:nvPr/>
          </p:nvSpPr>
          <p:spPr bwMode="auto">
            <a:xfrm flipV="1">
              <a:off x="2680677" y="3243263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" name="Line 164"/>
            <p:cNvSpPr>
              <a:spLocks noChangeShapeType="1"/>
            </p:cNvSpPr>
            <p:nvPr/>
          </p:nvSpPr>
          <p:spPr bwMode="auto">
            <a:xfrm flipV="1">
              <a:off x="3602893" y="3247172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875015" y="5408736"/>
            <a:ext cx="831456" cy="806453"/>
            <a:chOff x="4943041" y="5408736"/>
            <a:chExt cx="831456" cy="806453"/>
          </a:xfrm>
        </p:grpSpPr>
        <p:sp>
          <p:nvSpPr>
            <p:cNvPr id="23" name="Oval 22"/>
            <p:cNvSpPr/>
            <p:nvPr/>
          </p:nvSpPr>
          <p:spPr>
            <a:xfrm>
              <a:off x="4943041" y="5408736"/>
              <a:ext cx="831456" cy="328910"/>
            </a:xfrm>
            <a:prstGeom prst="ellipse">
              <a:avLst/>
            </a:prstGeom>
            <a:solidFill>
              <a:srgbClr val="8BAC7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current</a:t>
              </a:r>
            </a:p>
          </p:txBody>
        </p:sp>
        <p:cxnSp>
          <p:nvCxnSpPr>
            <p:cNvPr id="24" name="Curved Connector 23"/>
            <p:cNvCxnSpPr/>
            <p:nvPr/>
          </p:nvCxnSpPr>
          <p:spPr>
            <a:xfrm rot="10800000" flipH="1" flipV="1">
              <a:off x="4952178" y="5573190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4948253" y="5838164"/>
            <a:ext cx="260793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      data  next       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496" y="3366385"/>
            <a:ext cx="1895907" cy="169114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470765" y="3512951"/>
            <a:ext cx="1287838" cy="7183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 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943041" y="5408736"/>
            <a:ext cx="557350" cy="806453"/>
            <a:chOff x="4943041" y="5408736"/>
            <a:chExt cx="557350" cy="806453"/>
          </a:xfrm>
        </p:grpSpPr>
        <p:sp>
          <p:nvSpPr>
            <p:cNvPr id="33" name="Oval 32"/>
            <p:cNvSpPr/>
            <p:nvPr/>
          </p:nvSpPr>
          <p:spPr>
            <a:xfrm>
              <a:off x="4943041" y="5408736"/>
              <a:ext cx="557350" cy="328910"/>
            </a:xfrm>
            <a:prstGeom prst="ellipse">
              <a:avLst/>
            </a:prstGeom>
            <a:solidFill>
              <a:srgbClr val="8BAC7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this</a:t>
              </a:r>
            </a:p>
          </p:txBody>
        </p:sp>
        <p:cxnSp>
          <p:nvCxnSpPr>
            <p:cNvPr id="34" name="Curved Connector 33"/>
            <p:cNvCxnSpPr/>
            <p:nvPr/>
          </p:nvCxnSpPr>
          <p:spPr>
            <a:xfrm rot="10800000" flipH="1" flipV="1">
              <a:off x="4952178" y="5573190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296259" y="946484"/>
            <a:ext cx="1990875" cy="1712204"/>
            <a:chOff x="6296259" y="946484"/>
            <a:chExt cx="1990875" cy="1712204"/>
          </a:xfrm>
        </p:grpSpPr>
        <p:sp>
          <p:nvSpPr>
            <p:cNvPr id="37" name="Text Box 3"/>
            <p:cNvSpPr txBox="1">
              <a:spLocks noChangeArrowheads="1"/>
            </p:cNvSpPr>
            <p:nvPr/>
          </p:nvSpPr>
          <p:spPr bwMode="auto">
            <a:xfrm>
              <a:off x="6380575" y="1301446"/>
              <a:ext cx="1906559" cy="1357242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var List v;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// builds the list (2, 3, 5)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do v.print();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</p:txBody>
        </p:sp>
        <p:sp>
          <p:nvSpPr>
            <p:cNvPr id="38" name="Rectangle 10"/>
            <p:cNvSpPr>
              <a:spLocks noChangeArrowheads="1"/>
            </p:cNvSpPr>
            <p:nvPr/>
          </p:nvSpPr>
          <p:spPr bwMode="auto">
            <a:xfrm>
              <a:off x="6296259" y="946484"/>
              <a:ext cx="145874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client code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813180" y="3298235"/>
            <a:ext cx="5134917" cy="116032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3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825412" y="1317382"/>
            <a:ext cx="5140959" cy="4338041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/** Prints this list.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void print()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var List current;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creates a List variable and 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      </a:t>
            </a:r>
            <a:r>
              <a:rPr lang="en-US" dirty="0">
                <a:ea typeface="Consolas"/>
              </a:rPr>
              <a:t>let current = this;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initializes it to the first item of this list</a:t>
            </a:r>
            <a:endParaRPr lang="en-US" dirty="0">
              <a:ea typeface="Consolas"/>
            </a:endParaRPr>
          </a:p>
          <a:p>
            <a:pPr>
              <a:spcBef>
                <a:spcPts val="700"/>
              </a:spcBef>
            </a:pPr>
            <a:r>
              <a:rPr lang="en-US" dirty="0">
                <a:ea typeface="Consolas"/>
              </a:rPr>
              <a:t>      while (~(current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Output.printInt(current.getData());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Output.printChar(32);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prints a space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current = current.getNext();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7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sequential access</a:t>
            </a:r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554369" y="5235149"/>
            <a:ext cx="3577256" cy="1343049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033883" y="6054123"/>
            <a:ext cx="2903417" cy="329956"/>
            <a:chOff x="1309076" y="3090863"/>
            <a:chExt cx="2903417" cy="329956"/>
          </a:xfrm>
        </p:grpSpPr>
        <p:sp>
          <p:nvSpPr>
            <p:cNvPr id="10" name="Text Box 146"/>
            <p:cNvSpPr txBox="1">
              <a:spLocks noChangeArrowheads="1"/>
            </p:cNvSpPr>
            <p:nvPr/>
          </p:nvSpPr>
          <p:spPr bwMode="auto">
            <a:xfrm>
              <a:off x="1309076" y="3094771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2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11" name="Text Box 148"/>
            <p:cNvSpPr txBox="1">
              <a:spLocks noChangeArrowheads="1"/>
            </p:cNvSpPr>
            <p:nvPr/>
          </p:nvSpPr>
          <p:spPr bwMode="auto">
            <a:xfrm>
              <a:off x="1631462" y="3094771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2" name="Line 149"/>
            <p:cNvSpPr>
              <a:spLocks noChangeShapeType="1"/>
            </p:cNvSpPr>
            <p:nvPr/>
          </p:nvSpPr>
          <p:spPr bwMode="auto">
            <a:xfrm flipV="1">
              <a:off x="1766277" y="3247171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" name="Group 165"/>
            <p:cNvGrpSpPr>
              <a:grpSpLocks/>
            </p:cNvGrpSpPr>
            <p:nvPr/>
          </p:nvGrpSpPr>
          <p:grpSpPr bwMode="auto">
            <a:xfrm>
              <a:off x="4060093" y="3094772"/>
              <a:ext cx="152400" cy="304800"/>
              <a:chOff x="3840" y="2304"/>
              <a:chExt cx="96" cy="240"/>
            </a:xfrm>
          </p:grpSpPr>
          <p:sp>
            <p:nvSpPr>
              <p:cNvPr id="20" name="Line 166"/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" name="Line 167"/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2" name="Line 168"/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4" name="Text Box 146"/>
            <p:cNvSpPr txBox="1">
              <a:spLocks noChangeArrowheads="1"/>
            </p:cNvSpPr>
            <p:nvPr/>
          </p:nvSpPr>
          <p:spPr bwMode="auto">
            <a:xfrm>
              <a:off x="2223475" y="3090863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15" name="Text Box 148"/>
            <p:cNvSpPr txBox="1">
              <a:spLocks noChangeArrowheads="1"/>
            </p:cNvSpPr>
            <p:nvPr/>
          </p:nvSpPr>
          <p:spPr bwMode="auto">
            <a:xfrm>
              <a:off x="2545861" y="3090863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6" name="Text Box 146"/>
            <p:cNvSpPr txBox="1">
              <a:spLocks noChangeArrowheads="1"/>
            </p:cNvSpPr>
            <p:nvPr/>
          </p:nvSpPr>
          <p:spPr bwMode="auto">
            <a:xfrm>
              <a:off x="3137876" y="3106494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17" name="Text Box 148"/>
            <p:cNvSpPr txBox="1">
              <a:spLocks noChangeArrowheads="1"/>
            </p:cNvSpPr>
            <p:nvPr/>
          </p:nvSpPr>
          <p:spPr bwMode="auto">
            <a:xfrm>
              <a:off x="3460262" y="3106494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8" name="Line 149"/>
            <p:cNvSpPr>
              <a:spLocks noChangeShapeType="1"/>
            </p:cNvSpPr>
            <p:nvPr/>
          </p:nvSpPr>
          <p:spPr bwMode="auto">
            <a:xfrm flipV="1">
              <a:off x="2680677" y="3243263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" name="Line 164"/>
            <p:cNvSpPr>
              <a:spLocks noChangeShapeType="1"/>
            </p:cNvSpPr>
            <p:nvPr/>
          </p:nvSpPr>
          <p:spPr bwMode="auto">
            <a:xfrm flipV="1">
              <a:off x="3602893" y="3247172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875015" y="5408736"/>
            <a:ext cx="831456" cy="806453"/>
            <a:chOff x="4943041" y="5408736"/>
            <a:chExt cx="831456" cy="806453"/>
          </a:xfrm>
        </p:grpSpPr>
        <p:sp>
          <p:nvSpPr>
            <p:cNvPr id="23" name="Oval 22"/>
            <p:cNvSpPr/>
            <p:nvPr/>
          </p:nvSpPr>
          <p:spPr>
            <a:xfrm>
              <a:off x="4943041" y="5408736"/>
              <a:ext cx="831456" cy="328910"/>
            </a:xfrm>
            <a:prstGeom prst="ellipse">
              <a:avLst/>
            </a:prstGeom>
            <a:solidFill>
              <a:srgbClr val="8BAC7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current</a:t>
              </a:r>
            </a:p>
          </p:txBody>
        </p:sp>
        <p:cxnSp>
          <p:nvCxnSpPr>
            <p:cNvPr id="24" name="Curved Connector 23"/>
            <p:cNvCxnSpPr/>
            <p:nvPr/>
          </p:nvCxnSpPr>
          <p:spPr>
            <a:xfrm rot="10800000" flipH="1" flipV="1">
              <a:off x="4952178" y="5573190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4948253" y="5838164"/>
            <a:ext cx="260793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      data  next       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496" y="3366385"/>
            <a:ext cx="1895907" cy="169114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470765" y="3512951"/>
            <a:ext cx="1287838" cy="7183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2 3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943041" y="5408736"/>
            <a:ext cx="557350" cy="806453"/>
            <a:chOff x="4943041" y="5408736"/>
            <a:chExt cx="557350" cy="806453"/>
          </a:xfrm>
        </p:grpSpPr>
        <p:sp>
          <p:nvSpPr>
            <p:cNvPr id="33" name="Oval 32"/>
            <p:cNvSpPr/>
            <p:nvPr/>
          </p:nvSpPr>
          <p:spPr>
            <a:xfrm>
              <a:off x="4943041" y="5408736"/>
              <a:ext cx="557350" cy="328910"/>
            </a:xfrm>
            <a:prstGeom prst="ellipse">
              <a:avLst/>
            </a:prstGeom>
            <a:solidFill>
              <a:srgbClr val="8BAC7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this</a:t>
              </a:r>
            </a:p>
          </p:txBody>
        </p:sp>
        <p:cxnSp>
          <p:nvCxnSpPr>
            <p:cNvPr id="34" name="Curved Connector 33"/>
            <p:cNvCxnSpPr/>
            <p:nvPr/>
          </p:nvCxnSpPr>
          <p:spPr>
            <a:xfrm rot="10800000" flipH="1" flipV="1">
              <a:off x="4952178" y="5573190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296259" y="946484"/>
            <a:ext cx="1990875" cy="1712204"/>
            <a:chOff x="6296259" y="946484"/>
            <a:chExt cx="1990875" cy="1712204"/>
          </a:xfrm>
        </p:grpSpPr>
        <p:sp>
          <p:nvSpPr>
            <p:cNvPr id="37" name="Text Box 3"/>
            <p:cNvSpPr txBox="1">
              <a:spLocks noChangeArrowheads="1"/>
            </p:cNvSpPr>
            <p:nvPr/>
          </p:nvSpPr>
          <p:spPr bwMode="auto">
            <a:xfrm>
              <a:off x="6380575" y="1301446"/>
              <a:ext cx="1906559" cy="1357242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var List v;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// builds the list (2, 3, 5)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do v.print();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</p:txBody>
        </p:sp>
        <p:sp>
          <p:nvSpPr>
            <p:cNvPr id="38" name="Rectangle 10"/>
            <p:cNvSpPr>
              <a:spLocks noChangeArrowheads="1"/>
            </p:cNvSpPr>
            <p:nvPr/>
          </p:nvSpPr>
          <p:spPr bwMode="auto">
            <a:xfrm>
              <a:off x="6296259" y="946484"/>
              <a:ext cx="145874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client code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813180" y="3298235"/>
            <a:ext cx="5134917" cy="116032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8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825412" y="1317382"/>
            <a:ext cx="5140959" cy="4338041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/** Prints this list.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void print()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var List current;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creates a List variable and 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      </a:t>
            </a:r>
            <a:r>
              <a:rPr lang="en-US" dirty="0">
                <a:ea typeface="Consolas"/>
              </a:rPr>
              <a:t>let current = this;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initializes it to the first item of this list</a:t>
            </a:r>
            <a:endParaRPr lang="en-US" dirty="0">
              <a:ea typeface="Consolas"/>
            </a:endParaRPr>
          </a:p>
          <a:p>
            <a:pPr>
              <a:spcBef>
                <a:spcPts val="700"/>
              </a:spcBef>
            </a:pPr>
            <a:r>
              <a:rPr lang="en-US" dirty="0">
                <a:ea typeface="Consolas"/>
              </a:rPr>
              <a:t>      while (~(current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Output.printInt(current.getData());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Output.printChar(32);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prints a space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current = current.getNext();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7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sequential access</a:t>
            </a:r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554369" y="5235149"/>
            <a:ext cx="3577256" cy="1343049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033883" y="6054123"/>
            <a:ext cx="2903417" cy="329956"/>
            <a:chOff x="1309076" y="3090863"/>
            <a:chExt cx="2903417" cy="329956"/>
          </a:xfrm>
        </p:grpSpPr>
        <p:sp>
          <p:nvSpPr>
            <p:cNvPr id="10" name="Text Box 146"/>
            <p:cNvSpPr txBox="1">
              <a:spLocks noChangeArrowheads="1"/>
            </p:cNvSpPr>
            <p:nvPr/>
          </p:nvSpPr>
          <p:spPr bwMode="auto">
            <a:xfrm>
              <a:off x="1309076" y="3094771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2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11" name="Text Box 148"/>
            <p:cNvSpPr txBox="1">
              <a:spLocks noChangeArrowheads="1"/>
            </p:cNvSpPr>
            <p:nvPr/>
          </p:nvSpPr>
          <p:spPr bwMode="auto">
            <a:xfrm>
              <a:off x="1631462" y="3094771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2" name="Line 149"/>
            <p:cNvSpPr>
              <a:spLocks noChangeShapeType="1"/>
            </p:cNvSpPr>
            <p:nvPr/>
          </p:nvSpPr>
          <p:spPr bwMode="auto">
            <a:xfrm flipV="1">
              <a:off x="1766277" y="3247171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" name="Group 165"/>
            <p:cNvGrpSpPr>
              <a:grpSpLocks/>
            </p:cNvGrpSpPr>
            <p:nvPr/>
          </p:nvGrpSpPr>
          <p:grpSpPr bwMode="auto">
            <a:xfrm>
              <a:off x="4060093" y="3094772"/>
              <a:ext cx="152400" cy="304800"/>
              <a:chOff x="3840" y="2304"/>
              <a:chExt cx="96" cy="240"/>
            </a:xfrm>
          </p:grpSpPr>
          <p:sp>
            <p:nvSpPr>
              <p:cNvPr id="20" name="Line 166"/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" name="Line 167"/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2" name="Line 168"/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4" name="Text Box 146"/>
            <p:cNvSpPr txBox="1">
              <a:spLocks noChangeArrowheads="1"/>
            </p:cNvSpPr>
            <p:nvPr/>
          </p:nvSpPr>
          <p:spPr bwMode="auto">
            <a:xfrm>
              <a:off x="2223475" y="3090863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15" name="Text Box 148"/>
            <p:cNvSpPr txBox="1">
              <a:spLocks noChangeArrowheads="1"/>
            </p:cNvSpPr>
            <p:nvPr/>
          </p:nvSpPr>
          <p:spPr bwMode="auto">
            <a:xfrm>
              <a:off x="2545861" y="3090863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6" name="Text Box 146"/>
            <p:cNvSpPr txBox="1">
              <a:spLocks noChangeArrowheads="1"/>
            </p:cNvSpPr>
            <p:nvPr/>
          </p:nvSpPr>
          <p:spPr bwMode="auto">
            <a:xfrm>
              <a:off x="3137876" y="3106494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17" name="Text Box 148"/>
            <p:cNvSpPr txBox="1">
              <a:spLocks noChangeArrowheads="1"/>
            </p:cNvSpPr>
            <p:nvPr/>
          </p:nvSpPr>
          <p:spPr bwMode="auto">
            <a:xfrm>
              <a:off x="3460262" y="3106494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8" name="Line 149"/>
            <p:cNvSpPr>
              <a:spLocks noChangeShapeType="1"/>
            </p:cNvSpPr>
            <p:nvPr/>
          </p:nvSpPr>
          <p:spPr bwMode="auto">
            <a:xfrm flipV="1">
              <a:off x="2680677" y="3243263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" name="Line 164"/>
            <p:cNvSpPr>
              <a:spLocks noChangeShapeType="1"/>
            </p:cNvSpPr>
            <p:nvPr/>
          </p:nvSpPr>
          <p:spPr bwMode="auto">
            <a:xfrm flipV="1">
              <a:off x="3602893" y="3247172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70441" y="5408736"/>
            <a:ext cx="831456" cy="806453"/>
            <a:chOff x="4943041" y="5408736"/>
            <a:chExt cx="831456" cy="806453"/>
          </a:xfrm>
        </p:grpSpPr>
        <p:sp>
          <p:nvSpPr>
            <p:cNvPr id="23" name="Oval 22"/>
            <p:cNvSpPr/>
            <p:nvPr/>
          </p:nvSpPr>
          <p:spPr>
            <a:xfrm>
              <a:off x="4943041" y="5408736"/>
              <a:ext cx="831456" cy="328910"/>
            </a:xfrm>
            <a:prstGeom prst="ellipse">
              <a:avLst/>
            </a:prstGeom>
            <a:solidFill>
              <a:srgbClr val="8BAC7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current</a:t>
              </a:r>
            </a:p>
          </p:txBody>
        </p:sp>
        <p:cxnSp>
          <p:nvCxnSpPr>
            <p:cNvPr id="24" name="Curved Connector 23"/>
            <p:cNvCxnSpPr/>
            <p:nvPr/>
          </p:nvCxnSpPr>
          <p:spPr>
            <a:xfrm rot="10800000" flipH="1" flipV="1">
              <a:off x="4952178" y="5573190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4948253" y="5838164"/>
            <a:ext cx="260793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      data  next       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496" y="3366385"/>
            <a:ext cx="1895907" cy="169114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470765" y="3512951"/>
            <a:ext cx="1287838" cy="7183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2 3 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943041" y="5408736"/>
            <a:ext cx="557350" cy="806453"/>
            <a:chOff x="4943041" y="5408736"/>
            <a:chExt cx="557350" cy="806453"/>
          </a:xfrm>
        </p:grpSpPr>
        <p:sp>
          <p:nvSpPr>
            <p:cNvPr id="30" name="Oval 29"/>
            <p:cNvSpPr/>
            <p:nvPr/>
          </p:nvSpPr>
          <p:spPr>
            <a:xfrm>
              <a:off x="4943041" y="5408736"/>
              <a:ext cx="557350" cy="328910"/>
            </a:xfrm>
            <a:prstGeom prst="ellipse">
              <a:avLst/>
            </a:prstGeom>
            <a:solidFill>
              <a:srgbClr val="8BAC7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this</a:t>
              </a:r>
            </a:p>
          </p:txBody>
        </p:sp>
        <p:cxnSp>
          <p:nvCxnSpPr>
            <p:cNvPr id="31" name="Curved Connector 30"/>
            <p:cNvCxnSpPr/>
            <p:nvPr/>
          </p:nvCxnSpPr>
          <p:spPr>
            <a:xfrm rot="10800000" flipH="1" flipV="1">
              <a:off x="4952178" y="5573190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296259" y="946484"/>
            <a:ext cx="1990875" cy="1712204"/>
            <a:chOff x="6296259" y="946484"/>
            <a:chExt cx="1990875" cy="1712204"/>
          </a:xfrm>
        </p:grpSpPr>
        <p:sp>
          <p:nvSpPr>
            <p:cNvPr id="37" name="Text Box 3"/>
            <p:cNvSpPr txBox="1">
              <a:spLocks noChangeArrowheads="1"/>
            </p:cNvSpPr>
            <p:nvPr/>
          </p:nvSpPr>
          <p:spPr bwMode="auto">
            <a:xfrm>
              <a:off x="6380575" y="1301446"/>
              <a:ext cx="1906559" cy="1357242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var List v;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// builds the list (2, 3, 5)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do v.print();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</p:txBody>
        </p:sp>
        <p:sp>
          <p:nvSpPr>
            <p:cNvPr id="38" name="Rectangle 10"/>
            <p:cNvSpPr>
              <a:spLocks noChangeArrowheads="1"/>
            </p:cNvSpPr>
            <p:nvPr/>
          </p:nvSpPr>
          <p:spPr bwMode="auto">
            <a:xfrm>
              <a:off x="6296259" y="946484"/>
              <a:ext cx="145874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client code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813180" y="3298235"/>
            <a:ext cx="5134917" cy="116032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6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825412" y="1317382"/>
            <a:ext cx="5140959" cy="4338041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/** Prints this list.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void print()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var List current;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creates a List variable and 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      </a:t>
            </a:r>
            <a:r>
              <a:rPr lang="en-US" dirty="0">
                <a:ea typeface="Consolas"/>
              </a:rPr>
              <a:t>let current = this;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initializes it to the first item of this list</a:t>
            </a:r>
            <a:endParaRPr lang="en-US" dirty="0">
              <a:ea typeface="Consolas"/>
            </a:endParaRPr>
          </a:p>
          <a:p>
            <a:pPr>
              <a:spcBef>
                <a:spcPts val="700"/>
              </a:spcBef>
            </a:pPr>
            <a:r>
              <a:rPr lang="en-US" dirty="0">
                <a:ea typeface="Consolas"/>
              </a:rPr>
              <a:t>      while (~(current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Output.printInt(current.getData());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Output.printChar(32);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prints a space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current = current.getNext();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7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sequential access</a:t>
            </a:r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554369" y="5235149"/>
            <a:ext cx="3577256" cy="1343049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033883" y="6054123"/>
            <a:ext cx="2903417" cy="329956"/>
            <a:chOff x="1309076" y="3090863"/>
            <a:chExt cx="2903417" cy="329956"/>
          </a:xfrm>
        </p:grpSpPr>
        <p:sp>
          <p:nvSpPr>
            <p:cNvPr id="10" name="Text Box 146"/>
            <p:cNvSpPr txBox="1">
              <a:spLocks noChangeArrowheads="1"/>
            </p:cNvSpPr>
            <p:nvPr/>
          </p:nvSpPr>
          <p:spPr bwMode="auto">
            <a:xfrm>
              <a:off x="1309076" y="3094771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2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11" name="Text Box 148"/>
            <p:cNvSpPr txBox="1">
              <a:spLocks noChangeArrowheads="1"/>
            </p:cNvSpPr>
            <p:nvPr/>
          </p:nvSpPr>
          <p:spPr bwMode="auto">
            <a:xfrm>
              <a:off x="1631462" y="3094771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2" name="Line 149"/>
            <p:cNvSpPr>
              <a:spLocks noChangeShapeType="1"/>
            </p:cNvSpPr>
            <p:nvPr/>
          </p:nvSpPr>
          <p:spPr bwMode="auto">
            <a:xfrm flipV="1">
              <a:off x="1766277" y="3247171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" name="Group 165"/>
            <p:cNvGrpSpPr>
              <a:grpSpLocks/>
            </p:cNvGrpSpPr>
            <p:nvPr/>
          </p:nvGrpSpPr>
          <p:grpSpPr bwMode="auto">
            <a:xfrm>
              <a:off x="4060093" y="3094772"/>
              <a:ext cx="152400" cy="304800"/>
              <a:chOff x="3840" y="2304"/>
              <a:chExt cx="96" cy="240"/>
            </a:xfrm>
          </p:grpSpPr>
          <p:sp>
            <p:nvSpPr>
              <p:cNvPr id="20" name="Line 166"/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" name="Line 167"/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2" name="Line 168"/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4" name="Text Box 146"/>
            <p:cNvSpPr txBox="1">
              <a:spLocks noChangeArrowheads="1"/>
            </p:cNvSpPr>
            <p:nvPr/>
          </p:nvSpPr>
          <p:spPr bwMode="auto">
            <a:xfrm>
              <a:off x="2223475" y="3090863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15" name="Text Box 148"/>
            <p:cNvSpPr txBox="1">
              <a:spLocks noChangeArrowheads="1"/>
            </p:cNvSpPr>
            <p:nvPr/>
          </p:nvSpPr>
          <p:spPr bwMode="auto">
            <a:xfrm>
              <a:off x="2545861" y="3090863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6" name="Text Box 146"/>
            <p:cNvSpPr txBox="1">
              <a:spLocks noChangeArrowheads="1"/>
            </p:cNvSpPr>
            <p:nvPr/>
          </p:nvSpPr>
          <p:spPr bwMode="auto">
            <a:xfrm>
              <a:off x="3137876" y="3106494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17" name="Text Box 148"/>
            <p:cNvSpPr txBox="1">
              <a:spLocks noChangeArrowheads="1"/>
            </p:cNvSpPr>
            <p:nvPr/>
          </p:nvSpPr>
          <p:spPr bwMode="auto">
            <a:xfrm>
              <a:off x="3460262" y="3106494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8" name="Line 149"/>
            <p:cNvSpPr>
              <a:spLocks noChangeShapeType="1"/>
            </p:cNvSpPr>
            <p:nvPr/>
          </p:nvSpPr>
          <p:spPr bwMode="auto">
            <a:xfrm flipV="1">
              <a:off x="2680677" y="3243263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" name="Line 164"/>
            <p:cNvSpPr>
              <a:spLocks noChangeShapeType="1"/>
            </p:cNvSpPr>
            <p:nvPr/>
          </p:nvSpPr>
          <p:spPr bwMode="auto">
            <a:xfrm flipV="1">
              <a:off x="3602893" y="3247172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70441" y="5408736"/>
            <a:ext cx="831456" cy="806453"/>
            <a:chOff x="4943041" y="5408736"/>
            <a:chExt cx="831456" cy="806453"/>
          </a:xfrm>
        </p:grpSpPr>
        <p:sp>
          <p:nvSpPr>
            <p:cNvPr id="23" name="Oval 22"/>
            <p:cNvSpPr/>
            <p:nvPr/>
          </p:nvSpPr>
          <p:spPr>
            <a:xfrm>
              <a:off x="4943041" y="5408736"/>
              <a:ext cx="831456" cy="328910"/>
            </a:xfrm>
            <a:prstGeom prst="ellipse">
              <a:avLst/>
            </a:prstGeom>
            <a:solidFill>
              <a:srgbClr val="8BAC7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current</a:t>
              </a:r>
            </a:p>
          </p:txBody>
        </p:sp>
        <p:cxnSp>
          <p:nvCxnSpPr>
            <p:cNvPr id="24" name="Curved Connector 23"/>
            <p:cNvCxnSpPr/>
            <p:nvPr/>
          </p:nvCxnSpPr>
          <p:spPr>
            <a:xfrm rot="10800000" flipH="1" flipV="1">
              <a:off x="4952178" y="5573190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4948253" y="5838164"/>
            <a:ext cx="260793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      data  next       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496" y="3366385"/>
            <a:ext cx="1895907" cy="169114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470765" y="3512951"/>
            <a:ext cx="1287838" cy="7183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2 3 5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943041" y="5408736"/>
            <a:ext cx="557350" cy="806453"/>
            <a:chOff x="4943041" y="5408736"/>
            <a:chExt cx="557350" cy="806453"/>
          </a:xfrm>
        </p:grpSpPr>
        <p:sp>
          <p:nvSpPr>
            <p:cNvPr id="30" name="Oval 29"/>
            <p:cNvSpPr/>
            <p:nvPr/>
          </p:nvSpPr>
          <p:spPr>
            <a:xfrm>
              <a:off x="4943041" y="5408736"/>
              <a:ext cx="557350" cy="328910"/>
            </a:xfrm>
            <a:prstGeom prst="ellipse">
              <a:avLst/>
            </a:prstGeom>
            <a:solidFill>
              <a:srgbClr val="8BAC7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this</a:t>
              </a:r>
            </a:p>
          </p:txBody>
        </p:sp>
        <p:cxnSp>
          <p:nvCxnSpPr>
            <p:cNvPr id="31" name="Curved Connector 30"/>
            <p:cNvCxnSpPr/>
            <p:nvPr/>
          </p:nvCxnSpPr>
          <p:spPr>
            <a:xfrm rot="10800000" flipH="1" flipV="1">
              <a:off x="4952178" y="5573190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296259" y="946484"/>
            <a:ext cx="1990875" cy="1712204"/>
            <a:chOff x="6296259" y="946484"/>
            <a:chExt cx="1990875" cy="1712204"/>
          </a:xfrm>
        </p:grpSpPr>
        <p:sp>
          <p:nvSpPr>
            <p:cNvPr id="37" name="Text Box 3"/>
            <p:cNvSpPr txBox="1">
              <a:spLocks noChangeArrowheads="1"/>
            </p:cNvSpPr>
            <p:nvPr/>
          </p:nvSpPr>
          <p:spPr bwMode="auto">
            <a:xfrm>
              <a:off x="6380575" y="1301446"/>
              <a:ext cx="1906559" cy="1357242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var List v;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// builds the list (2, 3, 5)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do v.print();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</p:txBody>
        </p:sp>
        <p:sp>
          <p:nvSpPr>
            <p:cNvPr id="38" name="Rectangle 10"/>
            <p:cNvSpPr>
              <a:spLocks noChangeArrowheads="1"/>
            </p:cNvSpPr>
            <p:nvPr/>
          </p:nvSpPr>
          <p:spPr bwMode="auto">
            <a:xfrm>
              <a:off x="6296259" y="946484"/>
              <a:ext cx="145874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client code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813180" y="3298235"/>
            <a:ext cx="5134917" cy="116032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4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825412" y="1317382"/>
            <a:ext cx="5140959" cy="4338041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/** Prints this list.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void print()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var List current;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creates a List variable and 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      </a:t>
            </a:r>
            <a:r>
              <a:rPr lang="en-US" dirty="0">
                <a:ea typeface="Consolas"/>
              </a:rPr>
              <a:t>let current = this;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initializes it to the first item of this list</a:t>
            </a:r>
            <a:endParaRPr lang="en-US" dirty="0">
              <a:ea typeface="Consolas"/>
            </a:endParaRPr>
          </a:p>
          <a:p>
            <a:pPr>
              <a:spcBef>
                <a:spcPts val="700"/>
              </a:spcBef>
            </a:pPr>
            <a:r>
              <a:rPr lang="en-US" dirty="0">
                <a:ea typeface="Consolas"/>
              </a:rPr>
              <a:t>      while (~(current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Output.printInt(current.getData());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Output.printChar(32);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prints a space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current = current.getNext();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7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sequential access</a:t>
            </a:r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554369" y="5235149"/>
            <a:ext cx="3577256" cy="1343049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033883" y="6054123"/>
            <a:ext cx="2903417" cy="329956"/>
            <a:chOff x="1309076" y="3090863"/>
            <a:chExt cx="2903417" cy="329956"/>
          </a:xfrm>
        </p:grpSpPr>
        <p:sp>
          <p:nvSpPr>
            <p:cNvPr id="10" name="Text Box 146"/>
            <p:cNvSpPr txBox="1">
              <a:spLocks noChangeArrowheads="1"/>
            </p:cNvSpPr>
            <p:nvPr/>
          </p:nvSpPr>
          <p:spPr bwMode="auto">
            <a:xfrm>
              <a:off x="1309076" y="3094771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2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11" name="Text Box 148"/>
            <p:cNvSpPr txBox="1">
              <a:spLocks noChangeArrowheads="1"/>
            </p:cNvSpPr>
            <p:nvPr/>
          </p:nvSpPr>
          <p:spPr bwMode="auto">
            <a:xfrm>
              <a:off x="1631462" y="3094771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2" name="Line 149"/>
            <p:cNvSpPr>
              <a:spLocks noChangeShapeType="1"/>
            </p:cNvSpPr>
            <p:nvPr/>
          </p:nvSpPr>
          <p:spPr bwMode="auto">
            <a:xfrm flipV="1">
              <a:off x="1766277" y="3247171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" name="Group 165"/>
            <p:cNvGrpSpPr>
              <a:grpSpLocks/>
            </p:cNvGrpSpPr>
            <p:nvPr/>
          </p:nvGrpSpPr>
          <p:grpSpPr bwMode="auto">
            <a:xfrm>
              <a:off x="4060093" y="3094772"/>
              <a:ext cx="152400" cy="304800"/>
              <a:chOff x="3840" y="2304"/>
              <a:chExt cx="96" cy="240"/>
            </a:xfrm>
          </p:grpSpPr>
          <p:sp>
            <p:nvSpPr>
              <p:cNvPr id="20" name="Line 166"/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" name="Line 167"/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2" name="Line 168"/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4" name="Text Box 146"/>
            <p:cNvSpPr txBox="1">
              <a:spLocks noChangeArrowheads="1"/>
            </p:cNvSpPr>
            <p:nvPr/>
          </p:nvSpPr>
          <p:spPr bwMode="auto">
            <a:xfrm>
              <a:off x="2223475" y="3090863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15" name="Text Box 148"/>
            <p:cNvSpPr txBox="1">
              <a:spLocks noChangeArrowheads="1"/>
            </p:cNvSpPr>
            <p:nvPr/>
          </p:nvSpPr>
          <p:spPr bwMode="auto">
            <a:xfrm>
              <a:off x="2545861" y="3090863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6" name="Text Box 146"/>
            <p:cNvSpPr txBox="1">
              <a:spLocks noChangeArrowheads="1"/>
            </p:cNvSpPr>
            <p:nvPr/>
          </p:nvSpPr>
          <p:spPr bwMode="auto">
            <a:xfrm>
              <a:off x="3137876" y="3106494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17" name="Text Box 148"/>
            <p:cNvSpPr txBox="1">
              <a:spLocks noChangeArrowheads="1"/>
            </p:cNvSpPr>
            <p:nvPr/>
          </p:nvSpPr>
          <p:spPr bwMode="auto">
            <a:xfrm>
              <a:off x="3460262" y="3106494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8" name="Line 149"/>
            <p:cNvSpPr>
              <a:spLocks noChangeShapeType="1"/>
            </p:cNvSpPr>
            <p:nvPr/>
          </p:nvSpPr>
          <p:spPr bwMode="auto">
            <a:xfrm flipV="1">
              <a:off x="2680677" y="3243263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" name="Line 164"/>
            <p:cNvSpPr>
              <a:spLocks noChangeShapeType="1"/>
            </p:cNvSpPr>
            <p:nvPr/>
          </p:nvSpPr>
          <p:spPr bwMode="auto">
            <a:xfrm flipV="1">
              <a:off x="3602893" y="3247172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693273" y="5408736"/>
            <a:ext cx="831456" cy="806453"/>
            <a:chOff x="4943041" y="5408736"/>
            <a:chExt cx="831456" cy="806453"/>
          </a:xfrm>
        </p:grpSpPr>
        <p:sp>
          <p:nvSpPr>
            <p:cNvPr id="23" name="Oval 22"/>
            <p:cNvSpPr/>
            <p:nvPr/>
          </p:nvSpPr>
          <p:spPr>
            <a:xfrm>
              <a:off x="4943041" y="5408736"/>
              <a:ext cx="831456" cy="328910"/>
            </a:xfrm>
            <a:prstGeom prst="ellipse">
              <a:avLst/>
            </a:prstGeom>
            <a:solidFill>
              <a:srgbClr val="8BAC7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current</a:t>
              </a:r>
            </a:p>
          </p:txBody>
        </p:sp>
        <p:cxnSp>
          <p:nvCxnSpPr>
            <p:cNvPr id="24" name="Curved Connector 23"/>
            <p:cNvCxnSpPr/>
            <p:nvPr/>
          </p:nvCxnSpPr>
          <p:spPr>
            <a:xfrm rot="10800000" flipH="1" flipV="1">
              <a:off x="4952178" y="5573190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4948253" y="5838164"/>
            <a:ext cx="260793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      data  next       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496" y="3366385"/>
            <a:ext cx="1895907" cy="169114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470765" y="3512951"/>
            <a:ext cx="1287838" cy="7183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2 3 5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943041" y="5408736"/>
            <a:ext cx="557350" cy="806453"/>
            <a:chOff x="4943041" y="5408736"/>
            <a:chExt cx="557350" cy="806453"/>
          </a:xfrm>
        </p:grpSpPr>
        <p:sp>
          <p:nvSpPr>
            <p:cNvPr id="29" name="Oval 28"/>
            <p:cNvSpPr/>
            <p:nvPr/>
          </p:nvSpPr>
          <p:spPr>
            <a:xfrm>
              <a:off x="4943041" y="5408736"/>
              <a:ext cx="557350" cy="328910"/>
            </a:xfrm>
            <a:prstGeom prst="ellipse">
              <a:avLst/>
            </a:prstGeom>
            <a:solidFill>
              <a:srgbClr val="8BAC7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this</a:t>
              </a:r>
            </a:p>
          </p:txBody>
        </p:sp>
        <p:cxnSp>
          <p:nvCxnSpPr>
            <p:cNvPr id="30" name="Curved Connector 29"/>
            <p:cNvCxnSpPr/>
            <p:nvPr/>
          </p:nvCxnSpPr>
          <p:spPr>
            <a:xfrm rot="10800000" flipH="1" flipV="1">
              <a:off x="4952178" y="5573190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296259" y="946484"/>
            <a:ext cx="1990875" cy="1712204"/>
            <a:chOff x="6296259" y="946484"/>
            <a:chExt cx="1990875" cy="1712204"/>
          </a:xfrm>
        </p:grpSpPr>
        <p:sp>
          <p:nvSpPr>
            <p:cNvPr id="36" name="Text Box 3"/>
            <p:cNvSpPr txBox="1">
              <a:spLocks noChangeArrowheads="1"/>
            </p:cNvSpPr>
            <p:nvPr/>
          </p:nvSpPr>
          <p:spPr bwMode="auto">
            <a:xfrm>
              <a:off x="6380575" y="1301446"/>
              <a:ext cx="1906559" cy="1357242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var List v;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// builds the list (2, 3, 5)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do v.print();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</p:txBody>
        </p:sp>
        <p:sp>
          <p:nvSpPr>
            <p:cNvPr id="37" name="Rectangle 10"/>
            <p:cNvSpPr>
              <a:spLocks noChangeArrowheads="1"/>
            </p:cNvSpPr>
            <p:nvPr/>
          </p:nvSpPr>
          <p:spPr bwMode="auto">
            <a:xfrm>
              <a:off x="6296259" y="946484"/>
              <a:ext cx="145874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client code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813180" y="3298235"/>
            <a:ext cx="5134917" cy="116032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2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Jack in a nutshell</a:t>
            </a:r>
            <a:r>
              <a:rPr lang="he-IL" dirty="0"/>
              <a:t> </a:t>
            </a:r>
            <a:r>
              <a:rPr lang="en-US" sz="2000" dirty="0"/>
              <a:t>(using an example we saw before)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878050" y="1054506"/>
            <a:ext cx="395729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 simple, Java-like language</a:t>
            </a:r>
          </a:p>
          <a:p>
            <a:pPr marL="342900" lvl="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Object-based, no inheritance</a:t>
            </a:r>
          </a:p>
          <a:p>
            <a:pPr marL="342900" lvl="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Multi-purpose</a:t>
            </a:r>
          </a:p>
          <a:p>
            <a:pPr marL="342900" lvl="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Lends itself to interactive apps</a:t>
            </a:r>
          </a:p>
          <a:p>
            <a:pPr marL="342900" lvl="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Can be learned in about an hour</a:t>
            </a:r>
          </a:p>
          <a:p>
            <a:pPr marL="342900" lvl="0" indent="-342900">
              <a:spcBef>
                <a:spcPts val="1000"/>
              </a:spcBef>
              <a:buFont typeface="Arial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lvl="0" indent="-342900">
              <a:spcBef>
                <a:spcPts val="1000"/>
              </a:spcBef>
              <a:buFont typeface="Arial"/>
              <a:buChar char="•"/>
            </a:pP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49747" y="5685738"/>
            <a:ext cx="130994" cy="264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49747" y="5685738"/>
            <a:ext cx="130994" cy="264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23645" y="1157588"/>
            <a:ext cx="4470194" cy="5463077"/>
            <a:chOff x="823645" y="1157588"/>
            <a:chExt cx="4470194" cy="5463077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823645" y="1157588"/>
              <a:ext cx="3680719" cy="3013068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93600" tIns="190800" rIns="93600" bIns="19080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just">
                <a:lnSpc>
                  <a:spcPct val="50000"/>
                </a:lnSpc>
                <a:spcBef>
                  <a:spcPct val="65000"/>
                </a:spcBef>
                <a:defRPr/>
              </a:pPr>
              <a:r>
                <a:rPr lang="en-US" sz="12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/** Demo: working with Point objects. */</a:t>
              </a:r>
            </a:p>
            <a:p>
              <a:pPr algn="just">
                <a:lnSpc>
                  <a:spcPct val="50000"/>
                </a:lnSpc>
                <a:spcBef>
                  <a:spcPct val="65000"/>
                </a:spcBef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class Main </a:t>
              </a:r>
              <a:r>
                <a:rPr lang="en-US" sz="1200" dirty="0">
                  <a:latin typeface="Consolas"/>
                  <a:cs typeface="Consolas"/>
                </a:rPr>
                <a:t>{</a:t>
              </a:r>
            </a:p>
            <a:p>
              <a:pPr algn="just">
                <a:lnSpc>
                  <a:spcPct val="50000"/>
                </a:lnSpc>
                <a:spcBef>
                  <a:spcPct val="65000"/>
                </a:spcBef>
                <a:defRPr/>
              </a:pPr>
              <a:r>
                <a:rPr lang="en-US" sz="1200" dirty="0">
                  <a:latin typeface="Consolas"/>
                  <a:cs typeface="Consolas"/>
                </a:rPr>
                <a:t>  function void main() {</a:t>
              </a:r>
            </a:p>
            <a:p>
              <a:pPr algn="just">
                <a:lnSpc>
                  <a:spcPct val="50000"/>
                </a:lnSpc>
                <a:spcBef>
                  <a:spcPct val="65000"/>
                </a:spcBef>
                <a:defRPr/>
              </a:pPr>
              <a:r>
                <a:rPr lang="en-US" sz="1200" dirty="0">
                  <a:latin typeface="Consolas"/>
                  <a:cs typeface="Consolas"/>
                </a:rPr>
                <a:t>     var Point p1, p2, p3;</a:t>
              </a:r>
            </a:p>
            <a:p>
              <a:pPr algn="just">
                <a:lnSpc>
                  <a:spcPct val="50000"/>
                </a:lnSpc>
                <a:spcBef>
                  <a:spcPct val="65000"/>
                </a:spcBef>
                <a:defRPr/>
              </a:pPr>
              <a:r>
                <a:rPr lang="en-US" sz="1200" dirty="0">
                  <a:latin typeface="Consolas"/>
                  <a:cs typeface="Consolas"/>
                </a:rPr>
                <a:t>     let p1 = Point.new(1,2);</a:t>
              </a:r>
            </a:p>
            <a:p>
              <a:pPr algn="just">
                <a:lnSpc>
                  <a:spcPct val="50000"/>
                </a:lnSpc>
                <a:spcBef>
                  <a:spcPct val="65000"/>
                </a:spcBef>
                <a:defRPr/>
              </a:pPr>
              <a:r>
                <a:rPr lang="en-US" sz="1200" dirty="0">
                  <a:latin typeface="Consolas"/>
                  <a:cs typeface="Consolas"/>
                </a:rPr>
                <a:t>     let p2 = Point.new(3,4);</a:t>
              </a:r>
            </a:p>
            <a:p>
              <a:pPr algn="just">
                <a:lnSpc>
                  <a:spcPct val="50000"/>
                </a:lnSpc>
                <a:spcBef>
                  <a:spcPct val="65000"/>
                </a:spcBef>
                <a:defRPr/>
              </a:pPr>
              <a:r>
                <a:rPr lang="en-US" sz="1200" dirty="0">
                  <a:latin typeface="Consolas"/>
                  <a:cs typeface="Consolas"/>
                </a:rPr>
                <a:t>     let p3 = p1.plus(p2); </a:t>
              </a:r>
            </a:p>
            <a:p>
              <a:pPr algn="just">
                <a:lnSpc>
                  <a:spcPct val="50000"/>
                </a:lnSpc>
                <a:spcBef>
                  <a:spcPct val="65000"/>
                </a:spcBef>
                <a:defRPr/>
              </a:pPr>
              <a:r>
                <a:rPr lang="en-US" sz="1200" dirty="0">
                  <a:latin typeface="Consolas"/>
                  <a:cs typeface="Consolas"/>
                </a:rPr>
                <a:t>     do p3.print();</a:t>
              </a:r>
            </a:p>
            <a:p>
              <a:pPr algn="just">
                <a:lnSpc>
                  <a:spcPct val="50000"/>
                </a:lnSpc>
                <a:spcBef>
                  <a:spcPct val="65000"/>
                </a:spcBef>
                <a:defRPr/>
              </a:pPr>
              <a:r>
                <a:rPr lang="en-US" sz="1200" dirty="0">
                  <a:latin typeface="Consolas"/>
                  <a:cs typeface="Consolas"/>
                </a:rPr>
                <a:t>     do Output.println();                    </a:t>
              </a:r>
            </a:p>
            <a:p>
              <a:pPr algn="just">
                <a:lnSpc>
                  <a:spcPct val="50000"/>
                </a:lnSpc>
                <a:spcBef>
                  <a:spcPct val="65000"/>
                </a:spcBef>
                <a:defRPr/>
              </a:pPr>
              <a:r>
                <a:rPr lang="en-US" sz="1200" dirty="0">
                  <a:latin typeface="Consolas"/>
                  <a:cs typeface="Consolas"/>
                </a:rPr>
                <a:t>     do Output.printInt(p1.distance(p3));  </a:t>
              </a:r>
            </a:p>
            <a:p>
              <a:pPr algn="just">
                <a:lnSpc>
                  <a:spcPct val="50000"/>
                </a:lnSpc>
                <a:spcBef>
                  <a:spcPct val="65000"/>
                </a:spcBef>
                <a:defRPr/>
              </a:pPr>
              <a:r>
                <a:rPr lang="en-US" sz="1200" dirty="0">
                  <a:latin typeface="Consolas"/>
                  <a:cs typeface="Consolas"/>
                </a:rPr>
                <a:t>     return;</a:t>
              </a:r>
            </a:p>
            <a:p>
              <a:pPr algn="just">
                <a:lnSpc>
                  <a:spcPct val="50000"/>
                </a:lnSpc>
                <a:spcBef>
                  <a:spcPct val="65000"/>
                </a:spcBef>
                <a:defRPr/>
              </a:pPr>
              <a:r>
                <a:rPr lang="en-US" sz="1200" dirty="0">
                  <a:latin typeface="Consolas"/>
                  <a:cs typeface="Consolas"/>
                </a:rPr>
                <a:t>  }</a:t>
              </a:r>
            </a:p>
            <a:p>
              <a:pPr algn="just">
                <a:lnSpc>
                  <a:spcPct val="50000"/>
                </a:lnSpc>
                <a:spcBef>
                  <a:spcPct val="65000"/>
                </a:spcBef>
                <a:defRPr/>
              </a:pPr>
              <a:r>
                <a:rPr lang="en-US" sz="1200" dirty="0">
                  <a:latin typeface="Consolas"/>
                  <a:cs typeface="Consolas"/>
                </a:rPr>
                <a:t>}</a:t>
              </a:r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1612248" y="3713199"/>
              <a:ext cx="3681591" cy="2907466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93600" tIns="190800" rIns="93600" bIns="19080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just">
                <a:lnSpc>
                  <a:spcPct val="50000"/>
                </a:lnSpc>
                <a:spcBef>
                  <a:spcPct val="65000"/>
                </a:spcBef>
                <a:defRPr/>
              </a:pPr>
              <a:r>
                <a:rPr lang="en-US" sz="12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/** Represents a Point object. */</a:t>
              </a:r>
            </a:p>
            <a:p>
              <a:pPr algn="just">
                <a:lnSpc>
                  <a:spcPct val="50000"/>
                </a:lnSpc>
                <a:spcBef>
                  <a:spcPct val="65000"/>
                </a:spcBef>
                <a:defRPr/>
              </a:pPr>
              <a:r>
                <a:rPr lang="en-US" sz="1200" dirty="0" smtClean="0">
                  <a:solidFill>
                    <a:srgbClr val="000000"/>
                  </a:solidFill>
                  <a:latin typeface="Consolas"/>
                  <a:cs typeface="Consolas"/>
                </a:rPr>
                <a:t>class Point </a:t>
              </a:r>
              <a:r>
                <a:rPr lang="en-US" sz="1200" dirty="0" smtClean="0">
                  <a:latin typeface="Consolas"/>
                  <a:cs typeface="Consolas"/>
                </a:rPr>
                <a:t>{</a:t>
              </a:r>
            </a:p>
            <a:p>
              <a:pPr algn="just">
                <a:lnSpc>
                  <a:spcPct val="50000"/>
                </a:lnSpc>
                <a:spcBef>
                  <a:spcPct val="65000"/>
                </a:spcBef>
                <a:defRPr/>
              </a:pPr>
              <a:r>
                <a:rPr lang="en-US" sz="1200" dirty="0">
                  <a:latin typeface="Consolas"/>
                  <a:cs typeface="Consolas"/>
                </a:rPr>
                <a:t>  </a:t>
              </a:r>
              <a:r>
                <a:rPr lang="en-US" sz="1200" dirty="0" smtClean="0">
                  <a:latin typeface="Consolas"/>
                  <a:cs typeface="Consolas"/>
                </a:rPr>
                <a:t>field int x, y;</a:t>
              </a:r>
            </a:p>
            <a:p>
              <a:pPr algn="just">
                <a:lnSpc>
                  <a:spcPct val="50000"/>
                </a:lnSpc>
                <a:spcBef>
                  <a:spcPct val="65000"/>
                </a:spcBef>
                <a:defRPr/>
              </a:pPr>
              <a:r>
                <a:rPr lang="en-US" sz="1200" dirty="0" smtClean="0">
                  <a:latin typeface="Consolas"/>
                  <a:cs typeface="Consolas"/>
                </a:rPr>
                <a:t>  static int pointCount;</a:t>
              </a:r>
            </a:p>
            <a:p>
              <a:pPr algn="just">
                <a:lnSpc>
                  <a:spcPct val="50000"/>
                </a:lnSpc>
                <a:spcBef>
                  <a:spcPct val="65000"/>
                </a:spcBef>
                <a:defRPr/>
              </a:pPr>
              <a:r>
                <a:rPr lang="en-US" sz="1200" dirty="0" smtClean="0">
                  <a:latin typeface="Consolas"/>
                  <a:cs typeface="Consolas"/>
                </a:rPr>
                <a:t>  </a:t>
              </a:r>
              <a:r>
                <a:rPr lang="en-US" sz="12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/** Constructs a new point */ </a:t>
              </a:r>
            </a:p>
            <a:p>
              <a:pPr algn="just">
                <a:lnSpc>
                  <a:spcPct val="50000"/>
                </a:lnSpc>
                <a:spcBef>
                  <a:spcPct val="65000"/>
                </a:spcBef>
                <a:defRPr/>
              </a:pPr>
              <a:r>
                <a:rPr lang="en-US" sz="1200" dirty="0" smtClean="0">
                  <a:latin typeface="Consolas"/>
                  <a:cs typeface="Consolas"/>
                </a:rPr>
                <a:t>  constructor Point new(int ax, int ay) {</a:t>
              </a:r>
            </a:p>
            <a:p>
              <a:pPr algn="just">
                <a:lnSpc>
                  <a:spcPct val="50000"/>
                </a:lnSpc>
                <a:spcBef>
                  <a:spcPct val="65000"/>
                </a:spcBef>
                <a:defRPr/>
              </a:pPr>
              <a:r>
                <a:rPr lang="en-US" sz="1200" dirty="0" smtClean="0">
                  <a:latin typeface="Consolas"/>
                  <a:cs typeface="Consolas"/>
                </a:rPr>
                <a:t>      let x = ax;  </a:t>
              </a:r>
            </a:p>
            <a:p>
              <a:pPr algn="just">
                <a:lnSpc>
                  <a:spcPct val="50000"/>
                </a:lnSpc>
                <a:spcBef>
                  <a:spcPct val="65000"/>
                </a:spcBef>
                <a:defRPr/>
              </a:pPr>
              <a:r>
                <a:rPr lang="en-US" sz="1200" dirty="0" smtClean="0">
                  <a:latin typeface="Consolas"/>
                  <a:cs typeface="Consolas"/>
                </a:rPr>
                <a:t>      let y = ay;</a:t>
              </a:r>
            </a:p>
            <a:p>
              <a:pPr algn="just">
                <a:lnSpc>
                  <a:spcPct val="50000"/>
                </a:lnSpc>
                <a:spcBef>
                  <a:spcPct val="65000"/>
                </a:spcBef>
                <a:defRPr/>
              </a:pPr>
              <a:r>
                <a:rPr lang="en-US" sz="1200" dirty="0" smtClean="0">
                  <a:latin typeface="Consolas"/>
                  <a:cs typeface="Consolas"/>
                </a:rPr>
                <a:t>      let pointCount = pointCount + 1;</a:t>
              </a:r>
            </a:p>
            <a:p>
              <a:pPr algn="just">
                <a:lnSpc>
                  <a:spcPct val="50000"/>
                </a:lnSpc>
                <a:spcBef>
                  <a:spcPct val="65000"/>
                </a:spcBef>
                <a:defRPr/>
              </a:pPr>
              <a:r>
                <a:rPr lang="en-US" sz="1200" dirty="0" smtClean="0">
                  <a:latin typeface="Consolas"/>
                  <a:cs typeface="Consolas"/>
                </a:rPr>
                <a:t>      return this;</a:t>
              </a:r>
            </a:p>
            <a:p>
              <a:pPr algn="just">
                <a:lnSpc>
                  <a:spcPct val="50000"/>
                </a:lnSpc>
                <a:spcBef>
                  <a:spcPct val="65000"/>
                </a:spcBef>
                <a:defRPr/>
              </a:pPr>
              <a:r>
                <a:rPr lang="en-US" sz="1200" dirty="0" smtClean="0">
                  <a:latin typeface="Consolas"/>
                  <a:cs typeface="Consolas"/>
                </a:rPr>
                <a:t>  }</a:t>
              </a:r>
            </a:p>
            <a:p>
              <a:pPr algn="just">
                <a:lnSpc>
                  <a:spcPct val="50000"/>
                </a:lnSpc>
                <a:spcBef>
                  <a:spcPct val="65000"/>
                </a:spcBef>
                <a:defRPr/>
              </a:pPr>
              <a:r>
                <a:rPr lang="en-US" sz="1200" dirty="0" smtClean="0">
                  <a:latin typeface="Consolas"/>
                  <a:cs typeface="Consolas"/>
                </a:rPr>
                <a:t>  </a:t>
              </a:r>
              <a:r>
                <a:rPr lang="en-US" sz="12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// More Point methods...</a:t>
              </a:r>
            </a:p>
            <a:p>
              <a:pPr algn="just">
                <a:lnSpc>
                  <a:spcPct val="50000"/>
                </a:lnSpc>
                <a:spcBef>
                  <a:spcPct val="65000"/>
                </a:spcBef>
                <a:defRPr/>
              </a:pPr>
              <a:r>
                <a:rPr lang="en-US" sz="1200" dirty="0">
                  <a:latin typeface="Consolas"/>
                  <a:cs typeface="Consolas"/>
                </a:rPr>
                <a:t>}</a:t>
              </a:r>
              <a:endParaRPr lang="en-US" sz="1200" dirty="0" smtClean="0">
                <a:latin typeface="Consolas"/>
                <a:cs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288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825412" y="1317382"/>
            <a:ext cx="5140959" cy="4338041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/** Prints this list.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void print()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var List current;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creates a List variable and 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      </a:t>
            </a:r>
            <a:r>
              <a:rPr lang="en-US" dirty="0">
                <a:ea typeface="Consolas"/>
              </a:rPr>
              <a:t>let current = this;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initializes it to the first item of this list</a:t>
            </a:r>
            <a:endParaRPr lang="en-US" dirty="0">
              <a:ea typeface="Consolas"/>
            </a:endParaRPr>
          </a:p>
          <a:p>
            <a:pPr>
              <a:spcBef>
                <a:spcPts val="700"/>
              </a:spcBef>
            </a:pPr>
            <a:r>
              <a:rPr lang="en-US" dirty="0">
                <a:ea typeface="Consolas"/>
              </a:rPr>
              <a:t>      while (~(current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Output.printInt(current.getData());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Output.printChar(32);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prints a space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current = current.getNext();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7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sequential access</a:t>
            </a:r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554369" y="5235149"/>
            <a:ext cx="3577256" cy="1343049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033883" y="6054123"/>
            <a:ext cx="2903417" cy="329956"/>
            <a:chOff x="1309076" y="3090863"/>
            <a:chExt cx="2903417" cy="329956"/>
          </a:xfrm>
        </p:grpSpPr>
        <p:sp>
          <p:nvSpPr>
            <p:cNvPr id="10" name="Text Box 146"/>
            <p:cNvSpPr txBox="1">
              <a:spLocks noChangeArrowheads="1"/>
            </p:cNvSpPr>
            <p:nvPr/>
          </p:nvSpPr>
          <p:spPr bwMode="auto">
            <a:xfrm>
              <a:off x="1309076" y="3094771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2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11" name="Text Box 148"/>
            <p:cNvSpPr txBox="1">
              <a:spLocks noChangeArrowheads="1"/>
            </p:cNvSpPr>
            <p:nvPr/>
          </p:nvSpPr>
          <p:spPr bwMode="auto">
            <a:xfrm>
              <a:off x="1631462" y="3094771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2" name="Line 149"/>
            <p:cNvSpPr>
              <a:spLocks noChangeShapeType="1"/>
            </p:cNvSpPr>
            <p:nvPr/>
          </p:nvSpPr>
          <p:spPr bwMode="auto">
            <a:xfrm flipV="1">
              <a:off x="1766277" y="3247171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" name="Group 165"/>
            <p:cNvGrpSpPr>
              <a:grpSpLocks/>
            </p:cNvGrpSpPr>
            <p:nvPr/>
          </p:nvGrpSpPr>
          <p:grpSpPr bwMode="auto">
            <a:xfrm>
              <a:off x="4060093" y="3094772"/>
              <a:ext cx="152400" cy="304800"/>
              <a:chOff x="3840" y="2304"/>
              <a:chExt cx="96" cy="240"/>
            </a:xfrm>
          </p:grpSpPr>
          <p:sp>
            <p:nvSpPr>
              <p:cNvPr id="20" name="Line 166"/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" name="Line 167"/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2" name="Line 168"/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4" name="Text Box 146"/>
            <p:cNvSpPr txBox="1">
              <a:spLocks noChangeArrowheads="1"/>
            </p:cNvSpPr>
            <p:nvPr/>
          </p:nvSpPr>
          <p:spPr bwMode="auto">
            <a:xfrm>
              <a:off x="2223475" y="3090863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15" name="Text Box 148"/>
            <p:cNvSpPr txBox="1">
              <a:spLocks noChangeArrowheads="1"/>
            </p:cNvSpPr>
            <p:nvPr/>
          </p:nvSpPr>
          <p:spPr bwMode="auto">
            <a:xfrm>
              <a:off x="2545861" y="3090863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6" name="Text Box 146"/>
            <p:cNvSpPr txBox="1">
              <a:spLocks noChangeArrowheads="1"/>
            </p:cNvSpPr>
            <p:nvPr/>
          </p:nvSpPr>
          <p:spPr bwMode="auto">
            <a:xfrm>
              <a:off x="3137876" y="3106494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17" name="Text Box 148"/>
            <p:cNvSpPr txBox="1">
              <a:spLocks noChangeArrowheads="1"/>
            </p:cNvSpPr>
            <p:nvPr/>
          </p:nvSpPr>
          <p:spPr bwMode="auto">
            <a:xfrm>
              <a:off x="3460262" y="3106494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8" name="Line 149"/>
            <p:cNvSpPr>
              <a:spLocks noChangeShapeType="1"/>
            </p:cNvSpPr>
            <p:nvPr/>
          </p:nvSpPr>
          <p:spPr bwMode="auto">
            <a:xfrm flipV="1">
              <a:off x="2680677" y="3243263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" name="Line 164"/>
            <p:cNvSpPr>
              <a:spLocks noChangeShapeType="1"/>
            </p:cNvSpPr>
            <p:nvPr/>
          </p:nvSpPr>
          <p:spPr bwMode="auto">
            <a:xfrm flipV="1">
              <a:off x="3602893" y="3247172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693273" y="5408736"/>
            <a:ext cx="831456" cy="806453"/>
            <a:chOff x="4943041" y="5408736"/>
            <a:chExt cx="831456" cy="806453"/>
          </a:xfrm>
        </p:grpSpPr>
        <p:sp>
          <p:nvSpPr>
            <p:cNvPr id="23" name="Oval 22"/>
            <p:cNvSpPr/>
            <p:nvPr/>
          </p:nvSpPr>
          <p:spPr>
            <a:xfrm>
              <a:off x="4943041" y="5408736"/>
              <a:ext cx="831456" cy="328910"/>
            </a:xfrm>
            <a:prstGeom prst="ellipse">
              <a:avLst/>
            </a:prstGeom>
            <a:solidFill>
              <a:srgbClr val="8BAC7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current</a:t>
              </a:r>
            </a:p>
          </p:txBody>
        </p:sp>
        <p:cxnSp>
          <p:nvCxnSpPr>
            <p:cNvPr id="24" name="Curved Connector 23"/>
            <p:cNvCxnSpPr/>
            <p:nvPr/>
          </p:nvCxnSpPr>
          <p:spPr>
            <a:xfrm rot="10800000" flipH="1" flipV="1">
              <a:off x="4952178" y="5573190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4948253" y="5838164"/>
            <a:ext cx="260793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      data  next       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496" y="3366385"/>
            <a:ext cx="1895907" cy="169114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470765" y="3512951"/>
            <a:ext cx="1287838" cy="7183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2 3 5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943041" y="5408736"/>
            <a:ext cx="557350" cy="806453"/>
            <a:chOff x="4943041" y="5408736"/>
            <a:chExt cx="557350" cy="806453"/>
          </a:xfrm>
        </p:grpSpPr>
        <p:sp>
          <p:nvSpPr>
            <p:cNvPr id="29" name="Oval 28"/>
            <p:cNvSpPr/>
            <p:nvPr/>
          </p:nvSpPr>
          <p:spPr>
            <a:xfrm>
              <a:off x="4943041" y="5408736"/>
              <a:ext cx="557350" cy="328910"/>
            </a:xfrm>
            <a:prstGeom prst="ellipse">
              <a:avLst/>
            </a:prstGeom>
            <a:solidFill>
              <a:srgbClr val="8BAC7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this</a:t>
              </a:r>
            </a:p>
          </p:txBody>
        </p:sp>
        <p:cxnSp>
          <p:nvCxnSpPr>
            <p:cNvPr id="30" name="Curved Connector 29"/>
            <p:cNvCxnSpPr/>
            <p:nvPr/>
          </p:nvCxnSpPr>
          <p:spPr>
            <a:xfrm rot="10800000" flipH="1" flipV="1">
              <a:off x="4952178" y="5573190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840589" y="4467692"/>
            <a:ext cx="5134917" cy="201001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296259" y="946484"/>
            <a:ext cx="1990875" cy="1712204"/>
            <a:chOff x="6296259" y="946484"/>
            <a:chExt cx="1990875" cy="1712204"/>
          </a:xfrm>
        </p:grpSpPr>
        <p:sp>
          <p:nvSpPr>
            <p:cNvPr id="36" name="Text Box 3"/>
            <p:cNvSpPr txBox="1">
              <a:spLocks noChangeArrowheads="1"/>
            </p:cNvSpPr>
            <p:nvPr/>
          </p:nvSpPr>
          <p:spPr bwMode="auto">
            <a:xfrm>
              <a:off x="6380575" y="1301446"/>
              <a:ext cx="1906559" cy="1357242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var List v;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// builds the list (2, 3, 5)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do v.print();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</p:txBody>
        </p:sp>
        <p:sp>
          <p:nvSpPr>
            <p:cNvPr id="37" name="Rectangle 10"/>
            <p:cNvSpPr>
              <a:spLocks noChangeArrowheads="1"/>
            </p:cNvSpPr>
            <p:nvPr/>
          </p:nvSpPr>
          <p:spPr bwMode="auto">
            <a:xfrm>
              <a:off x="6296259" y="946484"/>
              <a:ext cx="145874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client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220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825412" y="1317382"/>
            <a:ext cx="5140959" cy="4338041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/** Prints this list.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void print()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var List current;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creates a List variable and 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      </a:t>
            </a:r>
            <a:r>
              <a:rPr lang="en-US" dirty="0">
                <a:ea typeface="Consolas"/>
              </a:rPr>
              <a:t>let current = this;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initializes it to the first item of this list</a:t>
            </a:r>
            <a:endParaRPr lang="en-US" dirty="0">
              <a:ea typeface="Consolas"/>
            </a:endParaRPr>
          </a:p>
          <a:p>
            <a:pPr>
              <a:spcBef>
                <a:spcPts val="700"/>
              </a:spcBef>
            </a:pPr>
            <a:r>
              <a:rPr lang="en-US" dirty="0">
                <a:ea typeface="Consolas"/>
              </a:rPr>
              <a:t>      while (~(current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Output.printInt(current.getData());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Output.printChar(32);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prints a space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current = current.getNext();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7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sequential access</a:t>
            </a:r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496" y="3366385"/>
            <a:ext cx="1895907" cy="169114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470765" y="3512951"/>
            <a:ext cx="1287838" cy="7183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2 3 5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6296259" y="946484"/>
            <a:ext cx="1990875" cy="1712204"/>
            <a:chOff x="6296259" y="946484"/>
            <a:chExt cx="1990875" cy="1712204"/>
          </a:xfrm>
        </p:grpSpPr>
        <p:sp>
          <p:nvSpPr>
            <p:cNvPr id="35" name="Text Box 3"/>
            <p:cNvSpPr txBox="1">
              <a:spLocks noChangeArrowheads="1"/>
            </p:cNvSpPr>
            <p:nvPr/>
          </p:nvSpPr>
          <p:spPr bwMode="auto">
            <a:xfrm>
              <a:off x="6380575" y="1301446"/>
              <a:ext cx="1906559" cy="1357242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var List v;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// builds the list (2, 3, 5)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do v.print();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6296259" y="946484"/>
              <a:ext cx="145874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client code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6395803" y="2274959"/>
            <a:ext cx="1909604" cy="283228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4554369" y="5235149"/>
            <a:ext cx="3577256" cy="1343049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5033883" y="6054123"/>
            <a:ext cx="2903417" cy="329956"/>
            <a:chOff x="1309076" y="3090863"/>
            <a:chExt cx="2903417" cy="329956"/>
          </a:xfrm>
        </p:grpSpPr>
        <p:sp>
          <p:nvSpPr>
            <p:cNvPr id="40" name="Text Box 146"/>
            <p:cNvSpPr txBox="1">
              <a:spLocks noChangeArrowheads="1"/>
            </p:cNvSpPr>
            <p:nvPr/>
          </p:nvSpPr>
          <p:spPr bwMode="auto">
            <a:xfrm>
              <a:off x="1309076" y="3094771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2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41" name="Text Box 148"/>
            <p:cNvSpPr txBox="1">
              <a:spLocks noChangeArrowheads="1"/>
            </p:cNvSpPr>
            <p:nvPr/>
          </p:nvSpPr>
          <p:spPr bwMode="auto">
            <a:xfrm>
              <a:off x="1631462" y="3094771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2" name="Line 149"/>
            <p:cNvSpPr>
              <a:spLocks noChangeShapeType="1"/>
            </p:cNvSpPr>
            <p:nvPr/>
          </p:nvSpPr>
          <p:spPr bwMode="auto">
            <a:xfrm flipV="1">
              <a:off x="1766277" y="3247171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43" name="Group 165"/>
            <p:cNvGrpSpPr>
              <a:grpSpLocks/>
            </p:cNvGrpSpPr>
            <p:nvPr/>
          </p:nvGrpSpPr>
          <p:grpSpPr bwMode="auto">
            <a:xfrm>
              <a:off x="4060093" y="3094772"/>
              <a:ext cx="152400" cy="304800"/>
              <a:chOff x="3840" y="2304"/>
              <a:chExt cx="96" cy="240"/>
            </a:xfrm>
          </p:grpSpPr>
          <p:sp>
            <p:nvSpPr>
              <p:cNvPr id="50" name="Line 166"/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1" name="Line 167"/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2" name="Line 168"/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4" name="Text Box 146"/>
            <p:cNvSpPr txBox="1">
              <a:spLocks noChangeArrowheads="1"/>
            </p:cNvSpPr>
            <p:nvPr/>
          </p:nvSpPr>
          <p:spPr bwMode="auto">
            <a:xfrm>
              <a:off x="2223475" y="3090863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45" name="Text Box 148"/>
            <p:cNvSpPr txBox="1">
              <a:spLocks noChangeArrowheads="1"/>
            </p:cNvSpPr>
            <p:nvPr/>
          </p:nvSpPr>
          <p:spPr bwMode="auto">
            <a:xfrm>
              <a:off x="2545861" y="3090863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6" name="Text Box 146"/>
            <p:cNvSpPr txBox="1">
              <a:spLocks noChangeArrowheads="1"/>
            </p:cNvSpPr>
            <p:nvPr/>
          </p:nvSpPr>
          <p:spPr bwMode="auto">
            <a:xfrm>
              <a:off x="3137876" y="3106494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47" name="Text Box 148"/>
            <p:cNvSpPr txBox="1">
              <a:spLocks noChangeArrowheads="1"/>
            </p:cNvSpPr>
            <p:nvPr/>
          </p:nvSpPr>
          <p:spPr bwMode="auto">
            <a:xfrm>
              <a:off x="3460262" y="3106494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8" name="Line 149"/>
            <p:cNvSpPr>
              <a:spLocks noChangeShapeType="1"/>
            </p:cNvSpPr>
            <p:nvPr/>
          </p:nvSpPr>
          <p:spPr bwMode="auto">
            <a:xfrm flipV="1">
              <a:off x="2680677" y="3243263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" name="Line 164"/>
            <p:cNvSpPr>
              <a:spLocks noChangeShapeType="1"/>
            </p:cNvSpPr>
            <p:nvPr/>
          </p:nvSpPr>
          <p:spPr bwMode="auto">
            <a:xfrm flipV="1">
              <a:off x="3602893" y="3247172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693273" y="5408736"/>
            <a:ext cx="831456" cy="806453"/>
            <a:chOff x="4943041" y="5408736"/>
            <a:chExt cx="831456" cy="806453"/>
          </a:xfrm>
        </p:grpSpPr>
        <p:sp>
          <p:nvSpPr>
            <p:cNvPr id="54" name="Oval 53"/>
            <p:cNvSpPr/>
            <p:nvPr/>
          </p:nvSpPr>
          <p:spPr>
            <a:xfrm>
              <a:off x="4943041" y="5408736"/>
              <a:ext cx="831456" cy="328910"/>
            </a:xfrm>
            <a:prstGeom prst="ellipse">
              <a:avLst/>
            </a:prstGeom>
            <a:solidFill>
              <a:srgbClr val="8BAC7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current</a:t>
              </a:r>
            </a:p>
          </p:txBody>
        </p:sp>
        <p:cxnSp>
          <p:nvCxnSpPr>
            <p:cNvPr id="55" name="Curved Connector 54"/>
            <p:cNvCxnSpPr/>
            <p:nvPr/>
          </p:nvCxnSpPr>
          <p:spPr>
            <a:xfrm rot="10800000" flipH="1" flipV="1">
              <a:off x="4952178" y="5573190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48253" y="5838164"/>
            <a:ext cx="260793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      data  next       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4943041" y="5408736"/>
            <a:ext cx="557350" cy="806453"/>
            <a:chOff x="4943041" y="5408736"/>
            <a:chExt cx="557350" cy="806453"/>
          </a:xfrm>
        </p:grpSpPr>
        <p:sp>
          <p:nvSpPr>
            <p:cNvPr id="58" name="Oval 57"/>
            <p:cNvSpPr/>
            <p:nvPr/>
          </p:nvSpPr>
          <p:spPr>
            <a:xfrm>
              <a:off x="4943041" y="5408736"/>
              <a:ext cx="557350" cy="328910"/>
            </a:xfrm>
            <a:prstGeom prst="ellipse">
              <a:avLst/>
            </a:prstGeom>
            <a:solidFill>
              <a:srgbClr val="8BAC7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this</a:t>
              </a:r>
            </a:p>
          </p:txBody>
        </p:sp>
        <p:cxnSp>
          <p:nvCxnSpPr>
            <p:cNvPr id="59" name="Curved Connector 58"/>
            <p:cNvCxnSpPr/>
            <p:nvPr/>
          </p:nvCxnSpPr>
          <p:spPr>
            <a:xfrm rot="10800000" flipH="1" flipV="1">
              <a:off x="4952178" y="5573190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949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825412" y="1317382"/>
            <a:ext cx="5140959" cy="4338041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/** Prints this list.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void print()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var List current;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creates a List variable and 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      </a:t>
            </a:r>
            <a:r>
              <a:rPr lang="en-US" dirty="0">
                <a:ea typeface="Consolas"/>
              </a:rPr>
              <a:t>let current = this;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initializes it to the first item of this list</a:t>
            </a:r>
            <a:endParaRPr lang="en-US" dirty="0">
              <a:ea typeface="Consolas"/>
            </a:endParaRPr>
          </a:p>
          <a:p>
            <a:pPr>
              <a:spcBef>
                <a:spcPts val="700"/>
              </a:spcBef>
            </a:pPr>
            <a:r>
              <a:rPr lang="en-US" dirty="0">
                <a:ea typeface="Consolas"/>
              </a:rPr>
              <a:t>      while (~(current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Output.printInt(current.getData());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Output.printChar(32);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prints a space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current = current.getNext();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7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sequential access</a:t>
            </a:r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554369" y="5235149"/>
            <a:ext cx="3577256" cy="1343049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033883" y="6054123"/>
            <a:ext cx="2903417" cy="329956"/>
            <a:chOff x="1309076" y="3090863"/>
            <a:chExt cx="2903417" cy="329956"/>
          </a:xfrm>
        </p:grpSpPr>
        <p:sp>
          <p:nvSpPr>
            <p:cNvPr id="10" name="Text Box 146"/>
            <p:cNvSpPr txBox="1">
              <a:spLocks noChangeArrowheads="1"/>
            </p:cNvSpPr>
            <p:nvPr/>
          </p:nvSpPr>
          <p:spPr bwMode="auto">
            <a:xfrm>
              <a:off x="1309076" y="3094771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2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11" name="Text Box 148"/>
            <p:cNvSpPr txBox="1">
              <a:spLocks noChangeArrowheads="1"/>
            </p:cNvSpPr>
            <p:nvPr/>
          </p:nvSpPr>
          <p:spPr bwMode="auto">
            <a:xfrm>
              <a:off x="1631462" y="3094771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2" name="Line 149"/>
            <p:cNvSpPr>
              <a:spLocks noChangeShapeType="1"/>
            </p:cNvSpPr>
            <p:nvPr/>
          </p:nvSpPr>
          <p:spPr bwMode="auto">
            <a:xfrm flipV="1">
              <a:off x="1766277" y="3247171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" name="Group 165"/>
            <p:cNvGrpSpPr>
              <a:grpSpLocks/>
            </p:cNvGrpSpPr>
            <p:nvPr/>
          </p:nvGrpSpPr>
          <p:grpSpPr bwMode="auto">
            <a:xfrm>
              <a:off x="4060093" y="3094772"/>
              <a:ext cx="152400" cy="304800"/>
              <a:chOff x="3840" y="2304"/>
              <a:chExt cx="96" cy="240"/>
            </a:xfrm>
          </p:grpSpPr>
          <p:sp>
            <p:nvSpPr>
              <p:cNvPr id="20" name="Line 166"/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" name="Line 167"/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2" name="Line 168"/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4" name="Text Box 146"/>
            <p:cNvSpPr txBox="1">
              <a:spLocks noChangeArrowheads="1"/>
            </p:cNvSpPr>
            <p:nvPr/>
          </p:nvSpPr>
          <p:spPr bwMode="auto">
            <a:xfrm>
              <a:off x="2223475" y="3090863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15" name="Text Box 148"/>
            <p:cNvSpPr txBox="1">
              <a:spLocks noChangeArrowheads="1"/>
            </p:cNvSpPr>
            <p:nvPr/>
          </p:nvSpPr>
          <p:spPr bwMode="auto">
            <a:xfrm>
              <a:off x="2545861" y="3090863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6" name="Text Box 146"/>
            <p:cNvSpPr txBox="1">
              <a:spLocks noChangeArrowheads="1"/>
            </p:cNvSpPr>
            <p:nvPr/>
          </p:nvSpPr>
          <p:spPr bwMode="auto">
            <a:xfrm>
              <a:off x="3137876" y="3106494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17" name="Text Box 148"/>
            <p:cNvSpPr txBox="1">
              <a:spLocks noChangeArrowheads="1"/>
            </p:cNvSpPr>
            <p:nvPr/>
          </p:nvSpPr>
          <p:spPr bwMode="auto">
            <a:xfrm>
              <a:off x="3460262" y="3106494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8" name="Line 149"/>
            <p:cNvSpPr>
              <a:spLocks noChangeShapeType="1"/>
            </p:cNvSpPr>
            <p:nvPr/>
          </p:nvSpPr>
          <p:spPr bwMode="auto">
            <a:xfrm flipV="1">
              <a:off x="2680677" y="3243263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" name="Line 164"/>
            <p:cNvSpPr>
              <a:spLocks noChangeShapeType="1"/>
            </p:cNvSpPr>
            <p:nvPr/>
          </p:nvSpPr>
          <p:spPr bwMode="auto">
            <a:xfrm flipV="1">
              <a:off x="3602893" y="3247172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4948253" y="5838164"/>
            <a:ext cx="260793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      data  next       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496" y="3366385"/>
            <a:ext cx="1895907" cy="169114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470765" y="3512951"/>
            <a:ext cx="1287838" cy="7183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2 3 5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943041" y="5408736"/>
            <a:ext cx="557350" cy="806453"/>
            <a:chOff x="4943041" y="5408736"/>
            <a:chExt cx="557350" cy="806453"/>
          </a:xfrm>
        </p:grpSpPr>
        <p:sp>
          <p:nvSpPr>
            <p:cNvPr id="29" name="Oval 28"/>
            <p:cNvSpPr/>
            <p:nvPr/>
          </p:nvSpPr>
          <p:spPr>
            <a:xfrm>
              <a:off x="4943041" y="5408736"/>
              <a:ext cx="557350" cy="328910"/>
            </a:xfrm>
            <a:prstGeom prst="ellipse">
              <a:avLst/>
            </a:prstGeom>
            <a:solidFill>
              <a:srgbClr val="8BAC7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v</a:t>
              </a:r>
            </a:p>
          </p:txBody>
        </p:sp>
        <p:cxnSp>
          <p:nvCxnSpPr>
            <p:cNvPr id="30" name="Curved Connector 29"/>
            <p:cNvCxnSpPr/>
            <p:nvPr/>
          </p:nvCxnSpPr>
          <p:spPr>
            <a:xfrm rot="10800000" flipH="1" flipV="1">
              <a:off x="4952178" y="5573190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296259" y="946484"/>
            <a:ext cx="1990875" cy="1712204"/>
            <a:chOff x="6296259" y="946484"/>
            <a:chExt cx="1990875" cy="1712204"/>
          </a:xfrm>
        </p:grpSpPr>
        <p:sp>
          <p:nvSpPr>
            <p:cNvPr id="35" name="Text Box 3"/>
            <p:cNvSpPr txBox="1">
              <a:spLocks noChangeArrowheads="1"/>
            </p:cNvSpPr>
            <p:nvPr/>
          </p:nvSpPr>
          <p:spPr bwMode="auto">
            <a:xfrm>
              <a:off x="6380575" y="1301446"/>
              <a:ext cx="1906559" cy="1357242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var List v;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// builds the list (2, 3, 5)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do v.print();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6296259" y="946484"/>
              <a:ext cx="145874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client code</a:t>
              </a:r>
            </a:p>
          </p:txBody>
        </p:sp>
      </p:grpSp>
      <p:sp>
        <p:nvSpPr>
          <p:cNvPr id="33" name="Rectangle 32"/>
          <p:cNvSpPr/>
          <p:nvPr/>
        </p:nvSpPr>
        <p:spPr>
          <a:xfrm>
            <a:off x="6395803" y="2274959"/>
            <a:ext cx="1909604" cy="283228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1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  <a:endParaRPr lang="en-US" dirty="0"/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825413" y="1317382"/>
            <a:ext cx="4556200" cy="3716767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void dispose()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do Memory.deAlloc(this);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178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25413" y="1317382"/>
            <a:ext cx="4556200" cy="3716767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void dispose()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do Memory.deAlloc(this);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563506" y="4531647"/>
            <a:ext cx="3577256" cy="1343049"/>
            <a:chOff x="4563506" y="4531647"/>
            <a:chExt cx="3577256" cy="1343049"/>
          </a:xfrm>
        </p:grpSpPr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4563506" y="4531647"/>
              <a:ext cx="3577256" cy="1343049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200"/>
                </a:spcBef>
              </a:pPr>
              <a:endParaRPr lang="en-US" dirty="0">
                <a:ea typeface="Consolas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043020" y="5350621"/>
              <a:ext cx="2903417" cy="329956"/>
              <a:chOff x="1309076" y="3090863"/>
              <a:chExt cx="2903417" cy="329956"/>
            </a:xfrm>
          </p:grpSpPr>
          <p:sp>
            <p:nvSpPr>
              <p:cNvPr id="19" name="Text Box 146"/>
              <p:cNvSpPr txBox="1">
                <a:spLocks noChangeArrowheads="1"/>
              </p:cNvSpPr>
              <p:nvPr/>
            </p:nvSpPr>
            <p:spPr bwMode="auto">
              <a:xfrm>
                <a:off x="1309076" y="3094771"/>
                <a:ext cx="373185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dirty="0"/>
                  <a:t>2</a:t>
                </a:r>
                <a:endParaRPr lang="en-US" sz="1400" b="0" dirty="0">
                  <a:cs typeface="+mn-cs"/>
                </a:endParaRPr>
              </a:p>
            </p:txBody>
          </p:sp>
          <p:sp>
            <p:nvSpPr>
              <p:cNvPr id="20" name="Text Box 148"/>
              <p:cNvSpPr txBox="1">
                <a:spLocks noChangeArrowheads="1"/>
              </p:cNvSpPr>
              <p:nvPr/>
            </p:nvSpPr>
            <p:spPr bwMode="auto">
              <a:xfrm>
                <a:off x="1631462" y="3094771"/>
                <a:ext cx="279400" cy="3143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21" name="Line 149"/>
              <p:cNvSpPr>
                <a:spLocks noChangeShapeType="1"/>
              </p:cNvSpPr>
              <p:nvPr/>
            </p:nvSpPr>
            <p:spPr bwMode="auto">
              <a:xfrm flipV="1">
                <a:off x="1766277" y="3247171"/>
                <a:ext cx="457200" cy="95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22" name="Group 165"/>
              <p:cNvGrpSpPr>
                <a:grpSpLocks/>
              </p:cNvGrpSpPr>
              <p:nvPr/>
            </p:nvGrpSpPr>
            <p:grpSpPr bwMode="auto">
              <a:xfrm>
                <a:off x="4060093" y="3094772"/>
                <a:ext cx="152400" cy="304800"/>
                <a:chOff x="3840" y="2304"/>
                <a:chExt cx="96" cy="240"/>
              </a:xfrm>
            </p:grpSpPr>
            <p:sp>
              <p:nvSpPr>
                <p:cNvPr id="29" name="Line 166"/>
                <p:cNvSpPr>
                  <a:spLocks noChangeShapeType="1"/>
                </p:cNvSpPr>
                <p:nvPr/>
              </p:nvSpPr>
              <p:spPr bwMode="auto">
                <a:xfrm flipH="1">
                  <a:off x="3840" y="23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30" name="Line 167"/>
                <p:cNvSpPr>
                  <a:spLocks noChangeShapeType="1"/>
                </p:cNvSpPr>
                <p:nvPr/>
              </p:nvSpPr>
              <p:spPr bwMode="auto">
                <a:xfrm flipH="1">
                  <a:off x="3888" y="2352"/>
                  <a:ext cx="0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31" name="Line 168"/>
                <p:cNvSpPr>
                  <a:spLocks noChangeShapeType="1"/>
                </p:cNvSpPr>
                <p:nvPr/>
              </p:nvSpPr>
              <p:spPr bwMode="auto">
                <a:xfrm flipH="1">
                  <a:off x="3936" y="240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23" name="Text Box 146"/>
              <p:cNvSpPr txBox="1">
                <a:spLocks noChangeArrowheads="1"/>
              </p:cNvSpPr>
              <p:nvPr/>
            </p:nvSpPr>
            <p:spPr bwMode="auto">
              <a:xfrm>
                <a:off x="2223475" y="3090863"/>
                <a:ext cx="373185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dirty="0"/>
                  <a:t>3</a:t>
                </a:r>
                <a:endParaRPr lang="en-US" sz="1400" b="0" dirty="0">
                  <a:cs typeface="+mn-cs"/>
                </a:endParaRPr>
              </a:p>
            </p:txBody>
          </p:sp>
          <p:sp>
            <p:nvSpPr>
              <p:cNvPr id="24" name="Text Box 148"/>
              <p:cNvSpPr txBox="1">
                <a:spLocks noChangeArrowheads="1"/>
              </p:cNvSpPr>
              <p:nvPr/>
            </p:nvSpPr>
            <p:spPr bwMode="auto">
              <a:xfrm>
                <a:off x="2545861" y="3090863"/>
                <a:ext cx="279400" cy="3143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25" name="Text Box 146"/>
              <p:cNvSpPr txBox="1">
                <a:spLocks noChangeArrowheads="1"/>
              </p:cNvSpPr>
              <p:nvPr/>
            </p:nvSpPr>
            <p:spPr bwMode="auto">
              <a:xfrm>
                <a:off x="3137876" y="3106494"/>
                <a:ext cx="373185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dirty="0"/>
                  <a:t>5</a:t>
                </a:r>
                <a:endParaRPr lang="en-US" sz="1400" b="0" dirty="0">
                  <a:cs typeface="+mn-cs"/>
                </a:endParaRPr>
              </a:p>
            </p:txBody>
          </p:sp>
          <p:sp>
            <p:nvSpPr>
              <p:cNvPr id="26" name="Text Box 148"/>
              <p:cNvSpPr txBox="1">
                <a:spLocks noChangeArrowheads="1"/>
              </p:cNvSpPr>
              <p:nvPr/>
            </p:nvSpPr>
            <p:spPr bwMode="auto">
              <a:xfrm>
                <a:off x="3460262" y="3106494"/>
                <a:ext cx="279400" cy="3143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27" name="Line 149"/>
              <p:cNvSpPr>
                <a:spLocks noChangeShapeType="1"/>
              </p:cNvSpPr>
              <p:nvPr/>
            </p:nvSpPr>
            <p:spPr bwMode="auto">
              <a:xfrm flipV="1">
                <a:off x="2680677" y="3243263"/>
                <a:ext cx="457200" cy="95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8" name="Line 164"/>
              <p:cNvSpPr>
                <a:spLocks noChangeShapeType="1"/>
              </p:cNvSpPr>
              <p:nvPr/>
            </p:nvSpPr>
            <p:spPr bwMode="auto">
              <a:xfrm flipV="1">
                <a:off x="3602893" y="3247172"/>
                <a:ext cx="457200" cy="95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35" name="Rectangle 10"/>
            <p:cNvSpPr>
              <a:spLocks noChangeArrowheads="1"/>
            </p:cNvSpPr>
            <p:nvPr/>
          </p:nvSpPr>
          <p:spPr bwMode="auto">
            <a:xfrm>
              <a:off x="4957390" y="5134662"/>
              <a:ext cx="2607932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      data  next       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952178" y="4705234"/>
              <a:ext cx="557350" cy="806453"/>
              <a:chOff x="4943041" y="5408736"/>
              <a:chExt cx="557350" cy="806453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943041" y="5408736"/>
                <a:ext cx="557350" cy="328910"/>
              </a:xfrm>
              <a:prstGeom prst="ellipse">
                <a:avLst/>
              </a:prstGeom>
              <a:solidFill>
                <a:srgbClr val="8BAC75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 anchorCtr="0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cxnSp>
            <p:nvCxnSpPr>
              <p:cNvPr id="38" name="Curved Connector 37"/>
              <p:cNvCxnSpPr/>
              <p:nvPr/>
            </p:nvCxnSpPr>
            <p:spPr>
              <a:xfrm rot="10800000" flipH="1" flipV="1">
                <a:off x="4952178" y="5573190"/>
                <a:ext cx="118250" cy="641999"/>
              </a:xfrm>
              <a:prstGeom prst="curvedConnector3">
                <a:avLst>
                  <a:gd name="adj1" fmla="val -193319"/>
                </a:avLst>
              </a:prstGeom>
              <a:ln>
                <a:solidFill>
                  <a:schemeClr val="tx1"/>
                </a:solidFill>
                <a:headEnd type="none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/>
          <p:cNvGrpSpPr/>
          <p:nvPr/>
        </p:nvGrpSpPr>
        <p:grpSpPr>
          <a:xfrm>
            <a:off x="5748047" y="964756"/>
            <a:ext cx="1990875" cy="1712204"/>
            <a:chOff x="6296259" y="946484"/>
            <a:chExt cx="1990875" cy="1712204"/>
          </a:xfrm>
        </p:grpSpPr>
        <p:sp>
          <p:nvSpPr>
            <p:cNvPr id="33" name="Text Box 3"/>
            <p:cNvSpPr txBox="1">
              <a:spLocks noChangeArrowheads="1"/>
            </p:cNvSpPr>
            <p:nvPr/>
          </p:nvSpPr>
          <p:spPr bwMode="auto">
            <a:xfrm>
              <a:off x="6380575" y="1301446"/>
              <a:ext cx="1906559" cy="1357242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var List v;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// builds the list (2, 3, 5)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do v.dispose();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6296259" y="946484"/>
              <a:ext cx="145874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client code</a:t>
              </a:r>
            </a:p>
          </p:txBody>
        </p:sp>
      </p:grpSp>
      <p:sp>
        <p:nvSpPr>
          <p:cNvPr id="39" name="Rectangle 38"/>
          <p:cNvSpPr/>
          <p:nvPr/>
        </p:nvSpPr>
        <p:spPr>
          <a:xfrm>
            <a:off x="5820181" y="2055686"/>
            <a:ext cx="1909604" cy="283228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4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25413" y="1317382"/>
            <a:ext cx="4556200" cy="3716767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void dispose()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do Memory.deAlloc(this);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22317" y="2850554"/>
            <a:ext cx="4586705" cy="237545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5748047" y="964756"/>
            <a:ext cx="1990875" cy="1712204"/>
            <a:chOff x="6296259" y="946484"/>
            <a:chExt cx="1990875" cy="1712204"/>
          </a:xfrm>
        </p:grpSpPr>
        <p:sp>
          <p:nvSpPr>
            <p:cNvPr id="33" name="Text Box 3"/>
            <p:cNvSpPr txBox="1">
              <a:spLocks noChangeArrowheads="1"/>
            </p:cNvSpPr>
            <p:nvPr/>
          </p:nvSpPr>
          <p:spPr bwMode="auto">
            <a:xfrm>
              <a:off x="6380575" y="1301446"/>
              <a:ext cx="1906559" cy="1357242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var List v;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// builds the list (2, 3, 5)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do v.dispose();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6296259" y="946484"/>
              <a:ext cx="145874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client code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563506" y="4531647"/>
            <a:ext cx="3577256" cy="1343049"/>
            <a:chOff x="4563506" y="4531647"/>
            <a:chExt cx="3577256" cy="1343049"/>
          </a:xfrm>
        </p:grpSpPr>
        <p:sp>
          <p:nvSpPr>
            <p:cNvPr id="41" name="Text Box 3"/>
            <p:cNvSpPr txBox="1">
              <a:spLocks noChangeArrowheads="1"/>
            </p:cNvSpPr>
            <p:nvPr/>
          </p:nvSpPr>
          <p:spPr bwMode="auto">
            <a:xfrm>
              <a:off x="4563506" y="4531647"/>
              <a:ext cx="3577256" cy="1343049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200"/>
                </a:spcBef>
              </a:pPr>
              <a:endParaRPr lang="en-US" dirty="0">
                <a:ea typeface="Consolas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043020" y="5350621"/>
              <a:ext cx="2903417" cy="329956"/>
              <a:chOff x="1309076" y="3090863"/>
              <a:chExt cx="2903417" cy="329956"/>
            </a:xfrm>
          </p:grpSpPr>
          <p:sp>
            <p:nvSpPr>
              <p:cNvPr id="47" name="Text Box 146"/>
              <p:cNvSpPr txBox="1">
                <a:spLocks noChangeArrowheads="1"/>
              </p:cNvSpPr>
              <p:nvPr/>
            </p:nvSpPr>
            <p:spPr bwMode="auto">
              <a:xfrm>
                <a:off x="1309076" y="3094771"/>
                <a:ext cx="373185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dirty="0"/>
                  <a:t>2</a:t>
                </a:r>
                <a:endParaRPr lang="en-US" sz="1400" b="0" dirty="0">
                  <a:cs typeface="+mn-cs"/>
                </a:endParaRPr>
              </a:p>
            </p:txBody>
          </p:sp>
          <p:sp>
            <p:nvSpPr>
              <p:cNvPr id="48" name="Text Box 148"/>
              <p:cNvSpPr txBox="1">
                <a:spLocks noChangeArrowheads="1"/>
              </p:cNvSpPr>
              <p:nvPr/>
            </p:nvSpPr>
            <p:spPr bwMode="auto">
              <a:xfrm>
                <a:off x="1631462" y="3094771"/>
                <a:ext cx="279400" cy="3143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49" name="Line 149"/>
              <p:cNvSpPr>
                <a:spLocks noChangeShapeType="1"/>
              </p:cNvSpPr>
              <p:nvPr/>
            </p:nvSpPr>
            <p:spPr bwMode="auto">
              <a:xfrm flipV="1">
                <a:off x="1766277" y="3247171"/>
                <a:ext cx="457200" cy="95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50" name="Group 165"/>
              <p:cNvGrpSpPr>
                <a:grpSpLocks/>
              </p:cNvGrpSpPr>
              <p:nvPr/>
            </p:nvGrpSpPr>
            <p:grpSpPr bwMode="auto">
              <a:xfrm>
                <a:off x="4060093" y="3094772"/>
                <a:ext cx="152400" cy="304800"/>
                <a:chOff x="3840" y="2304"/>
                <a:chExt cx="96" cy="240"/>
              </a:xfrm>
            </p:grpSpPr>
            <p:sp>
              <p:nvSpPr>
                <p:cNvPr id="57" name="Line 166"/>
                <p:cNvSpPr>
                  <a:spLocks noChangeShapeType="1"/>
                </p:cNvSpPr>
                <p:nvPr/>
              </p:nvSpPr>
              <p:spPr bwMode="auto">
                <a:xfrm flipH="1">
                  <a:off x="3840" y="23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" name="Line 167"/>
                <p:cNvSpPr>
                  <a:spLocks noChangeShapeType="1"/>
                </p:cNvSpPr>
                <p:nvPr/>
              </p:nvSpPr>
              <p:spPr bwMode="auto">
                <a:xfrm flipH="1">
                  <a:off x="3888" y="2352"/>
                  <a:ext cx="0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9" name="Line 168"/>
                <p:cNvSpPr>
                  <a:spLocks noChangeShapeType="1"/>
                </p:cNvSpPr>
                <p:nvPr/>
              </p:nvSpPr>
              <p:spPr bwMode="auto">
                <a:xfrm flipH="1">
                  <a:off x="3936" y="240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51" name="Text Box 146"/>
              <p:cNvSpPr txBox="1">
                <a:spLocks noChangeArrowheads="1"/>
              </p:cNvSpPr>
              <p:nvPr/>
            </p:nvSpPr>
            <p:spPr bwMode="auto">
              <a:xfrm>
                <a:off x="2223475" y="3090863"/>
                <a:ext cx="373185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dirty="0"/>
                  <a:t>3</a:t>
                </a:r>
                <a:endParaRPr lang="en-US" sz="1400" b="0" dirty="0">
                  <a:cs typeface="+mn-cs"/>
                </a:endParaRPr>
              </a:p>
            </p:txBody>
          </p:sp>
          <p:sp>
            <p:nvSpPr>
              <p:cNvPr id="52" name="Text Box 148"/>
              <p:cNvSpPr txBox="1">
                <a:spLocks noChangeArrowheads="1"/>
              </p:cNvSpPr>
              <p:nvPr/>
            </p:nvSpPr>
            <p:spPr bwMode="auto">
              <a:xfrm>
                <a:off x="2545861" y="3090863"/>
                <a:ext cx="279400" cy="3143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53" name="Text Box 146"/>
              <p:cNvSpPr txBox="1">
                <a:spLocks noChangeArrowheads="1"/>
              </p:cNvSpPr>
              <p:nvPr/>
            </p:nvSpPr>
            <p:spPr bwMode="auto">
              <a:xfrm>
                <a:off x="3137876" y="3106494"/>
                <a:ext cx="373185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dirty="0"/>
                  <a:t>5</a:t>
                </a:r>
                <a:endParaRPr lang="en-US" sz="1400" b="0" dirty="0">
                  <a:cs typeface="+mn-cs"/>
                </a:endParaRPr>
              </a:p>
            </p:txBody>
          </p:sp>
          <p:sp>
            <p:nvSpPr>
              <p:cNvPr id="54" name="Text Box 148"/>
              <p:cNvSpPr txBox="1">
                <a:spLocks noChangeArrowheads="1"/>
              </p:cNvSpPr>
              <p:nvPr/>
            </p:nvSpPr>
            <p:spPr bwMode="auto">
              <a:xfrm>
                <a:off x="3460262" y="3106494"/>
                <a:ext cx="279400" cy="3143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55" name="Line 149"/>
              <p:cNvSpPr>
                <a:spLocks noChangeShapeType="1"/>
              </p:cNvSpPr>
              <p:nvPr/>
            </p:nvSpPr>
            <p:spPr bwMode="auto">
              <a:xfrm flipV="1">
                <a:off x="2680677" y="3243263"/>
                <a:ext cx="457200" cy="95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6" name="Line 164"/>
              <p:cNvSpPr>
                <a:spLocks noChangeShapeType="1"/>
              </p:cNvSpPr>
              <p:nvPr/>
            </p:nvSpPr>
            <p:spPr bwMode="auto">
              <a:xfrm flipV="1">
                <a:off x="3602893" y="3247172"/>
                <a:ext cx="457200" cy="95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4957390" y="5134662"/>
              <a:ext cx="2607932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      data  next       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952178" y="4705234"/>
              <a:ext cx="557350" cy="806453"/>
              <a:chOff x="4943041" y="5408736"/>
              <a:chExt cx="557350" cy="806453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4943041" y="5408736"/>
                <a:ext cx="557350" cy="328910"/>
              </a:xfrm>
              <a:prstGeom prst="ellipse">
                <a:avLst/>
              </a:prstGeom>
              <a:solidFill>
                <a:srgbClr val="8BAC75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 anchorCtr="0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cxnSp>
            <p:nvCxnSpPr>
              <p:cNvPr id="46" name="Curved Connector 45"/>
              <p:cNvCxnSpPr/>
              <p:nvPr/>
            </p:nvCxnSpPr>
            <p:spPr>
              <a:xfrm rot="10800000" flipH="1" flipV="1">
                <a:off x="4952178" y="5573190"/>
                <a:ext cx="118250" cy="641999"/>
              </a:xfrm>
              <a:prstGeom prst="curvedConnector3">
                <a:avLst>
                  <a:gd name="adj1" fmla="val -193319"/>
                </a:avLst>
              </a:prstGeom>
              <a:ln>
                <a:solidFill>
                  <a:schemeClr val="tx1"/>
                </a:solidFill>
                <a:headEnd type="none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5838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25413" y="1317382"/>
            <a:ext cx="4556200" cy="3716767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void dispose()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do Memory.deAlloc(this);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563506" y="4531647"/>
            <a:ext cx="3577256" cy="1343049"/>
            <a:chOff x="4563506" y="4531647"/>
            <a:chExt cx="3577256" cy="1343049"/>
          </a:xfrm>
        </p:grpSpPr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4563506" y="4531647"/>
              <a:ext cx="3577256" cy="1343049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200"/>
                </a:spcBef>
              </a:pPr>
              <a:endParaRPr lang="en-US" dirty="0">
                <a:ea typeface="Consolas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043020" y="5350621"/>
              <a:ext cx="2903417" cy="329956"/>
              <a:chOff x="1309076" y="3090863"/>
              <a:chExt cx="2903417" cy="329956"/>
            </a:xfrm>
          </p:grpSpPr>
          <p:sp>
            <p:nvSpPr>
              <p:cNvPr id="19" name="Text Box 146"/>
              <p:cNvSpPr txBox="1">
                <a:spLocks noChangeArrowheads="1"/>
              </p:cNvSpPr>
              <p:nvPr/>
            </p:nvSpPr>
            <p:spPr bwMode="auto">
              <a:xfrm>
                <a:off x="1309076" y="3094771"/>
                <a:ext cx="373185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dirty="0"/>
                  <a:t>2</a:t>
                </a:r>
                <a:endParaRPr lang="en-US" sz="1400" b="0" dirty="0">
                  <a:cs typeface="+mn-cs"/>
                </a:endParaRPr>
              </a:p>
            </p:txBody>
          </p:sp>
          <p:sp>
            <p:nvSpPr>
              <p:cNvPr id="20" name="Text Box 148"/>
              <p:cNvSpPr txBox="1">
                <a:spLocks noChangeArrowheads="1"/>
              </p:cNvSpPr>
              <p:nvPr/>
            </p:nvSpPr>
            <p:spPr bwMode="auto">
              <a:xfrm>
                <a:off x="1631462" y="3094771"/>
                <a:ext cx="279400" cy="3143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21" name="Line 149"/>
              <p:cNvSpPr>
                <a:spLocks noChangeShapeType="1"/>
              </p:cNvSpPr>
              <p:nvPr/>
            </p:nvSpPr>
            <p:spPr bwMode="auto">
              <a:xfrm flipV="1">
                <a:off x="1766277" y="3247171"/>
                <a:ext cx="457200" cy="95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22" name="Group 165"/>
              <p:cNvGrpSpPr>
                <a:grpSpLocks/>
              </p:cNvGrpSpPr>
              <p:nvPr/>
            </p:nvGrpSpPr>
            <p:grpSpPr bwMode="auto">
              <a:xfrm>
                <a:off x="4060093" y="3094772"/>
                <a:ext cx="152400" cy="304800"/>
                <a:chOff x="3840" y="2304"/>
                <a:chExt cx="96" cy="240"/>
              </a:xfrm>
            </p:grpSpPr>
            <p:sp>
              <p:nvSpPr>
                <p:cNvPr id="29" name="Line 166"/>
                <p:cNvSpPr>
                  <a:spLocks noChangeShapeType="1"/>
                </p:cNvSpPr>
                <p:nvPr/>
              </p:nvSpPr>
              <p:spPr bwMode="auto">
                <a:xfrm flipH="1">
                  <a:off x="3840" y="23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30" name="Line 167"/>
                <p:cNvSpPr>
                  <a:spLocks noChangeShapeType="1"/>
                </p:cNvSpPr>
                <p:nvPr/>
              </p:nvSpPr>
              <p:spPr bwMode="auto">
                <a:xfrm flipH="1">
                  <a:off x="3888" y="2352"/>
                  <a:ext cx="0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31" name="Line 168"/>
                <p:cNvSpPr>
                  <a:spLocks noChangeShapeType="1"/>
                </p:cNvSpPr>
                <p:nvPr/>
              </p:nvSpPr>
              <p:spPr bwMode="auto">
                <a:xfrm flipH="1">
                  <a:off x="3936" y="240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23" name="Text Box 146"/>
              <p:cNvSpPr txBox="1">
                <a:spLocks noChangeArrowheads="1"/>
              </p:cNvSpPr>
              <p:nvPr/>
            </p:nvSpPr>
            <p:spPr bwMode="auto">
              <a:xfrm>
                <a:off x="2223475" y="3090863"/>
                <a:ext cx="373185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dirty="0"/>
                  <a:t>3</a:t>
                </a:r>
                <a:endParaRPr lang="en-US" sz="1400" b="0" dirty="0">
                  <a:cs typeface="+mn-cs"/>
                </a:endParaRPr>
              </a:p>
            </p:txBody>
          </p:sp>
          <p:sp>
            <p:nvSpPr>
              <p:cNvPr id="24" name="Text Box 148"/>
              <p:cNvSpPr txBox="1">
                <a:spLocks noChangeArrowheads="1"/>
              </p:cNvSpPr>
              <p:nvPr/>
            </p:nvSpPr>
            <p:spPr bwMode="auto">
              <a:xfrm>
                <a:off x="2545861" y="3090863"/>
                <a:ext cx="279400" cy="3143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25" name="Text Box 146"/>
              <p:cNvSpPr txBox="1">
                <a:spLocks noChangeArrowheads="1"/>
              </p:cNvSpPr>
              <p:nvPr/>
            </p:nvSpPr>
            <p:spPr bwMode="auto">
              <a:xfrm>
                <a:off x="3137876" y="3106494"/>
                <a:ext cx="373185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dirty="0"/>
                  <a:t>5</a:t>
                </a:r>
                <a:endParaRPr lang="en-US" sz="1400" b="0" dirty="0">
                  <a:cs typeface="+mn-cs"/>
                </a:endParaRPr>
              </a:p>
            </p:txBody>
          </p:sp>
          <p:sp>
            <p:nvSpPr>
              <p:cNvPr id="26" name="Text Box 148"/>
              <p:cNvSpPr txBox="1">
                <a:spLocks noChangeArrowheads="1"/>
              </p:cNvSpPr>
              <p:nvPr/>
            </p:nvSpPr>
            <p:spPr bwMode="auto">
              <a:xfrm>
                <a:off x="3460262" y="3106494"/>
                <a:ext cx="279400" cy="3143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27" name="Line 149"/>
              <p:cNvSpPr>
                <a:spLocks noChangeShapeType="1"/>
              </p:cNvSpPr>
              <p:nvPr/>
            </p:nvSpPr>
            <p:spPr bwMode="auto">
              <a:xfrm flipV="1">
                <a:off x="2680677" y="3243263"/>
                <a:ext cx="457200" cy="95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8" name="Line 164"/>
              <p:cNvSpPr>
                <a:spLocks noChangeShapeType="1"/>
              </p:cNvSpPr>
              <p:nvPr/>
            </p:nvSpPr>
            <p:spPr bwMode="auto">
              <a:xfrm flipV="1">
                <a:off x="3602893" y="3247172"/>
                <a:ext cx="457200" cy="95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35" name="Rectangle 10"/>
            <p:cNvSpPr>
              <a:spLocks noChangeArrowheads="1"/>
            </p:cNvSpPr>
            <p:nvPr/>
          </p:nvSpPr>
          <p:spPr bwMode="auto">
            <a:xfrm>
              <a:off x="4957390" y="5134662"/>
              <a:ext cx="2607932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      data  next       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952178" y="4705234"/>
              <a:ext cx="557350" cy="806453"/>
              <a:chOff x="4943041" y="5408736"/>
              <a:chExt cx="557350" cy="806453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943041" y="5408736"/>
                <a:ext cx="557350" cy="328910"/>
              </a:xfrm>
              <a:prstGeom prst="ellipse">
                <a:avLst/>
              </a:prstGeom>
              <a:solidFill>
                <a:srgbClr val="8BAC75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 anchorCtr="0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this</a:t>
                </a:r>
              </a:p>
            </p:txBody>
          </p:sp>
          <p:cxnSp>
            <p:nvCxnSpPr>
              <p:cNvPr id="38" name="Curved Connector 37"/>
              <p:cNvCxnSpPr/>
              <p:nvPr/>
            </p:nvCxnSpPr>
            <p:spPr>
              <a:xfrm rot="10800000" flipH="1" flipV="1">
                <a:off x="4952178" y="5573190"/>
                <a:ext cx="118250" cy="641999"/>
              </a:xfrm>
              <a:prstGeom prst="curvedConnector3">
                <a:avLst>
                  <a:gd name="adj1" fmla="val -193319"/>
                </a:avLst>
              </a:prstGeom>
              <a:ln>
                <a:solidFill>
                  <a:schemeClr val="tx1"/>
                </a:solidFill>
                <a:headEnd type="none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/>
          <p:cNvGrpSpPr/>
          <p:nvPr/>
        </p:nvGrpSpPr>
        <p:grpSpPr>
          <a:xfrm>
            <a:off x="5748047" y="964756"/>
            <a:ext cx="1990875" cy="1712204"/>
            <a:chOff x="6296259" y="946484"/>
            <a:chExt cx="1990875" cy="1712204"/>
          </a:xfrm>
        </p:grpSpPr>
        <p:sp>
          <p:nvSpPr>
            <p:cNvPr id="33" name="Text Box 3"/>
            <p:cNvSpPr txBox="1">
              <a:spLocks noChangeArrowheads="1"/>
            </p:cNvSpPr>
            <p:nvPr/>
          </p:nvSpPr>
          <p:spPr bwMode="auto">
            <a:xfrm>
              <a:off x="6380575" y="1301446"/>
              <a:ext cx="1906559" cy="1357242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var List v;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// builds the list (2, 3, 5)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do v.dispose();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6296259" y="946484"/>
              <a:ext cx="145874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client code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822317" y="2850554"/>
            <a:ext cx="4586705" cy="237545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6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25413" y="1317382"/>
            <a:ext cx="4556200" cy="3716767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void dispose()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do Memory.deAlloc(this);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043020" y="5350621"/>
            <a:ext cx="2903417" cy="329956"/>
            <a:chOff x="1309076" y="3090863"/>
            <a:chExt cx="2903417" cy="329956"/>
          </a:xfrm>
        </p:grpSpPr>
        <p:sp>
          <p:nvSpPr>
            <p:cNvPr id="19" name="Text Box 146"/>
            <p:cNvSpPr txBox="1">
              <a:spLocks noChangeArrowheads="1"/>
            </p:cNvSpPr>
            <p:nvPr/>
          </p:nvSpPr>
          <p:spPr bwMode="auto">
            <a:xfrm>
              <a:off x="1309076" y="3094771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2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20" name="Text Box 148"/>
            <p:cNvSpPr txBox="1">
              <a:spLocks noChangeArrowheads="1"/>
            </p:cNvSpPr>
            <p:nvPr/>
          </p:nvSpPr>
          <p:spPr bwMode="auto">
            <a:xfrm>
              <a:off x="1631462" y="3094771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21" name="Line 149"/>
            <p:cNvSpPr>
              <a:spLocks noChangeShapeType="1"/>
            </p:cNvSpPr>
            <p:nvPr/>
          </p:nvSpPr>
          <p:spPr bwMode="auto">
            <a:xfrm flipV="1">
              <a:off x="1766277" y="3247171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2" name="Group 165"/>
            <p:cNvGrpSpPr>
              <a:grpSpLocks/>
            </p:cNvGrpSpPr>
            <p:nvPr/>
          </p:nvGrpSpPr>
          <p:grpSpPr bwMode="auto">
            <a:xfrm>
              <a:off x="4060093" y="3094772"/>
              <a:ext cx="152400" cy="304800"/>
              <a:chOff x="3840" y="2304"/>
              <a:chExt cx="96" cy="240"/>
            </a:xfrm>
          </p:grpSpPr>
          <p:sp>
            <p:nvSpPr>
              <p:cNvPr id="29" name="Line 166"/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Line 167"/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1" name="Line 168"/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23" name="Text Box 146"/>
            <p:cNvSpPr txBox="1">
              <a:spLocks noChangeArrowheads="1"/>
            </p:cNvSpPr>
            <p:nvPr/>
          </p:nvSpPr>
          <p:spPr bwMode="auto">
            <a:xfrm>
              <a:off x="2223475" y="3090863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24" name="Text Box 148"/>
            <p:cNvSpPr txBox="1">
              <a:spLocks noChangeArrowheads="1"/>
            </p:cNvSpPr>
            <p:nvPr/>
          </p:nvSpPr>
          <p:spPr bwMode="auto">
            <a:xfrm>
              <a:off x="2545861" y="3090863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25" name="Text Box 146"/>
            <p:cNvSpPr txBox="1">
              <a:spLocks noChangeArrowheads="1"/>
            </p:cNvSpPr>
            <p:nvPr/>
          </p:nvSpPr>
          <p:spPr bwMode="auto">
            <a:xfrm>
              <a:off x="3137876" y="3106494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26" name="Text Box 148"/>
            <p:cNvSpPr txBox="1">
              <a:spLocks noChangeArrowheads="1"/>
            </p:cNvSpPr>
            <p:nvPr/>
          </p:nvSpPr>
          <p:spPr bwMode="auto">
            <a:xfrm>
              <a:off x="3460262" y="3106494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27" name="Line 149"/>
            <p:cNvSpPr>
              <a:spLocks noChangeShapeType="1"/>
            </p:cNvSpPr>
            <p:nvPr/>
          </p:nvSpPr>
          <p:spPr bwMode="auto">
            <a:xfrm flipV="1">
              <a:off x="2680677" y="3243263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8" name="Line 164"/>
            <p:cNvSpPr>
              <a:spLocks noChangeShapeType="1"/>
            </p:cNvSpPr>
            <p:nvPr/>
          </p:nvSpPr>
          <p:spPr bwMode="auto">
            <a:xfrm flipV="1">
              <a:off x="3602893" y="3247172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4957390" y="5134662"/>
            <a:ext cx="260793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      data  next       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952178" y="4705234"/>
            <a:ext cx="557350" cy="806453"/>
            <a:chOff x="4943041" y="5408736"/>
            <a:chExt cx="557350" cy="806453"/>
          </a:xfrm>
        </p:grpSpPr>
        <p:sp>
          <p:nvSpPr>
            <p:cNvPr id="37" name="Oval 36"/>
            <p:cNvSpPr/>
            <p:nvPr/>
          </p:nvSpPr>
          <p:spPr>
            <a:xfrm>
              <a:off x="4943041" y="5408736"/>
              <a:ext cx="557350" cy="328910"/>
            </a:xfrm>
            <a:prstGeom prst="ellipse">
              <a:avLst/>
            </a:prstGeom>
            <a:solidFill>
              <a:srgbClr val="8BAC7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this</a:t>
              </a:r>
            </a:p>
          </p:txBody>
        </p:sp>
        <p:cxnSp>
          <p:nvCxnSpPr>
            <p:cNvPr id="38" name="Curved Connector 37"/>
            <p:cNvCxnSpPr/>
            <p:nvPr/>
          </p:nvCxnSpPr>
          <p:spPr>
            <a:xfrm rot="10800000" flipH="1" flipV="1">
              <a:off x="4952178" y="5573190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862937" y="4702316"/>
            <a:ext cx="557350" cy="806453"/>
            <a:chOff x="4943041" y="5408736"/>
            <a:chExt cx="557350" cy="806453"/>
          </a:xfrm>
        </p:grpSpPr>
        <p:sp>
          <p:nvSpPr>
            <p:cNvPr id="33" name="Oval 32"/>
            <p:cNvSpPr/>
            <p:nvPr/>
          </p:nvSpPr>
          <p:spPr>
            <a:xfrm>
              <a:off x="4943041" y="5408736"/>
              <a:ext cx="557350" cy="328910"/>
            </a:xfrm>
            <a:prstGeom prst="ellipse">
              <a:avLst/>
            </a:prstGeom>
            <a:solidFill>
              <a:srgbClr val="8BAC7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this</a:t>
              </a:r>
            </a:p>
          </p:txBody>
        </p:sp>
        <p:cxnSp>
          <p:nvCxnSpPr>
            <p:cNvPr id="34" name="Curved Connector 33"/>
            <p:cNvCxnSpPr/>
            <p:nvPr/>
          </p:nvCxnSpPr>
          <p:spPr>
            <a:xfrm rot="10800000" flipH="1" flipV="1">
              <a:off x="4952178" y="5573190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804043" y="3069827"/>
            <a:ext cx="4586705" cy="65782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5748047" y="964756"/>
            <a:ext cx="1990875" cy="1712204"/>
            <a:chOff x="6296259" y="946484"/>
            <a:chExt cx="1990875" cy="1712204"/>
          </a:xfrm>
        </p:grpSpPr>
        <p:sp>
          <p:nvSpPr>
            <p:cNvPr id="44" name="Text Box 3"/>
            <p:cNvSpPr txBox="1">
              <a:spLocks noChangeArrowheads="1"/>
            </p:cNvSpPr>
            <p:nvPr/>
          </p:nvSpPr>
          <p:spPr bwMode="auto">
            <a:xfrm>
              <a:off x="6380575" y="1301446"/>
              <a:ext cx="1906559" cy="1357242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var List v;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// builds the list (2, 3, 5)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do v.dispose();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</p:txBody>
        </p:sp>
        <p:sp>
          <p:nvSpPr>
            <p:cNvPr id="45" name="Rectangle 10"/>
            <p:cNvSpPr>
              <a:spLocks noChangeArrowheads="1"/>
            </p:cNvSpPr>
            <p:nvPr/>
          </p:nvSpPr>
          <p:spPr bwMode="auto">
            <a:xfrm>
              <a:off x="6296259" y="946484"/>
              <a:ext cx="145874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client code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563506" y="4531647"/>
            <a:ext cx="3577256" cy="1343049"/>
            <a:chOff x="4563506" y="4531647"/>
            <a:chExt cx="3577256" cy="1343049"/>
          </a:xfrm>
        </p:grpSpPr>
        <p:sp>
          <p:nvSpPr>
            <p:cNvPr id="47" name="Text Box 3"/>
            <p:cNvSpPr txBox="1">
              <a:spLocks noChangeArrowheads="1"/>
            </p:cNvSpPr>
            <p:nvPr/>
          </p:nvSpPr>
          <p:spPr bwMode="auto">
            <a:xfrm>
              <a:off x="4563506" y="4531647"/>
              <a:ext cx="3577256" cy="1343049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200"/>
                </a:spcBef>
              </a:pPr>
              <a:endParaRPr lang="en-US" dirty="0">
                <a:ea typeface="Consolas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5043020" y="5350621"/>
              <a:ext cx="2903417" cy="329956"/>
              <a:chOff x="1309076" y="3090863"/>
              <a:chExt cx="2903417" cy="329956"/>
            </a:xfrm>
          </p:grpSpPr>
          <p:sp>
            <p:nvSpPr>
              <p:cNvPr id="53" name="Text Box 146"/>
              <p:cNvSpPr txBox="1">
                <a:spLocks noChangeArrowheads="1"/>
              </p:cNvSpPr>
              <p:nvPr/>
            </p:nvSpPr>
            <p:spPr bwMode="auto">
              <a:xfrm>
                <a:off x="1309076" y="3094771"/>
                <a:ext cx="373185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dirty="0"/>
                  <a:t>2</a:t>
                </a:r>
                <a:endParaRPr lang="en-US" sz="1400" b="0" dirty="0">
                  <a:cs typeface="+mn-cs"/>
                </a:endParaRPr>
              </a:p>
            </p:txBody>
          </p:sp>
          <p:sp>
            <p:nvSpPr>
              <p:cNvPr id="54" name="Text Box 148"/>
              <p:cNvSpPr txBox="1">
                <a:spLocks noChangeArrowheads="1"/>
              </p:cNvSpPr>
              <p:nvPr/>
            </p:nvSpPr>
            <p:spPr bwMode="auto">
              <a:xfrm>
                <a:off x="1631462" y="3094771"/>
                <a:ext cx="279400" cy="3143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55" name="Line 149"/>
              <p:cNvSpPr>
                <a:spLocks noChangeShapeType="1"/>
              </p:cNvSpPr>
              <p:nvPr/>
            </p:nvSpPr>
            <p:spPr bwMode="auto">
              <a:xfrm flipV="1">
                <a:off x="1766277" y="3247171"/>
                <a:ext cx="457200" cy="95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56" name="Group 165"/>
              <p:cNvGrpSpPr>
                <a:grpSpLocks/>
              </p:cNvGrpSpPr>
              <p:nvPr/>
            </p:nvGrpSpPr>
            <p:grpSpPr bwMode="auto">
              <a:xfrm>
                <a:off x="4060093" y="3094772"/>
                <a:ext cx="152400" cy="304800"/>
                <a:chOff x="3840" y="2304"/>
                <a:chExt cx="96" cy="240"/>
              </a:xfrm>
            </p:grpSpPr>
            <p:sp>
              <p:nvSpPr>
                <p:cNvPr id="63" name="Line 166"/>
                <p:cNvSpPr>
                  <a:spLocks noChangeShapeType="1"/>
                </p:cNvSpPr>
                <p:nvPr/>
              </p:nvSpPr>
              <p:spPr bwMode="auto">
                <a:xfrm flipH="1">
                  <a:off x="3840" y="23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4" name="Line 167"/>
                <p:cNvSpPr>
                  <a:spLocks noChangeShapeType="1"/>
                </p:cNvSpPr>
                <p:nvPr/>
              </p:nvSpPr>
              <p:spPr bwMode="auto">
                <a:xfrm flipH="1">
                  <a:off x="3888" y="2352"/>
                  <a:ext cx="0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5" name="Line 168"/>
                <p:cNvSpPr>
                  <a:spLocks noChangeShapeType="1"/>
                </p:cNvSpPr>
                <p:nvPr/>
              </p:nvSpPr>
              <p:spPr bwMode="auto">
                <a:xfrm flipH="1">
                  <a:off x="3936" y="240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57" name="Text Box 146"/>
              <p:cNvSpPr txBox="1">
                <a:spLocks noChangeArrowheads="1"/>
              </p:cNvSpPr>
              <p:nvPr/>
            </p:nvSpPr>
            <p:spPr bwMode="auto">
              <a:xfrm>
                <a:off x="2223475" y="3090863"/>
                <a:ext cx="373185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dirty="0"/>
                  <a:t>3</a:t>
                </a:r>
                <a:endParaRPr lang="en-US" sz="1400" b="0" dirty="0">
                  <a:cs typeface="+mn-cs"/>
                </a:endParaRPr>
              </a:p>
            </p:txBody>
          </p:sp>
          <p:sp>
            <p:nvSpPr>
              <p:cNvPr id="58" name="Text Box 148"/>
              <p:cNvSpPr txBox="1">
                <a:spLocks noChangeArrowheads="1"/>
              </p:cNvSpPr>
              <p:nvPr/>
            </p:nvSpPr>
            <p:spPr bwMode="auto">
              <a:xfrm>
                <a:off x="2545861" y="3090863"/>
                <a:ext cx="279400" cy="3143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59" name="Text Box 146"/>
              <p:cNvSpPr txBox="1">
                <a:spLocks noChangeArrowheads="1"/>
              </p:cNvSpPr>
              <p:nvPr/>
            </p:nvSpPr>
            <p:spPr bwMode="auto">
              <a:xfrm>
                <a:off x="3137876" y="3106494"/>
                <a:ext cx="373185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dirty="0"/>
                  <a:t>5</a:t>
                </a:r>
                <a:endParaRPr lang="en-US" sz="1400" b="0" dirty="0">
                  <a:cs typeface="+mn-cs"/>
                </a:endParaRPr>
              </a:p>
            </p:txBody>
          </p:sp>
          <p:sp>
            <p:nvSpPr>
              <p:cNvPr id="60" name="Text Box 148"/>
              <p:cNvSpPr txBox="1">
                <a:spLocks noChangeArrowheads="1"/>
              </p:cNvSpPr>
              <p:nvPr/>
            </p:nvSpPr>
            <p:spPr bwMode="auto">
              <a:xfrm>
                <a:off x="3460262" y="3106494"/>
                <a:ext cx="279400" cy="3143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61" name="Line 149"/>
              <p:cNvSpPr>
                <a:spLocks noChangeShapeType="1"/>
              </p:cNvSpPr>
              <p:nvPr/>
            </p:nvSpPr>
            <p:spPr bwMode="auto">
              <a:xfrm flipV="1">
                <a:off x="2680677" y="3243263"/>
                <a:ext cx="457200" cy="95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" name="Line 164"/>
              <p:cNvSpPr>
                <a:spLocks noChangeShapeType="1"/>
              </p:cNvSpPr>
              <p:nvPr/>
            </p:nvSpPr>
            <p:spPr bwMode="auto">
              <a:xfrm flipV="1">
                <a:off x="3602893" y="3247172"/>
                <a:ext cx="457200" cy="95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9" name="Rectangle 10"/>
            <p:cNvSpPr>
              <a:spLocks noChangeArrowheads="1"/>
            </p:cNvSpPr>
            <p:nvPr/>
          </p:nvSpPr>
          <p:spPr bwMode="auto">
            <a:xfrm>
              <a:off x="4957390" y="5134662"/>
              <a:ext cx="2607932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      data  next       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4952178" y="4705234"/>
              <a:ext cx="557350" cy="806453"/>
              <a:chOff x="4943041" y="5408736"/>
              <a:chExt cx="557350" cy="806453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4943041" y="5408736"/>
                <a:ext cx="557350" cy="328910"/>
              </a:xfrm>
              <a:prstGeom prst="ellipse">
                <a:avLst/>
              </a:prstGeom>
              <a:solidFill>
                <a:srgbClr val="8BAC75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 anchorCtr="0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this</a:t>
                </a:r>
              </a:p>
            </p:txBody>
          </p:sp>
          <p:cxnSp>
            <p:nvCxnSpPr>
              <p:cNvPr id="52" name="Curved Connector 51"/>
              <p:cNvCxnSpPr/>
              <p:nvPr/>
            </p:nvCxnSpPr>
            <p:spPr>
              <a:xfrm rot="10800000" flipH="1" flipV="1">
                <a:off x="4952178" y="5573190"/>
                <a:ext cx="118250" cy="641999"/>
              </a:xfrm>
              <a:prstGeom prst="curvedConnector3">
                <a:avLst>
                  <a:gd name="adj1" fmla="val -193319"/>
                </a:avLst>
              </a:prstGeom>
              <a:ln>
                <a:solidFill>
                  <a:schemeClr val="tx1"/>
                </a:solidFill>
                <a:headEnd type="none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6959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25413" y="1317382"/>
            <a:ext cx="4556200" cy="3716767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void dispose()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do Memory.deAlloc(this);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4563506" y="4531647"/>
            <a:ext cx="3577256" cy="1343049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043020" y="5350621"/>
            <a:ext cx="2903417" cy="329956"/>
            <a:chOff x="1309076" y="3090863"/>
            <a:chExt cx="2903417" cy="329956"/>
          </a:xfrm>
        </p:grpSpPr>
        <p:sp>
          <p:nvSpPr>
            <p:cNvPr id="19" name="Text Box 146"/>
            <p:cNvSpPr txBox="1">
              <a:spLocks noChangeArrowheads="1"/>
            </p:cNvSpPr>
            <p:nvPr/>
          </p:nvSpPr>
          <p:spPr bwMode="auto">
            <a:xfrm>
              <a:off x="1309076" y="3094771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2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20" name="Text Box 148"/>
            <p:cNvSpPr txBox="1">
              <a:spLocks noChangeArrowheads="1"/>
            </p:cNvSpPr>
            <p:nvPr/>
          </p:nvSpPr>
          <p:spPr bwMode="auto">
            <a:xfrm>
              <a:off x="1631462" y="3094771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21" name="Line 149"/>
            <p:cNvSpPr>
              <a:spLocks noChangeShapeType="1"/>
            </p:cNvSpPr>
            <p:nvPr/>
          </p:nvSpPr>
          <p:spPr bwMode="auto">
            <a:xfrm flipV="1">
              <a:off x="1766277" y="3247171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2" name="Group 165"/>
            <p:cNvGrpSpPr>
              <a:grpSpLocks/>
            </p:cNvGrpSpPr>
            <p:nvPr/>
          </p:nvGrpSpPr>
          <p:grpSpPr bwMode="auto">
            <a:xfrm>
              <a:off x="4060093" y="3094772"/>
              <a:ext cx="152400" cy="304800"/>
              <a:chOff x="3840" y="2304"/>
              <a:chExt cx="96" cy="240"/>
            </a:xfrm>
          </p:grpSpPr>
          <p:sp>
            <p:nvSpPr>
              <p:cNvPr id="29" name="Line 166"/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Line 167"/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1" name="Line 168"/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23" name="Text Box 146"/>
            <p:cNvSpPr txBox="1">
              <a:spLocks noChangeArrowheads="1"/>
            </p:cNvSpPr>
            <p:nvPr/>
          </p:nvSpPr>
          <p:spPr bwMode="auto">
            <a:xfrm>
              <a:off x="2223475" y="3090863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24" name="Text Box 148"/>
            <p:cNvSpPr txBox="1">
              <a:spLocks noChangeArrowheads="1"/>
            </p:cNvSpPr>
            <p:nvPr/>
          </p:nvSpPr>
          <p:spPr bwMode="auto">
            <a:xfrm>
              <a:off x="2545861" y="3090863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25" name="Text Box 146"/>
            <p:cNvSpPr txBox="1">
              <a:spLocks noChangeArrowheads="1"/>
            </p:cNvSpPr>
            <p:nvPr/>
          </p:nvSpPr>
          <p:spPr bwMode="auto">
            <a:xfrm>
              <a:off x="3137876" y="3106494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26" name="Text Box 148"/>
            <p:cNvSpPr txBox="1">
              <a:spLocks noChangeArrowheads="1"/>
            </p:cNvSpPr>
            <p:nvPr/>
          </p:nvSpPr>
          <p:spPr bwMode="auto">
            <a:xfrm>
              <a:off x="3460262" y="3106494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27" name="Line 149"/>
            <p:cNvSpPr>
              <a:spLocks noChangeShapeType="1"/>
            </p:cNvSpPr>
            <p:nvPr/>
          </p:nvSpPr>
          <p:spPr bwMode="auto">
            <a:xfrm flipV="1">
              <a:off x="2680677" y="3243263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8" name="Line 164"/>
            <p:cNvSpPr>
              <a:spLocks noChangeShapeType="1"/>
            </p:cNvSpPr>
            <p:nvPr/>
          </p:nvSpPr>
          <p:spPr bwMode="auto">
            <a:xfrm flipV="1">
              <a:off x="3602893" y="3247172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4957390" y="5134662"/>
            <a:ext cx="260793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      data  next       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952178" y="4705234"/>
            <a:ext cx="557350" cy="806453"/>
            <a:chOff x="4943041" y="5408736"/>
            <a:chExt cx="557350" cy="806453"/>
          </a:xfrm>
        </p:grpSpPr>
        <p:sp>
          <p:nvSpPr>
            <p:cNvPr id="37" name="Oval 36"/>
            <p:cNvSpPr/>
            <p:nvPr/>
          </p:nvSpPr>
          <p:spPr>
            <a:xfrm>
              <a:off x="4943041" y="5408736"/>
              <a:ext cx="557350" cy="328910"/>
            </a:xfrm>
            <a:prstGeom prst="ellipse">
              <a:avLst/>
            </a:prstGeom>
            <a:solidFill>
              <a:srgbClr val="8BAC7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this</a:t>
              </a:r>
            </a:p>
          </p:txBody>
        </p:sp>
        <p:cxnSp>
          <p:nvCxnSpPr>
            <p:cNvPr id="38" name="Curved Connector 37"/>
            <p:cNvCxnSpPr/>
            <p:nvPr/>
          </p:nvCxnSpPr>
          <p:spPr>
            <a:xfrm rot="10800000" flipH="1" flipV="1">
              <a:off x="4952178" y="5573190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862937" y="4702316"/>
            <a:ext cx="557350" cy="806453"/>
            <a:chOff x="4943041" y="5408736"/>
            <a:chExt cx="557350" cy="806453"/>
          </a:xfrm>
        </p:grpSpPr>
        <p:sp>
          <p:nvSpPr>
            <p:cNvPr id="33" name="Oval 32"/>
            <p:cNvSpPr/>
            <p:nvPr/>
          </p:nvSpPr>
          <p:spPr>
            <a:xfrm>
              <a:off x="4943041" y="5408736"/>
              <a:ext cx="557350" cy="328910"/>
            </a:xfrm>
            <a:prstGeom prst="ellipse">
              <a:avLst/>
            </a:prstGeom>
            <a:solidFill>
              <a:srgbClr val="8BAC7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this</a:t>
              </a:r>
            </a:p>
          </p:txBody>
        </p:sp>
        <p:cxnSp>
          <p:nvCxnSpPr>
            <p:cNvPr id="34" name="Curved Connector 33"/>
            <p:cNvCxnSpPr/>
            <p:nvPr/>
          </p:nvCxnSpPr>
          <p:spPr>
            <a:xfrm rot="10800000" flipH="1" flipV="1">
              <a:off x="4952178" y="5573190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5748047" y="964756"/>
            <a:ext cx="1990875" cy="1712204"/>
            <a:chOff x="6296259" y="946484"/>
            <a:chExt cx="1990875" cy="1712204"/>
          </a:xfrm>
        </p:grpSpPr>
        <p:sp>
          <p:nvSpPr>
            <p:cNvPr id="44" name="Text Box 3"/>
            <p:cNvSpPr txBox="1">
              <a:spLocks noChangeArrowheads="1"/>
            </p:cNvSpPr>
            <p:nvPr/>
          </p:nvSpPr>
          <p:spPr bwMode="auto">
            <a:xfrm>
              <a:off x="6380575" y="1301446"/>
              <a:ext cx="1906559" cy="1357242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var List v;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// builds the list (2, 3, 5)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do v.dispose();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</p:txBody>
        </p:sp>
        <p:sp>
          <p:nvSpPr>
            <p:cNvPr id="45" name="Rectangle 10"/>
            <p:cNvSpPr>
              <a:spLocks noChangeArrowheads="1"/>
            </p:cNvSpPr>
            <p:nvPr/>
          </p:nvSpPr>
          <p:spPr bwMode="auto">
            <a:xfrm>
              <a:off x="6296259" y="946484"/>
              <a:ext cx="145874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client code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804043" y="3069827"/>
            <a:ext cx="4586705" cy="65782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5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 lessons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39557" y="1063642"/>
            <a:ext cx="791355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sz="2000" dirty="0">
                <a:latin typeface="Times New Roman"/>
                <a:cs typeface="Times New Roman"/>
              </a:rPr>
              <a:t>An inside view of how high-level OO languages ...</a:t>
            </a:r>
          </a:p>
          <a:p>
            <a:pPr marL="342900" lvl="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are designed</a:t>
            </a:r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handle primitive types and class types</a:t>
            </a:r>
          </a:p>
          <a:p>
            <a:pPr marL="342900" lvl="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create, represent, and dispose objects</a:t>
            </a:r>
          </a:p>
          <a:p>
            <a:pPr marL="342900" lvl="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deal with strings, arrays, and lists</a:t>
            </a:r>
          </a:p>
          <a:p>
            <a:pPr marL="342900" lvl="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interact with the host OS</a:t>
            </a:r>
          </a:p>
          <a:p>
            <a:pPr marL="342900" lvl="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... and many more issues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49747" y="5685738"/>
            <a:ext cx="130994" cy="264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49747" y="5685738"/>
            <a:ext cx="130994" cy="264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0946" y="4505141"/>
            <a:ext cx="791355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sz="2000" dirty="0">
                <a:latin typeface="Times New Roman"/>
                <a:cs typeface="Times New Roman"/>
              </a:rPr>
              <a:t>Additional experience with ...</a:t>
            </a:r>
          </a:p>
          <a:p>
            <a:pPr marL="342900" lvl="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abstrtaction – implementation</a:t>
            </a:r>
          </a:p>
          <a:p>
            <a:pPr marL="342900" lvl="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OO programming</a:t>
            </a:r>
          </a:p>
          <a:p>
            <a:pPr marL="342900" lvl="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application design and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2807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25413" y="1317382"/>
            <a:ext cx="4556200" cy="3716767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void dispose()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do Memory.deAlloc(this);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4563506" y="4531647"/>
            <a:ext cx="3577256" cy="1343049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043020" y="5350621"/>
            <a:ext cx="2903417" cy="329956"/>
            <a:chOff x="1309076" y="3090863"/>
            <a:chExt cx="2903417" cy="329956"/>
          </a:xfrm>
        </p:grpSpPr>
        <p:sp>
          <p:nvSpPr>
            <p:cNvPr id="19" name="Text Box 146"/>
            <p:cNvSpPr txBox="1">
              <a:spLocks noChangeArrowheads="1"/>
            </p:cNvSpPr>
            <p:nvPr/>
          </p:nvSpPr>
          <p:spPr bwMode="auto">
            <a:xfrm>
              <a:off x="1309076" y="3094771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2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20" name="Text Box 148"/>
            <p:cNvSpPr txBox="1">
              <a:spLocks noChangeArrowheads="1"/>
            </p:cNvSpPr>
            <p:nvPr/>
          </p:nvSpPr>
          <p:spPr bwMode="auto">
            <a:xfrm>
              <a:off x="1631462" y="3094771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21" name="Line 149"/>
            <p:cNvSpPr>
              <a:spLocks noChangeShapeType="1"/>
            </p:cNvSpPr>
            <p:nvPr/>
          </p:nvSpPr>
          <p:spPr bwMode="auto">
            <a:xfrm flipV="1">
              <a:off x="1766277" y="3247171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2" name="Group 165"/>
            <p:cNvGrpSpPr>
              <a:grpSpLocks/>
            </p:cNvGrpSpPr>
            <p:nvPr/>
          </p:nvGrpSpPr>
          <p:grpSpPr bwMode="auto">
            <a:xfrm>
              <a:off x="4060093" y="3094772"/>
              <a:ext cx="152400" cy="304800"/>
              <a:chOff x="3840" y="2304"/>
              <a:chExt cx="96" cy="240"/>
            </a:xfrm>
          </p:grpSpPr>
          <p:sp>
            <p:nvSpPr>
              <p:cNvPr id="29" name="Line 166"/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Line 167"/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1" name="Line 168"/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23" name="Text Box 146"/>
            <p:cNvSpPr txBox="1">
              <a:spLocks noChangeArrowheads="1"/>
            </p:cNvSpPr>
            <p:nvPr/>
          </p:nvSpPr>
          <p:spPr bwMode="auto">
            <a:xfrm>
              <a:off x="2223475" y="3090863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24" name="Text Box 148"/>
            <p:cNvSpPr txBox="1">
              <a:spLocks noChangeArrowheads="1"/>
            </p:cNvSpPr>
            <p:nvPr/>
          </p:nvSpPr>
          <p:spPr bwMode="auto">
            <a:xfrm>
              <a:off x="2545861" y="3090863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25" name="Text Box 146"/>
            <p:cNvSpPr txBox="1">
              <a:spLocks noChangeArrowheads="1"/>
            </p:cNvSpPr>
            <p:nvPr/>
          </p:nvSpPr>
          <p:spPr bwMode="auto">
            <a:xfrm>
              <a:off x="3137876" y="3106494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26" name="Text Box 148"/>
            <p:cNvSpPr txBox="1">
              <a:spLocks noChangeArrowheads="1"/>
            </p:cNvSpPr>
            <p:nvPr/>
          </p:nvSpPr>
          <p:spPr bwMode="auto">
            <a:xfrm>
              <a:off x="3460262" y="3106494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27" name="Line 149"/>
            <p:cNvSpPr>
              <a:spLocks noChangeShapeType="1"/>
            </p:cNvSpPr>
            <p:nvPr/>
          </p:nvSpPr>
          <p:spPr bwMode="auto">
            <a:xfrm flipV="1">
              <a:off x="2680677" y="3243263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8" name="Line 164"/>
            <p:cNvSpPr>
              <a:spLocks noChangeShapeType="1"/>
            </p:cNvSpPr>
            <p:nvPr/>
          </p:nvSpPr>
          <p:spPr bwMode="auto">
            <a:xfrm flipV="1">
              <a:off x="3602893" y="3247172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4957390" y="5134662"/>
            <a:ext cx="260793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      data  next       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952178" y="4705234"/>
            <a:ext cx="557350" cy="806453"/>
            <a:chOff x="4943041" y="5408736"/>
            <a:chExt cx="557350" cy="806453"/>
          </a:xfrm>
        </p:grpSpPr>
        <p:sp>
          <p:nvSpPr>
            <p:cNvPr id="37" name="Oval 36"/>
            <p:cNvSpPr/>
            <p:nvPr/>
          </p:nvSpPr>
          <p:spPr>
            <a:xfrm>
              <a:off x="4943041" y="5408736"/>
              <a:ext cx="557350" cy="328910"/>
            </a:xfrm>
            <a:prstGeom prst="ellipse">
              <a:avLst/>
            </a:prstGeom>
            <a:solidFill>
              <a:srgbClr val="8BAC7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solidFill>
                    <a:srgbClr val="7F7F7F"/>
                  </a:solidFill>
                </a:rPr>
                <a:t>this</a:t>
              </a:r>
            </a:p>
          </p:txBody>
        </p:sp>
        <p:cxnSp>
          <p:nvCxnSpPr>
            <p:cNvPr id="38" name="Curved Connector 37"/>
            <p:cNvCxnSpPr/>
            <p:nvPr/>
          </p:nvCxnSpPr>
          <p:spPr>
            <a:xfrm rot="10800000" flipH="1" flipV="1">
              <a:off x="4952178" y="5573190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862937" y="4702316"/>
            <a:ext cx="557350" cy="806453"/>
            <a:chOff x="4943041" y="5408736"/>
            <a:chExt cx="557350" cy="806453"/>
          </a:xfrm>
        </p:grpSpPr>
        <p:sp>
          <p:nvSpPr>
            <p:cNvPr id="33" name="Oval 32"/>
            <p:cNvSpPr/>
            <p:nvPr/>
          </p:nvSpPr>
          <p:spPr>
            <a:xfrm>
              <a:off x="4943041" y="5408736"/>
              <a:ext cx="557350" cy="328910"/>
            </a:xfrm>
            <a:prstGeom prst="ellipse">
              <a:avLst/>
            </a:prstGeom>
            <a:solidFill>
              <a:srgbClr val="8BAC7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solidFill>
                    <a:srgbClr val="7F7F7F"/>
                  </a:solidFill>
                </a:rPr>
                <a:t>this</a:t>
              </a:r>
            </a:p>
          </p:txBody>
        </p:sp>
        <p:cxnSp>
          <p:nvCxnSpPr>
            <p:cNvPr id="34" name="Curved Connector 33"/>
            <p:cNvCxnSpPr/>
            <p:nvPr/>
          </p:nvCxnSpPr>
          <p:spPr>
            <a:xfrm rot="10800000" flipH="1" flipV="1">
              <a:off x="4952178" y="5573190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782833" y="4708534"/>
            <a:ext cx="557350" cy="806453"/>
            <a:chOff x="4943041" y="5408736"/>
            <a:chExt cx="557350" cy="806453"/>
          </a:xfrm>
        </p:grpSpPr>
        <p:sp>
          <p:nvSpPr>
            <p:cNvPr id="40" name="Oval 39"/>
            <p:cNvSpPr/>
            <p:nvPr/>
          </p:nvSpPr>
          <p:spPr>
            <a:xfrm>
              <a:off x="4943041" y="5408736"/>
              <a:ext cx="557350" cy="328910"/>
            </a:xfrm>
            <a:prstGeom prst="ellipse">
              <a:avLst/>
            </a:prstGeom>
            <a:solidFill>
              <a:srgbClr val="8BAC7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this</a:t>
              </a:r>
            </a:p>
          </p:txBody>
        </p:sp>
        <p:cxnSp>
          <p:nvCxnSpPr>
            <p:cNvPr id="41" name="Curved Connector 40"/>
            <p:cNvCxnSpPr/>
            <p:nvPr/>
          </p:nvCxnSpPr>
          <p:spPr>
            <a:xfrm rot="10800000" flipH="1" flipV="1">
              <a:off x="4952178" y="5573190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5748047" y="964756"/>
            <a:ext cx="1990875" cy="1712204"/>
            <a:chOff x="6296259" y="946484"/>
            <a:chExt cx="1990875" cy="1712204"/>
          </a:xfrm>
        </p:grpSpPr>
        <p:sp>
          <p:nvSpPr>
            <p:cNvPr id="50" name="Text Box 3"/>
            <p:cNvSpPr txBox="1">
              <a:spLocks noChangeArrowheads="1"/>
            </p:cNvSpPr>
            <p:nvPr/>
          </p:nvSpPr>
          <p:spPr bwMode="auto">
            <a:xfrm>
              <a:off x="6380575" y="1301446"/>
              <a:ext cx="1906559" cy="1357242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var List v;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// builds the list (2, 3, 5)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do v.dispose();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</p:txBody>
        </p:sp>
        <p:sp>
          <p:nvSpPr>
            <p:cNvPr id="51" name="Rectangle 10"/>
            <p:cNvSpPr>
              <a:spLocks noChangeArrowheads="1"/>
            </p:cNvSpPr>
            <p:nvPr/>
          </p:nvSpPr>
          <p:spPr bwMode="auto">
            <a:xfrm>
              <a:off x="6296259" y="946484"/>
              <a:ext cx="145874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client code</a:t>
              </a:r>
            </a:p>
          </p:txBody>
        </p:sp>
      </p:grpSp>
      <p:sp>
        <p:nvSpPr>
          <p:cNvPr id="42" name="Rectangle 41"/>
          <p:cNvSpPr/>
          <p:nvPr/>
        </p:nvSpPr>
        <p:spPr>
          <a:xfrm>
            <a:off x="804043" y="3069827"/>
            <a:ext cx="4586705" cy="65782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58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25413" y="1317382"/>
            <a:ext cx="4556200" cy="3716767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void dispose()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do Memory.deAlloc(this);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4563506" y="4531647"/>
            <a:ext cx="3577256" cy="1343049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043020" y="5350621"/>
            <a:ext cx="2903417" cy="329956"/>
            <a:chOff x="1309076" y="3090863"/>
            <a:chExt cx="2903417" cy="329956"/>
          </a:xfrm>
        </p:grpSpPr>
        <p:sp>
          <p:nvSpPr>
            <p:cNvPr id="19" name="Text Box 146"/>
            <p:cNvSpPr txBox="1">
              <a:spLocks noChangeArrowheads="1"/>
            </p:cNvSpPr>
            <p:nvPr/>
          </p:nvSpPr>
          <p:spPr bwMode="auto">
            <a:xfrm>
              <a:off x="1309076" y="3094771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2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20" name="Text Box 148"/>
            <p:cNvSpPr txBox="1">
              <a:spLocks noChangeArrowheads="1"/>
            </p:cNvSpPr>
            <p:nvPr/>
          </p:nvSpPr>
          <p:spPr bwMode="auto">
            <a:xfrm>
              <a:off x="1631462" y="3094771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21" name="Line 149"/>
            <p:cNvSpPr>
              <a:spLocks noChangeShapeType="1"/>
            </p:cNvSpPr>
            <p:nvPr/>
          </p:nvSpPr>
          <p:spPr bwMode="auto">
            <a:xfrm flipV="1">
              <a:off x="1766277" y="3247171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2" name="Group 165"/>
            <p:cNvGrpSpPr>
              <a:grpSpLocks/>
            </p:cNvGrpSpPr>
            <p:nvPr/>
          </p:nvGrpSpPr>
          <p:grpSpPr bwMode="auto">
            <a:xfrm>
              <a:off x="4060093" y="3094772"/>
              <a:ext cx="152400" cy="304800"/>
              <a:chOff x="3840" y="2304"/>
              <a:chExt cx="96" cy="240"/>
            </a:xfrm>
          </p:grpSpPr>
          <p:sp>
            <p:nvSpPr>
              <p:cNvPr id="29" name="Line 166"/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Line 167"/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1" name="Line 168"/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23" name="Text Box 146"/>
            <p:cNvSpPr txBox="1">
              <a:spLocks noChangeArrowheads="1"/>
            </p:cNvSpPr>
            <p:nvPr/>
          </p:nvSpPr>
          <p:spPr bwMode="auto">
            <a:xfrm>
              <a:off x="2223475" y="3090863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24" name="Text Box 148"/>
            <p:cNvSpPr txBox="1">
              <a:spLocks noChangeArrowheads="1"/>
            </p:cNvSpPr>
            <p:nvPr/>
          </p:nvSpPr>
          <p:spPr bwMode="auto">
            <a:xfrm>
              <a:off x="2545861" y="3090863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25" name="Text Box 146"/>
            <p:cNvSpPr txBox="1">
              <a:spLocks noChangeArrowheads="1"/>
            </p:cNvSpPr>
            <p:nvPr/>
          </p:nvSpPr>
          <p:spPr bwMode="auto">
            <a:xfrm>
              <a:off x="3137876" y="3106494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26" name="Text Box 148"/>
            <p:cNvSpPr txBox="1">
              <a:spLocks noChangeArrowheads="1"/>
            </p:cNvSpPr>
            <p:nvPr/>
          </p:nvSpPr>
          <p:spPr bwMode="auto">
            <a:xfrm>
              <a:off x="3460262" y="3106494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27" name="Line 149"/>
            <p:cNvSpPr>
              <a:spLocks noChangeShapeType="1"/>
            </p:cNvSpPr>
            <p:nvPr/>
          </p:nvSpPr>
          <p:spPr bwMode="auto">
            <a:xfrm flipV="1">
              <a:off x="2680677" y="3243263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8" name="Line 164"/>
            <p:cNvSpPr>
              <a:spLocks noChangeShapeType="1"/>
            </p:cNvSpPr>
            <p:nvPr/>
          </p:nvSpPr>
          <p:spPr bwMode="auto">
            <a:xfrm flipV="1">
              <a:off x="3602893" y="3247172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4957390" y="5134662"/>
            <a:ext cx="260793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      data  next       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952178" y="4705234"/>
            <a:ext cx="557350" cy="806453"/>
            <a:chOff x="4943041" y="5408736"/>
            <a:chExt cx="557350" cy="806453"/>
          </a:xfrm>
        </p:grpSpPr>
        <p:sp>
          <p:nvSpPr>
            <p:cNvPr id="37" name="Oval 36"/>
            <p:cNvSpPr/>
            <p:nvPr/>
          </p:nvSpPr>
          <p:spPr>
            <a:xfrm>
              <a:off x="4943041" y="5408736"/>
              <a:ext cx="557350" cy="328910"/>
            </a:xfrm>
            <a:prstGeom prst="ellipse">
              <a:avLst/>
            </a:prstGeom>
            <a:solidFill>
              <a:srgbClr val="8BAC7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solidFill>
                    <a:srgbClr val="7F7F7F"/>
                  </a:solidFill>
                </a:rPr>
                <a:t>this</a:t>
              </a:r>
            </a:p>
          </p:txBody>
        </p:sp>
        <p:cxnSp>
          <p:nvCxnSpPr>
            <p:cNvPr id="38" name="Curved Connector 37"/>
            <p:cNvCxnSpPr/>
            <p:nvPr/>
          </p:nvCxnSpPr>
          <p:spPr>
            <a:xfrm rot="10800000" flipH="1" flipV="1">
              <a:off x="4952178" y="5573190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862937" y="4702316"/>
            <a:ext cx="557350" cy="806453"/>
            <a:chOff x="4943041" y="5408736"/>
            <a:chExt cx="557350" cy="806453"/>
          </a:xfrm>
        </p:grpSpPr>
        <p:sp>
          <p:nvSpPr>
            <p:cNvPr id="33" name="Oval 32"/>
            <p:cNvSpPr/>
            <p:nvPr/>
          </p:nvSpPr>
          <p:spPr>
            <a:xfrm>
              <a:off x="4943041" y="5408736"/>
              <a:ext cx="557350" cy="328910"/>
            </a:xfrm>
            <a:prstGeom prst="ellipse">
              <a:avLst/>
            </a:prstGeom>
            <a:solidFill>
              <a:srgbClr val="8BAC7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solidFill>
                    <a:srgbClr val="7F7F7F"/>
                  </a:solidFill>
                </a:rPr>
                <a:t>this</a:t>
              </a:r>
            </a:p>
          </p:txBody>
        </p:sp>
        <p:cxnSp>
          <p:nvCxnSpPr>
            <p:cNvPr id="34" name="Curved Connector 33"/>
            <p:cNvCxnSpPr/>
            <p:nvPr/>
          </p:nvCxnSpPr>
          <p:spPr>
            <a:xfrm rot="10800000" flipH="1" flipV="1">
              <a:off x="4952178" y="5573190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782833" y="4708534"/>
            <a:ext cx="557350" cy="806453"/>
            <a:chOff x="4943041" y="5408736"/>
            <a:chExt cx="557350" cy="806453"/>
          </a:xfrm>
        </p:grpSpPr>
        <p:sp>
          <p:nvSpPr>
            <p:cNvPr id="40" name="Oval 39"/>
            <p:cNvSpPr/>
            <p:nvPr/>
          </p:nvSpPr>
          <p:spPr>
            <a:xfrm>
              <a:off x="4943041" y="5408736"/>
              <a:ext cx="557350" cy="328910"/>
            </a:xfrm>
            <a:prstGeom prst="ellipse">
              <a:avLst/>
            </a:prstGeom>
            <a:solidFill>
              <a:srgbClr val="8BAC7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this</a:t>
              </a:r>
            </a:p>
          </p:txBody>
        </p:sp>
        <p:cxnSp>
          <p:nvCxnSpPr>
            <p:cNvPr id="41" name="Curved Connector 40"/>
            <p:cNvCxnSpPr/>
            <p:nvPr/>
          </p:nvCxnSpPr>
          <p:spPr>
            <a:xfrm rot="10800000" flipH="1" flipV="1">
              <a:off x="4952178" y="5573190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831454" y="3681965"/>
            <a:ext cx="4586705" cy="65782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5748047" y="964756"/>
            <a:ext cx="1990875" cy="1712204"/>
            <a:chOff x="6296259" y="946484"/>
            <a:chExt cx="1990875" cy="1712204"/>
          </a:xfrm>
        </p:grpSpPr>
        <p:sp>
          <p:nvSpPr>
            <p:cNvPr id="47" name="Text Box 3"/>
            <p:cNvSpPr txBox="1">
              <a:spLocks noChangeArrowheads="1"/>
            </p:cNvSpPr>
            <p:nvPr/>
          </p:nvSpPr>
          <p:spPr bwMode="auto">
            <a:xfrm>
              <a:off x="6380575" y="1301446"/>
              <a:ext cx="1906559" cy="1357242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var List v;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// builds the list (2, 3, 5)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do v.dispose();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</p:txBody>
        </p:sp>
        <p:sp>
          <p:nvSpPr>
            <p:cNvPr id="48" name="Rectangle 10"/>
            <p:cNvSpPr>
              <a:spLocks noChangeArrowheads="1"/>
            </p:cNvSpPr>
            <p:nvPr/>
          </p:nvSpPr>
          <p:spPr bwMode="auto">
            <a:xfrm>
              <a:off x="6296259" y="946484"/>
              <a:ext cx="145874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client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98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25413" y="1317382"/>
            <a:ext cx="4556200" cy="3716767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void dispose()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do Memory.deAlloc(this);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4563506" y="4531647"/>
            <a:ext cx="3577256" cy="1343049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043020" y="5350621"/>
            <a:ext cx="2903417" cy="329956"/>
            <a:chOff x="1309076" y="3090863"/>
            <a:chExt cx="2903417" cy="329956"/>
          </a:xfrm>
        </p:grpSpPr>
        <p:sp>
          <p:nvSpPr>
            <p:cNvPr id="19" name="Text Box 146"/>
            <p:cNvSpPr txBox="1">
              <a:spLocks noChangeArrowheads="1"/>
            </p:cNvSpPr>
            <p:nvPr/>
          </p:nvSpPr>
          <p:spPr bwMode="auto">
            <a:xfrm>
              <a:off x="1309076" y="3094771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2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20" name="Text Box 148"/>
            <p:cNvSpPr txBox="1">
              <a:spLocks noChangeArrowheads="1"/>
            </p:cNvSpPr>
            <p:nvPr/>
          </p:nvSpPr>
          <p:spPr bwMode="auto">
            <a:xfrm>
              <a:off x="1631462" y="3094771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21" name="Line 149"/>
            <p:cNvSpPr>
              <a:spLocks noChangeShapeType="1"/>
            </p:cNvSpPr>
            <p:nvPr/>
          </p:nvSpPr>
          <p:spPr bwMode="auto">
            <a:xfrm flipV="1">
              <a:off x="1766277" y="3247171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2" name="Group 165"/>
            <p:cNvGrpSpPr>
              <a:grpSpLocks/>
            </p:cNvGrpSpPr>
            <p:nvPr/>
          </p:nvGrpSpPr>
          <p:grpSpPr bwMode="auto">
            <a:xfrm>
              <a:off x="4060093" y="3094772"/>
              <a:ext cx="152400" cy="304800"/>
              <a:chOff x="3840" y="2304"/>
              <a:chExt cx="96" cy="240"/>
            </a:xfrm>
          </p:grpSpPr>
          <p:sp>
            <p:nvSpPr>
              <p:cNvPr id="29" name="Line 166"/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Line 167"/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1" name="Line 168"/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23" name="Text Box 146"/>
            <p:cNvSpPr txBox="1">
              <a:spLocks noChangeArrowheads="1"/>
            </p:cNvSpPr>
            <p:nvPr/>
          </p:nvSpPr>
          <p:spPr bwMode="auto">
            <a:xfrm>
              <a:off x="2223475" y="3090863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24" name="Text Box 148"/>
            <p:cNvSpPr txBox="1">
              <a:spLocks noChangeArrowheads="1"/>
            </p:cNvSpPr>
            <p:nvPr/>
          </p:nvSpPr>
          <p:spPr bwMode="auto">
            <a:xfrm>
              <a:off x="2545861" y="3090863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25" name="Text Box 146"/>
            <p:cNvSpPr txBox="1">
              <a:spLocks noChangeArrowheads="1"/>
            </p:cNvSpPr>
            <p:nvPr/>
          </p:nvSpPr>
          <p:spPr bwMode="auto">
            <a:xfrm>
              <a:off x="3137876" y="3106494"/>
              <a:ext cx="373185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26" name="Text Box 148"/>
            <p:cNvSpPr txBox="1">
              <a:spLocks noChangeArrowheads="1"/>
            </p:cNvSpPr>
            <p:nvPr/>
          </p:nvSpPr>
          <p:spPr bwMode="auto">
            <a:xfrm>
              <a:off x="3460262" y="3106494"/>
              <a:ext cx="279400" cy="314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27" name="Line 149"/>
            <p:cNvSpPr>
              <a:spLocks noChangeShapeType="1"/>
            </p:cNvSpPr>
            <p:nvPr/>
          </p:nvSpPr>
          <p:spPr bwMode="auto">
            <a:xfrm flipV="1">
              <a:off x="2680677" y="3243263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8" name="Line 164"/>
            <p:cNvSpPr>
              <a:spLocks noChangeShapeType="1"/>
            </p:cNvSpPr>
            <p:nvPr/>
          </p:nvSpPr>
          <p:spPr bwMode="auto">
            <a:xfrm flipV="1">
              <a:off x="3602893" y="3247172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4957390" y="5134662"/>
            <a:ext cx="260793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      data  next       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952178" y="4705234"/>
            <a:ext cx="557350" cy="806453"/>
            <a:chOff x="4943041" y="5408736"/>
            <a:chExt cx="557350" cy="806453"/>
          </a:xfrm>
        </p:grpSpPr>
        <p:sp>
          <p:nvSpPr>
            <p:cNvPr id="37" name="Oval 36"/>
            <p:cNvSpPr/>
            <p:nvPr/>
          </p:nvSpPr>
          <p:spPr>
            <a:xfrm>
              <a:off x="4943041" y="5408736"/>
              <a:ext cx="557350" cy="328910"/>
            </a:xfrm>
            <a:prstGeom prst="ellipse">
              <a:avLst/>
            </a:prstGeom>
            <a:solidFill>
              <a:srgbClr val="8BAC7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solidFill>
                    <a:srgbClr val="7F7F7F"/>
                  </a:solidFill>
                </a:rPr>
                <a:t>this</a:t>
              </a:r>
            </a:p>
          </p:txBody>
        </p:sp>
        <p:cxnSp>
          <p:nvCxnSpPr>
            <p:cNvPr id="38" name="Curved Connector 37"/>
            <p:cNvCxnSpPr/>
            <p:nvPr/>
          </p:nvCxnSpPr>
          <p:spPr>
            <a:xfrm rot="10800000" flipH="1" flipV="1">
              <a:off x="4952178" y="5573190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862937" y="4702316"/>
            <a:ext cx="557350" cy="806453"/>
            <a:chOff x="4943041" y="5408736"/>
            <a:chExt cx="557350" cy="806453"/>
          </a:xfrm>
        </p:grpSpPr>
        <p:sp>
          <p:nvSpPr>
            <p:cNvPr id="33" name="Oval 32"/>
            <p:cNvSpPr/>
            <p:nvPr/>
          </p:nvSpPr>
          <p:spPr>
            <a:xfrm>
              <a:off x="4943041" y="5408736"/>
              <a:ext cx="557350" cy="328910"/>
            </a:xfrm>
            <a:prstGeom prst="ellipse">
              <a:avLst/>
            </a:prstGeom>
            <a:solidFill>
              <a:srgbClr val="8BAC7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solidFill>
                    <a:srgbClr val="7F7F7F"/>
                  </a:solidFill>
                </a:rPr>
                <a:t>this</a:t>
              </a:r>
            </a:p>
          </p:txBody>
        </p:sp>
        <p:cxnSp>
          <p:nvCxnSpPr>
            <p:cNvPr id="34" name="Curved Connector 33"/>
            <p:cNvCxnSpPr/>
            <p:nvPr/>
          </p:nvCxnSpPr>
          <p:spPr>
            <a:xfrm rot="10800000" flipH="1" flipV="1">
              <a:off x="4952178" y="5573190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782833" y="4708534"/>
            <a:ext cx="557350" cy="806453"/>
            <a:chOff x="4943041" y="5408736"/>
            <a:chExt cx="557350" cy="806453"/>
          </a:xfrm>
        </p:grpSpPr>
        <p:sp>
          <p:nvSpPr>
            <p:cNvPr id="40" name="Oval 39"/>
            <p:cNvSpPr/>
            <p:nvPr/>
          </p:nvSpPr>
          <p:spPr>
            <a:xfrm>
              <a:off x="4943041" y="5408736"/>
              <a:ext cx="557350" cy="328910"/>
            </a:xfrm>
            <a:prstGeom prst="ellipse">
              <a:avLst/>
            </a:prstGeom>
            <a:solidFill>
              <a:srgbClr val="8BAC7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this</a:t>
              </a:r>
            </a:p>
          </p:txBody>
        </p:sp>
        <p:cxnSp>
          <p:nvCxnSpPr>
            <p:cNvPr id="41" name="Curved Connector 40"/>
            <p:cNvCxnSpPr/>
            <p:nvPr/>
          </p:nvCxnSpPr>
          <p:spPr>
            <a:xfrm rot="10800000" flipH="1" flipV="1">
              <a:off x="4952178" y="5573190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545" y="5326514"/>
            <a:ext cx="708150" cy="511638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5748047" y="964756"/>
            <a:ext cx="1990875" cy="1712204"/>
            <a:chOff x="6296259" y="946484"/>
            <a:chExt cx="1990875" cy="1712204"/>
          </a:xfrm>
        </p:grpSpPr>
        <p:sp>
          <p:nvSpPr>
            <p:cNvPr id="44" name="Text Box 3"/>
            <p:cNvSpPr txBox="1">
              <a:spLocks noChangeArrowheads="1"/>
            </p:cNvSpPr>
            <p:nvPr/>
          </p:nvSpPr>
          <p:spPr bwMode="auto">
            <a:xfrm>
              <a:off x="6380575" y="1301446"/>
              <a:ext cx="1906559" cy="1357242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var List v;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// builds the list (2, 3, 5)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do v.dispose();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</p:txBody>
        </p:sp>
        <p:sp>
          <p:nvSpPr>
            <p:cNvPr id="45" name="Rectangle 10"/>
            <p:cNvSpPr>
              <a:spLocks noChangeArrowheads="1"/>
            </p:cNvSpPr>
            <p:nvPr/>
          </p:nvSpPr>
          <p:spPr bwMode="auto">
            <a:xfrm>
              <a:off x="6296259" y="946484"/>
              <a:ext cx="145874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client code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>
            <a:off x="831454" y="3681965"/>
            <a:ext cx="4586705" cy="65782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36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25413" y="1317382"/>
            <a:ext cx="4556200" cy="3716767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void dispose()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do Memory.deAlloc(this);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4563506" y="4531647"/>
            <a:ext cx="3577256" cy="1343049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</p:txBody>
      </p:sp>
      <p:sp>
        <p:nvSpPr>
          <p:cNvPr id="19" name="Text Box 146"/>
          <p:cNvSpPr txBox="1">
            <a:spLocks noChangeArrowheads="1"/>
          </p:cNvSpPr>
          <p:nvPr/>
        </p:nvSpPr>
        <p:spPr bwMode="auto">
          <a:xfrm>
            <a:off x="5043020" y="5354529"/>
            <a:ext cx="373185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20" name="Text Box 148"/>
          <p:cNvSpPr txBox="1">
            <a:spLocks noChangeArrowheads="1"/>
          </p:cNvSpPr>
          <p:nvPr/>
        </p:nvSpPr>
        <p:spPr bwMode="auto">
          <a:xfrm>
            <a:off x="5365406" y="5354529"/>
            <a:ext cx="279400" cy="3143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21" name="Line 149"/>
          <p:cNvSpPr>
            <a:spLocks noChangeShapeType="1"/>
          </p:cNvSpPr>
          <p:nvPr/>
        </p:nvSpPr>
        <p:spPr bwMode="auto">
          <a:xfrm flipV="1">
            <a:off x="5500221" y="5506929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" name="Text Box 146"/>
          <p:cNvSpPr txBox="1">
            <a:spLocks noChangeArrowheads="1"/>
          </p:cNvSpPr>
          <p:nvPr/>
        </p:nvSpPr>
        <p:spPr bwMode="auto">
          <a:xfrm>
            <a:off x="5957419" y="5350621"/>
            <a:ext cx="373185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3</a:t>
            </a:r>
            <a:endParaRPr lang="en-US" sz="1400" b="0" dirty="0">
              <a:cs typeface="+mn-cs"/>
            </a:endParaRPr>
          </a:p>
        </p:txBody>
      </p:sp>
      <p:sp>
        <p:nvSpPr>
          <p:cNvPr id="24" name="Text Box 148"/>
          <p:cNvSpPr txBox="1">
            <a:spLocks noChangeArrowheads="1"/>
          </p:cNvSpPr>
          <p:nvPr/>
        </p:nvSpPr>
        <p:spPr bwMode="auto">
          <a:xfrm>
            <a:off x="6279805" y="5350621"/>
            <a:ext cx="279400" cy="3143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27" name="Line 149"/>
          <p:cNvSpPr>
            <a:spLocks noChangeShapeType="1"/>
          </p:cNvSpPr>
          <p:nvPr/>
        </p:nvSpPr>
        <p:spPr bwMode="auto">
          <a:xfrm flipV="1">
            <a:off x="6414621" y="5503021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4957390" y="5134662"/>
            <a:ext cx="260793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      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952178" y="4705234"/>
            <a:ext cx="557350" cy="806453"/>
            <a:chOff x="4943041" y="5408736"/>
            <a:chExt cx="557350" cy="806453"/>
          </a:xfrm>
        </p:grpSpPr>
        <p:sp>
          <p:nvSpPr>
            <p:cNvPr id="37" name="Oval 36"/>
            <p:cNvSpPr/>
            <p:nvPr/>
          </p:nvSpPr>
          <p:spPr>
            <a:xfrm>
              <a:off x="4943041" y="5408736"/>
              <a:ext cx="557350" cy="328910"/>
            </a:xfrm>
            <a:prstGeom prst="ellipse">
              <a:avLst/>
            </a:prstGeom>
            <a:solidFill>
              <a:srgbClr val="8BAC7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solidFill>
                    <a:srgbClr val="7F7F7F"/>
                  </a:solidFill>
                </a:rPr>
                <a:t>this</a:t>
              </a:r>
            </a:p>
          </p:txBody>
        </p:sp>
        <p:cxnSp>
          <p:nvCxnSpPr>
            <p:cNvPr id="38" name="Curved Connector 37"/>
            <p:cNvCxnSpPr/>
            <p:nvPr/>
          </p:nvCxnSpPr>
          <p:spPr>
            <a:xfrm rot="10800000" flipH="1" flipV="1">
              <a:off x="4952178" y="5573190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862937" y="4702316"/>
            <a:ext cx="557350" cy="806453"/>
            <a:chOff x="4943041" y="5408736"/>
            <a:chExt cx="557350" cy="806453"/>
          </a:xfrm>
        </p:grpSpPr>
        <p:sp>
          <p:nvSpPr>
            <p:cNvPr id="33" name="Oval 32"/>
            <p:cNvSpPr/>
            <p:nvPr/>
          </p:nvSpPr>
          <p:spPr>
            <a:xfrm>
              <a:off x="4943041" y="5408736"/>
              <a:ext cx="557350" cy="328910"/>
            </a:xfrm>
            <a:prstGeom prst="ellipse">
              <a:avLst/>
            </a:prstGeom>
            <a:solidFill>
              <a:srgbClr val="8BAC7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this</a:t>
              </a:r>
            </a:p>
          </p:txBody>
        </p:sp>
        <p:cxnSp>
          <p:nvCxnSpPr>
            <p:cNvPr id="34" name="Curved Connector 33"/>
            <p:cNvCxnSpPr/>
            <p:nvPr/>
          </p:nvCxnSpPr>
          <p:spPr>
            <a:xfrm rot="10800000" flipH="1" flipV="1">
              <a:off x="4952178" y="5573190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748047" y="964756"/>
            <a:ext cx="1990875" cy="1712204"/>
            <a:chOff x="6296259" y="946484"/>
            <a:chExt cx="1990875" cy="1712204"/>
          </a:xfrm>
        </p:grpSpPr>
        <p:sp>
          <p:nvSpPr>
            <p:cNvPr id="28" name="Text Box 3"/>
            <p:cNvSpPr txBox="1">
              <a:spLocks noChangeArrowheads="1"/>
            </p:cNvSpPr>
            <p:nvPr/>
          </p:nvSpPr>
          <p:spPr bwMode="auto">
            <a:xfrm>
              <a:off x="6380575" y="1301446"/>
              <a:ext cx="1906559" cy="1357242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var List v;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// builds the list (2, 3, 5)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do v.dispose();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6296259" y="946484"/>
              <a:ext cx="145874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client code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831454" y="3681965"/>
            <a:ext cx="4586705" cy="65782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1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25413" y="1317382"/>
            <a:ext cx="4556200" cy="3716767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void dispose()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do Memory.deAlloc(this);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4563506" y="4531647"/>
            <a:ext cx="3577256" cy="1343049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</p:txBody>
      </p:sp>
      <p:sp>
        <p:nvSpPr>
          <p:cNvPr id="19" name="Text Box 146"/>
          <p:cNvSpPr txBox="1">
            <a:spLocks noChangeArrowheads="1"/>
          </p:cNvSpPr>
          <p:nvPr/>
        </p:nvSpPr>
        <p:spPr bwMode="auto">
          <a:xfrm>
            <a:off x="5043020" y="5354529"/>
            <a:ext cx="373185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20" name="Text Box 148"/>
          <p:cNvSpPr txBox="1">
            <a:spLocks noChangeArrowheads="1"/>
          </p:cNvSpPr>
          <p:nvPr/>
        </p:nvSpPr>
        <p:spPr bwMode="auto">
          <a:xfrm>
            <a:off x="5365406" y="5354529"/>
            <a:ext cx="279400" cy="3143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21" name="Line 149"/>
          <p:cNvSpPr>
            <a:spLocks noChangeShapeType="1"/>
          </p:cNvSpPr>
          <p:nvPr/>
        </p:nvSpPr>
        <p:spPr bwMode="auto">
          <a:xfrm flipV="1">
            <a:off x="5500221" y="5506929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" name="Text Box 146"/>
          <p:cNvSpPr txBox="1">
            <a:spLocks noChangeArrowheads="1"/>
          </p:cNvSpPr>
          <p:nvPr/>
        </p:nvSpPr>
        <p:spPr bwMode="auto">
          <a:xfrm>
            <a:off x="5957419" y="5350621"/>
            <a:ext cx="373185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3</a:t>
            </a:r>
            <a:endParaRPr lang="en-US" sz="1400" b="0" dirty="0">
              <a:cs typeface="+mn-cs"/>
            </a:endParaRPr>
          </a:p>
        </p:txBody>
      </p:sp>
      <p:sp>
        <p:nvSpPr>
          <p:cNvPr id="24" name="Text Box 148"/>
          <p:cNvSpPr txBox="1">
            <a:spLocks noChangeArrowheads="1"/>
          </p:cNvSpPr>
          <p:nvPr/>
        </p:nvSpPr>
        <p:spPr bwMode="auto">
          <a:xfrm>
            <a:off x="6279805" y="5350621"/>
            <a:ext cx="279400" cy="3143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27" name="Line 149"/>
          <p:cNvSpPr>
            <a:spLocks noChangeShapeType="1"/>
          </p:cNvSpPr>
          <p:nvPr/>
        </p:nvSpPr>
        <p:spPr bwMode="auto">
          <a:xfrm flipV="1">
            <a:off x="6414621" y="5503021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4957390" y="5134662"/>
            <a:ext cx="260793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      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952178" y="4705234"/>
            <a:ext cx="557350" cy="806453"/>
            <a:chOff x="4943041" y="5408736"/>
            <a:chExt cx="557350" cy="806453"/>
          </a:xfrm>
        </p:grpSpPr>
        <p:sp>
          <p:nvSpPr>
            <p:cNvPr id="37" name="Oval 36"/>
            <p:cNvSpPr/>
            <p:nvPr/>
          </p:nvSpPr>
          <p:spPr>
            <a:xfrm>
              <a:off x="4943041" y="5408736"/>
              <a:ext cx="557350" cy="328910"/>
            </a:xfrm>
            <a:prstGeom prst="ellipse">
              <a:avLst/>
            </a:prstGeom>
            <a:solidFill>
              <a:srgbClr val="8BAC7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solidFill>
                    <a:srgbClr val="7F7F7F"/>
                  </a:solidFill>
                </a:rPr>
                <a:t>this</a:t>
              </a:r>
            </a:p>
          </p:txBody>
        </p:sp>
        <p:cxnSp>
          <p:nvCxnSpPr>
            <p:cNvPr id="38" name="Curved Connector 37"/>
            <p:cNvCxnSpPr/>
            <p:nvPr/>
          </p:nvCxnSpPr>
          <p:spPr>
            <a:xfrm rot="10800000" flipH="1" flipV="1">
              <a:off x="4952178" y="5573190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862937" y="4702316"/>
            <a:ext cx="557350" cy="806453"/>
            <a:chOff x="4943041" y="5408736"/>
            <a:chExt cx="557350" cy="806453"/>
          </a:xfrm>
        </p:grpSpPr>
        <p:sp>
          <p:nvSpPr>
            <p:cNvPr id="33" name="Oval 32"/>
            <p:cNvSpPr/>
            <p:nvPr/>
          </p:nvSpPr>
          <p:spPr>
            <a:xfrm>
              <a:off x="4943041" y="5408736"/>
              <a:ext cx="557350" cy="328910"/>
            </a:xfrm>
            <a:prstGeom prst="ellipse">
              <a:avLst/>
            </a:prstGeom>
            <a:solidFill>
              <a:srgbClr val="8BAC7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this</a:t>
              </a:r>
            </a:p>
          </p:txBody>
        </p:sp>
        <p:cxnSp>
          <p:nvCxnSpPr>
            <p:cNvPr id="34" name="Curved Connector 33"/>
            <p:cNvCxnSpPr/>
            <p:nvPr/>
          </p:nvCxnSpPr>
          <p:spPr>
            <a:xfrm rot="10800000" flipH="1" flipV="1">
              <a:off x="4952178" y="5573190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858" y="5335646"/>
            <a:ext cx="708150" cy="511638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5748047" y="964756"/>
            <a:ext cx="1990875" cy="1712204"/>
            <a:chOff x="6296259" y="946484"/>
            <a:chExt cx="1990875" cy="1712204"/>
          </a:xfrm>
        </p:grpSpPr>
        <p:sp>
          <p:nvSpPr>
            <p:cNvPr id="39" name="Text Box 3"/>
            <p:cNvSpPr txBox="1">
              <a:spLocks noChangeArrowheads="1"/>
            </p:cNvSpPr>
            <p:nvPr/>
          </p:nvSpPr>
          <p:spPr bwMode="auto">
            <a:xfrm>
              <a:off x="6380575" y="1301446"/>
              <a:ext cx="1906559" cy="1357242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var List v;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// builds the list (2, 3, 5)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do v.dispose();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6296259" y="946484"/>
              <a:ext cx="145874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client code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831454" y="3681965"/>
            <a:ext cx="4586705" cy="65782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3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25413" y="1317382"/>
            <a:ext cx="4556200" cy="3716767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void dispose()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do Memory.deAlloc(this);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4563506" y="4531647"/>
            <a:ext cx="3577256" cy="1343049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</p:txBody>
      </p:sp>
      <p:sp>
        <p:nvSpPr>
          <p:cNvPr id="19" name="Text Box 146"/>
          <p:cNvSpPr txBox="1">
            <a:spLocks noChangeArrowheads="1"/>
          </p:cNvSpPr>
          <p:nvPr/>
        </p:nvSpPr>
        <p:spPr bwMode="auto">
          <a:xfrm>
            <a:off x="5043020" y="5354529"/>
            <a:ext cx="373185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20" name="Text Box 148"/>
          <p:cNvSpPr txBox="1">
            <a:spLocks noChangeArrowheads="1"/>
          </p:cNvSpPr>
          <p:nvPr/>
        </p:nvSpPr>
        <p:spPr bwMode="auto">
          <a:xfrm>
            <a:off x="5365406" y="5354529"/>
            <a:ext cx="279400" cy="3143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21" name="Line 149"/>
          <p:cNvSpPr>
            <a:spLocks noChangeShapeType="1"/>
          </p:cNvSpPr>
          <p:nvPr/>
        </p:nvSpPr>
        <p:spPr bwMode="auto">
          <a:xfrm flipV="1">
            <a:off x="5500221" y="5506929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4957390" y="5134662"/>
            <a:ext cx="260793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     </a:t>
            </a:r>
            <a:endParaRPr lang="en-US" sz="800" dirty="0">
              <a:latin typeface="Times New Roman"/>
              <a:cs typeface="Times New Roman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952178" y="4705234"/>
            <a:ext cx="557350" cy="806453"/>
            <a:chOff x="4943041" y="5408736"/>
            <a:chExt cx="557350" cy="806453"/>
          </a:xfrm>
        </p:grpSpPr>
        <p:sp>
          <p:nvSpPr>
            <p:cNvPr id="37" name="Oval 36"/>
            <p:cNvSpPr/>
            <p:nvPr/>
          </p:nvSpPr>
          <p:spPr>
            <a:xfrm>
              <a:off x="4943041" y="5408736"/>
              <a:ext cx="557350" cy="328910"/>
            </a:xfrm>
            <a:prstGeom prst="ellipse">
              <a:avLst/>
            </a:prstGeom>
            <a:solidFill>
              <a:srgbClr val="8BAC7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this</a:t>
              </a:r>
            </a:p>
          </p:txBody>
        </p:sp>
        <p:cxnSp>
          <p:nvCxnSpPr>
            <p:cNvPr id="38" name="Curved Connector 37"/>
            <p:cNvCxnSpPr/>
            <p:nvPr/>
          </p:nvCxnSpPr>
          <p:spPr>
            <a:xfrm rot="10800000" flipH="1" flipV="1">
              <a:off x="4952178" y="5573190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748047" y="964756"/>
            <a:ext cx="1990875" cy="1712204"/>
            <a:chOff x="6296259" y="946484"/>
            <a:chExt cx="1990875" cy="1712204"/>
          </a:xfrm>
        </p:grpSpPr>
        <p:sp>
          <p:nvSpPr>
            <p:cNvPr id="26" name="Text Box 3"/>
            <p:cNvSpPr txBox="1">
              <a:spLocks noChangeArrowheads="1"/>
            </p:cNvSpPr>
            <p:nvPr/>
          </p:nvSpPr>
          <p:spPr bwMode="auto">
            <a:xfrm>
              <a:off x="6380575" y="1301446"/>
              <a:ext cx="1906559" cy="1357242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var List v;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// builds the list (2, 3, 5)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do v.dispose();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6296259" y="946484"/>
              <a:ext cx="145874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client code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831454" y="3681965"/>
            <a:ext cx="4586705" cy="65782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2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25413" y="1317382"/>
            <a:ext cx="4556200" cy="3716767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void dispose()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do Memory.deAlloc(this);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4563506" y="4531647"/>
            <a:ext cx="3577256" cy="1343049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</p:txBody>
      </p:sp>
      <p:sp>
        <p:nvSpPr>
          <p:cNvPr id="19" name="Text Box 146"/>
          <p:cNvSpPr txBox="1">
            <a:spLocks noChangeArrowheads="1"/>
          </p:cNvSpPr>
          <p:nvPr/>
        </p:nvSpPr>
        <p:spPr bwMode="auto">
          <a:xfrm>
            <a:off x="5043020" y="5354529"/>
            <a:ext cx="373185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20" name="Text Box 148"/>
          <p:cNvSpPr txBox="1">
            <a:spLocks noChangeArrowheads="1"/>
          </p:cNvSpPr>
          <p:nvPr/>
        </p:nvSpPr>
        <p:spPr bwMode="auto">
          <a:xfrm>
            <a:off x="5365406" y="5354529"/>
            <a:ext cx="279400" cy="3143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21" name="Line 149"/>
          <p:cNvSpPr>
            <a:spLocks noChangeShapeType="1"/>
          </p:cNvSpPr>
          <p:nvPr/>
        </p:nvSpPr>
        <p:spPr bwMode="auto">
          <a:xfrm flipV="1">
            <a:off x="5500221" y="5506929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4957390" y="5134662"/>
            <a:ext cx="260793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     </a:t>
            </a:r>
            <a:endParaRPr lang="en-US" sz="800" dirty="0">
              <a:latin typeface="Times New Roman"/>
              <a:cs typeface="Times New Roman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952178" y="4705234"/>
            <a:ext cx="557350" cy="806453"/>
            <a:chOff x="4943041" y="5408736"/>
            <a:chExt cx="557350" cy="806453"/>
          </a:xfrm>
        </p:grpSpPr>
        <p:sp>
          <p:nvSpPr>
            <p:cNvPr id="37" name="Oval 36"/>
            <p:cNvSpPr/>
            <p:nvPr/>
          </p:nvSpPr>
          <p:spPr>
            <a:xfrm>
              <a:off x="4943041" y="5408736"/>
              <a:ext cx="557350" cy="328910"/>
            </a:xfrm>
            <a:prstGeom prst="ellipse">
              <a:avLst/>
            </a:prstGeom>
            <a:solidFill>
              <a:srgbClr val="8BAC7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this</a:t>
              </a:r>
            </a:p>
          </p:txBody>
        </p:sp>
        <p:cxnSp>
          <p:nvCxnSpPr>
            <p:cNvPr id="38" name="Curved Connector 37"/>
            <p:cNvCxnSpPr/>
            <p:nvPr/>
          </p:nvCxnSpPr>
          <p:spPr>
            <a:xfrm rot="10800000" flipH="1" flipV="1">
              <a:off x="4952178" y="5573190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212" y="5198600"/>
            <a:ext cx="708150" cy="511638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5748047" y="964756"/>
            <a:ext cx="1990875" cy="1712204"/>
            <a:chOff x="6296259" y="946484"/>
            <a:chExt cx="1990875" cy="1712204"/>
          </a:xfrm>
        </p:grpSpPr>
        <p:sp>
          <p:nvSpPr>
            <p:cNvPr id="26" name="Text Box 3"/>
            <p:cNvSpPr txBox="1">
              <a:spLocks noChangeArrowheads="1"/>
            </p:cNvSpPr>
            <p:nvPr/>
          </p:nvSpPr>
          <p:spPr bwMode="auto">
            <a:xfrm>
              <a:off x="6380575" y="1301446"/>
              <a:ext cx="1906559" cy="1357242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var List v;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// builds the list (2, 3, 5)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do v.dispose();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6296259" y="946484"/>
              <a:ext cx="145874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client code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831454" y="3681965"/>
            <a:ext cx="4586705" cy="65782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8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25413" y="1317382"/>
            <a:ext cx="4556200" cy="3716767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void dispose()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do Memory.deAlloc(this);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748047" y="964756"/>
            <a:ext cx="1990875" cy="1712204"/>
            <a:chOff x="6296259" y="946484"/>
            <a:chExt cx="1990875" cy="1712204"/>
          </a:xfrm>
        </p:grpSpPr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6380575" y="1301446"/>
              <a:ext cx="1906559" cy="1357242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var List v;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// builds the list (2, 3, 5)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do v.dispose();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296259" y="946484"/>
              <a:ext cx="145874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client code</a:t>
              </a:r>
            </a:p>
          </p:txBody>
        </p:sp>
      </p:grp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563506" y="4531647"/>
            <a:ext cx="3577256" cy="1343049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52178" y="4705234"/>
            <a:ext cx="557350" cy="328910"/>
          </a:xfrm>
          <a:prstGeom prst="ellipse">
            <a:avLst/>
          </a:prstGeom>
          <a:solidFill>
            <a:srgbClr val="8BAC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1454" y="3681965"/>
            <a:ext cx="4586705" cy="65782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8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25413" y="1317382"/>
            <a:ext cx="4556200" cy="3716767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void dispose()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do Memory.deAlloc(this);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748047" y="964756"/>
            <a:ext cx="1990875" cy="1712204"/>
            <a:chOff x="6296259" y="946484"/>
            <a:chExt cx="1990875" cy="1712204"/>
          </a:xfrm>
        </p:grpSpPr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6380575" y="1301446"/>
              <a:ext cx="1906559" cy="1357242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var List v;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// builds the list (2, 3, 5)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do v.dispose();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296259" y="946484"/>
              <a:ext cx="145874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client code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820181" y="2302358"/>
            <a:ext cx="1909604" cy="283228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563506" y="4531647"/>
            <a:ext cx="3577256" cy="1343049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52178" y="4705234"/>
            <a:ext cx="557350" cy="328910"/>
          </a:xfrm>
          <a:prstGeom prst="ellipse">
            <a:avLst/>
          </a:prstGeom>
          <a:solidFill>
            <a:srgbClr val="8BAC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174365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25413" y="1317382"/>
            <a:ext cx="4556200" cy="3716767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void dispose()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do Memory.deAlloc(this);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4563506" y="4531647"/>
            <a:ext cx="3577256" cy="1343049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4952178" y="4705234"/>
            <a:ext cx="557350" cy="328910"/>
          </a:xfrm>
          <a:prstGeom prst="ellipse">
            <a:avLst/>
          </a:prstGeom>
          <a:solidFill>
            <a:srgbClr val="8BAC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748047" y="964756"/>
            <a:ext cx="1990875" cy="1712204"/>
            <a:chOff x="6296259" y="946484"/>
            <a:chExt cx="1990875" cy="1712204"/>
          </a:xfrm>
        </p:grpSpPr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6380575" y="1301446"/>
              <a:ext cx="1906559" cy="1357242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var List v;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// builds the list (2, 3, 5)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do v.dispose();</a:t>
              </a:r>
            </a:p>
            <a:p>
              <a:pPr>
                <a:spcBef>
                  <a:spcPts val="300"/>
                </a:spcBef>
              </a:pPr>
              <a:r>
                <a:rPr lang="en-US" dirty="0">
                  <a:ea typeface="Consolas"/>
                </a:rPr>
                <a:t>...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296259" y="946484"/>
              <a:ext cx="145874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client code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820181" y="2302358"/>
            <a:ext cx="1909604" cy="283228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0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language</a:t>
            </a:r>
            <a:r>
              <a:rPr lang="en-US" sz="1800" dirty="0" smtClean="0"/>
              <a:t>: lecture plan</a:t>
            </a:r>
            <a:endParaRPr lang="en-US" sz="1800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37102" y="1578074"/>
            <a:ext cx="4572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71822" y="1163378"/>
            <a:ext cx="3560638" cy="182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dirty="0">
                <a:latin typeface="Times New Roman"/>
                <a:cs typeface="Times New Roman"/>
              </a:rPr>
              <a:t>High level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Hello world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Procedural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Object-based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List processing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883597" y="1141958"/>
            <a:ext cx="4362919" cy="3057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dirty="0">
                <a:latin typeface="Times New Roman"/>
                <a:cs typeface="Times New Roman"/>
              </a:rPr>
              <a:t>Application development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Jack applications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Using the OS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Application example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Graphics optimization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53621" y="3400780"/>
            <a:ext cx="3560638" cy="182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dirty="0">
                <a:latin typeface="Times New Roman"/>
                <a:cs typeface="Times New Roman"/>
              </a:rPr>
              <a:t>Jack language specification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Syntax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Data types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Classes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51628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817909" y="1051797"/>
            <a:ext cx="3494490" cy="20472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u="sng" dirty="0"/>
              <a:t>We saw examples of: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Building a list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Processing a list, sequentially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Processing a list, recursively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Disposing a list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60810" y="3162147"/>
            <a:ext cx="741330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2000" u="sng" dirty="0">
                <a:latin typeface="Times New Roman"/>
                <a:cs typeface="Times New Roman"/>
              </a:rPr>
              <a:t>Who and what makes the magic work?</a:t>
            </a:r>
            <a:endParaRPr lang="en-US" sz="2000" dirty="0">
              <a:latin typeface="Times New Roman"/>
              <a:cs typeface="Times New Roman"/>
            </a:endParaRPr>
          </a:p>
          <a:p>
            <a:pPr marL="182563" lvl="0" indent="-182563">
              <a:spcBef>
                <a:spcPts val="10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When an object is constructed or disposed, the OS is responsible for allocating and reclaiming, respectively, the necessary RAM space</a:t>
            </a:r>
          </a:p>
          <a:p>
            <a:pPr marL="182563" lvl="0" indent="-182563">
              <a:spcBef>
                <a:spcPts val="10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List processing is implemented by pointer manipulation</a:t>
            </a:r>
          </a:p>
          <a:p>
            <a:pPr marL="182563" lvl="0" indent="-182563">
              <a:spcBef>
                <a:spcPts val="10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The pointer manipulation is done by the code that is generated by the compiler.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677580" y="1292599"/>
            <a:ext cx="3577256" cy="1343049"/>
            <a:chOff x="4554369" y="5235149"/>
            <a:chExt cx="3577256" cy="1343049"/>
          </a:xfrm>
        </p:grpSpPr>
        <p:sp>
          <p:nvSpPr>
            <p:cNvPr id="73" name="Text Box 3"/>
            <p:cNvSpPr txBox="1">
              <a:spLocks noChangeArrowheads="1"/>
            </p:cNvSpPr>
            <p:nvPr/>
          </p:nvSpPr>
          <p:spPr bwMode="auto">
            <a:xfrm>
              <a:off x="4554369" y="5235149"/>
              <a:ext cx="3577256" cy="1343049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200"/>
                </a:spcBef>
              </a:pPr>
              <a:endParaRPr lang="en-US" dirty="0">
                <a:ea typeface="Consolas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5033883" y="6054123"/>
              <a:ext cx="2903417" cy="329956"/>
              <a:chOff x="1309076" y="3090863"/>
              <a:chExt cx="2903417" cy="329956"/>
            </a:xfrm>
          </p:grpSpPr>
          <p:sp>
            <p:nvSpPr>
              <p:cNvPr id="75" name="Text Box 146"/>
              <p:cNvSpPr txBox="1">
                <a:spLocks noChangeArrowheads="1"/>
              </p:cNvSpPr>
              <p:nvPr/>
            </p:nvSpPr>
            <p:spPr bwMode="auto">
              <a:xfrm>
                <a:off x="1309076" y="3094771"/>
                <a:ext cx="373185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dirty="0"/>
                  <a:t>2</a:t>
                </a:r>
                <a:endParaRPr lang="en-US" sz="1400" b="0" dirty="0">
                  <a:cs typeface="+mn-cs"/>
                </a:endParaRPr>
              </a:p>
            </p:txBody>
          </p:sp>
          <p:sp>
            <p:nvSpPr>
              <p:cNvPr id="76" name="Text Box 148"/>
              <p:cNvSpPr txBox="1">
                <a:spLocks noChangeArrowheads="1"/>
              </p:cNvSpPr>
              <p:nvPr/>
            </p:nvSpPr>
            <p:spPr bwMode="auto">
              <a:xfrm>
                <a:off x="1631462" y="3094771"/>
                <a:ext cx="279400" cy="3143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77" name="Line 149"/>
              <p:cNvSpPr>
                <a:spLocks noChangeShapeType="1"/>
              </p:cNvSpPr>
              <p:nvPr/>
            </p:nvSpPr>
            <p:spPr bwMode="auto">
              <a:xfrm flipV="1">
                <a:off x="1766277" y="3247171"/>
                <a:ext cx="457200" cy="95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78" name="Group 165"/>
              <p:cNvGrpSpPr>
                <a:grpSpLocks/>
              </p:cNvGrpSpPr>
              <p:nvPr/>
            </p:nvGrpSpPr>
            <p:grpSpPr bwMode="auto">
              <a:xfrm>
                <a:off x="4060093" y="3094772"/>
                <a:ext cx="152400" cy="304800"/>
                <a:chOff x="3840" y="2304"/>
                <a:chExt cx="96" cy="240"/>
              </a:xfrm>
            </p:grpSpPr>
            <p:sp>
              <p:nvSpPr>
                <p:cNvPr id="85" name="Line 166"/>
                <p:cNvSpPr>
                  <a:spLocks noChangeShapeType="1"/>
                </p:cNvSpPr>
                <p:nvPr/>
              </p:nvSpPr>
              <p:spPr bwMode="auto">
                <a:xfrm flipH="1">
                  <a:off x="3840" y="23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6" name="Line 167"/>
                <p:cNvSpPr>
                  <a:spLocks noChangeShapeType="1"/>
                </p:cNvSpPr>
                <p:nvPr/>
              </p:nvSpPr>
              <p:spPr bwMode="auto">
                <a:xfrm flipH="1">
                  <a:off x="3888" y="2352"/>
                  <a:ext cx="0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7" name="Line 168"/>
                <p:cNvSpPr>
                  <a:spLocks noChangeShapeType="1"/>
                </p:cNvSpPr>
                <p:nvPr/>
              </p:nvSpPr>
              <p:spPr bwMode="auto">
                <a:xfrm flipH="1">
                  <a:off x="3936" y="240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79" name="Text Box 146"/>
              <p:cNvSpPr txBox="1">
                <a:spLocks noChangeArrowheads="1"/>
              </p:cNvSpPr>
              <p:nvPr/>
            </p:nvSpPr>
            <p:spPr bwMode="auto">
              <a:xfrm>
                <a:off x="2223475" y="3090863"/>
                <a:ext cx="373185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dirty="0"/>
                  <a:t>3</a:t>
                </a:r>
                <a:endParaRPr lang="en-US" sz="1400" b="0" dirty="0">
                  <a:cs typeface="+mn-cs"/>
                </a:endParaRPr>
              </a:p>
            </p:txBody>
          </p:sp>
          <p:sp>
            <p:nvSpPr>
              <p:cNvPr id="80" name="Text Box 148"/>
              <p:cNvSpPr txBox="1">
                <a:spLocks noChangeArrowheads="1"/>
              </p:cNvSpPr>
              <p:nvPr/>
            </p:nvSpPr>
            <p:spPr bwMode="auto">
              <a:xfrm>
                <a:off x="2545861" y="3090863"/>
                <a:ext cx="279400" cy="3143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81" name="Text Box 146"/>
              <p:cNvSpPr txBox="1">
                <a:spLocks noChangeArrowheads="1"/>
              </p:cNvSpPr>
              <p:nvPr/>
            </p:nvSpPr>
            <p:spPr bwMode="auto">
              <a:xfrm>
                <a:off x="3137876" y="3106494"/>
                <a:ext cx="373185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dirty="0"/>
                  <a:t>5</a:t>
                </a:r>
                <a:endParaRPr lang="en-US" sz="1400" b="0" dirty="0">
                  <a:cs typeface="+mn-cs"/>
                </a:endParaRPr>
              </a:p>
            </p:txBody>
          </p:sp>
          <p:sp>
            <p:nvSpPr>
              <p:cNvPr id="82" name="Text Box 148"/>
              <p:cNvSpPr txBox="1">
                <a:spLocks noChangeArrowheads="1"/>
              </p:cNvSpPr>
              <p:nvPr/>
            </p:nvSpPr>
            <p:spPr bwMode="auto">
              <a:xfrm>
                <a:off x="3460262" y="3106494"/>
                <a:ext cx="279400" cy="3143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83" name="Line 149"/>
              <p:cNvSpPr>
                <a:spLocks noChangeShapeType="1"/>
              </p:cNvSpPr>
              <p:nvPr/>
            </p:nvSpPr>
            <p:spPr bwMode="auto">
              <a:xfrm flipV="1">
                <a:off x="2680677" y="3243263"/>
                <a:ext cx="457200" cy="95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" name="Line 164"/>
              <p:cNvSpPr>
                <a:spLocks noChangeShapeType="1"/>
              </p:cNvSpPr>
              <p:nvPr/>
            </p:nvSpPr>
            <p:spPr bwMode="auto">
              <a:xfrm flipV="1">
                <a:off x="3602893" y="3247172"/>
                <a:ext cx="457200" cy="95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8" name="Rectangle 10"/>
            <p:cNvSpPr>
              <a:spLocks noChangeArrowheads="1"/>
            </p:cNvSpPr>
            <p:nvPr/>
          </p:nvSpPr>
          <p:spPr bwMode="auto">
            <a:xfrm>
              <a:off x="4948253" y="5838164"/>
              <a:ext cx="2607932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      data  next       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4943041" y="5408736"/>
              <a:ext cx="557350" cy="806453"/>
              <a:chOff x="4943041" y="5408736"/>
              <a:chExt cx="557350" cy="806453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4943041" y="5408736"/>
                <a:ext cx="557350" cy="328910"/>
              </a:xfrm>
              <a:prstGeom prst="ellipse">
                <a:avLst/>
              </a:prstGeom>
              <a:solidFill>
                <a:srgbClr val="8BAC75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 anchorCtr="0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cxnSp>
            <p:nvCxnSpPr>
              <p:cNvPr id="91" name="Curved Connector 90"/>
              <p:cNvCxnSpPr/>
              <p:nvPr/>
            </p:nvCxnSpPr>
            <p:spPr>
              <a:xfrm rot="10800000" flipH="1" flipV="1">
                <a:off x="4952178" y="5573190"/>
                <a:ext cx="118250" cy="641999"/>
              </a:xfrm>
              <a:prstGeom prst="curvedConnector3">
                <a:avLst>
                  <a:gd name="adj1" fmla="val -193319"/>
                </a:avLst>
              </a:prstGeom>
              <a:ln>
                <a:solidFill>
                  <a:schemeClr val="tx1"/>
                </a:solidFill>
                <a:headEnd type="none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4982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language</a:t>
            </a:r>
            <a:r>
              <a:rPr lang="en-US" sz="1800" dirty="0" smtClean="0"/>
              <a:t>: lecture plan</a:t>
            </a:r>
            <a:endParaRPr lang="en-US" sz="1800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65534" y="3805236"/>
            <a:ext cx="4572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71822" y="1163378"/>
            <a:ext cx="3560638" cy="182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dirty="0">
                <a:latin typeface="Times New Roman"/>
                <a:cs typeface="Times New Roman"/>
              </a:rPr>
              <a:t>High level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Hello world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Procedural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Object-based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List processing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883597" y="1141958"/>
            <a:ext cx="4362919" cy="3057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dirty="0">
                <a:latin typeface="Times New Roman"/>
                <a:cs typeface="Times New Roman"/>
              </a:rPr>
              <a:t>Application development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Jack applications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Using the OS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Application example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Graphics optimization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53621" y="3400780"/>
            <a:ext cx="3560638" cy="182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dirty="0">
                <a:latin typeface="Times New Roman"/>
                <a:cs typeface="Times New Roman"/>
              </a:rPr>
              <a:t>Jack language specification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Syntax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Data types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Classes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19413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87504" y="985550"/>
            <a:ext cx="4740297" cy="356437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dirty="0">
                <a:latin typeface="Times New Roman"/>
                <a:ea typeface="Consolas"/>
                <a:cs typeface="Times New Roman"/>
              </a:rPr>
              <a:t>/** Procedural processing example */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class Main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</a:t>
            </a:r>
            <a:r>
              <a:rPr lang="en-US" sz="1100" dirty="0">
                <a:latin typeface="Times New Roman"/>
                <a:ea typeface="Consolas"/>
                <a:cs typeface="Times New Roman"/>
              </a:rPr>
              <a:t>/* Inputs some numbers and computes their average */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function void main()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var Array a; 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var int length;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var int i, sum;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let length = Keyboard.readInt(”How many numbers? ”);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let a = Array.new(length); </a:t>
            </a:r>
            <a:r>
              <a:rPr lang="en-US" sz="1100" dirty="0">
                <a:latin typeface="Times New Roman"/>
                <a:ea typeface="Consolas"/>
                <a:cs typeface="Times New Roman"/>
              </a:rPr>
              <a:t>// constructs the array</a:t>
            </a:r>
            <a:endParaRPr lang="en-US" sz="1100" dirty="0">
              <a:ea typeface="Consolas"/>
            </a:endParaRP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let i = 0;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while (i &lt; length)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   let a[i] = Keyboard.readInt(”Enter a number: ”);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   let sum = sum + a[i];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   let i = i + 1;</a:t>
            </a:r>
          </a:p>
          <a:p>
            <a:r>
              <a:rPr lang="en-US" sz="1100" dirty="0">
                <a:ea typeface="Consolas"/>
              </a:rPr>
              <a:t>     }</a:t>
            </a:r>
            <a:endParaRPr lang="he-IL" sz="1100" dirty="0">
              <a:ea typeface="Consolas"/>
            </a:endParaRPr>
          </a:p>
          <a:p>
            <a:r>
              <a:rPr lang="he-IL" sz="1100" dirty="0">
                <a:ea typeface="Consolas"/>
              </a:rPr>
              <a:t>     </a:t>
            </a:r>
            <a:r>
              <a:rPr lang="en-US" sz="1100" dirty="0">
                <a:ea typeface="Consolas"/>
              </a:rPr>
              <a:t>...</a:t>
            </a:r>
          </a:p>
          <a:p>
            <a:r>
              <a:rPr lang="en-US" sz="1100" dirty="0">
                <a:ea typeface="Consolas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20182" y="1245663"/>
            <a:ext cx="29237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sz="2000" u="sng" dirty="0">
                <a:latin typeface="Times New Roman"/>
                <a:cs typeface="Times New Roman"/>
              </a:rPr>
              <a:t>Syntax elements: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White space / comments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keywords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Symbols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Constants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Identifiers</a:t>
            </a:r>
          </a:p>
          <a:p>
            <a:pPr marL="800100" lvl="1" indent="-342900">
              <a:spcBef>
                <a:spcPts val="2400"/>
              </a:spcBef>
              <a:buFont typeface="Arial"/>
              <a:buChar char="•"/>
            </a:pP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092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r>
              <a:rPr lang="en-US" sz="2400" dirty="0"/>
              <a:t>: white space / comments</a:t>
            </a:r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87504" y="985550"/>
            <a:ext cx="4740297" cy="356437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dirty="0">
                <a:latin typeface="Times New Roman"/>
                <a:ea typeface="Consolas"/>
                <a:cs typeface="Times New Roman"/>
              </a:rPr>
              <a:t>/** Procedural processing example */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class Main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</a:t>
            </a:r>
            <a:r>
              <a:rPr lang="en-US" sz="1100" dirty="0">
                <a:latin typeface="Times New Roman"/>
                <a:ea typeface="Consolas"/>
                <a:cs typeface="Times New Roman"/>
              </a:rPr>
              <a:t>/* Inputs some numbers and computes their average */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function void main()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var Array a; 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var int length;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var int i, sum;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let length = Keyboard.readInt(”How many numbers? ”);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let a = Array.new(length); </a:t>
            </a:r>
            <a:r>
              <a:rPr lang="en-US" sz="1100" dirty="0">
                <a:latin typeface="Times New Roman"/>
                <a:ea typeface="Consolas"/>
                <a:cs typeface="Times New Roman"/>
              </a:rPr>
              <a:t>// constructs the array</a:t>
            </a:r>
            <a:endParaRPr lang="en-US" sz="1100" dirty="0">
              <a:ea typeface="Consolas"/>
            </a:endParaRP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let i = 0;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while (i &lt; length)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   let a[i] = Keyboard.readInt(”Enter a number: ”);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   let sum = sum + a[i];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   let i = i + 1;</a:t>
            </a:r>
          </a:p>
          <a:p>
            <a:r>
              <a:rPr lang="en-US" sz="1100" dirty="0">
                <a:ea typeface="Consolas"/>
              </a:rPr>
              <a:t>     }</a:t>
            </a:r>
            <a:endParaRPr lang="he-IL" sz="1100" dirty="0">
              <a:ea typeface="Consolas"/>
            </a:endParaRPr>
          </a:p>
          <a:p>
            <a:r>
              <a:rPr lang="he-IL" sz="1100" dirty="0">
                <a:ea typeface="Consolas"/>
              </a:rPr>
              <a:t>     </a:t>
            </a:r>
            <a:r>
              <a:rPr lang="en-US" sz="1100" dirty="0">
                <a:ea typeface="Consolas"/>
              </a:rPr>
              <a:t>...</a:t>
            </a:r>
          </a:p>
          <a:p>
            <a:r>
              <a:rPr lang="en-US" sz="1100" dirty="0">
                <a:ea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20182" y="1245663"/>
            <a:ext cx="29237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sz="2000" u="sng" dirty="0">
                <a:latin typeface="Times New Roman"/>
                <a:cs typeface="Times New Roman"/>
              </a:rPr>
              <a:t>Syntax elements: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  <a:latin typeface="Times New Roman"/>
                <a:cs typeface="Times New Roman"/>
              </a:rPr>
              <a:t>White space / comments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keywords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Symbols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Constants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Identifiers</a:t>
            </a:r>
          </a:p>
        </p:txBody>
      </p:sp>
    </p:spTree>
    <p:extLst>
      <p:ext uri="{BB962C8B-B14F-4D97-AF65-F5344CB8AC3E}">
        <p14:creationId xmlns:p14="http://schemas.microsoft.com/office/powerpoint/2010/main" val="392708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r>
              <a:rPr lang="en-US" sz="2400" dirty="0"/>
              <a:t>: white space / comments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8286" b="26742"/>
          <a:stretch/>
        </p:blipFill>
        <p:spPr>
          <a:xfrm>
            <a:off x="666990" y="4869694"/>
            <a:ext cx="7414195" cy="1553186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87504" y="985550"/>
            <a:ext cx="4740297" cy="356437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FF"/>
                </a:solidFill>
                <a:latin typeface="Times New Roman"/>
                <a:ea typeface="Consolas"/>
                <a:cs typeface="Times New Roman"/>
              </a:rPr>
              <a:t>/** Procedural processing example */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class Main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</a:t>
            </a:r>
            <a:r>
              <a:rPr lang="en-US" sz="1100" dirty="0">
                <a:solidFill>
                  <a:srgbClr val="0000FF"/>
                </a:solidFill>
                <a:latin typeface="Times New Roman"/>
                <a:ea typeface="Consolas"/>
                <a:cs typeface="Times New Roman"/>
              </a:rPr>
              <a:t>/* Inputs some numbers and computes their average */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function void main()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var Array a; 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var int length;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var int i, sum;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let length = Keyboard.readInt(”How many numbers? ”);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let a = Array.new(length); </a:t>
            </a:r>
            <a:r>
              <a:rPr lang="en-US" sz="1100" dirty="0">
                <a:solidFill>
                  <a:srgbClr val="0000FF"/>
                </a:solidFill>
                <a:latin typeface="Times New Roman"/>
                <a:ea typeface="Consolas"/>
                <a:cs typeface="Times New Roman"/>
              </a:rPr>
              <a:t>// constructs the array</a:t>
            </a:r>
            <a:endParaRPr lang="en-US" sz="1100" dirty="0">
              <a:solidFill>
                <a:srgbClr val="0000FF"/>
              </a:solidFill>
              <a:ea typeface="Consolas"/>
            </a:endParaRP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let i = 0;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while (i &lt; length)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   let a[i] = Keyboard.readInt(”Enter a number: ”);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   let sum = sum + a[i];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   let i = i + 1;</a:t>
            </a:r>
          </a:p>
          <a:p>
            <a:r>
              <a:rPr lang="en-US" sz="1100" dirty="0">
                <a:ea typeface="Consolas"/>
              </a:rPr>
              <a:t>     }</a:t>
            </a:r>
            <a:endParaRPr lang="he-IL" sz="1100" dirty="0">
              <a:ea typeface="Consolas"/>
            </a:endParaRPr>
          </a:p>
          <a:p>
            <a:r>
              <a:rPr lang="he-IL" sz="1100" dirty="0">
                <a:ea typeface="Consolas"/>
              </a:rPr>
              <a:t>     </a:t>
            </a:r>
            <a:r>
              <a:rPr lang="en-US" sz="1100" dirty="0">
                <a:ea typeface="Consolas"/>
              </a:rPr>
              <a:t>...</a:t>
            </a:r>
          </a:p>
          <a:p>
            <a:r>
              <a:rPr lang="en-US" sz="1100" dirty="0">
                <a:ea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20182" y="1245663"/>
            <a:ext cx="29237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sz="2000" u="sng" dirty="0">
                <a:latin typeface="Times New Roman"/>
                <a:cs typeface="Times New Roman"/>
              </a:rPr>
              <a:t>Syntax elements: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  <a:latin typeface="Times New Roman"/>
                <a:cs typeface="Times New Roman"/>
              </a:rPr>
              <a:t>White space / comments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keywords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Symbols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Constants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Identifiers</a:t>
            </a:r>
          </a:p>
        </p:txBody>
      </p:sp>
    </p:spTree>
    <p:extLst>
      <p:ext uri="{BB962C8B-B14F-4D97-AF65-F5344CB8AC3E}">
        <p14:creationId xmlns:p14="http://schemas.microsoft.com/office/powerpoint/2010/main" val="389303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r>
              <a:rPr lang="en-US" sz="2400" dirty="0"/>
              <a:t>: keywords</a:t>
            </a:r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87504" y="985550"/>
            <a:ext cx="4740297" cy="356437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/** Procedural processing example */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class Main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</a:t>
            </a:r>
            <a:r>
              <a:rPr lang="en-US" sz="11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/* Inputs some numbers and computes their average */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function void main()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var Array a; 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var int length;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var int i, sum;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let length = Keyboard.readInt(”How many numbers? ”);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let a = Array.new(length); </a:t>
            </a:r>
            <a:r>
              <a:rPr lang="en-US" sz="11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// constructs the array</a:t>
            </a:r>
            <a:endParaRPr lang="en-US" sz="1100" dirty="0">
              <a:solidFill>
                <a:srgbClr val="000000"/>
              </a:solidFill>
              <a:ea typeface="Consolas"/>
            </a:endParaRP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let i = 0;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while (i &lt; length)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   let a[i] = Keyboard.readInt(”Enter a number: ”);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   let sum = sum + a[i];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   let i = i + 1;</a:t>
            </a:r>
          </a:p>
          <a:p>
            <a:r>
              <a:rPr lang="en-US" sz="1100" dirty="0">
                <a:solidFill>
                  <a:srgbClr val="000000"/>
                </a:solidFill>
                <a:ea typeface="Consolas"/>
              </a:rPr>
              <a:t>     }</a:t>
            </a:r>
            <a:endParaRPr lang="he-IL" sz="1100" dirty="0">
              <a:solidFill>
                <a:srgbClr val="000000"/>
              </a:solidFill>
              <a:ea typeface="Consolas"/>
            </a:endParaRPr>
          </a:p>
          <a:p>
            <a:r>
              <a:rPr lang="he-IL" sz="1100" dirty="0">
                <a:solidFill>
                  <a:srgbClr val="000000"/>
                </a:solidFill>
                <a:ea typeface="Consolas"/>
              </a:rPr>
              <a:t>     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...</a:t>
            </a:r>
          </a:p>
          <a:p>
            <a:r>
              <a:rPr lang="en-US" sz="1100" dirty="0">
                <a:solidFill>
                  <a:srgbClr val="000000"/>
                </a:solidFill>
                <a:ea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20182" y="1245663"/>
            <a:ext cx="29237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sz="2000" u="sng" dirty="0">
                <a:latin typeface="Times New Roman"/>
                <a:cs typeface="Times New Roman"/>
              </a:rPr>
              <a:t>Syntax elements: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White space / comments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  <a:latin typeface="Times New Roman"/>
                <a:cs typeface="Times New Roman"/>
              </a:rPr>
              <a:t>keywords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Symbols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Constants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Identifiers</a:t>
            </a:r>
          </a:p>
        </p:txBody>
      </p:sp>
    </p:spTree>
    <p:extLst>
      <p:ext uri="{BB962C8B-B14F-4D97-AF65-F5344CB8AC3E}">
        <p14:creationId xmlns:p14="http://schemas.microsoft.com/office/powerpoint/2010/main" val="28168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r>
              <a:rPr lang="en-US" sz="2400" dirty="0"/>
              <a:t>: keywords</a:t>
            </a:r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87504" y="985550"/>
            <a:ext cx="4740297" cy="356437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dirty="0">
                <a:latin typeface="Times New Roman"/>
                <a:ea typeface="Consolas"/>
                <a:cs typeface="Times New Roman"/>
              </a:rPr>
              <a:t>/** Procedural processing example */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FF"/>
                </a:solidFill>
                <a:ea typeface="Consolas"/>
              </a:rPr>
              <a:t>class</a:t>
            </a:r>
            <a:r>
              <a:rPr lang="en-US" sz="1100" dirty="0">
                <a:ea typeface="Consolas"/>
              </a:rPr>
              <a:t> Main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</a:t>
            </a:r>
            <a:r>
              <a:rPr lang="en-US" sz="1100" dirty="0">
                <a:latin typeface="Times New Roman"/>
                <a:ea typeface="Consolas"/>
                <a:cs typeface="Times New Roman"/>
              </a:rPr>
              <a:t>/* Inputs some numbers and computes their average */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function void</a:t>
            </a:r>
            <a:r>
              <a:rPr lang="en-US" sz="1100" dirty="0">
                <a:ea typeface="Consolas"/>
              </a:rPr>
              <a:t> main()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var</a:t>
            </a:r>
            <a:r>
              <a:rPr lang="en-US" sz="1100" dirty="0">
                <a:ea typeface="Consolas"/>
              </a:rPr>
              <a:t> Array a; 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var</a:t>
            </a:r>
            <a:r>
              <a:rPr lang="en-US" sz="1100" dirty="0">
                <a:ea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int </a:t>
            </a:r>
            <a:r>
              <a:rPr lang="en-US" sz="1100" dirty="0">
                <a:ea typeface="Consolas"/>
              </a:rPr>
              <a:t>length;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var int </a:t>
            </a:r>
            <a:r>
              <a:rPr lang="en-US" sz="1100" dirty="0">
                <a:ea typeface="Consolas"/>
              </a:rPr>
              <a:t>i, sum;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let</a:t>
            </a:r>
            <a:r>
              <a:rPr lang="en-US" sz="1100" dirty="0">
                <a:ea typeface="Consolas"/>
              </a:rPr>
              <a:t> length = Keyboard.readInt(”How many numbers? ”);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let</a:t>
            </a:r>
            <a:r>
              <a:rPr lang="en-US" sz="1100" dirty="0">
                <a:ea typeface="Consolas"/>
              </a:rPr>
              <a:t> a = Array.new(length); </a:t>
            </a:r>
            <a:r>
              <a:rPr lang="en-US" sz="1100" dirty="0">
                <a:latin typeface="Times New Roman"/>
                <a:ea typeface="Consolas"/>
                <a:cs typeface="Times New Roman"/>
              </a:rPr>
              <a:t>// constructs the array</a:t>
            </a:r>
            <a:endParaRPr lang="en-US" sz="1100" dirty="0">
              <a:ea typeface="Consolas"/>
            </a:endParaRP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let</a:t>
            </a:r>
            <a:r>
              <a:rPr lang="en-US" sz="1100" dirty="0">
                <a:ea typeface="Consolas"/>
              </a:rPr>
              <a:t> i = 0;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while</a:t>
            </a:r>
            <a:r>
              <a:rPr lang="en-US" sz="1100" dirty="0">
                <a:ea typeface="Consolas"/>
              </a:rPr>
              <a:t> (i &lt; length)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let</a:t>
            </a:r>
            <a:r>
              <a:rPr lang="en-US" sz="1100" dirty="0">
                <a:ea typeface="Consolas"/>
              </a:rPr>
              <a:t> a[i] = Keyboard.readInt(”Enter a number: ”);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let</a:t>
            </a:r>
            <a:r>
              <a:rPr lang="en-US" sz="1100" dirty="0">
                <a:ea typeface="Consolas"/>
              </a:rPr>
              <a:t> sum = sum + a[i];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let</a:t>
            </a:r>
            <a:r>
              <a:rPr lang="en-US" sz="1100" dirty="0">
                <a:ea typeface="Consolas"/>
              </a:rPr>
              <a:t> i = i + 1;</a:t>
            </a:r>
          </a:p>
          <a:p>
            <a:r>
              <a:rPr lang="en-US" sz="1100" dirty="0">
                <a:ea typeface="Consolas"/>
              </a:rPr>
              <a:t>     }</a:t>
            </a:r>
            <a:endParaRPr lang="he-IL" sz="1100" dirty="0">
              <a:ea typeface="Consolas"/>
            </a:endParaRPr>
          </a:p>
          <a:p>
            <a:r>
              <a:rPr lang="he-IL" sz="1100" dirty="0">
                <a:ea typeface="Consolas"/>
              </a:rPr>
              <a:t>     </a:t>
            </a:r>
            <a:r>
              <a:rPr lang="en-US" sz="1100" dirty="0">
                <a:ea typeface="Consolas"/>
              </a:rPr>
              <a:t>...</a:t>
            </a:r>
          </a:p>
          <a:p>
            <a:r>
              <a:rPr lang="en-US" sz="1100" dirty="0">
                <a:ea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20182" y="1245663"/>
            <a:ext cx="29237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sz="2000" u="sng" dirty="0">
                <a:latin typeface="Times New Roman"/>
                <a:cs typeface="Times New Roman"/>
              </a:rPr>
              <a:t>Syntax elements: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White space / comments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  <a:latin typeface="Times New Roman"/>
                <a:cs typeface="Times New Roman"/>
              </a:rPr>
              <a:t>keywords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Symbols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Constants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Identifiers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13181" y="4867244"/>
            <a:ext cx="5999989" cy="1801998"/>
            <a:chOff x="813181" y="4867244"/>
            <a:chExt cx="5999989" cy="180199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20909" r="29396"/>
            <a:stretch/>
          </p:blipFill>
          <p:spPr>
            <a:xfrm>
              <a:off x="813181" y="4867244"/>
              <a:ext cx="3444598" cy="179578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71042"/>
            <a:stretch/>
          </p:blipFill>
          <p:spPr>
            <a:xfrm>
              <a:off x="4805989" y="4873462"/>
              <a:ext cx="2007181" cy="1795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417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r>
              <a:rPr lang="en-US" sz="2400" dirty="0"/>
              <a:t>: symbols</a:t>
            </a:r>
            <a:endParaRPr lang="en-US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787504" y="985550"/>
            <a:ext cx="4740297" cy="356437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/** Procedural processing example */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class Main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</a:t>
            </a:r>
            <a:r>
              <a:rPr lang="en-US" sz="11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/* Inputs some numbers and computes their average */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function void main()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var Array a; 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var int length;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var int i, sum;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let length = Keyboard.readInt(”How many numbers? ”);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let a = Array.new(length); </a:t>
            </a:r>
            <a:r>
              <a:rPr lang="en-US" sz="11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// constructs the array</a:t>
            </a:r>
            <a:endParaRPr lang="en-US" sz="1100" dirty="0">
              <a:solidFill>
                <a:srgbClr val="000000"/>
              </a:solidFill>
              <a:ea typeface="Consolas"/>
            </a:endParaRP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let i = 0;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while (i &lt; length)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   let a[i] = Keyboard.readInt(”Enter a number: ”);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   let sum = sum + a[i];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   let i = i + 1;</a:t>
            </a:r>
          </a:p>
          <a:p>
            <a:r>
              <a:rPr lang="en-US" sz="1100" dirty="0">
                <a:solidFill>
                  <a:srgbClr val="000000"/>
                </a:solidFill>
                <a:ea typeface="Consolas"/>
              </a:rPr>
              <a:t>     }</a:t>
            </a:r>
            <a:endParaRPr lang="he-IL" sz="1100" dirty="0">
              <a:solidFill>
                <a:srgbClr val="000000"/>
              </a:solidFill>
              <a:ea typeface="Consolas"/>
            </a:endParaRPr>
          </a:p>
          <a:p>
            <a:r>
              <a:rPr lang="he-IL" sz="1100" dirty="0">
                <a:solidFill>
                  <a:srgbClr val="000000"/>
                </a:solidFill>
                <a:ea typeface="Consolas"/>
              </a:rPr>
              <a:t>     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...</a:t>
            </a:r>
          </a:p>
          <a:p>
            <a:r>
              <a:rPr lang="en-US" sz="1100" dirty="0">
                <a:solidFill>
                  <a:srgbClr val="000000"/>
                </a:solidFill>
                <a:ea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20182" y="1245663"/>
            <a:ext cx="29237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sz="2000" u="sng" dirty="0">
                <a:latin typeface="Times New Roman"/>
                <a:cs typeface="Times New Roman"/>
              </a:rPr>
              <a:t>Syntax elements: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White space / comments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keywords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  <a:latin typeface="Times New Roman"/>
                <a:cs typeface="Times New Roman"/>
              </a:rPr>
              <a:t>Symbols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Constants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Identifiers</a:t>
            </a:r>
          </a:p>
          <a:p>
            <a:pPr marL="800100" lvl="1" indent="-342900">
              <a:spcBef>
                <a:spcPts val="2400"/>
              </a:spcBef>
              <a:buFont typeface="Arial"/>
              <a:buChar char="•"/>
            </a:pP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67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r>
              <a:rPr lang="en-US" sz="2400" dirty="0"/>
              <a:t>: symbols</a:t>
            </a:r>
            <a:endParaRPr lang="en-US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787504" y="985550"/>
            <a:ext cx="4740297" cy="356437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/** Procedural processing example */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class Main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</a:t>
            </a:r>
            <a:r>
              <a:rPr lang="en-US" sz="11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/* Inputs some numbers and computes their average */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function void main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()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var Array a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;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var int length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var int i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,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 sum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let length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=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 Keyboard.readInt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(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”How many numbers? ”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let a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=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 Array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.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new(length)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;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// constructs the array</a:t>
            </a:r>
            <a:endParaRPr lang="en-US" sz="1100" dirty="0">
              <a:solidFill>
                <a:srgbClr val="000000"/>
              </a:solidFill>
              <a:ea typeface="Consolas"/>
            </a:endParaRP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let i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=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 0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while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(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i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&lt;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 length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   let a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[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i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] =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 Keyboard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.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readInt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(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”Enter a number: ”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   let sum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=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 sum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+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 a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[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i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];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   let i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=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 i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+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 1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ea typeface="Consolas"/>
              </a:rPr>
              <a:t>     }</a:t>
            </a:r>
            <a:endParaRPr lang="he-IL" sz="1100" dirty="0">
              <a:solidFill>
                <a:srgbClr val="0000FF"/>
              </a:solidFill>
              <a:ea typeface="Consolas"/>
            </a:endParaRPr>
          </a:p>
          <a:p>
            <a:r>
              <a:rPr lang="he-IL" sz="1100" dirty="0">
                <a:solidFill>
                  <a:srgbClr val="000000"/>
                </a:solidFill>
                <a:ea typeface="Consolas"/>
              </a:rPr>
              <a:t>     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...</a:t>
            </a:r>
          </a:p>
          <a:p>
            <a:r>
              <a:rPr lang="en-US" sz="1100" dirty="0">
                <a:solidFill>
                  <a:srgbClr val="0000FF"/>
                </a:solidFill>
                <a:ea typeface="Consolas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3607" b="55261"/>
          <a:stretch/>
        </p:blipFill>
        <p:spPr>
          <a:xfrm>
            <a:off x="328926" y="4991050"/>
            <a:ext cx="4768371" cy="12034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3607" t="42221"/>
          <a:stretch/>
        </p:blipFill>
        <p:spPr>
          <a:xfrm>
            <a:off x="5068031" y="4942786"/>
            <a:ext cx="4681278" cy="15257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20182" y="1245663"/>
            <a:ext cx="29237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sz="2000" u="sng" dirty="0">
                <a:latin typeface="Times New Roman"/>
                <a:cs typeface="Times New Roman"/>
              </a:rPr>
              <a:t>Syntax elements: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White space / comments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keywords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  <a:latin typeface="Times New Roman"/>
                <a:cs typeface="Times New Roman"/>
              </a:rPr>
              <a:t>Symbols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Constants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Identifiers</a:t>
            </a:r>
          </a:p>
        </p:txBody>
      </p:sp>
    </p:spTree>
    <p:extLst>
      <p:ext uri="{BB962C8B-B14F-4D97-AF65-F5344CB8AC3E}">
        <p14:creationId xmlns:p14="http://schemas.microsoft.com/office/powerpoint/2010/main" val="74166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r>
              <a:rPr lang="en-US" sz="2400" dirty="0"/>
              <a:t>: constants</a:t>
            </a:r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87504" y="985550"/>
            <a:ext cx="4740297" cy="356437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/** Procedural processing example */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class Main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</a:t>
            </a:r>
            <a:r>
              <a:rPr lang="en-US" sz="11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/* Inputs some numbers and computes their average */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function void main()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var Array a; 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var int length;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var int i, sum;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let length = Keyboard.readInt(”How many numbers? ”);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let a = Array.new(length); </a:t>
            </a:r>
            <a:r>
              <a:rPr lang="en-US" sz="11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// constructs the array</a:t>
            </a:r>
            <a:endParaRPr lang="en-US" sz="1100" dirty="0">
              <a:solidFill>
                <a:srgbClr val="000000"/>
              </a:solidFill>
              <a:ea typeface="Consolas"/>
            </a:endParaRP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let i = 0;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while (i &lt; length)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   let a[i] = Keyboard.readInt(”Enter a number: ”);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   let sum = sum + a[i];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   let i = i + 1;</a:t>
            </a:r>
          </a:p>
          <a:p>
            <a:r>
              <a:rPr lang="en-US" sz="1100" dirty="0">
                <a:solidFill>
                  <a:srgbClr val="000000"/>
                </a:solidFill>
                <a:ea typeface="Consolas"/>
              </a:rPr>
              <a:t>     }</a:t>
            </a:r>
            <a:endParaRPr lang="he-IL" sz="1100" dirty="0">
              <a:solidFill>
                <a:srgbClr val="000000"/>
              </a:solidFill>
              <a:ea typeface="Consolas"/>
            </a:endParaRPr>
          </a:p>
          <a:p>
            <a:r>
              <a:rPr lang="he-IL" sz="1100" dirty="0">
                <a:solidFill>
                  <a:srgbClr val="000000"/>
                </a:solidFill>
                <a:ea typeface="Consolas"/>
              </a:rPr>
              <a:t>     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...</a:t>
            </a:r>
          </a:p>
          <a:p>
            <a:r>
              <a:rPr lang="en-US" sz="1100" dirty="0">
                <a:solidFill>
                  <a:srgbClr val="000000"/>
                </a:solidFill>
                <a:ea typeface="Consolas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20182" y="1245663"/>
            <a:ext cx="29237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sz="2000" u="sng" dirty="0">
                <a:latin typeface="Times New Roman"/>
                <a:cs typeface="Times New Roman"/>
              </a:rPr>
              <a:t>Syntax elements: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White space / comments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keywords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Symbols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  <a:latin typeface="Times New Roman"/>
                <a:cs typeface="Times New Roman"/>
              </a:rPr>
              <a:t>Constants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Identifiers</a:t>
            </a:r>
          </a:p>
        </p:txBody>
      </p:sp>
    </p:spTree>
    <p:extLst>
      <p:ext uri="{BB962C8B-B14F-4D97-AF65-F5344CB8AC3E}">
        <p14:creationId xmlns:p14="http://schemas.microsoft.com/office/powerpoint/2010/main" val="29981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787504" y="1515461"/>
            <a:ext cx="5005266" cy="2559368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dirty="0"/>
              <a:t>/** Hello World program. */</a:t>
            </a:r>
          </a:p>
          <a:p>
            <a:pPr>
              <a:spcBef>
                <a:spcPts val="600"/>
              </a:spcBef>
            </a:pPr>
            <a:r>
              <a:rPr lang="en-US" dirty="0"/>
              <a:t>class Main {</a:t>
            </a:r>
            <a:endParaRPr lang="en-US" dirty="0">
              <a:effectLst/>
            </a:endParaRPr>
          </a:p>
          <a:p>
            <a:pPr>
              <a:spcBef>
                <a:spcPts val="600"/>
              </a:spcBef>
            </a:pPr>
            <a:r>
              <a:rPr lang="en-US" dirty="0"/>
              <a:t>   function void main() {</a:t>
            </a:r>
            <a:endParaRPr lang="en-US" dirty="0">
              <a:effectLst/>
            </a:endParaRPr>
          </a:p>
          <a:p>
            <a:pPr>
              <a:spcBef>
                <a:spcPts val="600"/>
              </a:spcBef>
            </a:pPr>
            <a:r>
              <a:rPr lang="en-US" dirty="0"/>
              <a:t>    /* Prints some text using the standard library. */</a:t>
            </a:r>
            <a:endParaRPr lang="en-US" dirty="0">
              <a:effectLst/>
            </a:endParaRPr>
          </a:p>
          <a:p>
            <a:pPr>
              <a:spcBef>
                <a:spcPts val="600"/>
              </a:spcBef>
            </a:pPr>
            <a:r>
              <a:rPr lang="en-US" dirty="0"/>
              <a:t>    do Output.printString(”Hello world!”);</a:t>
            </a:r>
            <a:endParaRPr lang="en-US" dirty="0">
              <a:effectLst/>
            </a:endParaRPr>
          </a:p>
          <a:p>
            <a:pPr>
              <a:spcBef>
                <a:spcPts val="600"/>
              </a:spcBef>
            </a:pPr>
            <a:r>
              <a:rPr lang="en-US" dirty="0"/>
              <a:t>    do Output.println();      // New line</a:t>
            </a:r>
            <a:endParaRPr lang="en-US" dirty="0">
              <a:effectLst/>
            </a:endParaRPr>
          </a:p>
          <a:p>
            <a:pPr>
              <a:spcBef>
                <a:spcPts val="600"/>
              </a:spcBef>
            </a:pPr>
            <a:r>
              <a:rPr lang="en-US" dirty="0"/>
              <a:t>    return;</a:t>
            </a:r>
            <a:endParaRPr lang="en-US" dirty="0">
              <a:effectLst/>
            </a:endParaRPr>
          </a:p>
          <a:p>
            <a:pPr>
              <a:spcBef>
                <a:spcPts val="600"/>
              </a:spcBef>
            </a:pPr>
            <a:r>
              <a:rPr lang="en-US" dirty="0"/>
              <a:t>   }</a:t>
            </a:r>
            <a:endParaRPr lang="en-US" dirty="0">
              <a:effectLst/>
            </a:endParaRPr>
          </a:p>
          <a:p>
            <a:pPr>
              <a:spcBef>
                <a:spcPts val="600"/>
              </a:spcBef>
            </a:pPr>
            <a:r>
              <a:rPr lang="en-US" dirty="0"/>
              <a:t>}</a:t>
            </a:r>
            <a:r>
              <a:rPr lang="en-US" dirty="0">
                <a:effectLst/>
              </a:rPr>
              <a:t> </a:t>
            </a:r>
            <a:endParaRPr lang="en-US" dirty="0">
              <a:ea typeface="Consola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22836" y="1684073"/>
            <a:ext cx="2209076" cy="2013245"/>
            <a:chOff x="6522836" y="1684073"/>
            <a:chExt cx="2209076" cy="2013245"/>
          </a:xfrm>
        </p:grpSpPr>
        <p:sp>
          <p:nvSpPr>
            <p:cNvPr id="20" name="TextBox 19"/>
            <p:cNvSpPr txBox="1"/>
            <p:nvPr/>
          </p:nvSpPr>
          <p:spPr>
            <a:xfrm>
              <a:off x="6522836" y="1710167"/>
              <a:ext cx="1707915" cy="103551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How many numbers? 3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Enter a number: 12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Enter a number: 8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Enter a number: 5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The average is 8</a:t>
              </a:r>
            </a:p>
            <a:p>
              <a:endParaRPr 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525101" y="1684073"/>
              <a:ext cx="2206811" cy="2013245"/>
              <a:chOff x="6683355" y="1924538"/>
              <a:chExt cx="1895907" cy="1691149"/>
            </a:xfrm>
          </p:grpSpPr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6946260" y="2201457"/>
                <a:ext cx="1368673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spcBef>
                    <a:spcPct val="60000"/>
                  </a:spcBef>
                  <a:spcAft>
                    <a:spcPct val="70000"/>
                  </a:spcAft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400" dirty="0">
                    <a:latin typeface="Consolas"/>
                    <a:cs typeface="Consolas"/>
                  </a:rPr>
                  <a:t>Fraction</a:t>
                </a:r>
                <a:r>
                  <a:rPr lang="en-US" sz="1600" dirty="0">
                    <a:latin typeface="Times New Roman"/>
                    <a:cs typeface="Times New Roman"/>
                  </a:rPr>
                  <a:t> API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83355" y="1924538"/>
                <a:ext cx="1895907" cy="1691149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2"/>
              <a:srcRect l="16917" t="1254" r="36106" b="94671"/>
              <a:stretch/>
            </p:blipFill>
            <p:spPr>
              <a:xfrm>
                <a:off x="6713257" y="1953844"/>
                <a:ext cx="1785975" cy="54953"/>
              </a:xfrm>
              <a:prstGeom prst="rect">
                <a:avLst/>
              </a:prstGeom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6675236" y="1862567"/>
              <a:ext cx="1707915" cy="103551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Hello world!</a:t>
              </a:r>
            </a:p>
            <a:p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149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r>
              <a:rPr lang="en-US" sz="2400" dirty="0"/>
              <a:t>: constants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611"/>
          <a:stretch/>
        </p:blipFill>
        <p:spPr>
          <a:xfrm>
            <a:off x="721810" y="4709456"/>
            <a:ext cx="6238763" cy="2060606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87504" y="985550"/>
            <a:ext cx="4740297" cy="356437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dirty="0">
                <a:latin typeface="Times New Roman"/>
                <a:ea typeface="Consolas"/>
                <a:cs typeface="Times New Roman"/>
              </a:rPr>
              <a:t>/** Procedural processing example */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class Main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</a:t>
            </a:r>
            <a:r>
              <a:rPr lang="en-US" sz="1100" dirty="0">
                <a:latin typeface="Times New Roman"/>
                <a:ea typeface="Consolas"/>
                <a:cs typeface="Times New Roman"/>
              </a:rPr>
              <a:t>/* Inputs some numbers and computes their average */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function void main()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var Array a; 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var int length;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var int i, sum;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let length = Keyboard.readInt(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”How many numbers? ”</a:t>
            </a:r>
            <a:r>
              <a:rPr lang="en-US" sz="1100" dirty="0">
                <a:ea typeface="Consolas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let a = Array.new(length); </a:t>
            </a:r>
            <a:r>
              <a:rPr lang="en-US" sz="1100" dirty="0">
                <a:latin typeface="Times New Roman"/>
                <a:ea typeface="Consolas"/>
                <a:cs typeface="Times New Roman"/>
              </a:rPr>
              <a:t>// constructs the array</a:t>
            </a:r>
            <a:endParaRPr lang="en-US" sz="1100" dirty="0">
              <a:ea typeface="Consolas"/>
            </a:endParaRP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let i =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0</a:t>
            </a:r>
            <a:r>
              <a:rPr lang="en-US" sz="1100" dirty="0">
                <a:ea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while (i &lt; length)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   let a[i] = Keyboard.readInt(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”Enter a number: ”</a:t>
            </a:r>
            <a:r>
              <a:rPr lang="en-US" sz="1100" dirty="0">
                <a:ea typeface="Consolas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   let sum = sum + a[i];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   let i = i +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1</a:t>
            </a:r>
            <a:r>
              <a:rPr lang="en-US" sz="1100" dirty="0">
                <a:ea typeface="Consolas"/>
              </a:rPr>
              <a:t>;</a:t>
            </a:r>
          </a:p>
          <a:p>
            <a:r>
              <a:rPr lang="en-US" sz="1100" dirty="0">
                <a:ea typeface="Consolas"/>
              </a:rPr>
              <a:t>     }</a:t>
            </a:r>
            <a:endParaRPr lang="he-IL" sz="1100" dirty="0">
              <a:ea typeface="Consolas"/>
            </a:endParaRPr>
          </a:p>
          <a:p>
            <a:r>
              <a:rPr lang="he-IL" sz="1100" dirty="0">
                <a:ea typeface="Consolas"/>
              </a:rPr>
              <a:t>     </a:t>
            </a:r>
            <a:r>
              <a:rPr lang="en-US" sz="1100" dirty="0">
                <a:ea typeface="Consolas"/>
              </a:rPr>
              <a:t>...</a:t>
            </a:r>
          </a:p>
          <a:p>
            <a:r>
              <a:rPr lang="en-US" sz="1100" dirty="0">
                <a:ea typeface="Consolas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20182" y="1245663"/>
            <a:ext cx="29237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sz="2000" u="sng" dirty="0">
                <a:latin typeface="Times New Roman"/>
                <a:cs typeface="Times New Roman"/>
              </a:rPr>
              <a:t>Syntax elements: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White space / comments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keywords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Symbols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  <a:latin typeface="Times New Roman"/>
                <a:cs typeface="Times New Roman"/>
              </a:rPr>
              <a:t>Constants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Identifiers</a:t>
            </a:r>
          </a:p>
        </p:txBody>
      </p:sp>
    </p:spTree>
    <p:extLst>
      <p:ext uri="{BB962C8B-B14F-4D97-AF65-F5344CB8AC3E}">
        <p14:creationId xmlns:p14="http://schemas.microsoft.com/office/powerpoint/2010/main" val="192366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r>
              <a:rPr lang="en-US" sz="2400" dirty="0"/>
              <a:t>: identifiers</a:t>
            </a:r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87504" y="985550"/>
            <a:ext cx="4740297" cy="356437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/** Procedural processing example */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class Main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</a:t>
            </a:r>
            <a:r>
              <a:rPr lang="en-US" sz="11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/* Inputs some numbers and computes their average */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function void main()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var Array a; 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var int length;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var int i, sum;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let length = Keyboard.readInt(”How many numbers? ”);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let a = Array.new(length); </a:t>
            </a:r>
            <a:r>
              <a:rPr lang="en-US" sz="11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// constructs the array</a:t>
            </a:r>
            <a:endParaRPr lang="en-US" sz="1100" dirty="0">
              <a:solidFill>
                <a:srgbClr val="000000"/>
              </a:solidFill>
              <a:ea typeface="Consolas"/>
            </a:endParaRP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let i = 0;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while (i &lt; length)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   let a[i] = Keyboard.readInt(”Enter a number: ”);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   let sum = sum + a[i];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   let i = i + 1;</a:t>
            </a:r>
          </a:p>
          <a:p>
            <a:r>
              <a:rPr lang="en-US" sz="1100" dirty="0">
                <a:solidFill>
                  <a:srgbClr val="000000"/>
                </a:solidFill>
                <a:ea typeface="Consolas"/>
              </a:rPr>
              <a:t>     }</a:t>
            </a:r>
            <a:endParaRPr lang="he-IL" sz="1100" dirty="0">
              <a:solidFill>
                <a:srgbClr val="000000"/>
              </a:solidFill>
              <a:ea typeface="Consolas"/>
            </a:endParaRPr>
          </a:p>
          <a:p>
            <a:r>
              <a:rPr lang="he-IL" sz="1100" dirty="0">
                <a:solidFill>
                  <a:srgbClr val="000000"/>
                </a:solidFill>
                <a:ea typeface="Consolas"/>
              </a:rPr>
              <a:t>     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...</a:t>
            </a:r>
          </a:p>
          <a:p>
            <a:r>
              <a:rPr lang="en-US" sz="1100" dirty="0">
                <a:solidFill>
                  <a:srgbClr val="000000"/>
                </a:solidFill>
                <a:ea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20182" y="1245663"/>
            <a:ext cx="29237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sz="2000" u="sng" dirty="0">
                <a:latin typeface="Times New Roman"/>
                <a:cs typeface="Times New Roman"/>
              </a:rPr>
              <a:t>Syntax elements: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White space / comments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keywords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Symbols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Constants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  <a:latin typeface="Times New Roman"/>
                <a:cs typeface="Times New Roman"/>
              </a:rPr>
              <a:t>Identifiers</a:t>
            </a:r>
          </a:p>
        </p:txBody>
      </p:sp>
    </p:spTree>
    <p:extLst>
      <p:ext uri="{BB962C8B-B14F-4D97-AF65-F5344CB8AC3E}">
        <p14:creationId xmlns:p14="http://schemas.microsoft.com/office/powerpoint/2010/main" val="129100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r>
              <a:rPr lang="en-US" sz="2400" dirty="0"/>
              <a:t>: identifiers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686"/>
          <a:stretch/>
        </p:blipFill>
        <p:spPr>
          <a:xfrm>
            <a:off x="750578" y="5131696"/>
            <a:ext cx="6328837" cy="756087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87504" y="985550"/>
            <a:ext cx="4740297" cy="356437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dirty="0">
                <a:latin typeface="Times New Roman"/>
                <a:ea typeface="Consolas"/>
                <a:cs typeface="Times New Roman"/>
              </a:rPr>
              <a:t>/** Procedural processing example */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class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Main</a:t>
            </a:r>
            <a:r>
              <a:rPr lang="en-US" sz="1100" dirty="0">
                <a:ea typeface="Consolas"/>
              </a:rPr>
              <a:t>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</a:t>
            </a:r>
            <a:r>
              <a:rPr lang="en-US" sz="1100" dirty="0">
                <a:latin typeface="Times New Roman"/>
                <a:ea typeface="Consolas"/>
                <a:cs typeface="Times New Roman"/>
              </a:rPr>
              <a:t>/* Inputs some numbers and computes their average */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function void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main</a:t>
            </a:r>
            <a:r>
              <a:rPr lang="en-US" sz="1100" dirty="0">
                <a:ea typeface="Consolas"/>
              </a:rPr>
              <a:t>()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var Array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a</a:t>
            </a:r>
            <a:r>
              <a:rPr lang="en-US" sz="1100" dirty="0">
                <a:ea typeface="Consolas"/>
              </a:rPr>
              <a:t>; 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var int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length</a:t>
            </a:r>
            <a:r>
              <a:rPr lang="en-US" sz="1100" dirty="0">
                <a:ea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var int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i</a:t>
            </a:r>
            <a:r>
              <a:rPr lang="en-US" sz="1100" dirty="0">
                <a:ea typeface="Consolas"/>
              </a:rPr>
              <a:t>,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sum</a:t>
            </a:r>
            <a:r>
              <a:rPr lang="en-US" sz="1100" dirty="0">
                <a:ea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let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length</a:t>
            </a:r>
            <a:r>
              <a:rPr lang="en-US" sz="1100" dirty="0">
                <a:ea typeface="Consolas"/>
              </a:rPr>
              <a:t> =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Keyboard</a:t>
            </a:r>
            <a:r>
              <a:rPr lang="en-US" sz="1100" dirty="0">
                <a:ea typeface="Consolas"/>
              </a:rPr>
              <a:t>.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readInt</a:t>
            </a:r>
            <a:r>
              <a:rPr lang="en-US" sz="1100" dirty="0">
                <a:ea typeface="Consolas"/>
              </a:rPr>
              <a:t>(”How many numbers? ”);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let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a</a:t>
            </a:r>
            <a:r>
              <a:rPr lang="en-US" sz="1100" dirty="0">
                <a:ea typeface="Consolas"/>
              </a:rPr>
              <a:t> =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Array</a:t>
            </a:r>
            <a:r>
              <a:rPr lang="en-US" sz="1100" dirty="0">
                <a:ea typeface="Consolas"/>
              </a:rPr>
              <a:t>.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new</a:t>
            </a:r>
            <a:r>
              <a:rPr lang="en-US" sz="1100" dirty="0">
                <a:ea typeface="Consolas"/>
              </a:rPr>
              <a:t>(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length</a:t>
            </a:r>
            <a:r>
              <a:rPr lang="en-US" sz="1100" dirty="0">
                <a:ea typeface="Consolas"/>
              </a:rPr>
              <a:t>); </a:t>
            </a:r>
            <a:r>
              <a:rPr lang="en-US" sz="1100" dirty="0">
                <a:latin typeface="Times New Roman"/>
                <a:ea typeface="Consolas"/>
                <a:cs typeface="Times New Roman"/>
              </a:rPr>
              <a:t>// constructs the array</a:t>
            </a:r>
            <a:endParaRPr lang="en-US" sz="1100" dirty="0">
              <a:ea typeface="Consolas"/>
            </a:endParaRP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let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i</a:t>
            </a:r>
            <a:r>
              <a:rPr lang="en-US" sz="1100" dirty="0">
                <a:ea typeface="Consolas"/>
              </a:rPr>
              <a:t> = 0;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while (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i</a:t>
            </a:r>
            <a:r>
              <a:rPr lang="en-US" sz="1100" dirty="0">
                <a:ea typeface="Consolas"/>
              </a:rPr>
              <a:t> &lt;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length</a:t>
            </a:r>
            <a:r>
              <a:rPr lang="en-US" sz="1100" dirty="0">
                <a:ea typeface="Consolas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   let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a</a:t>
            </a:r>
            <a:r>
              <a:rPr lang="en-US" sz="1100" dirty="0">
                <a:ea typeface="Consolas"/>
              </a:rPr>
              <a:t>[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i</a:t>
            </a:r>
            <a:r>
              <a:rPr lang="en-US" sz="1100" dirty="0">
                <a:ea typeface="Consolas"/>
              </a:rPr>
              <a:t>] =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Keyboard</a:t>
            </a:r>
            <a:r>
              <a:rPr lang="en-US" sz="1100" dirty="0">
                <a:ea typeface="Consolas"/>
              </a:rPr>
              <a:t>.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readInt</a:t>
            </a:r>
            <a:r>
              <a:rPr lang="en-US" sz="1100" dirty="0">
                <a:ea typeface="Consolas"/>
              </a:rPr>
              <a:t>(”Enter a number: ”);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   let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sum</a:t>
            </a:r>
            <a:r>
              <a:rPr lang="en-US" sz="1100" dirty="0">
                <a:ea typeface="Consolas"/>
              </a:rPr>
              <a:t> =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sum</a:t>
            </a:r>
            <a:r>
              <a:rPr lang="en-US" sz="1100" dirty="0">
                <a:ea typeface="Consolas"/>
              </a:rPr>
              <a:t> +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a</a:t>
            </a:r>
            <a:r>
              <a:rPr lang="en-US" sz="1100" dirty="0">
                <a:ea typeface="Consolas"/>
              </a:rPr>
              <a:t>[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i</a:t>
            </a:r>
            <a:r>
              <a:rPr lang="en-US" sz="1100" dirty="0">
                <a:ea typeface="Consolas"/>
              </a:rPr>
              <a:t>];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   let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i</a:t>
            </a:r>
            <a:r>
              <a:rPr lang="en-US" sz="1100" dirty="0">
                <a:ea typeface="Consolas"/>
              </a:rPr>
              <a:t> =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i</a:t>
            </a:r>
            <a:r>
              <a:rPr lang="en-US" sz="1100" dirty="0">
                <a:ea typeface="Consolas"/>
              </a:rPr>
              <a:t> + 1;</a:t>
            </a:r>
          </a:p>
          <a:p>
            <a:r>
              <a:rPr lang="en-US" sz="1100" dirty="0">
                <a:ea typeface="Consolas"/>
              </a:rPr>
              <a:t>     }</a:t>
            </a:r>
            <a:endParaRPr lang="he-IL" sz="1100" dirty="0">
              <a:ea typeface="Consolas"/>
            </a:endParaRPr>
          </a:p>
          <a:p>
            <a:r>
              <a:rPr lang="he-IL" sz="1100" dirty="0">
                <a:ea typeface="Consolas"/>
              </a:rPr>
              <a:t>     </a:t>
            </a:r>
            <a:r>
              <a:rPr lang="en-US" sz="1100" dirty="0">
                <a:ea typeface="Consolas"/>
              </a:rPr>
              <a:t>...</a:t>
            </a:r>
          </a:p>
          <a:p>
            <a:r>
              <a:rPr lang="en-US" sz="1100" dirty="0">
                <a:ea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20182" y="1245663"/>
            <a:ext cx="29237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sz="2000" u="sng" dirty="0">
                <a:latin typeface="Times New Roman"/>
                <a:cs typeface="Times New Roman"/>
              </a:rPr>
              <a:t>Syntax elements: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White space / comments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keywords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Symbols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Constants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  <a:latin typeface="Times New Roman"/>
                <a:cs typeface="Times New Roman"/>
              </a:rPr>
              <a:t>Identifiers</a:t>
            </a:r>
          </a:p>
        </p:txBody>
      </p:sp>
    </p:spTree>
    <p:extLst>
      <p:ext uri="{BB962C8B-B14F-4D97-AF65-F5344CB8AC3E}">
        <p14:creationId xmlns:p14="http://schemas.microsoft.com/office/powerpoint/2010/main" val="371068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87504" y="985550"/>
            <a:ext cx="4740297" cy="356437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/** Procedural processing example */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class Main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</a:t>
            </a:r>
            <a:r>
              <a:rPr lang="en-US" sz="11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/* Inputs some numbers and computes their average */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function void main()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var Array a; 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var int length;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var int i, sum;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let length = Keyboard.readInt(”How many numbers? ”);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let a = Array.new(length); </a:t>
            </a:r>
            <a:r>
              <a:rPr lang="en-US" sz="11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// constructs the array</a:t>
            </a:r>
            <a:endParaRPr lang="en-US" sz="1100" dirty="0">
              <a:solidFill>
                <a:srgbClr val="000000"/>
              </a:solidFill>
              <a:ea typeface="Consolas"/>
            </a:endParaRP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let i = 0;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while (i &lt; length)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   let a[i] = Keyboard.readInt(”Enter a number: ”);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   let sum = sum + a[i];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   let i = i + 1;</a:t>
            </a:r>
          </a:p>
          <a:p>
            <a:r>
              <a:rPr lang="en-US" sz="1100" dirty="0">
                <a:solidFill>
                  <a:srgbClr val="000000"/>
                </a:solidFill>
                <a:ea typeface="Consolas"/>
              </a:rPr>
              <a:t>     }</a:t>
            </a:r>
            <a:endParaRPr lang="he-IL" sz="1100" dirty="0">
              <a:solidFill>
                <a:srgbClr val="000000"/>
              </a:solidFill>
              <a:ea typeface="Consolas"/>
            </a:endParaRPr>
          </a:p>
          <a:p>
            <a:r>
              <a:rPr lang="he-IL" sz="1100" dirty="0">
                <a:solidFill>
                  <a:srgbClr val="000000"/>
                </a:solidFill>
                <a:ea typeface="Consolas"/>
              </a:rPr>
              <a:t>     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...</a:t>
            </a:r>
          </a:p>
          <a:p>
            <a:r>
              <a:rPr lang="en-US" sz="1100" dirty="0">
                <a:solidFill>
                  <a:srgbClr val="000000"/>
                </a:solidFill>
                <a:ea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20182" y="1245663"/>
            <a:ext cx="29237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sz="2000" u="sng" dirty="0">
                <a:latin typeface="Times New Roman"/>
                <a:cs typeface="Times New Roman"/>
              </a:rPr>
              <a:t>Syntax elements: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White space / comments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keywords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Symbols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Constants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Identifiers</a:t>
            </a:r>
          </a:p>
        </p:txBody>
      </p:sp>
    </p:spTree>
    <p:extLst>
      <p:ext uri="{BB962C8B-B14F-4D97-AF65-F5344CB8AC3E}">
        <p14:creationId xmlns:p14="http://schemas.microsoft.com/office/powerpoint/2010/main" val="118932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language</a:t>
            </a:r>
            <a:r>
              <a:rPr lang="en-US" sz="1800" dirty="0" smtClean="0"/>
              <a:t>: lecture plan</a:t>
            </a:r>
            <a:endParaRPr lang="en-US" sz="1800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75012" y="4146418"/>
            <a:ext cx="4572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71822" y="1163378"/>
            <a:ext cx="3560638" cy="182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dirty="0">
                <a:latin typeface="Times New Roman"/>
                <a:cs typeface="Times New Roman"/>
              </a:rPr>
              <a:t>High level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Hello world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Procedural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Object-based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List processing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883597" y="1141958"/>
            <a:ext cx="4362919" cy="3057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dirty="0">
                <a:latin typeface="Times New Roman"/>
                <a:cs typeface="Times New Roman"/>
              </a:rPr>
              <a:t>Application development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Jack applications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Using the OS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Application example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Graphics optimization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53621" y="3400780"/>
            <a:ext cx="3560638" cy="182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dirty="0">
                <a:latin typeface="Times New Roman"/>
                <a:cs typeface="Times New Roman"/>
              </a:rPr>
              <a:t>Jack language specification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Syntax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Data types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Classes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43459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787504" y="985550"/>
            <a:ext cx="4740297" cy="356437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/** Procedural processing example */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class Main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</a:t>
            </a:r>
            <a:r>
              <a:rPr lang="en-US" sz="11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/* Inputs some numbers and computes their average */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function void main()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var Array a; 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var int length;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var int i, sum;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let length = Keyboard.readInt(”How many numbers? ”);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let a = Array.new(length); </a:t>
            </a:r>
            <a:r>
              <a:rPr lang="en-US" sz="11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// constructs the array</a:t>
            </a:r>
            <a:endParaRPr lang="en-US" sz="1100" dirty="0">
              <a:solidFill>
                <a:srgbClr val="000000"/>
              </a:solidFill>
              <a:ea typeface="Consolas"/>
            </a:endParaRP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let i = 0;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while (i &lt; length)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   let a[i] = Keyboard.readInt(”Enter a number: ”);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   let sum = sum + a[i];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   let i = i + 1;</a:t>
            </a:r>
          </a:p>
          <a:p>
            <a:r>
              <a:rPr lang="en-US" sz="1100" dirty="0">
                <a:solidFill>
                  <a:srgbClr val="000000"/>
                </a:solidFill>
                <a:ea typeface="Consolas"/>
              </a:rPr>
              <a:t>     }</a:t>
            </a:r>
            <a:endParaRPr lang="he-IL" sz="1100" dirty="0">
              <a:solidFill>
                <a:srgbClr val="000000"/>
              </a:solidFill>
              <a:ea typeface="Consolas"/>
            </a:endParaRPr>
          </a:p>
          <a:p>
            <a:r>
              <a:rPr lang="he-IL" sz="1100" dirty="0">
                <a:solidFill>
                  <a:srgbClr val="000000"/>
                </a:solidFill>
                <a:ea typeface="Consolas"/>
              </a:rPr>
              <a:t>     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...</a:t>
            </a:r>
          </a:p>
          <a:p>
            <a:r>
              <a:rPr lang="en-US" sz="1100" dirty="0">
                <a:solidFill>
                  <a:srgbClr val="000000"/>
                </a:solidFill>
                <a:ea typeface="Consolas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9" name="Rectangle 8"/>
          <p:cNvSpPr/>
          <p:nvPr/>
        </p:nvSpPr>
        <p:spPr>
          <a:xfrm>
            <a:off x="780220" y="1895776"/>
            <a:ext cx="4746899" cy="620489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34054" y="1014662"/>
            <a:ext cx="3173974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sz="2000" u="sng" dirty="0">
                <a:latin typeface="Times New Roman"/>
                <a:cs typeface="Times New Roman"/>
              </a:rPr>
              <a:t>Primitive types</a:t>
            </a:r>
          </a:p>
          <a:p>
            <a:pPr marL="176213" lvl="0" indent="-176213">
              <a:spcBef>
                <a:spcPts val="1000"/>
              </a:spcBef>
              <a:buSzPct val="60000"/>
              <a:buFont typeface="Wingdings" charset="2"/>
              <a:buChar char="q"/>
            </a:pPr>
            <a:r>
              <a:rPr lang="en-US" sz="1600" dirty="0">
                <a:latin typeface="Consolas"/>
                <a:cs typeface="Consolas"/>
              </a:rPr>
              <a:t>int</a:t>
            </a:r>
            <a:r>
              <a:rPr lang="en-US" dirty="0">
                <a:latin typeface="Times New Roman"/>
                <a:cs typeface="Times New Roman"/>
              </a:rPr>
              <a:t>: 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Non-negative 2’s-complement 16-bit integer, i.e. an integer in the range  </a:t>
            </a:r>
            <a:r>
              <a:rPr lang="en-US" sz="1600" dirty="0">
                <a:latin typeface="Times New Roman"/>
                <a:cs typeface="Times New Roman"/>
              </a:rPr>
              <a:t>0,..., 32767</a:t>
            </a:r>
          </a:p>
          <a:p>
            <a:pPr marL="176213" lvl="0" indent="-176213">
              <a:spcBef>
                <a:spcPts val="1000"/>
              </a:spcBef>
              <a:buSzPct val="60000"/>
              <a:buFont typeface="Wingdings" charset="2"/>
              <a:buChar char="q"/>
            </a:pPr>
            <a:r>
              <a:rPr lang="en-US" sz="1600" dirty="0">
                <a:latin typeface="Consolas"/>
                <a:cs typeface="Consolas"/>
              </a:rPr>
              <a:t>boolean</a:t>
            </a:r>
            <a:r>
              <a:rPr lang="en-US" dirty="0">
                <a:latin typeface="Times New Roman"/>
                <a:cs typeface="Times New Roman"/>
              </a:rPr>
              <a:t>: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sz="1400" dirty="0">
                <a:latin typeface="Consolas"/>
                <a:cs typeface="Consolas"/>
              </a:rPr>
              <a:t>true</a:t>
            </a:r>
            <a:r>
              <a:rPr lang="en-US" dirty="0">
                <a:latin typeface="Times New Roman"/>
                <a:cs typeface="Times New Roman"/>
              </a:rPr>
              <a:t> or </a:t>
            </a:r>
            <a:r>
              <a:rPr lang="en-US" sz="1400" dirty="0">
                <a:latin typeface="Consolas"/>
                <a:cs typeface="Consolas"/>
              </a:rPr>
              <a:t>false</a:t>
            </a:r>
          </a:p>
          <a:p>
            <a:pPr marL="176213" lvl="0" indent="-176213">
              <a:spcBef>
                <a:spcPts val="1000"/>
              </a:spcBef>
              <a:buSzPct val="60000"/>
              <a:buFont typeface="Wingdings" charset="2"/>
              <a:buChar char="q"/>
            </a:pPr>
            <a:r>
              <a:rPr lang="en-US" sz="1600" dirty="0">
                <a:latin typeface="Consolas"/>
                <a:cs typeface="Consolas"/>
              </a:rPr>
              <a:t>char</a:t>
            </a:r>
            <a:r>
              <a:rPr lang="en-US" dirty="0">
                <a:latin typeface="Times New Roman"/>
                <a:cs typeface="Times New Roman"/>
              </a:rPr>
              <a:t>: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Integer values representing characters</a:t>
            </a:r>
          </a:p>
          <a:p>
            <a:pPr marL="285750" lvl="0" indent="-285750">
              <a:spcBef>
                <a:spcPts val="1000"/>
              </a:spcBef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94999" y="4544515"/>
            <a:ext cx="2513278" cy="13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sz="2000" u="sng" dirty="0">
                <a:latin typeface="Times New Roman"/>
                <a:cs typeface="Times New Roman"/>
              </a:rPr>
              <a:t>Class types</a:t>
            </a:r>
          </a:p>
          <a:p>
            <a:pPr marL="285750" lvl="0" indent="-285750"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OS types: </a:t>
            </a:r>
            <a:r>
              <a:rPr lang="en-US" sz="1400" dirty="0">
                <a:latin typeface="Consolas"/>
                <a:cs typeface="Consolas"/>
              </a:rPr>
              <a:t>String</a:t>
            </a:r>
            <a:r>
              <a:rPr lang="en-US" sz="1600" dirty="0">
                <a:latin typeface="Times New Roman"/>
                <a:cs typeface="Times New Roman"/>
              </a:rPr>
              <a:t>, </a:t>
            </a:r>
            <a:r>
              <a:rPr lang="en-US" sz="1400" dirty="0">
                <a:latin typeface="Consolas"/>
                <a:cs typeface="Consolas"/>
              </a:rPr>
              <a:t>Array</a:t>
            </a:r>
          </a:p>
          <a:p>
            <a:pPr marL="285750" lvl="0" indent="-285750"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User-defined types: </a:t>
            </a:r>
            <a:r>
              <a:rPr lang="en-US" sz="1400" dirty="0">
                <a:latin typeface="Consolas"/>
                <a:cs typeface="Consolas"/>
              </a:rPr>
              <a:t>Fraction</a:t>
            </a:r>
            <a:r>
              <a:rPr lang="en-US" sz="1600" dirty="0">
                <a:latin typeface="Times New Roman"/>
                <a:cs typeface="Times New Roman"/>
              </a:rPr>
              <a:t>, </a:t>
            </a: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, ...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553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build="p"/>
      <p:bldP spid="11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96614"/>
            <a:ext cx="8266723" cy="577278"/>
          </a:xfrm>
        </p:spPr>
        <p:txBody>
          <a:bodyPr>
            <a:normAutofit/>
          </a:bodyPr>
          <a:lstStyle/>
          <a:p>
            <a:r>
              <a:rPr lang="en-US" dirty="0"/>
              <a:t>The Hack character set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447462"/>
              </p:ext>
            </p:extLst>
          </p:nvPr>
        </p:nvGraphicFramePr>
        <p:xfrm>
          <a:off x="822405" y="1064279"/>
          <a:ext cx="1315799" cy="5214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11"/>
                <a:gridCol w="610188"/>
              </a:tblGrid>
              <a:tr h="328487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key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(space)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!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“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&amp;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‘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,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892231"/>
              </p:ext>
            </p:extLst>
          </p:nvPr>
        </p:nvGraphicFramePr>
        <p:xfrm>
          <a:off x="2334923" y="1075937"/>
          <a:ext cx="1052791" cy="1550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413"/>
                <a:gridCol w="588378"/>
              </a:tblGrid>
              <a:tr h="32848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key 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code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384941"/>
              </p:ext>
            </p:extLst>
          </p:nvPr>
        </p:nvGraphicFramePr>
        <p:xfrm>
          <a:off x="2331145" y="2781049"/>
          <a:ext cx="1051925" cy="213777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1454"/>
                <a:gridCol w="590471"/>
              </a:tblGrid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:</a:t>
                      </a:r>
                      <a:endParaRPr lang="en-US" sz="1400" b="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58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;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59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&lt;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=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&gt;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?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@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66802"/>
              </p:ext>
            </p:extLst>
          </p:nvPr>
        </p:nvGraphicFramePr>
        <p:xfrm>
          <a:off x="3683000" y="1071268"/>
          <a:ext cx="1044409" cy="1855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66"/>
                <a:gridCol w="575743"/>
              </a:tblGrid>
              <a:tr h="32848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key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code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622167"/>
              </p:ext>
            </p:extLst>
          </p:nvPr>
        </p:nvGraphicFramePr>
        <p:xfrm>
          <a:off x="3692395" y="3131635"/>
          <a:ext cx="1043233" cy="18323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1454"/>
                <a:gridCol w="581779"/>
              </a:tblGrid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[</a:t>
                      </a:r>
                      <a:endParaRPr lang="en-US" sz="1400" b="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91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/</a:t>
                      </a:r>
                      <a:endParaRPr lang="en-US" sz="1400" b="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92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]</a:t>
                      </a:r>
                      <a:endParaRPr lang="en-US" sz="1400" b="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93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^</a:t>
                      </a:r>
                      <a:endParaRPr lang="en-US" sz="1400" b="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94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_</a:t>
                      </a:r>
                      <a:endParaRPr lang="en-US" sz="1400" b="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95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`</a:t>
                      </a:r>
                      <a:endParaRPr lang="en-US" sz="1400" b="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96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27504"/>
              </p:ext>
            </p:extLst>
          </p:nvPr>
        </p:nvGraphicFramePr>
        <p:xfrm>
          <a:off x="5039685" y="1081332"/>
          <a:ext cx="1044409" cy="1855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66"/>
                <a:gridCol w="575743"/>
              </a:tblGrid>
              <a:tr h="32848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key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code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122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352455"/>
              </p:ext>
            </p:extLst>
          </p:nvPr>
        </p:nvGraphicFramePr>
        <p:xfrm>
          <a:off x="6856672" y="1091239"/>
          <a:ext cx="1710174" cy="5214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234"/>
                <a:gridCol w="623940"/>
              </a:tblGrid>
              <a:tr h="32848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key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code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newline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backspace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left arrow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up arrow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right arrow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down arrow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home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end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Page up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Page down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insert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delete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esc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f12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359849"/>
              </p:ext>
            </p:extLst>
          </p:nvPr>
        </p:nvGraphicFramePr>
        <p:xfrm>
          <a:off x="5049077" y="3152649"/>
          <a:ext cx="1043233" cy="122158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1454"/>
                <a:gridCol w="581779"/>
              </a:tblGrid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{</a:t>
                      </a:r>
                      <a:endParaRPr lang="en-US" sz="1400" b="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123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|</a:t>
                      </a:r>
                      <a:endParaRPr lang="en-US" sz="1400" b="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124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}</a:t>
                      </a:r>
                      <a:endParaRPr lang="en-US" sz="1400" b="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125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~</a:t>
                      </a:r>
                      <a:endParaRPr lang="en-US" sz="1400" b="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126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49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7010" y="1001502"/>
            <a:ext cx="7837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sz="1600" dirty="0">
                <a:latin typeface="Times New Roman"/>
                <a:cs typeface="Times New Roman"/>
              </a:rPr>
              <a:t>Characters and integers can be converted into each other, as needed: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69229" y="1351012"/>
            <a:ext cx="5745716" cy="1252858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500"/>
              </a:spcBef>
            </a:pPr>
            <a:r>
              <a:rPr lang="en-US" dirty="0"/>
              <a:t>var char c; var String s; </a:t>
            </a:r>
          </a:p>
        </p:txBody>
      </p:sp>
    </p:spTree>
    <p:extLst>
      <p:ext uri="{BB962C8B-B14F-4D97-AF65-F5344CB8AC3E}">
        <p14:creationId xmlns:p14="http://schemas.microsoft.com/office/powerpoint/2010/main" val="173403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7010" y="1001502"/>
            <a:ext cx="7837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sz="1600" dirty="0">
                <a:latin typeface="Times New Roman"/>
                <a:cs typeface="Times New Roman"/>
              </a:rPr>
              <a:t>Characters and integers can be converted into each other, as needed: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2674" y="2862406"/>
            <a:ext cx="836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sz="1600" dirty="0">
                <a:latin typeface="Times New Roman"/>
                <a:cs typeface="Times New Roman"/>
              </a:rPr>
              <a:t>An integer can be assigned to a reference variables, in which case it is treated as a memory address: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69229" y="1351012"/>
            <a:ext cx="5745716" cy="1252858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500"/>
              </a:spcBef>
            </a:pPr>
            <a:r>
              <a:rPr lang="en-US" dirty="0"/>
              <a:t>var char c; var String s; </a:t>
            </a:r>
          </a:p>
          <a:p>
            <a:pPr>
              <a:spcBef>
                <a:spcPts val="500"/>
              </a:spcBef>
            </a:pPr>
            <a:r>
              <a:rPr lang="en-US" dirty="0"/>
              <a:t>let c = </a:t>
            </a:r>
            <a:r>
              <a:rPr lang="he-IL" dirty="0"/>
              <a:t>65</a:t>
            </a:r>
            <a:r>
              <a:rPr lang="en-US" dirty="0"/>
              <a:t>;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tr-TR" dirty="0">
                <a:solidFill>
                  <a:srgbClr val="008000"/>
                </a:solidFill>
              </a:rPr>
              <a:t>'A'</a:t>
            </a:r>
          </a:p>
          <a:p>
            <a:pPr>
              <a:spcBef>
                <a:spcPts val="500"/>
              </a:spcBef>
            </a:pPr>
            <a:r>
              <a:rPr lang="en-US" dirty="0">
                <a:solidFill>
                  <a:srgbClr val="FF0000"/>
                </a:solidFill>
              </a:rPr>
              <a:t>let c = </a:t>
            </a:r>
            <a:r>
              <a:rPr lang="tr-TR" dirty="0">
                <a:solidFill>
                  <a:srgbClr val="FF0000"/>
                </a:solidFill>
              </a:rPr>
              <a:t>'A'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 </a:t>
            </a:r>
            <a:r>
              <a:rPr lang="en-US" dirty="0">
                <a:solidFill>
                  <a:srgbClr val="548235"/>
                </a:solidFill>
              </a:rPr>
              <a:t>// Not supported by the Jack language</a:t>
            </a:r>
            <a:endParaRPr lang="en-US" dirty="0">
              <a:solidFill>
                <a:srgbClr val="008000"/>
              </a:solidFill>
            </a:endParaRPr>
          </a:p>
          <a:p>
            <a:pPr>
              <a:spcBef>
                <a:spcPts val="500"/>
              </a:spcBef>
            </a:pPr>
            <a:r>
              <a:rPr lang="en-US" dirty="0">
                <a:effectLst/>
              </a:rPr>
              <a:t>let s = </a:t>
            </a:r>
            <a:r>
              <a:rPr lang="ru-RU" dirty="0"/>
              <a:t>"A"</a:t>
            </a:r>
            <a:r>
              <a:rPr lang="en-US" dirty="0">
                <a:effectLst/>
              </a:rPr>
              <a:t>;  let c = s.charAt(0);  </a:t>
            </a:r>
            <a:r>
              <a:rPr lang="en-US" dirty="0">
                <a:solidFill>
                  <a:srgbClr val="548235"/>
                </a:solidFill>
              </a:rPr>
              <a:t>// </a:t>
            </a:r>
            <a:r>
              <a:rPr lang="tr-TR" dirty="0">
                <a:solidFill>
                  <a:srgbClr val="008000"/>
                </a:solidFill>
              </a:rPr>
              <a:t>'A', </a:t>
            </a:r>
            <a:r>
              <a:rPr lang="en-US" dirty="0">
                <a:solidFill>
                  <a:srgbClr val="548235"/>
                </a:solidFill>
              </a:rPr>
              <a:t>ok 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93715" y="3221054"/>
            <a:ext cx="5732990" cy="90859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500"/>
              </a:spcBef>
            </a:pPr>
            <a:r>
              <a:rPr lang="en-US" dirty="0"/>
              <a:t>var Array arr;     </a:t>
            </a:r>
            <a:r>
              <a:rPr lang="en-US" dirty="0">
                <a:solidFill>
                  <a:srgbClr val="548235"/>
                </a:solidFill>
              </a:rPr>
              <a:t>// creates a pointer variable</a:t>
            </a:r>
          </a:p>
        </p:txBody>
      </p:sp>
    </p:spTree>
    <p:extLst>
      <p:ext uri="{BB962C8B-B14F-4D97-AF65-F5344CB8AC3E}">
        <p14:creationId xmlns:p14="http://schemas.microsoft.com/office/powerpoint/2010/main" val="366194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7010" y="1001502"/>
            <a:ext cx="7837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sz="1600" dirty="0">
                <a:latin typeface="Times New Roman"/>
                <a:cs typeface="Times New Roman"/>
              </a:rPr>
              <a:t>Characters and integers can be converted into each other, as needed: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2674" y="2862406"/>
            <a:ext cx="836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sz="1600" dirty="0">
                <a:latin typeface="Times New Roman"/>
                <a:cs typeface="Times New Roman"/>
              </a:rPr>
              <a:t>An integer can be assigned to a reference variables, in which case it is treated as a memory address: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2676" y="4357849"/>
            <a:ext cx="6788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sz="1600" dirty="0">
                <a:latin typeface="Times New Roman"/>
                <a:cs typeface="Times New Roman"/>
              </a:rPr>
              <a:t>An object can be converted into an </a:t>
            </a:r>
            <a:r>
              <a:rPr lang="en-US" sz="1400" dirty="0">
                <a:latin typeface="Consolas"/>
                <a:cs typeface="Consolas"/>
              </a:rPr>
              <a:t>Array</a:t>
            </a:r>
            <a:r>
              <a:rPr lang="en-US" sz="1600" dirty="0">
                <a:latin typeface="Times New Roman"/>
                <a:cs typeface="Times New Roman"/>
              </a:rPr>
              <a:t>, and vice versa: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769229" y="1351012"/>
            <a:ext cx="5745716" cy="1252858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500"/>
              </a:spcBef>
            </a:pPr>
            <a:r>
              <a:rPr lang="en-US" dirty="0"/>
              <a:t>var char c; var String s; </a:t>
            </a:r>
          </a:p>
          <a:p>
            <a:pPr>
              <a:spcBef>
                <a:spcPts val="500"/>
              </a:spcBef>
            </a:pPr>
            <a:r>
              <a:rPr lang="en-US" dirty="0"/>
              <a:t>let c = </a:t>
            </a:r>
            <a:r>
              <a:rPr lang="he-IL" dirty="0"/>
              <a:t>65</a:t>
            </a:r>
            <a:r>
              <a:rPr lang="en-US" dirty="0"/>
              <a:t>;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tr-TR" dirty="0">
                <a:solidFill>
                  <a:srgbClr val="008000"/>
                </a:solidFill>
              </a:rPr>
              <a:t>'A'</a:t>
            </a:r>
          </a:p>
          <a:p>
            <a:pPr>
              <a:spcBef>
                <a:spcPts val="500"/>
              </a:spcBef>
            </a:pPr>
            <a:r>
              <a:rPr lang="en-US" dirty="0">
                <a:solidFill>
                  <a:srgbClr val="FF0000"/>
                </a:solidFill>
              </a:rPr>
              <a:t>let c = </a:t>
            </a:r>
            <a:r>
              <a:rPr lang="tr-TR" dirty="0">
                <a:solidFill>
                  <a:srgbClr val="FF0000"/>
                </a:solidFill>
              </a:rPr>
              <a:t>'A'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 </a:t>
            </a:r>
            <a:r>
              <a:rPr lang="en-US" dirty="0">
                <a:solidFill>
                  <a:srgbClr val="548235"/>
                </a:solidFill>
              </a:rPr>
              <a:t>// Not supported by the Jack language</a:t>
            </a:r>
            <a:endParaRPr lang="en-US" dirty="0">
              <a:solidFill>
                <a:srgbClr val="008000"/>
              </a:solidFill>
            </a:endParaRPr>
          </a:p>
          <a:p>
            <a:pPr>
              <a:spcBef>
                <a:spcPts val="500"/>
              </a:spcBef>
            </a:pPr>
            <a:r>
              <a:rPr lang="en-US" dirty="0">
                <a:effectLst/>
              </a:rPr>
              <a:t>let s = </a:t>
            </a:r>
            <a:r>
              <a:rPr lang="ru-RU" dirty="0"/>
              <a:t>"A"</a:t>
            </a:r>
            <a:r>
              <a:rPr lang="en-US" dirty="0">
                <a:effectLst/>
              </a:rPr>
              <a:t>;  let c = s.charAt(0);  </a:t>
            </a:r>
            <a:r>
              <a:rPr lang="en-US" dirty="0">
                <a:solidFill>
                  <a:srgbClr val="548235"/>
                </a:solidFill>
              </a:rPr>
              <a:t>// </a:t>
            </a:r>
            <a:r>
              <a:rPr lang="tr-TR" dirty="0">
                <a:solidFill>
                  <a:srgbClr val="008000"/>
                </a:solidFill>
              </a:rPr>
              <a:t>'A', </a:t>
            </a:r>
            <a:r>
              <a:rPr lang="en-US" dirty="0">
                <a:solidFill>
                  <a:srgbClr val="548235"/>
                </a:solidFill>
              </a:rPr>
              <a:t>ok 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793715" y="3221054"/>
            <a:ext cx="5732990" cy="90859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500"/>
              </a:spcBef>
            </a:pPr>
            <a:r>
              <a:rPr lang="en-US" dirty="0"/>
              <a:t>var Array arr;     </a:t>
            </a:r>
            <a:r>
              <a:rPr lang="en-US" dirty="0">
                <a:solidFill>
                  <a:srgbClr val="548235"/>
                </a:solidFill>
              </a:rPr>
              <a:t>// creates a pointer variable</a:t>
            </a:r>
          </a:p>
          <a:p>
            <a:pPr>
              <a:spcBef>
                <a:spcPts val="500"/>
              </a:spcBef>
            </a:pPr>
            <a:r>
              <a:rPr lang="en-US" dirty="0"/>
              <a:t>let arr = 5000;    </a:t>
            </a:r>
            <a:r>
              <a:rPr lang="en-US" dirty="0">
                <a:solidFill>
                  <a:srgbClr val="548235"/>
                </a:solidFill>
              </a:rPr>
              <a:t>// ok...</a:t>
            </a:r>
          </a:p>
          <a:p>
            <a:pPr>
              <a:spcBef>
                <a:spcPts val="500"/>
              </a:spcBef>
            </a:pPr>
            <a:r>
              <a:rPr lang="en-US" dirty="0"/>
              <a:t>let arr[100] = 17; </a:t>
            </a:r>
            <a:r>
              <a:rPr lang="en-US" dirty="0">
                <a:solidFill>
                  <a:srgbClr val="548235"/>
                </a:solidFill>
              </a:rPr>
              <a:t>// sets memory address 5100 to 17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81652" y="4714368"/>
            <a:ext cx="7304472" cy="1662829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500"/>
              </a:spcBef>
            </a:pPr>
            <a:r>
              <a:rPr lang="en-US" dirty="0"/>
              <a:t>var Array arr;  </a:t>
            </a:r>
          </a:p>
          <a:p>
            <a:pPr>
              <a:spcBef>
                <a:spcPts val="500"/>
              </a:spcBef>
            </a:pPr>
            <a:r>
              <a:rPr lang="en-US" dirty="0"/>
              <a:t>let arr = Array.new(2);</a:t>
            </a:r>
          </a:p>
          <a:p>
            <a:pPr>
              <a:spcBef>
                <a:spcPts val="500"/>
              </a:spcBef>
            </a:pPr>
            <a:r>
              <a:rPr lang="en-US" dirty="0"/>
              <a:t>let arr[0] = 2; let arr[1] = 5;</a:t>
            </a:r>
          </a:p>
        </p:txBody>
      </p:sp>
    </p:spTree>
    <p:extLst>
      <p:ext uri="{BB962C8B-B14F-4D97-AF65-F5344CB8AC3E}">
        <p14:creationId xmlns:p14="http://schemas.microsoft.com/office/powerpoint/2010/main" val="7779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8835</TotalTime>
  <Words>17436</Words>
  <Application>Microsoft Macintosh PowerPoint</Application>
  <PresentationFormat>Widescreen</PresentationFormat>
  <Paragraphs>4380</Paragraphs>
  <Slides>196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196</vt:i4>
      </vt:variant>
    </vt:vector>
  </HeadingPairs>
  <TitlesOfParts>
    <vt:vector size="208" baseType="lpstr">
      <vt:lpstr>Avenir Medium</vt:lpstr>
      <vt:lpstr>Avenir Next Medium</vt:lpstr>
      <vt:lpstr>Calibri</vt:lpstr>
      <vt:lpstr>Consolas</vt:lpstr>
      <vt:lpstr>Courier</vt:lpstr>
      <vt:lpstr>ＭＳ Ｐゴシック</vt:lpstr>
      <vt:lpstr>Symbol</vt:lpstr>
      <vt:lpstr>Times New Roman</vt:lpstr>
      <vt:lpstr>Wingdings</vt:lpstr>
      <vt:lpstr>宋体</vt:lpstr>
      <vt:lpstr>Arial</vt:lpstr>
      <vt:lpstr>Office Theme</vt:lpstr>
      <vt:lpstr>PowerPoint Presentation</vt:lpstr>
      <vt:lpstr>Usage Notice</vt:lpstr>
      <vt:lpstr>Road map</vt:lpstr>
      <vt:lpstr>Road map</vt:lpstr>
      <vt:lpstr>Road map</vt:lpstr>
      <vt:lpstr>Jack in a nutshell (using an example we saw before)</vt:lpstr>
      <vt:lpstr>Take home lessons</vt:lpstr>
      <vt:lpstr>High level language: lecture plan</vt:lpstr>
      <vt:lpstr>Hello world</vt:lpstr>
      <vt:lpstr>Language constructs</vt:lpstr>
      <vt:lpstr>Procedural processing</vt:lpstr>
      <vt:lpstr>Procedural processing</vt:lpstr>
      <vt:lpstr>Language constructs</vt:lpstr>
      <vt:lpstr>Language constructs</vt:lpstr>
      <vt:lpstr>Language constructs</vt:lpstr>
      <vt:lpstr>Language constructs</vt:lpstr>
      <vt:lpstr>Language constructs</vt:lpstr>
      <vt:lpstr>High level language: lecture plan</vt:lpstr>
      <vt:lpstr>OO programming</vt:lpstr>
      <vt:lpstr>OO programming: using a class</vt:lpstr>
      <vt:lpstr>OO programming: using a class</vt:lpstr>
      <vt:lpstr>OO programming: building a class</vt:lpstr>
      <vt:lpstr>OO programming: building a class</vt:lpstr>
      <vt:lpstr>OO programming: building a class</vt:lpstr>
      <vt:lpstr>OO programming: building a class</vt:lpstr>
      <vt:lpstr>OO programming: building a class</vt:lpstr>
      <vt:lpstr>OO programming: building a class</vt:lpstr>
      <vt:lpstr>OO programming: building a class</vt:lpstr>
      <vt:lpstr>OO programming: building a class</vt:lpstr>
      <vt:lpstr>OO programming: object representation</vt:lpstr>
      <vt:lpstr>OO programming: object representation</vt:lpstr>
      <vt:lpstr>High level language: lecture plan</vt:lpstr>
      <vt:lpstr>List processing</vt:lpstr>
      <vt:lpstr>List processing</vt:lpstr>
      <vt:lpstr>List processing</vt:lpstr>
      <vt:lpstr>List processing: creation</vt:lpstr>
      <vt:lpstr>List processing: creation</vt:lpstr>
      <vt:lpstr>List processing: creation</vt:lpstr>
      <vt:lpstr>List processing: creation</vt:lpstr>
      <vt:lpstr>List processing: creation</vt:lpstr>
      <vt:lpstr>List processing: creation</vt:lpstr>
      <vt:lpstr>List processing: creation</vt:lpstr>
      <vt:lpstr>List processing: creation</vt:lpstr>
      <vt:lpstr>List processing: creation</vt:lpstr>
      <vt:lpstr>List processing: creation</vt:lpstr>
      <vt:lpstr>List processing: sequential access</vt:lpstr>
      <vt:lpstr>List processing: sequential access</vt:lpstr>
      <vt:lpstr>List processing: sequential access</vt:lpstr>
      <vt:lpstr>List processing: sequential access</vt:lpstr>
      <vt:lpstr>List processing: sequential access</vt:lpstr>
      <vt:lpstr>List processing: sequential access</vt:lpstr>
      <vt:lpstr>List processing: sequential access</vt:lpstr>
      <vt:lpstr>List processing: sequential access</vt:lpstr>
      <vt:lpstr>List processing: sequential access</vt:lpstr>
      <vt:lpstr>List processing: sequential access</vt:lpstr>
      <vt:lpstr>List processing: sequential access</vt:lpstr>
      <vt:lpstr>List processing: sequential access</vt:lpstr>
      <vt:lpstr>List processing: sequential access</vt:lpstr>
      <vt:lpstr>List processing: sequential access</vt:lpstr>
      <vt:lpstr>List processing: sequential access</vt:lpstr>
      <vt:lpstr>List processing: sequential access</vt:lpstr>
      <vt:lpstr>List processing: sequential access</vt:lpstr>
      <vt:lpstr>List processing: recursive access</vt:lpstr>
      <vt:lpstr>List processing: recursive access</vt:lpstr>
      <vt:lpstr>List processing: recursive access</vt:lpstr>
      <vt:lpstr>List processing: recursive access</vt:lpstr>
      <vt:lpstr>List processing: recursive access</vt:lpstr>
      <vt:lpstr>List processing: recursive access</vt:lpstr>
      <vt:lpstr>List processing: recursive access</vt:lpstr>
      <vt:lpstr>List processing: recursive access</vt:lpstr>
      <vt:lpstr>List processing: recursive access</vt:lpstr>
      <vt:lpstr>List processing: recursive access</vt:lpstr>
      <vt:lpstr>List processing: recursive access</vt:lpstr>
      <vt:lpstr>List processing: recursive access</vt:lpstr>
      <vt:lpstr>List processing: recursive access</vt:lpstr>
      <vt:lpstr>List processing: recursive access</vt:lpstr>
      <vt:lpstr>List processing: recursive access</vt:lpstr>
      <vt:lpstr>List processing: recursive access</vt:lpstr>
      <vt:lpstr>List processing: recursive access</vt:lpstr>
      <vt:lpstr>Recap</vt:lpstr>
      <vt:lpstr>High level language: lecture plan</vt:lpstr>
      <vt:lpstr>Syntax</vt:lpstr>
      <vt:lpstr>Syntax: white space / comments</vt:lpstr>
      <vt:lpstr>Syntax: white space / comments</vt:lpstr>
      <vt:lpstr>Syntax: keywords</vt:lpstr>
      <vt:lpstr>Syntax: keywords</vt:lpstr>
      <vt:lpstr>Syntax: symbols</vt:lpstr>
      <vt:lpstr>Syntax: symbols</vt:lpstr>
      <vt:lpstr>Syntax: constants</vt:lpstr>
      <vt:lpstr>Syntax: constants</vt:lpstr>
      <vt:lpstr>Syntax: identifiers</vt:lpstr>
      <vt:lpstr>Syntax: identifiers</vt:lpstr>
      <vt:lpstr>Recap</vt:lpstr>
      <vt:lpstr>High level language: lecture plan</vt:lpstr>
      <vt:lpstr>Data types</vt:lpstr>
      <vt:lpstr>The Hack character set</vt:lpstr>
      <vt:lpstr>Type conversions</vt:lpstr>
      <vt:lpstr>Type conversions</vt:lpstr>
      <vt:lpstr>Type conversions</vt:lpstr>
      <vt:lpstr>Type conversions</vt:lpstr>
      <vt:lpstr>High level language: lecture plan</vt:lpstr>
      <vt:lpstr>Classes</vt:lpstr>
      <vt:lpstr>Utility classes</vt:lpstr>
      <vt:lpstr>Classes that represent entities (objects)</vt:lpstr>
      <vt:lpstr>Typical bad example....</vt:lpstr>
      <vt:lpstr>Typical bad example....</vt:lpstr>
      <vt:lpstr>After refactoring:</vt:lpstr>
      <vt:lpstr>Jack application</vt:lpstr>
      <vt:lpstr>Jack’s standard class library / OS</vt:lpstr>
      <vt:lpstr>Jack’s standard class library / OS</vt:lpstr>
      <vt:lpstr>Jack’s standard class library / OS</vt:lpstr>
      <vt:lpstr>High level language: lecture plan</vt:lpstr>
      <vt:lpstr>Classes</vt:lpstr>
      <vt:lpstr>Classes</vt:lpstr>
      <vt:lpstr>Subroutines</vt:lpstr>
      <vt:lpstr>Constructors</vt:lpstr>
      <vt:lpstr>Variables</vt:lpstr>
      <vt:lpstr>Variables</vt:lpstr>
      <vt:lpstr>Statements</vt:lpstr>
      <vt:lpstr>Expressions</vt:lpstr>
      <vt:lpstr>Expressions</vt:lpstr>
      <vt:lpstr>Expressions</vt:lpstr>
      <vt:lpstr>Expressions</vt:lpstr>
      <vt:lpstr>Expressions</vt:lpstr>
      <vt:lpstr>Subroutine calls</vt:lpstr>
      <vt:lpstr>Subroutine calls</vt:lpstr>
      <vt:lpstr>Strings</vt:lpstr>
      <vt:lpstr>Strings</vt:lpstr>
      <vt:lpstr>Arrays</vt:lpstr>
      <vt:lpstr>Arrays</vt:lpstr>
      <vt:lpstr>End note: peculiar features of the Jack language</vt:lpstr>
      <vt:lpstr>High level language: lecture plan</vt:lpstr>
      <vt:lpstr>Sample applications: Stats</vt:lpstr>
      <vt:lpstr>Sample applications: Tetris (by Marc Domink Migge)</vt:lpstr>
      <vt:lpstr>Sample applications: Bouncing Ball (by Gavin Stewart)</vt:lpstr>
      <vt:lpstr>Sample applications: Space Invaders (by Ran Navok)</vt:lpstr>
      <vt:lpstr>Sample applications: Sokoban (by Golan Parashi)</vt:lpstr>
      <vt:lpstr>Developing a Jack application</vt:lpstr>
      <vt:lpstr>Running a Jack application</vt:lpstr>
      <vt:lpstr>High level language: lecture plan</vt:lpstr>
      <vt:lpstr>Handling output: text</vt:lpstr>
      <vt:lpstr>Handling output: graphics</vt:lpstr>
      <vt:lpstr>Handling inputs</vt:lpstr>
      <vt:lpstr>The Jack character set</vt:lpstr>
      <vt:lpstr>The Jack OS: Math</vt:lpstr>
      <vt:lpstr>The Jack OS: String</vt:lpstr>
      <vt:lpstr>The Jack OS: Array</vt:lpstr>
      <vt:lpstr>The Jack OS: Memory</vt:lpstr>
      <vt:lpstr>The Jack OS: Sys</vt:lpstr>
      <vt:lpstr>Sample Jack programs</vt:lpstr>
      <vt:lpstr>Best practice</vt:lpstr>
      <vt:lpstr>High level language: lecture plan</vt:lpstr>
      <vt:lpstr>Objectives</vt:lpstr>
      <vt:lpstr>Demo </vt:lpstr>
      <vt:lpstr>Square Dance game</vt:lpstr>
      <vt:lpstr>App design</vt:lpstr>
      <vt:lpstr>Square class API</vt:lpstr>
      <vt:lpstr>Square class API</vt:lpstr>
      <vt:lpstr>Square class</vt:lpstr>
      <vt:lpstr>Square class</vt:lpstr>
      <vt:lpstr>Square class</vt:lpstr>
      <vt:lpstr>Square class</vt:lpstr>
      <vt:lpstr>Square class</vt:lpstr>
      <vt:lpstr>Square class</vt:lpstr>
      <vt:lpstr>SquareGame class</vt:lpstr>
      <vt:lpstr>SquareGame class</vt:lpstr>
      <vt:lpstr>SquareGame class</vt:lpstr>
      <vt:lpstr>SquareGame class</vt:lpstr>
      <vt:lpstr>Main class</vt:lpstr>
      <vt:lpstr>Main class</vt:lpstr>
      <vt:lpstr>Recap</vt:lpstr>
      <vt:lpstr>High level language: lecture plan</vt:lpstr>
      <vt:lpstr>Square dance</vt:lpstr>
      <vt:lpstr>Space Invaders (by Ran Navok)</vt:lpstr>
      <vt:lpstr>Sokoban (by Golan Parashi)</vt:lpstr>
      <vt:lpstr>Handling sprites</vt:lpstr>
      <vt:lpstr>Hack I/O</vt:lpstr>
      <vt:lpstr>Hack I/O</vt:lpstr>
      <vt:lpstr>Memory map</vt:lpstr>
      <vt:lpstr>Memory map</vt:lpstr>
      <vt:lpstr>Memory map</vt:lpstr>
      <vt:lpstr>Accessing memory: read / write</vt:lpstr>
      <vt:lpstr>Drawing pixels</vt:lpstr>
      <vt:lpstr>Drawing pixels</vt:lpstr>
      <vt:lpstr>Standard drawing </vt:lpstr>
      <vt:lpstr>Standard drawing </vt:lpstr>
      <vt:lpstr>Custom drawing</vt:lpstr>
      <vt:lpstr>Custom drawing</vt:lpstr>
      <vt:lpstr>Custom drawing</vt:lpstr>
      <vt:lpstr>Custom drawing</vt:lpstr>
      <vt:lpstr>Custom drawing</vt:lpstr>
      <vt:lpstr>Custom drawing</vt:lpstr>
      <vt:lpstr>Custom drawing</vt:lpstr>
      <vt:lpstr>Bitmap editor</vt:lpstr>
      <vt:lpstr>Best practice</vt:lpstr>
      <vt:lpstr>Perspective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Noam Nisan</dc:creator>
  <cp:lastModifiedBy>Microsoft Office User</cp:lastModifiedBy>
  <cp:revision>376</cp:revision>
  <dcterms:created xsi:type="dcterms:W3CDTF">2014-04-29T07:30:19Z</dcterms:created>
  <dcterms:modified xsi:type="dcterms:W3CDTF">2018-11-25T08:52:05Z</dcterms:modified>
</cp:coreProperties>
</file>