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8" r:id="rId12"/>
    <p:sldId id="269" r:id="rId13"/>
    <p:sldId id="271" r:id="rId14"/>
    <p:sldId id="272" r:id="rId15"/>
    <p:sldId id="273" r:id="rId16"/>
    <p:sldId id="274" r:id="rId17"/>
    <p:sldId id="270" r:id="rId18"/>
    <p:sldId id="275" r:id="rId19"/>
    <p:sldId id="276" r:id="rId20"/>
    <p:sldId id="277" r:id="rId21"/>
    <p:sldId id="26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 slajd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E35739D-87CC-8ED9-8546-35F1C0B74ABC}"/>
              </a:ext>
            </a:extLst>
          </p:cNvPr>
          <p:cNvSpPr>
            <a:spLocks noGrp="1"/>
          </p:cNvSpPr>
          <p:nvPr>
            <p:ph type="ctrTitle"/>
          </p:nvPr>
        </p:nvSpPr>
        <p:spPr>
          <a:xfrm>
            <a:off x="1524000" y="1122363"/>
            <a:ext cx="9144000" cy="2387600"/>
          </a:xfrm>
        </p:spPr>
        <p:txBody>
          <a:bodyPr anchor="b"/>
          <a:lstStyle>
            <a:lvl1pPr algn="ctr">
              <a:defRPr sz="6000"/>
            </a:lvl1pPr>
          </a:lstStyle>
          <a:p>
            <a:r>
              <a:rPr lang="sr-Latn-RS"/>
              <a:t>Kliknite i uredite naslov mastera</a:t>
            </a:r>
            <a:endParaRPr lang="en-US"/>
          </a:p>
        </p:txBody>
      </p:sp>
      <p:sp>
        <p:nvSpPr>
          <p:cNvPr id="3" name="Podnaslov 2">
            <a:extLst>
              <a:ext uri="{FF2B5EF4-FFF2-40B4-BE49-F238E27FC236}">
                <a16:creationId xmlns:a16="http://schemas.microsoft.com/office/drawing/2014/main" id="{B2CA9852-931B-457F-6A07-2E89B922BE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r-Latn-RS"/>
              <a:t>Kliknite da biste uredili stil podnaslova mastera</a:t>
            </a:r>
            <a:endParaRPr lang="en-US"/>
          </a:p>
        </p:txBody>
      </p:sp>
      <p:sp>
        <p:nvSpPr>
          <p:cNvPr id="4" name="Čuvar mesta za datum 3">
            <a:extLst>
              <a:ext uri="{FF2B5EF4-FFF2-40B4-BE49-F238E27FC236}">
                <a16:creationId xmlns:a16="http://schemas.microsoft.com/office/drawing/2014/main" id="{3D70AA80-8190-42D7-5615-AD56E68C1E60}"/>
              </a:ext>
            </a:extLst>
          </p:cNvPr>
          <p:cNvSpPr>
            <a:spLocks noGrp="1"/>
          </p:cNvSpPr>
          <p:nvPr>
            <p:ph type="dt" sz="half" idx="10"/>
          </p:nvPr>
        </p:nvSpPr>
        <p:spPr/>
        <p:txBody>
          <a:bodyPr/>
          <a:lstStyle/>
          <a:p>
            <a:fld id="{17DE9CD3-E30A-4B72-AD1C-E72397089499}" type="datetimeFigureOut">
              <a:rPr lang="en-US" smtClean="0"/>
              <a:t>4/5/2023</a:t>
            </a:fld>
            <a:endParaRPr lang="en-US"/>
          </a:p>
        </p:txBody>
      </p:sp>
      <p:sp>
        <p:nvSpPr>
          <p:cNvPr id="5" name="Čuvar mesta za podnožje 4">
            <a:extLst>
              <a:ext uri="{FF2B5EF4-FFF2-40B4-BE49-F238E27FC236}">
                <a16:creationId xmlns:a16="http://schemas.microsoft.com/office/drawing/2014/main" id="{E47D1BD5-B60F-B4EB-BDE3-BB1B738FD2D6}"/>
              </a:ext>
            </a:extLst>
          </p:cNvPr>
          <p:cNvSpPr>
            <a:spLocks noGrp="1"/>
          </p:cNvSpPr>
          <p:nvPr>
            <p:ph type="ftr" sz="quarter" idx="11"/>
          </p:nvPr>
        </p:nvSpPr>
        <p:spPr/>
        <p:txBody>
          <a:bodyPr/>
          <a:lstStyle/>
          <a:p>
            <a:endParaRPr lang="en-US"/>
          </a:p>
        </p:txBody>
      </p:sp>
      <p:sp>
        <p:nvSpPr>
          <p:cNvPr id="6" name="Čuvar mesta za broj slajda 5">
            <a:extLst>
              <a:ext uri="{FF2B5EF4-FFF2-40B4-BE49-F238E27FC236}">
                <a16:creationId xmlns:a16="http://schemas.microsoft.com/office/drawing/2014/main" id="{77AFA82C-B355-02E5-6DD6-8347DEFB4BFE}"/>
              </a:ext>
            </a:extLst>
          </p:cNvPr>
          <p:cNvSpPr>
            <a:spLocks noGrp="1"/>
          </p:cNvSpPr>
          <p:nvPr>
            <p:ph type="sldNum" sz="quarter" idx="12"/>
          </p:nvPr>
        </p:nvSpPr>
        <p:spPr/>
        <p:txBody>
          <a:bodyPr/>
          <a:lstStyle/>
          <a:p>
            <a:fld id="{FB636501-5D8C-4767-98C9-EAF39C60BED7}" type="slidenum">
              <a:rPr lang="en-US" smtClean="0"/>
              <a:t>‹#›</a:t>
            </a:fld>
            <a:endParaRPr lang="en-US"/>
          </a:p>
        </p:txBody>
      </p:sp>
    </p:spTree>
    <p:extLst>
      <p:ext uri="{BB962C8B-B14F-4D97-AF65-F5344CB8AC3E}">
        <p14:creationId xmlns:p14="http://schemas.microsoft.com/office/powerpoint/2010/main" val="2808493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 vertikalni tekst">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0B41C2-EF20-FF32-942E-DE9D1D6B0213}"/>
              </a:ext>
            </a:extLst>
          </p:cNvPr>
          <p:cNvSpPr>
            <a:spLocks noGrp="1"/>
          </p:cNvSpPr>
          <p:nvPr>
            <p:ph type="title"/>
          </p:nvPr>
        </p:nvSpPr>
        <p:spPr/>
        <p:txBody>
          <a:bodyPr/>
          <a:lstStyle/>
          <a:p>
            <a:r>
              <a:rPr lang="sr-Latn-RS"/>
              <a:t>Kliknite i uredite naslov mastera</a:t>
            </a:r>
            <a:endParaRPr lang="en-US"/>
          </a:p>
        </p:txBody>
      </p:sp>
      <p:sp>
        <p:nvSpPr>
          <p:cNvPr id="3" name="Čuvar mesta za vertikalni tekst 2">
            <a:extLst>
              <a:ext uri="{FF2B5EF4-FFF2-40B4-BE49-F238E27FC236}">
                <a16:creationId xmlns:a16="http://schemas.microsoft.com/office/drawing/2014/main" id="{413B7DDE-08C9-E1B3-B4F0-371F0AE1FC33}"/>
              </a:ext>
            </a:extLst>
          </p:cNvPr>
          <p:cNvSpPr>
            <a:spLocks noGrp="1"/>
          </p:cNvSpPr>
          <p:nvPr>
            <p:ph type="body" orient="vert" idx="1"/>
          </p:nvPr>
        </p:nvSpPr>
        <p:spPr/>
        <p:txBody>
          <a:bodyPr vert="eaVert"/>
          <a:lstStyle/>
          <a:p>
            <a:pPr lvl="0"/>
            <a:r>
              <a:rPr lang="sr-Latn-RS"/>
              <a:t>Kliknite da biste uredili stilove teksta mastera</a:t>
            </a:r>
          </a:p>
          <a:p>
            <a:pPr lvl="1"/>
            <a:r>
              <a:rPr lang="sr-Latn-RS"/>
              <a:t>Drugi nivo</a:t>
            </a:r>
          </a:p>
          <a:p>
            <a:pPr lvl="2"/>
            <a:r>
              <a:rPr lang="sr-Latn-RS"/>
              <a:t>Treći nivo</a:t>
            </a:r>
          </a:p>
          <a:p>
            <a:pPr lvl="3"/>
            <a:r>
              <a:rPr lang="sr-Latn-RS"/>
              <a:t>Četvrti nivo</a:t>
            </a:r>
          </a:p>
          <a:p>
            <a:pPr lvl="4"/>
            <a:r>
              <a:rPr lang="sr-Latn-RS"/>
              <a:t>Peti nivo</a:t>
            </a:r>
            <a:endParaRPr lang="en-US"/>
          </a:p>
        </p:txBody>
      </p:sp>
      <p:sp>
        <p:nvSpPr>
          <p:cNvPr id="4" name="Čuvar mesta za datum 3">
            <a:extLst>
              <a:ext uri="{FF2B5EF4-FFF2-40B4-BE49-F238E27FC236}">
                <a16:creationId xmlns:a16="http://schemas.microsoft.com/office/drawing/2014/main" id="{AC13682B-27F3-022C-BCB9-9924A03F7B6E}"/>
              </a:ext>
            </a:extLst>
          </p:cNvPr>
          <p:cNvSpPr>
            <a:spLocks noGrp="1"/>
          </p:cNvSpPr>
          <p:nvPr>
            <p:ph type="dt" sz="half" idx="10"/>
          </p:nvPr>
        </p:nvSpPr>
        <p:spPr/>
        <p:txBody>
          <a:bodyPr/>
          <a:lstStyle/>
          <a:p>
            <a:fld id="{17DE9CD3-E30A-4B72-AD1C-E72397089499}" type="datetimeFigureOut">
              <a:rPr lang="en-US" smtClean="0"/>
              <a:t>4/5/2023</a:t>
            </a:fld>
            <a:endParaRPr lang="en-US"/>
          </a:p>
        </p:txBody>
      </p:sp>
      <p:sp>
        <p:nvSpPr>
          <p:cNvPr id="5" name="Čuvar mesta za podnožje 4">
            <a:extLst>
              <a:ext uri="{FF2B5EF4-FFF2-40B4-BE49-F238E27FC236}">
                <a16:creationId xmlns:a16="http://schemas.microsoft.com/office/drawing/2014/main" id="{00CB26DB-5DDB-C576-7CE1-87424B085832}"/>
              </a:ext>
            </a:extLst>
          </p:cNvPr>
          <p:cNvSpPr>
            <a:spLocks noGrp="1"/>
          </p:cNvSpPr>
          <p:nvPr>
            <p:ph type="ftr" sz="quarter" idx="11"/>
          </p:nvPr>
        </p:nvSpPr>
        <p:spPr/>
        <p:txBody>
          <a:bodyPr/>
          <a:lstStyle/>
          <a:p>
            <a:endParaRPr lang="en-US"/>
          </a:p>
        </p:txBody>
      </p:sp>
      <p:sp>
        <p:nvSpPr>
          <p:cNvPr id="6" name="Čuvar mesta za broj slajda 5">
            <a:extLst>
              <a:ext uri="{FF2B5EF4-FFF2-40B4-BE49-F238E27FC236}">
                <a16:creationId xmlns:a16="http://schemas.microsoft.com/office/drawing/2014/main" id="{8C004590-700D-36AE-D376-607ECA87E3E2}"/>
              </a:ext>
            </a:extLst>
          </p:cNvPr>
          <p:cNvSpPr>
            <a:spLocks noGrp="1"/>
          </p:cNvSpPr>
          <p:nvPr>
            <p:ph type="sldNum" sz="quarter" idx="12"/>
          </p:nvPr>
        </p:nvSpPr>
        <p:spPr/>
        <p:txBody>
          <a:bodyPr/>
          <a:lstStyle/>
          <a:p>
            <a:fld id="{FB636501-5D8C-4767-98C9-EAF39C60BED7}" type="slidenum">
              <a:rPr lang="en-US" smtClean="0"/>
              <a:t>‹#›</a:t>
            </a:fld>
            <a:endParaRPr lang="en-US"/>
          </a:p>
        </p:txBody>
      </p:sp>
    </p:spTree>
    <p:extLst>
      <p:ext uri="{BB962C8B-B14F-4D97-AF65-F5344CB8AC3E}">
        <p14:creationId xmlns:p14="http://schemas.microsoft.com/office/powerpoint/2010/main" val="2436132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ni naslov i tekst">
    <p:spTree>
      <p:nvGrpSpPr>
        <p:cNvPr id="1" name=""/>
        <p:cNvGrpSpPr/>
        <p:nvPr/>
      </p:nvGrpSpPr>
      <p:grpSpPr>
        <a:xfrm>
          <a:off x="0" y="0"/>
          <a:ext cx="0" cy="0"/>
          <a:chOff x="0" y="0"/>
          <a:chExt cx="0" cy="0"/>
        </a:xfrm>
      </p:grpSpPr>
      <p:sp>
        <p:nvSpPr>
          <p:cNvPr id="2" name="Vertikalni naslov 1">
            <a:extLst>
              <a:ext uri="{FF2B5EF4-FFF2-40B4-BE49-F238E27FC236}">
                <a16:creationId xmlns:a16="http://schemas.microsoft.com/office/drawing/2014/main" id="{03CAEDA7-0A1B-AE99-7BF5-6B435452A90C}"/>
              </a:ext>
            </a:extLst>
          </p:cNvPr>
          <p:cNvSpPr>
            <a:spLocks noGrp="1"/>
          </p:cNvSpPr>
          <p:nvPr>
            <p:ph type="title" orient="vert"/>
          </p:nvPr>
        </p:nvSpPr>
        <p:spPr>
          <a:xfrm>
            <a:off x="8724900" y="365125"/>
            <a:ext cx="2628900" cy="5811838"/>
          </a:xfrm>
        </p:spPr>
        <p:txBody>
          <a:bodyPr vert="eaVert"/>
          <a:lstStyle/>
          <a:p>
            <a:r>
              <a:rPr lang="sr-Latn-RS"/>
              <a:t>Kliknite i uredite naslov mastera</a:t>
            </a:r>
            <a:endParaRPr lang="en-US"/>
          </a:p>
        </p:txBody>
      </p:sp>
      <p:sp>
        <p:nvSpPr>
          <p:cNvPr id="3" name="Čuvar mesta za vertikalni tekst 2">
            <a:extLst>
              <a:ext uri="{FF2B5EF4-FFF2-40B4-BE49-F238E27FC236}">
                <a16:creationId xmlns:a16="http://schemas.microsoft.com/office/drawing/2014/main" id="{37948FE7-CAAD-D91D-D262-E598D0322DB6}"/>
              </a:ext>
            </a:extLst>
          </p:cNvPr>
          <p:cNvSpPr>
            <a:spLocks noGrp="1"/>
          </p:cNvSpPr>
          <p:nvPr>
            <p:ph type="body" orient="vert" idx="1"/>
          </p:nvPr>
        </p:nvSpPr>
        <p:spPr>
          <a:xfrm>
            <a:off x="838200" y="365125"/>
            <a:ext cx="7734300" cy="5811838"/>
          </a:xfrm>
        </p:spPr>
        <p:txBody>
          <a:bodyPr vert="eaVert"/>
          <a:lstStyle/>
          <a:p>
            <a:pPr lvl="0"/>
            <a:r>
              <a:rPr lang="sr-Latn-RS"/>
              <a:t>Kliknite da biste uredili stilove teksta mastera</a:t>
            </a:r>
          </a:p>
          <a:p>
            <a:pPr lvl="1"/>
            <a:r>
              <a:rPr lang="sr-Latn-RS"/>
              <a:t>Drugi nivo</a:t>
            </a:r>
          </a:p>
          <a:p>
            <a:pPr lvl="2"/>
            <a:r>
              <a:rPr lang="sr-Latn-RS"/>
              <a:t>Treći nivo</a:t>
            </a:r>
          </a:p>
          <a:p>
            <a:pPr lvl="3"/>
            <a:r>
              <a:rPr lang="sr-Latn-RS"/>
              <a:t>Četvrti nivo</a:t>
            </a:r>
          </a:p>
          <a:p>
            <a:pPr lvl="4"/>
            <a:r>
              <a:rPr lang="sr-Latn-RS"/>
              <a:t>Peti nivo</a:t>
            </a:r>
            <a:endParaRPr lang="en-US"/>
          </a:p>
        </p:txBody>
      </p:sp>
      <p:sp>
        <p:nvSpPr>
          <p:cNvPr id="4" name="Čuvar mesta za datum 3">
            <a:extLst>
              <a:ext uri="{FF2B5EF4-FFF2-40B4-BE49-F238E27FC236}">
                <a16:creationId xmlns:a16="http://schemas.microsoft.com/office/drawing/2014/main" id="{0F5F4506-F3A2-5AEB-974C-871D2BE88B47}"/>
              </a:ext>
            </a:extLst>
          </p:cNvPr>
          <p:cNvSpPr>
            <a:spLocks noGrp="1"/>
          </p:cNvSpPr>
          <p:nvPr>
            <p:ph type="dt" sz="half" idx="10"/>
          </p:nvPr>
        </p:nvSpPr>
        <p:spPr/>
        <p:txBody>
          <a:bodyPr/>
          <a:lstStyle/>
          <a:p>
            <a:fld id="{17DE9CD3-E30A-4B72-AD1C-E72397089499}" type="datetimeFigureOut">
              <a:rPr lang="en-US" smtClean="0"/>
              <a:t>4/5/2023</a:t>
            </a:fld>
            <a:endParaRPr lang="en-US"/>
          </a:p>
        </p:txBody>
      </p:sp>
      <p:sp>
        <p:nvSpPr>
          <p:cNvPr id="5" name="Čuvar mesta za podnožje 4">
            <a:extLst>
              <a:ext uri="{FF2B5EF4-FFF2-40B4-BE49-F238E27FC236}">
                <a16:creationId xmlns:a16="http://schemas.microsoft.com/office/drawing/2014/main" id="{090AB2E4-E9C1-D355-2190-0933EA320503}"/>
              </a:ext>
            </a:extLst>
          </p:cNvPr>
          <p:cNvSpPr>
            <a:spLocks noGrp="1"/>
          </p:cNvSpPr>
          <p:nvPr>
            <p:ph type="ftr" sz="quarter" idx="11"/>
          </p:nvPr>
        </p:nvSpPr>
        <p:spPr/>
        <p:txBody>
          <a:bodyPr/>
          <a:lstStyle/>
          <a:p>
            <a:endParaRPr lang="en-US"/>
          </a:p>
        </p:txBody>
      </p:sp>
      <p:sp>
        <p:nvSpPr>
          <p:cNvPr id="6" name="Čuvar mesta za broj slajda 5">
            <a:extLst>
              <a:ext uri="{FF2B5EF4-FFF2-40B4-BE49-F238E27FC236}">
                <a16:creationId xmlns:a16="http://schemas.microsoft.com/office/drawing/2014/main" id="{CD4D9A96-8856-E5A5-9D23-446A39C9F89F}"/>
              </a:ext>
            </a:extLst>
          </p:cNvPr>
          <p:cNvSpPr>
            <a:spLocks noGrp="1"/>
          </p:cNvSpPr>
          <p:nvPr>
            <p:ph type="sldNum" sz="quarter" idx="12"/>
          </p:nvPr>
        </p:nvSpPr>
        <p:spPr/>
        <p:txBody>
          <a:bodyPr/>
          <a:lstStyle/>
          <a:p>
            <a:fld id="{FB636501-5D8C-4767-98C9-EAF39C60BED7}" type="slidenum">
              <a:rPr lang="en-US" smtClean="0"/>
              <a:t>‹#›</a:t>
            </a:fld>
            <a:endParaRPr lang="en-US"/>
          </a:p>
        </p:txBody>
      </p:sp>
    </p:spTree>
    <p:extLst>
      <p:ext uri="{BB962C8B-B14F-4D97-AF65-F5344CB8AC3E}">
        <p14:creationId xmlns:p14="http://schemas.microsoft.com/office/powerpoint/2010/main" val="1211125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 sadržaj">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AD378CD-737B-CFF8-4AAC-C669A43037E3}"/>
              </a:ext>
            </a:extLst>
          </p:cNvPr>
          <p:cNvSpPr>
            <a:spLocks noGrp="1"/>
          </p:cNvSpPr>
          <p:nvPr>
            <p:ph type="title"/>
          </p:nvPr>
        </p:nvSpPr>
        <p:spPr/>
        <p:txBody>
          <a:bodyPr/>
          <a:lstStyle/>
          <a:p>
            <a:r>
              <a:rPr lang="sr-Latn-RS"/>
              <a:t>Kliknite i uredite naslov mastera</a:t>
            </a:r>
            <a:endParaRPr lang="en-US"/>
          </a:p>
        </p:txBody>
      </p:sp>
      <p:sp>
        <p:nvSpPr>
          <p:cNvPr id="3" name="Čuvar mesta za sadržaj 2">
            <a:extLst>
              <a:ext uri="{FF2B5EF4-FFF2-40B4-BE49-F238E27FC236}">
                <a16:creationId xmlns:a16="http://schemas.microsoft.com/office/drawing/2014/main" id="{E32232FB-490A-1379-1894-304E099FD7C9}"/>
              </a:ext>
            </a:extLst>
          </p:cNvPr>
          <p:cNvSpPr>
            <a:spLocks noGrp="1"/>
          </p:cNvSpPr>
          <p:nvPr>
            <p:ph idx="1"/>
          </p:nvPr>
        </p:nvSpPr>
        <p:spPr/>
        <p:txBody>
          <a:bodyPr/>
          <a:lstStyle/>
          <a:p>
            <a:pPr lvl="0"/>
            <a:r>
              <a:rPr lang="sr-Latn-RS"/>
              <a:t>Kliknite da biste uredili stilove teksta mastera</a:t>
            </a:r>
          </a:p>
          <a:p>
            <a:pPr lvl="1"/>
            <a:r>
              <a:rPr lang="sr-Latn-RS"/>
              <a:t>Drugi nivo</a:t>
            </a:r>
          </a:p>
          <a:p>
            <a:pPr lvl="2"/>
            <a:r>
              <a:rPr lang="sr-Latn-RS"/>
              <a:t>Treći nivo</a:t>
            </a:r>
          </a:p>
          <a:p>
            <a:pPr lvl="3"/>
            <a:r>
              <a:rPr lang="sr-Latn-RS"/>
              <a:t>Četvrti nivo</a:t>
            </a:r>
          </a:p>
          <a:p>
            <a:pPr lvl="4"/>
            <a:r>
              <a:rPr lang="sr-Latn-RS"/>
              <a:t>Peti nivo</a:t>
            </a:r>
            <a:endParaRPr lang="en-US"/>
          </a:p>
        </p:txBody>
      </p:sp>
      <p:sp>
        <p:nvSpPr>
          <p:cNvPr id="4" name="Čuvar mesta za datum 3">
            <a:extLst>
              <a:ext uri="{FF2B5EF4-FFF2-40B4-BE49-F238E27FC236}">
                <a16:creationId xmlns:a16="http://schemas.microsoft.com/office/drawing/2014/main" id="{BC19495F-B47C-C8F5-4496-1005FAD1AB11}"/>
              </a:ext>
            </a:extLst>
          </p:cNvPr>
          <p:cNvSpPr>
            <a:spLocks noGrp="1"/>
          </p:cNvSpPr>
          <p:nvPr>
            <p:ph type="dt" sz="half" idx="10"/>
          </p:nvPr>
        </p:nvSpPr>
        <p:spPr/>
        <p:txBody>
          <a:bodyPr/>
          <a:lstStyle/>
          <a:p>
            <a:fld id="{17DE9CD3-E30A-4B72-AD1C-E72397089499}" type="datetimeFigureOut">
              <a:rPr lang="en-US" smtClean="0"/>
              <a:t>4/5/2023</a:t>
            </a:fld>
            <a:endParaRPr lang="en-US"/>
          </a:p>
        </p:txBody>
      </p:sp>
      <p:sp>
        <p:nvSpPr>
          <p:cNvPr id="5" name="Čuvar mesta za podnožje 4">
            <a:extLst>
              <a:ext uri="{FF2B5EF4-FFF2-40B4-BE49-F238E27FC236}">
                <a16:creationId xmlns:a16="http://schemas.microsoft.com/office/drawing/2014/main" id="{86414FEB-B8DB-3401-A7EF-2AECD9EC6DA6}"/>
              </a:ext>
            </a:extLst>
          </p:cNvPr>
          <p:cNvSpPr>
            <a:spLocks noGrp="1"/>
          </p:cNvSpPr>
          <p:nvPr>
            <p:ph type="ftr" sz="quarter" idx="11"/>
          </p:nvPr>
        </p:nvSpPr>
        <p:spPr/>
        <p:txBody>
          <a:bodyPr/>
          <a:lstStyle/>
          <a:p>
            <a:endParaRPr lang="en-US"/>
          </a:p>
        </p:txBody>
      </p:sp>
      <p:sp>
        <p:nvSpPr>
          <p:cNvPr id="6" name="Čuvar mesta za broj slajda 5">
            <a:extLst>
              <a:ext uri="{FF2B5EF4-FFF2-40B4-BE49-F238E27FC236}">
                <a16:creationId xmlns:a16="http://schemas.microsoft.com/office/drawing/2014/main" id="{6A4657FE-A8F6-5EA7-CDB2-9D01D9CEE184}"/>
              </a:ext>
            </a:extLst>
          </p:cNvPr>
          <p:cNvSpPr>
            <a:spLocks noGrp="1"/>
          </p:cNvSpPr>
          <p:nvPr>
            <p:ph type="sldNum" sz="quarter" idx="12"/>
          </p:nvPr>
        </p:nvSpPr>
        <p:spPr/>
        <p:txBody>
          <a:bodyPr/>
          <a:lstStyle/>
          <a:p>
            <a:fld id="{FB636501-5D8C-4767-98C9-EAF39C60BED7}" type="slidenum">
              <a:rPr lang="en-US" smtClean="0"/>
              <a:t>‹#›</a:t>
            </a:fld>
            <a:endParaRPr lang="en-US"/>
          </a:p>
        </p:txBody>
      </p:sp>
    </p:spTree>
    <p:extLst>
      <p:ext uri="{BB962C8B-B14F-4D97-AF65-F5344CB8AC3E}">
        <p14:creationId xmlns:p14="http://schemas.microsoft.com/office/powerpoint/2010/main" val="4184690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aglavlje odelj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861541C-DF7A-2B6A-4B05-94917FB29BAE}"/>
              </a:ext>
            </a:extLst>
          </p:cNvPr>
          <p:cNvSpPr>
            <a:spLocks noGrp="1"/>
          </p:cNvSpPr>
          <p:nvPr>
            <p:ph type="title"/>
          </p:nvPr>
        </p:nvSpPr>
        <p:spPr>
          <a:xfrm>
            <a:off x="831850" y="1709738"/>
            <a:ext cx="10515600" cy="2852737"/>
          </a:xfrm>
        </p:spPr>
        <p:txBody>
          <a:bodyPr anchor="b"/>
          <a:lstStyle>
            <a:lvl1pPr>
              <a:defRPr sz="6000"/>
            </a:lvl1pPr>
          </a:lstStyle>
          <a:p>
            <a:r>
              <a:rPr lang="sr-Latn-RS"/>
              <a:t>Kliknite i uredite naslov mastera</a:t>
            </a:r>
            <a:endParaRPr lang="en-US"/>
          </a:p>
        </p:txBody>
      </p:sp>
      <p:sp>
        <p:nvSpPr>
          <p:cNvPr id="3" name="Čuvar mesta za tekst 2">
            <a:extLst>
              <a:ext uri="{FF2B5EF4-FFF2-40B4-BE49-F238E27FC236}">
                <a16:creationId xmlns:a16="http://schemas.microsoft.com/office/drawing/2014/main" id="{1E7C0FFF-B910-5DDC-9B95-A753563E20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r-Latn-RS"/>
              <a:t>Kliknite da biste uredili stilove teksta mastera</a:t>
            </a:r>
          </a:p>
        </p:txBody>
      </p:sp>
      <p:sp>
        <p:nvSpPr>
          <p:cNvPr id="4" name="Čuvar mesta za datum 3">
            <a:extLst>
              <a:ext uri="{FF2B5EF4-FFF2-40B4-BE49-F238E27FC236}">
                <a16:creationId xmlns:a16="http://schemas.microsoft.com/office/drawing/2014/main" id="{A6B949FD-A911-8987-5718-8210F5943AF1}"/>
              </a:ext>
            </a:extLst>
          </p:cNvPr>
          <p:cNvSpPr>
            <a:spLocks noGrp="1"/>
          </p:cNvSpPr>
          <p:nvPr>
            <p:ph type="dt" sz="half" idx="10"/>
          </p:nvPr>
        </p:nvSpPr>
        <p:spPr/>
        <p:txBody>
          <a:bodyPr/>
          <a:lstStyle/>
          <a:p>
            <a:fld id="{17DE9CD3-E30A-4B72-AD1C-E72397089499}" type="datetimeFigureOut">
              <a:rPr lang="en-US" smtClean="0"/>
              <a:t>4/5/2023</a:t>
            </a:fld>
            <a:endParaRPr lang="en-US"/>
          </a:p>
        </p:txBody>
      </p:sp>
      <p:sp>
        <p:nvSpPr>
          <p:cNvPr id="5" name="Čuvar mesta za podnožje 4">
            <a:extLst>
              <a:ext uri="{FF2B5EF4-FFF2-40B4-BE49-F238E27FC236}">
                <a16:creationId xmlns:a16="http://schemas.microsoft.com/office/drawing/2014/main" id="{59936A7F-F20A-99B5-F118-9A0373099F06}"/>
              </a:ext>
            </a:extLst>
          </p:cNvPr>
          <p:cNvSpPr>
            <a:spLocks noGrp="1"/>
          </p:cNvSpPr>
          <p:nvPr>
            <p:ph type="ftr" sz="quarter" idx="11"/>
          </p:nvPr>
        </p:nvSpPr>
        <p:spPr/>
        <p:txBody>
          <a:bodyPr/>
          <a:lstStyle/>
          <a:p>
            <a:endParaRPr lang="en-US"/>
          </a:p>
        </p:txBody>
      </p:sp>
      <p:sp>
        <p:nvSpPr>
          <p:cNvPr id="6" name="Čuvar mesta za broj slajda 5">
            <a:extLst>
              <a:ext uri="{FF2B5EF4-FFF2-40B4-BE49-F238E27FC236}">
                <a16:creationId xmlns:a16="http://schemas.microsoft.com/office/drawing/2014/main" id="{9736DBD1-2D5D-E208-53CB-3BDC7C7430C0}"/>
              </a:ext>
            </a:extLst>
          </p:cNvPr>
          <p:cNvSpPr>
            <a:spLocks noGrp="1"/>
          </p:cNvSpPr>
          <p:nvPr>
            <p:ph type="sldNum" sz="quarter" idx="12"/>
          </p:nvPr>
        </p:nvSpPr>
        <p:spPr/>
        <p:txBody>
          <a:bodyPr/>
          <a:lstStyle/>
          <a:p>
            <a:fld id="{FB636501-5D8C-4767-98C9-EAF39C60BED7}" type="slidenum">
              <a:rPr lang="en-US" smtClean="0"/>
              <a:t>‹#›</a:t>
            </a:fld>
            <a:endParaRPr lang="en-US"/>
          </a:p>
        </p:txBody>
      </p:sp>
    </p:spTree>
    <p:extLst>
      <p:ext uri="{BB962C8B-B14F-4D97-AF65-F5344CB8AC3E}">
        <p14:creationId xmlns:p14="http://schemas.microsoft.com/office/powerpoint/2010/main" val="2984130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sadržaj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27D0B26-3F41-2FCA-79C4-FA4CC82879EA}"/>
              </a:ext>
            </a:extLst>
          </p:cNvPr>
          <p:cNvSpPr>
            <a:spLocks noGrp="1"/>
          </p:cNvSpPr>
          <p:nvPr>
            <p:ph type="title"/>
          </p:nvPr>
        </p:nvSpPr>
        <p:spPr/>
        <p:txBody>
          <a:bodyPr/>
          <a:lstStyle/>
          <a:p>
            <a:r>
              <a:rPr lang="sr-Latn-RS"/>
              <a:t>Kliknite i uredite naslov mastera</a:t>
            </a:r>
            <a:endParaRPr lang="en-US"/>
          </a:p>
        </p:txBody>
      </p:sp>
      <p:sp>
        <p:nvSpPr>
          <p:cNvPr id="3" name="Čuvar mesta za sadržaj 2">
            <a:extLst>
              <a:ext uri="{FF2B5EF4-FFF2-40B4-BE49-F238E27FC236}">
                <a16:creationId xmlns:a16="http://schemas.microsoft.com/office/drawing/2014/main" id="{315BDE8C-D8BC-E682-B493-16C521C94479}"/>
              </a:ext>
            </a:extLst>
          </p:cNvPr>
          <p:cNvSpPr>
            <a:spLocks noGrp="1"/>
          </p:cNvSpPr>
          <p:nvPr>
            <p:ph sz="half" idx="1"/>
          </p:nvPr>
        </p:nvSpPr>
        <p:spPr>
          <a:xfrm>
            <a:off x="838200" y="1825625"/>
            <a:ext cx="5181600" cy="4351338"/>
          </a:xfrm>
        </p:spPr>
        <p:txBody>
          <a:bodyPr/>
          <a:lstStyle/>
          <a:p>
            <a:pPr lvl="0"/>
            <a:r>
              <a:rPr lang="sr-Latn-RS"/>
              <a:t>Kliknite da biste uredili stilove teksta mastera</a:t>
            </a:r>
          </a:p>
          <a:p>
            <a:pPr lvl="1"/>
            <a:r>
              <a:rPr lang="sr-Latn-RS"/>
              <a:t>Drugi nivo</a:t>
            </a:r>
          </a:p>
          <a:p>
            <a:pPr lvl="2"/>
            <a:r>
              <a:rPr lang="sr-Latn-RS"/>
              <a:t>Treći nivo</a:t>
            </a:r>
          </a:p>
          <a:p>
            <a:pPr lvl="3"/>
            <a:r>
              <a:rPr lang="sr-Latn-RS"/>
              <a:t>Četvrti nivo</a:t>
            </a:r>
          </a:p>
          <a:p>
            <a:pPr lvl="4"/>
            <a:r>
              <a:rPr lang="sr-Latn-RS"/>
              <a:t>Peti nivo</a:t>
            </a:r>
            <a:endParaRPr lang="en-US"/>
          </a:p>
        </p:txBody>
      </p:sp>
      <p:sp>
        <p:nvSpPr>
          <p:cNvPr id="4" name="Čuvar mesta za sadržaj 3">
            <a:extLst>
              <a:ext uri="{FF2B5EF4-FFF2-40B4-BE49-F238E27FC236}">
                <a16:creationId xmlns:a16="http://schemas.microsoft.com/office/drawing/2014/main" id="{9B724590-B50D-DB87-7AA7-04B99E4254DC}"/>
              </a:ext>
            </a:extLst>
          </p:cNvPr>
          <p:cNvSpPr>
            <a:spLocks noGrp="1"/>
          </p:cNvSpPr>
          <p:nvPr>
            <p:ph sz="half" idx="2"/>
          </p:nvPr>
        </p:nvSpPr>
        <p:spPr>
          <a:xfrm>
            <a:off x="6172200" y="1825625"/>
            <a:ext cx="5181600" cy="4351338"/>
          </a:xfrm>
        </p:spPr>
        <p:txBody>
          <a:bodyPr/>
          <a:lstStyle/>
          <a:p>
            <a:pPr lvl="0"/>
            <a:r>
              <a:rPr lang="sr-Latn-RS"/>
              <a:t>Kliknite da biste uredili stilove teksta mastera</a:t>
            </a:r>
          </a:p>
          <a:p>
            <a:pPr lvl="1"/>
            <a:r>
              <a:rPr lang="sr-Latn-RS"/>
              <a:t>Drugi nivo</a:t>
            </a:r>
          </a:p>
          <a:p>
            <a:pPr lvl="2"/>
            <a:r>
              <a:rPr lang="sr-Latn-RS"/>
              <a:t>Treći nivo</a:t>
            </a:r>
          </a:p>
          <a:p>
            <a:pPr lvl="3"/>
            <a:r>
              <a:rPr lang="sr-Latn-RS"/>
              <a:t>Četvrti nivo</a:t>
            </a:r>
          </a:p>
          <a:p>
            <a:pPr lvl="4"/>
            <a:r>
              <a:rPr lang="sr-Latn-RS"/>
              <a:t>Peti nivo</a:t>
            </a:r>
            <a:endParaRPr lang="en-US"/>
          </a:p>
        </p:txBody>
      </p:sp>
      <p:sp>
        <p:nvSpPr>
          <p:cNvPr id="5" name="Čuvar mesta za datum 4">
            <a:extLst>
              <a:ext uri="{FF2B5EF4-FFF2-40B4-BE49-F238E27FC236}">
                <a16:creationId xmlns:a16="http://schemas.microsoft.com/office/drawing/2014/main" id="{5C3509E4-6E51-16D5-7A7A-77EF28C1EECD}"/>
              </a:ext>
            </a:extLst>
          </p:cNvPr>
          <p:cNvSpPr>
            <a:spLocks noGrp="1"/>
          </p:cNvSpPr>
          <p:nvPr>
            <p:ph type="dt" sz="half" idx="10"/>
          </p:nvPr>
        </p:nvSpPr>
        <p:spPr/>
        <p:txBody>
          <a:bodyPr/>
          <a:lstStyle/>
          <a:p>
            <a:fld id="{17DE9CD3-E30A-4B72-AD1C-E72397089499}" type="datetimeFigureOut">
              <a:rPr lang="en-US" smtClean="0"/>
              <a:t>4/5/2023</a:t>
            </a:fld>
            <a:endParaRPr lang="en-US"/>
          </a:p>
        </p:txBody>
      </p:sp>
      <p:sp>
        <p:nvSpPr>
          <p:cNvPr id="6" name="Čuvar mesta za podnožje 5">
            <a:extLst>
              <a:ext uri="{FF2B5EF4-FFF2-40B4-BE49-F238E27FC236}">
                <a16:creationId xmlns:a16="http://schemas.microsoft.com/office/drawing/2014/main" id="{CDC0788D-A826-79FC-58BA-CDA2D5B895C3}"/>
              </a:ext>
            </a:extLst>
          </p:cNvPr>
          <p:cNvSpPr>
            <a:spLocks noGrp="1"/>
          </p:cNvSpPr>
          <p:nvPr>
            <p:ph type="ftr" sz="quarter" idx="11"/>
          </p:nvPr>
        </p:nvSpPr>
        <p:spPr/>
        <p:txBody>
          <a:bodyPr/>
          <a:lstStyle/>
          <a:p>
            <a:endParaRPr lang="en-US"/>
          </a:p>
        </p:txBody>
      </p:sp>
      <p:sp>
        <p:nvSpPr>
          <p:cNvPr id="7" name="Čuvar mesta za broj slajda 6">
            <a:extLst>
              <a:ext uri="{FF2B5EF4-FFF2-40B4-BE49-F238E27FC236}">
                <a16:creationId xmlns:a16="http://schemas.microsoft.com/office/drawing/2014/main" id="{DEFF26B0-B2B4-B4A2-647E-0C985E749673}"/>
              </a:ext>
            </a:extLst>
          </p:cNvPr>
          <p:cNvSpPr>
            <a:spLocks noGrp="1"/>
          </p:cNvSpPr>
          <p:nvPr>
            <p:ph type="sldNum" sz="quarter" idx="12"/>
          </p:nvPr>
        </p:nvSpPr>
        <p:spPr/>
        <p:txBody>
          <a:bodyPr/>
          <a:lstStyle/>
          <a:p>
            <a:fld id="{FB636501-5D8C-4767-98C9-EAF39C60BED7}" type="slidenum">
              <a:rPr lang="en-US" smtClean="0"/>
              <a:t>‹#›</a:t>
            </a:fld>
            <a:endParaRPr lang="en-US"/>
          </a:p>
        </p:txBody>
      </p:sp>
    </p:spTree>
    <p:extLst>
      <p:ext uri="{BB962C8B-B14F-4D97-AF65-F5344CB8AC3E}">
        <p14:creationId xmlns:p14="http://schemas.microsoft.com/office/powerpoint/2010/main" val="1705386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eđenje">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7E64FA4-9A8E-CC3F-099F-60ABBCAC98A3}"/>
              </a:ext>
            </a:extLst>
          </p:cNvPr>
          <p:cNvSpPr>
            <a:spLocks noGrp="1"/>
          </p:cNvSpPr>
          <p:nvPr>
            <p:ph type="title"/>
          </p:nvPr>
        </p:nvSpPr>
        <p:spPr>
          <a:xfrm>
            <a:off x="839788" y="365125"/>
            <a:ext cx="10515600" cy="1325563"/>
          </a:xfrm>
        </p:spPr>
        <p:txBody>
          <a:bodyPr/>
          <a:lstStyle/>
          <a:p>
            <a:r>
              <a:rPr lang="sr-Latn-RS"/>
              <a:t>Kliknite i uredite naslov mastera</a:t>
            </a:r>
            <a:endParaRPr lang="en-US"/>
          </a:p>
        </p:txBody>
      </p:sp>
      <p:sp>
        <p:nvSpPr>
          <p:cNvPr id="3" name="Čuvar mesta za tekst 2">
            <a:extLst>
              <a:ext uri="{FF2B5EF4-FFF2-40B4-BE49-F238E27FC236}">
                <a16:creationId xmlns:a16="http://schemas.microsoft.com/office/drawing/2014/main" id="{FAC38E0F-B4B8-49EE-235D-7D6EC2C14A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r-Latn-RS"/>
              <a:t>Kliknite da biste uredili stilove teksta mastera</a:t>
            </a:r>
          </a:p>
        </p:txBody>
      </p:sp>
      <p:sp>
        <p:nvSpPr>
          <p:cNvPr id="4" name="Čuvar mesta za sadržaj 3">
            <a:extLst>
              <a:ext uri="{FF2B5EF4-FFF2-40B4-BE49-F238E27FC236}">
                <a16:creationId xmlns:a16="http://schemas.microsoft.com/office/drawing/2014/main" id="{5903DCF5-0203-49BC-96A6-A99D9AAC5921}"/>
              </a:ext>
            </a:extLst>
          </p:cNvPr>
          <p:cNvSpPr>
            <a:spLocks noGrp="1"/>
          </p:cNvSpPr>
          <p:nvPr>
            <p:ph sz="half" idx="2"/>
          </p:nvPr>
        </p:nvSpPr>
        <p:spPr>
          <a:xfrm>
            <a:off x="839788" y="2505075"/>
            <a:ext cx="5157787" cy="3684588"/>
          </a:xfrm>
        </p:spPr>
        <p:txBody>
          <a:bodyPr/>
          <a:lstStyle/>
          <a:p>
            <a:pPr lvl="0"/>
            <a:r>
              <a:rPr lang="sr-Latn-RS"/>
              <a:t>Kliknite da biste uredili stilove teksta mastera</a:t>
            </a:r>
          </a:p>
          <a:p>
            <a:pPr lvl="1"/>
            <a:r>
              <a:rPr lang="sr-Latn-RS"/>
              <a:t>Drugi nivo</a:t>
            </a:r>
          </a:p>
          <a:p>
            <a:pPr lvl="2"/>
            <a:r>
              <a:rPr lang="sr-Latn-RS"/>
              <a:t>Treći nivo</a:t>
            </a:r>
          </a:p>
          <a:p>
            <a:pPr lvl="3"/>
            <a:r>
              <a:rPr lang="sr-Latn-RS"/>
              <a:t>Četvrti nivo</a:t>
            </a:r>
          </a:p>
          <a:p>
            <a:pPr lvl="4"/>
            <a:r>
              <a:rPr lang="sr-Latn-RS"/>
              <a:t>Peti nivo</a:t>
            </a:r>
            <a:endParaRPr lang="en-US"/>
          </a:p>
        </p:txBody>
      </p:sp>
      <p:sp>
        <p:nvSpPr>
          <p:cNvPr id="5" name="Čuvar mesta za tekst 4">
            <a:extLst>
              <a:ext uri="{FF2B5EF4-FFF2-40B4-BE49-F238E27FC236}">
                <a16:creationId xmlns:a16="http://schemas.microsoft.com/office/drawing/2014/main" id="{B455B6DA-6508-93F3-F309-8ACF38A212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r-Latn-RS"/>
              <a:t>Kliknite da biste uredili stilove teksta mastera</a:t>
            </a:r>
          </a:p>
        </p:txBody>
      </p:sp>
      <p:sp>
        <p:nvSpPr>
          <p:cNvPr id="6" name="Čuvar mesta za sadržaj 5">
            <a:extLst>
              <a:ext uri="{FF2B5EF4-FFF2-40B4-BE49-F238E27FC236}">
                <a16:creationId xmlns:a16="http://schemas.microsoft.com/office/drawing/2014/main" id="{1C01049A-502F-56F2-AC90-026D2D7FFF50}"/>
              </a:ext>
            </a:extLst>
          </p:cNvPr>
          <p:cNvSpPr>
            <a:spLocks noGrp="1"/>
          </p:cNvSpPr>
          <p:nvPr>
            <p:ph sz="quarter" idx="4"/>
          </p:nvPr>
        </p:nvSpPr>
        <p:spPr>
          <a:xfrm>
            <a:off x="6172200" y="2505075"/>
            <a:ext cx="5183188" cy="3684588"/>
          </a:xfrm>
        </p:spPr>
        <p:txBody>
          <a:bodyPr/>
          <a:lstStyle/>
          <a:p>
            <a:pPr lvl="0"/>
            <a:r>
              <a:rPr lang="sr-Latn-RS"/>
              <a:t>Kliknite da biste uredili stilove teksta mastera</a:t>
            </a:r>
          </a:p>
          <a:p>
            <a:pPr lvl="1"/>
            <a:r>
              <a:rPr lang="sr-Latn-RS"/>
              <a:t>Drugi nivo</a:t>
            </a:r>
          </a:p>
          <a:p>
            <a:pPr lvl="2"/>
            <a:r>
              <a:rPr lang="sr-Latn-RS"/>
              <a:t>Treći nivo</a:t>
            </a:r>
          </a:p>
          <a:p>
            <a:pPr lvl="3"/>
            <a:r>
              <a:rPr lang="sr-Latn-RS"/>
              <a:t>Četvrti nivo</a:t>
            </a:r>
          </a:p>
          <a:p>
            <a:pPr lvl="4"/>
            <a:r>
              <a:rPr lang="sr-Latn-RS"/>
              <a:t>Peti nivo</a:t>
            </a:r>
            <a:endParaRPr lang="en-US"/>
          </a:p>
        </p:txBody>
      </p:sp>
      <p:sp>
        <p:nvSpPr>
          <p:cNvPr id="7" name="Čuvar mesta za datum 6">
            <a:extLst>
              <a:ext uri="{FF2B5EF4-FFF2-40B4-BE49-F238E27FC236}">
                <a16:creationId xmlns:a16="http://schemas.microsoft.com/office/drawing/2014/main" id="{2C79D344-1155-6F4D-E908-1C4E9CBD3302}"/>
              </a:ext>
            </a:extLst>
          </p:cNvPr>
          <p:cNvSpPr>
            <a:spLocks noGrp="1"/>
          </p:cNvSpPr>
          <p:nvPr>
            <p:ph type="dt" sz="half" idx="10"/>
          </p:nvPr>
        </p:nvSpPr>
        <p:spPr/>
        <p:txBody>
          <a:bodyPr/>
          <a:lstStyle/>
          <a:p>
            <a:fld id="{17DE9CD3-E30A-4B72-AD1C-E72397089499}" type="datetimeFigureOut">
              <a:rPr lang="en-US" smtClean="0"/>
              <a:t>4/5/2023</a:t>
            </a:fld>
            <a:endParaRPr lang="en-US"/>
          </a:p>
        </p:txBody>
      </p:sp>
      <p:sp>
        <p:nvSpPr>
          <p:cNvPr id="8" name="Čuvar mesta za podnožje 7">
            <a:extLst>
              <a:ext uri="{FF2B5EF4-FFF2-40B4-BE49-F238E27FC236}">
                <a16:creationId xmlns:a16="http://schemas.microsoft.com/office/drawing/2014/main" id="{06212C20-7B0C-0E92-C463-82A085E33A4D}"/>
              </a:ext>
            </a:extLst>
          </p:cNvPr>
          <p:cNvSpPr>
            <a:spLocks noGrp="1"/>
          </p:cNvSpPr>
          <p:nvPr>
            <p:ph type="ftr" sz="quarter" idx="11"/>
          </p:nvPr>
        </p:nvSpPr>
        <p:spPr/>
        <p:txBody>
          <a:bodyPr/>
          <a:lstStyle/>
          <a:p>
            <a:endParaRPr lang="en-US"/>
          </a:p>
        </p:txBody>
      </p:sp>
      <p:sp>
        <p:nvSpPr>
          <p:cNvPr id="9" name="Čuvar mesta za broj slajda 8">
            <a:extLst>
              <a:ext uri="{FF2B5EF4-FFF2-40B4-BE49-F238E27FC236}">
                <a16:creationId xmlns:a16="http://schemas.microsoft.com/office/drawing/2014/main" id="{9CDA117B-498A-F066-FE09-1A512FE8D966}"/>
              </a:ext>
            </a:extLst>
          </p:cNvPr>
          <p:cNvSpPr>
            <a:spLocks noGrp="1"/>
          </p:cNvSpPr>
          <p:nvPr>
            <p:ph type="sldNum" sz="quarter" idx="12"/>
          </p:nvPr>
        </p:nvSpPr>
        <p:spPr/>
        <p:txBody>
          <a:bodyPr/>
          <a:lstStyle/>
          <a:p>
            <a:fld id="{FB636501-5D8C-4767-98C9-EAF39C60BED7}" type="slidenum">
              <a:rPr lang="en-US" smtClean="0"/>
              <a:t>‹#›</a:t>
            </a:fld>
            <a:endParaRPr lang="en-US"/>
          </a:p>
        </p:txBody>
      </p:sp>
    </p:spTree>
    <p:extLst>
      <p:ext uri="{BB962C8B-B14F-4D97-AF65-F5344CB8AC3E}">
        <p14:creationId xmlns:p14="http://schemas.microsoft.com/office/powerpoint/2010/main" val="2342926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3523921-95B0-3D3F-5DF4-753D1449FA45}"/>
              </a:ext>
            </a:extLst>
          </p:cNvPr>
          <p:cNvSpPr>
            <a:spLocks noGrp="1"/>
          </p:cNvSpPr>
          <p:nvPr>
            <p:ph type="title"/>
          </p:nvPr>
        </p:nvSpPr>
        <p:spPr/>
        <p:txBody>
          <a:bodyPr/>
          <a:lstStyle/>
          <a:p>
            <a:r>
              <a:rPr lang="sr-Latn-RS"/>
              <a:t>Kliknite i uredite naslov mastera</a:t>
            </a:r>
            <a:endParaRPr lang="en-US"/>
          </a:p>
        </p:txBody>
      </p:sp>
      <p:sp>
        <p:nvSpPr>
          <p:cNvPr id="3" name="Čuvar mesta za datum 2">
            <a:extLst>
              <a:ext uri="{FF2B5EF4-FFF2-40B4-BE49-F238E27FC236}">
                <a16:creationId xmlns:a16="http://schemas.microsoft.com/office/drawing/2014/main" id="{5DEE65E2-F826-D88A-8ECE-2EE76C13681D}"/>
              </a:ext>
            </a:extLst>
          </p:cNvPr>
          <p:cNvSpPr>
            <a:spLocks noGrp="1"/>
          </p:cNvSpPr>
          <p:nvPr>
            <p:ph type="dt" sz="half" idx="10"/>
          </p:nvPr>
        </p:nvSpPr>
        <p:spPr/>
        <p:txBody>
          <a:bodyPr/>
          <a:lstStyle/>
          <a:p>
            <a:fld id="{17DE9CD3-E30A-4B72-AD1C-E72397089499}" type="datetimeFigureOut">
              <a:rPr lang="en-US" smtClean="0"/>
              <a:t>4/5/2023</a:t>
            </a:fld>
            <a:endParaRPr lang="en-US"/>
          </a:p>
        </p:txBody>
      </p:sp>
      <p:sp>
        <p:nvSpPr>
          <p:cNvPr id="4" name="Čuvar mesta za podnožje 3">
            <a:extLst>
              <a:ext uri="{FF2B5EF4-FFF2-40B4-BE49-F238E27FC236}">
                <a16:creationId xmlns:a16="http://schemas.microsoft.com/office/drawing/2014/main" id="{5DCA5D93-0002-1EAC-BEE0-5BB4098D04AA}"/>
              </a:ext>
            </a:extLst>
          </p:cNvPr>
          <p:cNvSpPr>
            <a:spLocks noGrp="1"/>
          </p:cNvSpPr>
          <p:nvPr>
            <p:ph type="ftr" sz="quarter" idx="11"/>
          </p:nvPr>
        </p:nvSpPr>
        <p:spPr/>
        <p:txBody>
          <a:bodyPr/>
          <a:lstStyle/>
          <a:p>
            <a:endParaRPr lang="en-US"/>
          </a:p>
        </p:txBody>
      </p:sp>
      <p:sp>
        <p:nvSpPr>
          <p:cNvPr id="5" name="Čuvar mesta za broj slajda 4">
            <a:extLst>
              <a:ext uri="{FF2B5EF4-FFF2-40B4-BE49-F238E27FC236}">
                <a16:creationId xmlns:a16="http://schemas.microsoft.com/office/drawing/2014/main" id="{920089E1-DAEF-376B-9F51-157591D8C12A}"/>
              </a:ext>
            </a:extLst>
          </p:cNvPr>
          <p:cNvSpPr>
            <a:spLocks noGrp="1"/>
          </p:cNvSpPr>
          <p:nvPr>
            <p:ph type="sldNum" sz="quarter" idx="12"/>
          </p:nvPr>
        </p:nvSpPr>
        <p:spPr/>
        <p:txBody>
          <a:bodyPr/>
          <a:lstStyle/>
          <a:p>
            <a:fld id="{FB636501-5D8C-4767-98C9-EAF39C60BED7}" type="slidenum">
              <a:rPr lang="en-US" smtClean="0"/>
              <a:t>‹#›</a:t>
            </a:fld>
            <a:endParaRPr lang="en-US"/>
          </a:p>
        </p:txBody>
      </p:sp>
    </p:spTree>
    <p:extLst>
      <p:ext uri="{BB962C8B-B14F-4D97-AF65-F5344CB8AC3E}">
        <p14:creationId xmlns:p14="http://schemas.microsoft.com/office/powerpoint/2010/main" val="3362897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no">
    <p:spTree>
      <p:nvGrpSpPr>
        <p:cNvPr id="1" name=""/>
        <p:cNvGrpSpPr/>
        <p:nvPr/>
      </p:nvGrpSpPr>
      <p:grpSpPr>
        <a:xfrm>
          <a:off x="0" y="0"/>
          <a:ext cx="0" cy="0"/>
          <a:chOff x="0" y="0"/>
          <a:chExt cx="0" cy="0"/>
        </a:xfrm>
      </p:grpSpPr>
      <p:sp>
        <p:nvSpPr>
          <p:cNvPr id="2" name="Čuvar mesta za datum 1">
            <a:extLst>
              <a:ext uri="{FF2B5EF4-FFF2-40B4-BE49-F238E27FC236}">
                <a16:creationId xmlns:a16="http://schemas.microsoft.com/office/drawing/2014/main" id="{8333C335-B29A-BB94-BA0A-3B3513E8EE97}"/>
              </a:ext>
            </a:extLst>
          </p:cNvPr>
          <p:cNvSpPr>
            <a:spLocks noGrp="1"/>
          </p:cNvSpPr>
          <p:nvPr>
            <p:ph type="dt" sz="half" idx="10"/>
          </p:nvPr>
        </p:nvSpPr>
        <p:spPr/>
        <p:txBody>
          <a:bodyPr/>
          <a:lstStyle/>
          <a:p>
            <a:fld id="{17DE9CD3-E30A-4B72-AD1C-E72397089499}" type="datetimeFigureOut">
              <a:rPr lang="en-US" smtClean="0"/>
              <a:t>4/5/2023</a:t>
            </a:fld>
            <a:endParaRPr lang="en-US"/>
          </a:p>
        </p:txBody>
      </p:sp>
      <p:sp>
        <p:nvSpPr>
          <p:cNvPr id="3" name="Čuvar mesta za podnožje 2">
            <a:extLst>
              <a:ext uri="{FF2B5EF4-FFF2-40B4-BE49-F238E27FC236}">
                <a16:creationId xmlns:a16="http://schemas.microsoft.com/office/drawing/2014/main" id="{704D57EB-9E2F-885D-1172-27C8049C4922}"/>
              </a:ext>
            </a:extLst>
          </p:cNvPr>
          <p:cNvSpPr>
            <a:spLocks noGrp="1"/>
          </p:cNvSpPr>
          <p:nvPr>
            <p:ph type="ftr" sz="quarter" idx="11"/>
          </p:nvPr>
        </p:nvSpPr>
        <p:spPr/>
        <p:txBody>
          <a:bodyPr/>
          <a:lstStyle/>
          <a:p>
            <a:endParaRPr lang="en-US"/>
          </a:p>
        </p:txBody>
      </p:sp>
      <p:sp>
        <p:nvSpPr>
          <p:cNvPr id="4" name="Čuvar mesta za broj slajda 3">
            <a:extLst>
              <a:ext uri="{FF2B5EF4-FFF2-40B4-BE49-F238E27FC236}">
                <a16:creationId xmlns:a16="http://schemas.microsoft.com/office/drawing/2014/main" id="{F8EDECB2-4B88-E852-E095-F6F945878AC3}"/>
              </a:ext>
            </a:extLst>
          </p:cNvPr>
          <p:cNvSpPr>
            <a:spLocks noGrp="1"/>
          </p:cNvSpPr>
          <p:nvPr>
            <p:ph type="sldNum" sz="quarter" idx="12"/>
          </p:nvPr>
        </p:nvSpPr>
        <p:spPr/>
        <p:txBody>
          <a:bodyPr/>
          <a:lstStyle/>
          <a:p>
            <a:fld id="{FB636501-5D8C-4767-98C9-EAF39C60BED7}" type="slidenum">
              <a:rPr lang="en-US" smtClean="0"/>
              <a:t>‹#›</a:t>
            </a:fld>
            <a:endParaRPr lang="en-US"/>
          </a:p>
        </p:txBody>
      </p:sp>
    </p:spTree>
    <p:extLst>
      <p:ext uri="{BB962C8B-B14F-4D97-AF65-F5344CB8AC3E}">
        <p14:creationId xmlns:p14="http://schemas.microsoft.com/office/powerpoint/2010/main" val="4292097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Sadržaj sa natpis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0A62E69-4512-D1DA-407B-C6EFE6FFD4BE}"/>
              </a:ext>
            </a:extLst>
          </p:cNvPr>
          <p:cNvSpPr>
            <a:spLocks noGrp="1"/>
          </p:cNvSpPr>
          <p:nvPr>
            <p:ph type="title"/>
          </p:nvPr>
        </p:nvSpPr>
        <p:spPr>
          <a:xfrm>
            <a:off x="839788" y="457200"/>
            <a:ext cx="3932237" cy="1600200"/>
          </a:xfrm>
        </p:spPr>
        <p:txBody>
          <a:bodyPr anchor="b"/>
          <a:lstStyle>
            <a:lvl1pPr>
              <a:defRPr sz="3200"/>
            </a:lvl1pPr>
          </a:lstStyle>
          <a:p>
            <a:r>
              <a:rPr lang="sr-Latn-RS"/>
              <a:t>Kliknite i uredite naslov mastera</a:t>
            </a:r>
            <a:endParaRPr lang="en-US"/>
          </a:p>
        </p:txBody>
      </p:sp>
      <p:sp>
        <p:nvSpPr>
          <p:cNvPr id="3" name="Čuvar mesta za sadržaj 2">
            <a:extLst>
              <a:ext uri="{FF2B5EF4-FFF2-40B4-BE49-F238E27FC236}">
                <a16:creationId xmlns:a16="http://schemas.microsoft.com/office/drawing/2014/main" id="{CE17AADF-6901-3B4B-86AA-E1820BCC6B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r-Latn-RS"/>
              <a:t>Kliknite da biste uredili stilove teksta mastera</a:t>
            </a:r>
          </a:p>
          <a:p>
            <a:pPr lvl="1"/>
            <a:r>
              <a:rPr lang="sr-Latn-RS"/>
              <a:t>Drugi nivo</a:t>
            </a:r>
          </a:p>
          <a:p>
            <a:pPr lvl="2"/>
            <a:r>
              <a:rPr lang="sr-Latn-RS"/>
              <a:t>Treći nivo</a:t>
            </a:r>
          </a:p>
          <a:p>
            <a:pPr lvl="3"/>
            <a:r>
              <a:rPr lang="sr-Latn-RS"/>
              <a:t>Četvrti nivo</a:t>
            </a:r>
          </a:p>
          <a:p>
            <a:pPr lvl="4"/>
            <a:r>
              <a:rPr lang="sr-Latn-RS"/>
              <a:t>Peti nivo</a:t>
            </a:r>
            <a:endParaRPr lang="en-US"/>
          </a:p>
        </p:txBody>
      </p:sp>
      <p:sp>
        <p:nvSpPr>
          <p:cNvPr id="4" name="Čuvar mesta za tekst 3">
            <a:extLst>
              <a:ext uri="{FF2B5EF4-FFF2-40B4-BE49-F238E27FC236}">
                <a16:creationId xmlns:a16="http://schemas.microsoft.com/office/drawing/2014/main" id="{71B8161B-248A-8687-00E4-6270DD632A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r-Latn-RS"/>
              <a:t>Kliknite da biste uredili stilove teksta mastera</a:t>
            </a:r>
          </a:p>
        </p:txBody>
      </p:sp>
      <p:sp>
        <p:nvSpPr>
          <p:cNvPr id="5" name="Čuvar mesta za datum 4">
            <a:extLst>
              <a:ext uri="{FF2B5EF4-FFF2-40B4-BE49-F238E27FC236}">
                <a16:creationId xmlns:a16="http://schemas.microsoft.com/office/drawing/2014/main" id="{1EB67269-C5A1-5951-99F1-1806DE8907DB}"/>
              </a:ext>
            </a:extLst>
          </p:cNvPr>
          <p:cNvSpPr>
            <a:spLocks noGrp="1"/>
          </p:cNvSpPr>
          <p:nvPr>
            <p:ph type="dt" sz="half" idx="10"/>
          </p:nvPr>
        </p:nvSpPr>
        <p:spPr/>
        <p:txBody>
          <a:bodyPr/>
          <a:lstStyle/>
          <a:p>
            <a:fld id="{17DE9CD3-E30A-4B72-AD1C-E72397089499}" type="datetimeFigureOut">
              <a:rPr lang="en-US" smtClean="0"/>
              <a:t>4/5/2023</a:t>
            </a:fld>
            <a:endParaRPr lang="en-US"/>
          </a:p>
        </p:txBody>
      </p:sp>
      <p:sp>
        <p:nvSpPr>
          <p:cNvPr id="6" name="Čuvar mesta za podnožje 5">
            <a:extLst>
              <a:ext uri="{FF2B5EF4-FFF2-40B4-BE49-F238E27FC236}">
                <a16:creationId xmlns:a16="http://schemas.microsoft.com/office/drawing/2014/main" id="{D14AE163-3F89-D0B5-3634-BD1FF02B86CA}"/>
              </a:ext>
            </a:extLst>
          </p:cNvPr>
          <p:cNvSpPr>
            <a:spLocks noGrp="1"/>
          </p:cNvSpPr>
          <p:nvPr>
            <p:ph type="ftr" sz="quarter" idx="11"/>
          </p:nvPr>
        </p:nvSpPr>
        <p:spPr/>
        <p:txBody>
          <a:bodyPr/>
          <a:lstStyle/>
          <a:p>
            <a:endParaRPr lang="en-US"/>
          </a:p>
        </p:txBody>
      </p:sp>
      <p:sp>
        <p:nvSpPr>
          <p:cNvPr id="7" name="Čuvar mesta za broj slajda 6">
            <a:extLst>
              <a:ext uri="{FF2B5EF4-FFF2-40B4-BE49-F238E27FC236}">
                <a16:creationId xmlns:a16="http://schemas.microsoft.com/office/drawing/2014/main" id="{C8B17572-9B6D-079C-BAEF-46E6A4C2FCE0}"/>
              </a:ext>
            </a:extLst>
          </p:cNvPr>
          <p:cNvSpPr>
            <a:spLocks noGrp="1"/>
          </p:cNvSpPr>
          <p:nvPr>
            <p:ph type="sldNum" sz="quarter" idx="12"/>
          </p:nvPr>
        </p:nvSpPr>
        <p:spPr/>
        <p:txBody>
          <a:bodyPr/>
          <a:lstStyle/>
          <a:p>
            <a:fld id="{FB636501-5D8C-4767-98C9-EAF39C60BED7}" type="slidenum">
              <a:rPr lang="en-US" smtClean="0"/>
              <a:t>‹#›</a:t>
            </a:fld>
            <a:endParaRPr lang="en-US"/>
          </a:p>
        </p:txBody>
      </p:sp>
    </p:spTree>
    <p:extLst>
      <p:ext uri="{BB962C8B-B14F-4D97-AF65-F5344CB8AC3E}">
        <p14:creationId xmlns:p14="http://schemas.microsoft.com/office/powerpoint/2010/main" val="890522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Slika sa natpis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34D43A8-3471-EB8A-ED8E-308E2B93162C}"/>
              </a:ext>
            </a:extLst>
          </p:cNvPr>
          <p:cNvSpPr>
            <a:spLocks noGrp="1"/>
          </p:cNvSpPr>
          <p:nvPr>
            <p:ph type="title"/>
          </p:nvPr>
        </p:nvSpPr>
        <p:spPr>
          <a:xfrm>
            <a:off x="839788" y="457200"/>
            <a:ext cx="3932237" cy="1600200"/>
          </a:xfrm>
        </p:spPr>
        <p:txBody>
          <a:bodyPr anchor="b"/>
          <a:lstStyle>
            <a:lvl1pPr>
              <a:defRPr sz="3200"/>
            </a:lvl1pPr>
          </a:lstStyle>
          <a:p>
            <a:r>
              <a:rPr lang="sr-Latn-RS"/>
              <a:t>Kliknite i uredite naslov mastera</a:t>
            </a:r>
            <a:endParaRPr lang="en-US"/>
          </a:p>
        </p:txBody>
      </p:sp>
      <p:sp>
        <p:nvSpPr>
          <p:cNvPr id="3" name="Čuvar mesta za sliku 2">
            <a:extLst>
              <a:ext uri="{FF2B5EF4-FFF2-40B4-BE49-F238E27FC236}">
                <a16:creationId xmlns:a16="http://schemas.microsoft.com/office/drawing/2014/main" id="{E67D4111-898D-23F1-1038-038ECC68AE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Čuvar mesta za tekst 3">
            <a:extLst>
              <a:ext uri="{FF2B5EF4-FFF2-40B4-BE49-F238E27FC236}">
                <a16:creationId xmlns:a16="http://schemas.microsoft.com/office/drawing/2014/main" id="{6AA238E3-6395-AA9E-FE43-4D9CDB4A43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r-Latn-RS"/>
              <a:t>Kliknite da biste uredili stilove teksta mastera</a:t>
            </a:r>
          </a:p>
        </p:txBody>
      </p:sp>
      <p:sp>
        <p:nvSpPr>
          <p:cNvPr id="5" name="Čuvar mesta za datum 4">
            <a:extLst>
              <a:ext uri="{FF2B5EF4-FFF2-40B4-BE49-F238E27FC236}">
                <a16:creationId xmlns:a16="http://schemas.microsoft.com/office/drawing/2014/main" id="{0132E4A7-67CA-5CD1-835F-2261E435E881}"/>
              </a:ext>
            </a:extLst>
          </p:cNvPr>
          <p:cNvSpPr>
            <a:spLocks noGrp="1"/>
          </p:cNvSpPr>
          <p:nvPr>
            <p:ph type="dt" sz="half" idx="10"/>
          </p:nvPr>
        </p:nvSpPr>
        <p:spPr/>
        <p:txBody>
          <a:bodyPr/>
          <a:lstStyle/>
          <a:p>
            <a:fld id="{17DE9CD3-E30A-4B72-AD1C-E72397089499}" type="datetimeFigureOut">
              <a:rPr lang="en-US" smtClean="0"/>
              <a:t>4/5/2023</a:t>
            </a:fld>
            <a:endParaRPr lang="en-US"/>
          </a:p>
        </p:txBody>
      </p:sp>
      <p:sp>
        <p:nvSpPr>
          <p:cNvPr id="6" name="Čuvar mesta za podnožje 5">
            <a:extLst>
              <a:ext uri="{FF2B5EF4-FFF2-40B4-BE49-F238E27FC236}">
                <a16:creationId xmlns:a16="http://schemas.microsoft.com/office/drawing/2014/main" id="{1D2F5EE8-4965-C5C7-40D6-DD57CF8E36B8}"/>
              </a:ext>
            </a:extLst>
          </p:cNvPr>
          <p:cNvSpPr>
            <a:spLocks noGrp="1"/>
          </p:cNvSpPr>
          <p:nvPr>
            <p:ph type="ftr" sz="quarter" idx="11"/>
          </p:nvPr>
        </p:nvSpPr>
        <p:spPr/>
        <p:txBody>
          <a:bodyPr/>
          <a:lstStyle/>
          <a:p>
            <a:endParaRPr lang="en-US"/>
          </a:p>
        </p:txBody>
      </p:sp>
      <p:sp>
        <p:nvSpPr>
          <p:cNvPr id="7" name="Čuvar mesta za broj slajda 6">
            <a:extLst>
              <a:ext uri="{FF2B5EF4-FFF2-40B4-BE49-F238E27FC236}">
                <a16:creationId xmlns:a16="http://schemas.microsoft.com/office/drawing/2014/main" id="{38DDD5FC-A49A-4895-E77D-2DC9464A6B57}"/>
              </a:ext>
            </a:extLst>
          </p:cNvPr>
          <p:cNvSpPr>
            <a:spLocks noGrp="1"/>
          </p:cNvSpPr>
          <p:nvPr>
            <p:ph type="sldNum" sz="quarter" idx="12"/>
          </p:nvPr>
        </p:nvSpPr>
        <p:spPr/>
        <p:txBody>
          <a:bodyPr/>
          <a:lstStyle/>
          <a:p>
            <a:fld id="{FB636501-5D8C-4767-98C9-EAF39C60BED7}" type="slidenum">
              <a:rPr lang="en-US" smtClean="0"/>
              <a:t>‹#›</a:t>
            </a:fld>
            <a:endParaRPr lang="en-US"/>
          </a:p>
        </p:txBody>
      </p:sp>
    </p:spTree>
    <p:extLst>
      <p:ext uri="{BB962C8B-B14F-4D97-AF65-F5344CB8AC3E}">
        <p14:creationId xmlns:p14="http://schemas.microsoft.com/office/powerpoint/2010/main" val="3674707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Čuvar mesta za naslov 1">
            <a:extLst>
              <a:ext uri="{FF2B5EF4-FFF2-40B4-BE49-F238E27FC236}">
                <a16:creationId xmlns:a16="http://schemas.microsoft.com/office/drawing/2014/main" id="{041C31C0-9A4B-392A-0D26-F4F15F9EAD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r-Latn-RS"/>
              <a:t>Kliknite i uredite naslov mastera</a:t>
            </a:r>
            <a:endParaRPr lang="en-US"/>
          </a:p>
        </p:txBody>
      </p:sp>
      <p:sp>
        <p:nvSpPr>
          <p:cNvPr id="3" name="Čuvar mesta za tekst 2">
            <a:extLst>
              <a:ext uri="{FF2B5EF4-FFF2-40B4-BE49-F238E27FC236}">
                <a16:creationId xmlns:a16="http://schemas.microsoft.com/office/drawing/2014/main" id="{8C5E91A5-E77D-A9F6-50A9-7C6C1EF099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r-Latn-RS"/>
              <a:t>Kliknite da biste uredili stilove teksta mastera</a:t>
            </a:r>
          </a:p>
          <a:p>
            <a:pPr lvl="1"/>
            <a:r>
              <a:rPr lang="sr-Latn-RS"/>
              <a:t>Drugi nivo</a:t>
            </a:r>
          </a:p>
          <a:p>
            <a:pPr lvl="2"/>
            <a:r>
              <a:rPr lang="sr-Latn-RS"/>
              <a:t>Treći nivo</a:t>
            </a:r>
          </a:p>
          <a:p>
            <a:pPr lvl="3"/>
            <a:r>
              <a:rPr lang="sr-Latn-RS"/>
              <a:t>Četvrti nivo</a:t>
            </a:r>
          </a:p>
          <a:p>
            <a:pPr lvl="4"/>
            <a:r>
              <a:rPr lang="sr-Latn-RS"/>
              <a:t>Peti nivo</a:t>
            </a:r>
            <a:endParaRPr lang="en-US"/>
          </a:p>
        </p:txBody>
      </p:sp>
      <p:sp>
        <p:nvSpPr>
          <p:cNvPr id="4" name="Čuvar mesta za datum 3">
            <a:extLst>
              <a:ext uri="{FF2B5EF4-FFF2-40B4-BE49-F238E27FC236}">
                <a16:creationId xmlns:a16="http://schemas.microsoft.com/office/drawing/2014/main" id="{FF726A62-CA1A-B449-D84A-6BE0EEE438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DE9CD3-E30A-4B72-AD1C-E72397089499}" type="datetimeFigureOut">
              <a:rPr lang="en-US" smtClean="0"/>
              <a:t>4/5/2023</a:t>
            </a:fld>
            <a:endParaRPr lang="en-US"/>
          </a:p>
        </p:txBody>
      </p:sp>
      <p:sp>
        <p:nvSpPr>
          <p:cNvPr id="5" name="Čuvar mesta za podnožje 4">
            <a:extLst>
              <a:ext uri="{FF2B5EF4-FFF2-40B4-BE49-F238E27FC236}">
                <a16:creationId xmlns:a16="http://schemas.microsoft.com/office/drawing/2014/main" id="{B13560C9-1E4C-70E6-0CA2-7D45BD001C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Čuvar mesta za broj slajda 5">
            <a:extLst>
              <a:ext uri="{FF2B5EF4-FFF2-40B4-BE49-F238E27FC236}">
                <a16:creationId xmlns:a16="http://schemas.microsoft.com/office/drawing/2014/main" id="{188DA7C9-DF5F-FFA6-D82D-630BF78A20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636501-5D8C-4767-98C9-EAF39C60BED7}" type="slidenum">
              <a:rPr lang="en-US" smtClean="0"/>
              <a:t>‹#›</a:t>
            </a:fld>
            <a:endParaRPr lang="en-US"/>
          </a:p>
        </p:txBody>
      </p:sp>
    </p:spTree>
    <p:extLst>
      <p:ext uri="{BB962C8B-B14F-4D97-AF65-F5344CB8AC3E}">
        <p14:creationId xmlns:p14="http://schemas.microsoft.com/office/powerpoint/2010/main" val="4132490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40DE434-7B3D-EBF9-D135-2F4FA0127117}"/>
              </a:ext>
            </a:extLst>
          </p:cNvPr>
          <p:cNvSpPr>
            <a:spLocks noGrp="1"/>
          </p:cNvSpPr>
          <p:nvPr>
            <p:ph type="ctrTitle"/>
          </p:nvPr>
        </p:nvSpPr>
        <p:spPr/>
        <p:txBody>
          <a:bodyPr/>
          <a:lstStyle/>
          <a:p>
            <a:r>
              <a:rPr lang="en-US"/>
              <a:t>Kriptologija 2</a:t>
            </a:r>
          </a:p>
        </p:txBody>
      </p:sp>
      <p:sp>
        <p:nvSpPr>
          <p:cNvPr id="3" name="Podnaslov 2">
            <a:extLst>
              <a:ext uri="{FF2B5EF4-FFF2-40B4-BE49-F238E27FC236}">
                <a16:creationId xmlns:a16="http://schemas.microsoft.com/office/drawing/2014/main" id="{10178A07-C24D-585C-860A-A9200B72300A}"/>
              </a:ext>
            </a:extLst>
          </p:cNvPr>
          <p:cNvSpPr>
            <a:spLocks noGrp="1"/>
          </p:cNvSpPr>
          <p:nvPr>
            <p:ph type="subTitle" idx="1"/>
          </p:nvPr>
        </p:nvSpPr>
        <p:spPr/>
        <p:txBody>
          <a:bodyPr/>
          <a:lstStyle/>
          <a:p>
            <a:r>
              <a:rPr lang="sr-Latn-RS" sz="3200"/>
              <a:t>I </a:t>
            </a:r>
            <a:r>
              <a:rPr lang="en-US" sz="3200"/>
              <a:t>kolokvijum</a:t>
            </a:r>
          </a:p>
        </p:txBody>
      </p:sp>
      <p:sp>
        <p:nvSpPr>
          <p:cNvPr id="4" name="Okvir za tekst 3">
            <a:extLst>
              <a:ext uri="{FF2B5EF4-FFF2-40B4-BE49-F238E27FC236}">
                <a16:creationId xmlns:a16="http://schemas.microsoft.com/office/drawing/2014/main" id="{3D1BA97C-F3C9-384E-B4C1-CC3C4B22D606}"/>
              </a:ext>
            </a:extLst>
          </p:cNvPr>
          <p:cNvSpPr txBox="1"/>
          <p:nvPr/>
        </p:nvSpPr>
        <p:spPr>
          <a:xfrm>
            <a:off x="8856955" y="5903650"/>
            <a:ext cx="3622089" cy="369332"/>
          </a:xfrm>
          <a:prstGeom prst="rect">
            <a:avLst/>
          </a:prstGeom>
          <a:noFill/>
        </p:spPr>
        <p:txBody>
          <a:bodyPr wrap="square" rtlCol="0">
            <a:spAutoFit/>
          </a:bodyPr>
          <a:lstStyle/>
          <a:p>
            <a:r>
              <a:rPr lang="en-US" sz="1800"/>
              <a:t>2019271380 Marko Smiljani</a:t>
            </a:r>
            <a:r>
              <a:rPr lang="sr-Latn-RS" sz="1800"/>
              <a:t>ć</a:t>
            </a:r>
            <a:endParaRPr lang="en-US" sz="1800"/>
          </a:p>
        </p:txBody>
      </p:sp>
    </p:spTree>
    <p:extLst>
      <p:ext uri="{BB962C8B-B14F-4D97-AF65-F5344CB8AC3E}">
        <p14:creationId xmlns:p14="http://schemas.microsoft.com/office/powerpoint/2010/main" val="3892695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slov 1">
            <a:extLst>
              <a:ext uri="{FF2B5EF4-FFF2-40B4-BE49-F238E27FC236}">
                <a16:creationId xmlns:a16="http://schemas.microsoft.com/office/drawing/2014/main" id="{9B7BBE02-5E1B-B11D-1E7E-8E496E3F89F1}"/>
              </a:ext>
            </a:extLst>
          </p:cNvPr>
          <p:cNvSpPr>
            <a:spLocks noGrp="1"/>
          </p:cNvSpPr>
          <p:nvPr>
            <p:ph idx="1"/>
          </p:nvPr>
        </p:nvSpPr>
        <p:spPr>
          <a:xfrm>
            <a:off x="838200" y="1168677"/>
            <a:ext cx="10515600" cy="4351338"/>
          </a:xfrm>
        </p:spPr>
        <p:txBody>
          <a:bodyPr>
            <a:normAutofit fontScale="85000" lnSpcReduction="20000"/>
          </a:bodyPr>
          <a:lstStyle/>
          <a:p>
            <a:pPr algn="l"/>
            <a:r>
              <a:rPr lang="en-US" b="0" i="0">
                <a:solidFill>
                  <a:srgbClr val="FF0000"/>
                </a:solidFill>
                <a:effectLst/>
                <a:latin typeface="Söhne"/>
              </a:rPr>
              <a:t>Linearna kriptoanaliza</a:t>
            </a:r>
            <a:r>
              <a:rPr lang="en-US" b="0" i="0">
                <a:solidFill>
                  <a:srgbClr val="374151"/>
                </a:solidFill>
                <a:effectLst/>
                <a:latin typeface="Söhne"/>
              </a:rPr>
              <a:t> je tehnika kriptoanalize koja se koristi za probijanje kriptografskih sistema koji koriste blok šifrovanje. Ova tehnika se fokusira na statističke korelacije između ulaza i izlaza blok šifre. Napadač pokušava da otkrije ove korelacije kako bi otkrio ključ i dešifrovao poruku.</a:t>
            </a:r>
          </a:p>
          <a:p>
            <a:pPr algn="l"/>
            <a:r>
              <a:rPr lang="en-US" b="0" i="0">
                <a:solidFill>
                  <a:srgbClr val="374151"/>
                </a:solidFill>
                <a:effectLst/>
                <a:latin typeface="Söhne"/>
              </a:rPr>
              <a:t>Da bi se zaštitili od linearne kriptoanalize, mogu se koristiti različite tehnike kriptografije, kao što su:</a:t>
            </a:r>
          </a:p>
          <a:p>
            <a:pPr algn="l">
              <a:buFont typeface="+mj-lt"/>
              <a:buAutoNum type="arabicPeriod"/>
            </a:pPr>
            <a:r>
              <a:rPr lang="en-US" b="0" i="0">
                <a:solidFill>
                  <a:schemeClr val="accent1"/>
                </a:solidFill>
                <a:effectLst/>
                <a:latin typeface="Söhne"/>
              </a:rPr>
              <a:t>Jači ključevi</a:t>
            </a:r>
            <a:r>
              <a:rPr lang="en-US" b="0" i="0">
                <a:solidFill>
                  <a:srgbClr val="374151"/>
                </a:solidFill>
                <a:effectLst/>
                <a:latin typeface="Söhne"/>
              </a:rPr>
              <a:t>: Korišćenje ključeva sa većom dužinom i složenijim algoritmima može otežati napadačima da otkriju statističke korelacije između ulaza i izlaza blok šifre.</a:t>
            </a:r>
          </a:p>
          <a:p>
            <a:pPr algn="l">
              <a:buFont typeface="+mj-lt"/>
              <a:buAutoNum type="arabicPeriod"/>
            </a:pPr>
            <a:r>
              <a:rPr lang="en-US" b="0" i="0">
                <a:solidFill>
                  <a:schemeClr val="accent1"/>
                </a:solidFill>
                <a:effectLst/>
                <a:latin typeface="Söhne"/>
              </a:rPr>
              <a:t>Dodavanje šuma</a:t>
            </a:r>
            <a:r>
              <a:rPr lang="en-US" b="0" i="0">
                <a:solidFill>
                  <a:srgbClr val="374151"/>
                </a:solidFill>
                <a:effectLst/>
                <a:latin typeface="Söhne"/>
              </a:rPr>
              <a:t>: Dodavanje slučajnih podataka u proces šifrovanja može otežati napadačima da otkriju statističke korelacije između ulaza i izlaza blok šifre.</a:t>
            </a:r>
          </a:p>
          <a:p>
            <a:pPr algn="l">
              <a:buFont typeface="+mj-lt"/>
              <a:buAutoNum type="arabicPeriod"/>
            </a:pPr>
            <a:r>
              <a:rPr lang="en-US" b="0" i="0">
                <a:solidFill>
                  <a:schemeClr val="accent1"/>
                </a:solidFill>
                <a:effectLst/>
                <a:latin typeface="Söhne"/>
              </a:rPr>
              <a:t>Analiza robusnosti</a:t>
            </a:r>
            <a:r>
              <a:rPr lang="en-US" b="0" i="0">
                <a:solidFill>
                  <a:srgbClr val="374151"/>
                </a:solidFill>
                <a:effectLst/>
                <a:latin typeface="Söhne"/>
              </a:rPr>
              <a:t>: Kriptografski sistemi se mogu testirati na različite načine kako bi se utvrdila njihova otpornost na linearnu analizu. Ova analiza može otkriti slabosti u sistemima koje napadači mogu iskoristiti.</a:t>
            </a:r>
          </a:p>
          <a:p>
            <a:endParaRPr lang="en-US"/>
          </a:p>
        </p:txBody>
      </p:sp>
    </p:spTree>
    <p:extLst>
      <p:ext uri="{BB962C8B-B14F-4D97-AF65-F5344CB8AC3E}">
        <p14:creationId xmlns:p14="http://schemas.microsoft.com/office/powerpoint/2010/main" val="2576227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Čuvar mesta za sadržaj 2">
            <a:extLst>
              <a:ext uri="{FF2B5EF4-FFF2-40B4-BE49-F238E27FC236}">
                <a16:creationId xmlns:a16="http://schemas.microsoft.com/office/drawing/2014/main" id="{CDCB6F88-8B6D-13D0-4E62-6576145F7979}"/>
              </a:ext>
            </a:extLst>
          </p:cNvPr>
          <p:cNvSpPr>
            <a:spLocks noGrp="1"/>
          </p:cNvSpPr>
          <p:nvPr>
            <p:ph idx="1"/>
          </p:nvPr>
        </p:nvSpPr>
        <p:spPr>
          <a:xfrm>
            <a:off x="758301" y="930883"/>
            <a:ext cx="10515600" cy="4996233"/>
          </a:xfrm>
        </p:spPr>
        <p:txBody>
          <a:bodyPr>
            <a:normAutofit fontScale="85000" lnSpcReduction="20000"/>
          </a:bodyPr>
          <a:lstStyle/>
          <a:p>
            <a:pPr algn="l"/>
            <a:r>
              <a:rPr lang="en-US" b="0" i="0">
                <a:solidFill>
                  <a:srgbClr val="FF0000"/>
                </a:solidFill>
                <a:effectLst/>
                <a:latin typeface="Söhne"/>
              </a:rPr>
              <a:t>Meet-in-the-middle</a:t>
            </a:r>
            <a:r>
              <a:rPr lang="en-US" b="0" i="0">
                <a:solidFill>
                  <a:srgbClr val="374151"/>
                </a:solidFill>
                <a:effectLst/>
                <a:latin typeface="Söhne"/>
              </a:rPr>
              <a:t> napad je tehnika kriptoanalize koja se koristi za probijanje kriptografskih sistema koji koriste dvosmernu enkripciju. Ova tehnika koristi spremišta memorije kako bi se otkrio ključ za enkripciju.</a:t>
            </a:r>
          </a:p>
          <a:p>
            <a:pPr algn="l"/>
            <a:r>
              <a:rPr lang="en-US" b="0" i="0">
                <a:solidFill>
                  <a:srgbClr val="374151"/>
                </a:solidFill>
                <a:effectLst/>
                <a:latin typeface="Söhne"/>
              </a:rPr>
              <a:t>Napadač koristi meet-in-the-middle napad tako što generiše sve moguće ključeve za prvu polovinu šifrovane poruke i čuva ih u spremištu memorije. Zatim, napadač generiše sve moguće ključeve za drugu polovinu šifrovane poruke i šifruje ih koristeći ključeve iz spremišta memorije. Kada napadač pronađe podudaranje, tada je to ključ koji se koristi za enkripciju poruke.</a:t>
            </a:r>
          </a:p>
          <a:p>
            <a:pPr algn="l"/>
            <a:r>
              <a:rPr lang="en-US" b="0" i="0">
                <a:solidFill>
                  <a:srgbClr val="374151"/>
                </a:solidFill>
                <a:effectLst/>
                <a:latin typeface="Söhne"/>
              </a:rPr>
              <a:t>Da bi se zaštitili od meet-in-the-middle napada, može se koristiti tehnika </a:t>
            </a:r>
            <a:r>
              <a:rPr lang="en-US" b="0" i="0">
                <a:solidFill>
                  <a:schemeClr val="accent1"/>
                </a:solidFill>
                <a:effectLst/>
                <a:latin typeface="Söhne"/>
              </a:rPr>
              <a:t>"key stretching"</a:t>
            </a:r>
            <a:r>
              <a:rPr lang="en-US" b="0" i="0">
                <a:solidFill>
                  <a:srgbClr val="374151"/>
                </a:solidFill>
                <a:effectLst/>
                <a:latin typeface="Söhne"/>
              </a:rPr>
              <a:t> (produženje ključa). Ova tehnika uključuje dodavanje dodatnih koraka u procesu generisanja ključa kako bi se povećala njegova složenost i otežalo napadačima generisanje svih mogućih ključeva.</a:t>
            </a:r>
          </a:p>
          <a:p>
            <a:pPr algn="l"/>
            <a:r>
              <a:rPr lang="en-US" b="0" i="0">
                <a:solidFill>
                  <a:srgbClr val="374151"/>
                </a:solidFill>
                <a:effectLst/>
                <a:latin typeface="Söhne"/>
              </a:rPr>
              <a:t>Takođe, korišćenje </a:t>
            </a:r>
            <a:r>
              <a:rPr lang="en-US" b="0" i="0">
                <a:solidFill>
                  <a:schemeClr val="accent1"/>
                </a:solidFill>
                <a:effectLst/>
                <a:latin typeface="Söhne"/>
              </a:rPr>
              <a:t>dužih i složenijih ključeva</a:t>
            </a:r>
            <a:r>
              <a:rPr lang="en-US" b="0" i="0">
                <a:solidFill>
                  <a:srgbClr val="374151"/>
                </a:solidFill>
                <a:effectLst/>
                <a:latin typeface="Söhne"/>
              </a:rPr>
              <a:t> može otežati napadačima generisanje svih mogućih ključeva za meet-in-the-middle napad. Kriptografski protokoli koji koriste jednosmernu enkripciju, kao što su hash funkcije, mogu biti sigurniji od meet-in-the-middle napada jer je teško izvesti reverzibilni proces enkripcije.</a:t>
            </a:r>
          </a:p>
          <a:p>
            <a:endParaRPr lang="en-US"/>
          </a:p>
        </p:txBody>
      </p:sp>
    </p:spTree>
    <p:extLst>
      <p:ext uri="{BB962C8B-B14F-4D97-AF65-F5344CB8AC3E}">
        <p14:creationId xmlns:p14="http://schemas.microsoft.com/office/powerpoint/2010/main" val="3245547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slov 1">
            <a:extLst>
              <a:ext uri="{FF2B5EF4-FFF2-40B4-BE49-F238E27FC236}">
                <a16:creationId xmlns:a16="http://schemas.microsoft.com/office/drawing/2014/main" id="{F1DF100E-E294-3272-8C58-BBA7ADF434E0}"/>
              </a:ext>
            </a:extLst>
          </p:cNvPr>
          <p:cNvSpPr>
            <a:spLocks noGrp="1"/>
          </p:cNvSpPr>
          <p:nvPr>
            <p:ph idx="1"/>
          </p:nvPr>
        </p:nvSpPr>
        <p:spPr>
          <a:xfrm>
            <a:off x="838200" y="710846"/>
            <a:ext cx="10515600" cy="5702638"/>
          </a:xfrm>
        </p:spPr>
        <p:txBody>
          <a:bodyPr>
            <a:normAutofit fontScale="85000" lnSpcReduction="20000"/>
          </a:bodyPr>
          <a:lstStyle/>
          <a:p>
            <a:pPr algn="l"/>
            <a:r>
              <a:rPr lang="en-US" b="0" i="0">
                <a:solidFill>
                  <a:srgbClr val="FF0000"/>
                </a:solidFill>
                <a:effectLst/>
                <a:latin typeface="Söhne"/>
              </a:rPr>
              <a:t>Timing napad</a:t>
            </a:r>
            <a:r>
              <a:rPr lang="en-US" b="0" i="0">
                <a:solidFill>
                  <a:srgbClr val="374151"/>
                </a:solidFill>
                <a:effectLst/>
                <a:latin typeface="Söhne"/>
              </a:rPr>
              <a:t> je vrsta kriptoanalize koja se koristi za probijanje kriptografskih sistema na osnovu vremena koje je potrebno da bi se obavio određeni kriptografski proces. Ova vrsta napada se zasniva na tome da se analizira vreme koje je potrebno da bi se izvršio određeni kriptografski proces kako bi se otkrio ključ koji se koristi za enkripciju.</a:t>
            </a:r>
          </a:p>
          <a:p>
            <a:pPr algn="l"/>
            <a:r>
              <a:rPr lang="en-US" b="0" i="0">
                <a:solidFill>
                  <a:srgbClr val="374151"/>
                </a:solidFill>
                <a:effectLst/>
                <a:latin typeface="Söhne"/>
              </a:rPr>
              <a:t>Napadač koristi timing napad tako što vrši analizu vremena koje je potrebno da bi se izvršio određeni kriptografski proces u različitim situacijama. Na primer, ako napadač ima pristup uređaju koji enkriptuje i dekriptuje poruke, može da meri vreme koje je potrebno da bi se poruka enkriptovala i dekriptovala i na taj način otkrije ključ za enkripciju.</a:t>
            </a:r>
          </a:p>
          <a:p>
            <a:pPr algn="l"/>
            <a:r>
              <a:rPr lang="en-US" b="0" i="0">
                <a:solidFill>
                  <a:srgbClr val="374151"/>
                </a:solidFill>
                <a:effectLst/>
                <a:latin typeface="Söhne"/>
              </a:rPr>
              <a:t>Da bi se zaštitili od timing napada, mogu se koristiti različite metode kao što su:</a:t>
            </a:r>
          </a:p>
          <a:p>
            <a:pPr algn="l">
              <a:buFont typeface="Arial" panose="020B0604020202020204" pitchFamily="34" charset="0"/>
              <a:buChar char="•"/>
            </a:pPr>
            <a:r>
              <a:rPr lang="en-US" b="0" i="0">
                <a:solidFill>
                  <a:srgbClr val="374151"/>
                </a:solidFill>
                <a:effectLst/>
                <a:latin typeface="Söhne"/>
              </a:rPr>
              <a:t>Upotreba </a:t>
            </a:r>
            <a:r>
              <a:rPr lang="en-US" b="0" i="0">
                <a:solidFill>
                  <a:schemeClr val="accent1"/>
                </a:solidFill>
                <a:effectLst/>
                <a:latin typeface="Söhne"/>
              </a:rPr>
              <a:t>konstantnih vremenskih operacija (CTO)</a:t>
            </a:r>
            <a:r>
              <a:rPr lang="en-US" b="0" i="0">
                <a:solidFill>
                  <a:schemeClr val="accent1">
                    <a:lumMod val="75000"/>
                  </a:schemeClr>
                </a:solidFill>
                <a:effectLst/>
                <a:latin typeface="Söhne"/>
              </a:rPr>
              <a:t> </a:t>
            </a:r>
            <a:r>
              <a:rPr lang="en-US" b="0" i="0">
                <a:solidFill>
                  <a:srgbClr val="374151"/>
                </a:solidFill>
                <a:effectLst/>
                <a:latin typeface="Söhne"/>
              </a:rPr>
              <a:t>koje osiguravaju da svaki put kada se kriptografski proces izvrši, vreme koje je potrebno da bi se proces izvršio bude isto bez obzira na podatke koji se obrađuju.</a:t>
            </a:r>
          </a:p>
          <a:p>
            <a:pPr algn="l">
              <a:buFont typeface="Arial" panose="020B0604020202020204" pitchFamily="34" charset="0"/>
              <a:buChar char="•"/>
            </a:pPr>
            <a:r>
              <a:rPr lang="en-US" b="0" i="0">
                <a:solidFill>
                  <a:srgbClr val="374151"/>
                </a:solidFill>
                <a:effectLst/>
                <a:latin typeface="Söhne"/>
              </a:rPr>
              <a:t>Upotreba </a:t>
            </a:r>
            <a:r>
              <a:rPr lang="en-US" b="0" i="0">
                <a:solidFill>
                  <a:schemeClr val="accent1"/>
                </a:solidFill>
                <a:effectLst/>
                <a:latin typeface="Söhne"/>
              </a:rPr>
              <a:t>šuma</a:t>
            </a:r>
            <a:r>
              <a:rPr lang="en-US" b="0" i="0">
                <a:solidFill>
                  <a:schemeClr val="accent1">
                    <a:lumMod val="75000"/>
                  </a:schemeClr>
                </a:solidFill>
                <a:effectLst/>
                <a:latin typeface="Söhne"/>
              </a:rPr>
              <a:t> </a:t>
            </a:r>
            <a:r>
              <a:rPr lang="en-US" b="0" i="0">
                <a:solidFill>
                  <a:srgbClr val="374151"/>
                </a:solidFill>
                <a:effectLst/>
                <a:latin typeface="Söhne"/>
              </a:rPr>
              <a:t>u kriptografskom procesu koji služi za zamagljivanje i otežava očitavanje vremena izvršavanja procesa.</a:t>
            </a:r>
          </a:p>
          <a:p>
            <a:pPr algn="l">
              <a:buFont typeface="Arial" panose="020B0604020202020204" pitchFamily="34" charset="0"/>
              <a:buChar char="•"/>
            </a:pPr>
            <a:r>
              <a:rPr lang="en-US" b="0" i="1">
                <a:solidFill>
                  <a:srgbClr val="374151"/>
                </a:solidFill>
                <a:effectLst/>
                <a:latin typeface="Söhne"/>
              </a:rPr>
              <a:t>Smanjenje broja interakcija koje napadač ima sa uređajem, što otežava prikupljanje podataka za analizu vremena.</a:t>
            </a:r>
          </a:p>
          <a:p>
            <a:endParaRPr lang="en-US"/>
          </a:p>
        </p:txBody>
      </p:sp>
    </p:spTree>
    <p:extLst>
      <p:ext uri="{BB962C8B-B14F-4D97-AF65-F5344CB8AC3E}">
        <p14:creationId xmlns:p14="http://schemas.microsoft.com/office/powerpoint/2010/main" val="326720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BE29CA6-F735-1FB6-21C1-2B7976A20114}"/>
              </a:ext>
            </a:extLst>
          </p:cNvPr>
          <p:cNvSpPr>
            <a:spLocks noGrp="1"/>
          </p:cNvSpPr>
          <p:nvPr>
            <p:ph type="title"/>
          </p:nvPr>
        </p:nvSpPr>
        <p:spPr>
          <a:xfrm>
            <a:off x="838200" y="173115"/>
            <a:ext cx="10515600" cy="1325563"/>
          </a:xfrm>
        </p:spPr>
        <p:txBody>
          <a:bodyPr>
            <a:normAutofit/>
          </a:bodyPr>
          <a:lstStyle/>
          <a:p>
            <a:r>
              <a:rPr lang="en-US" sz="3600"/>
              <a:t>2.2 Bezbedno progrmairanje</a:t>
            </a:r>
          </a:p>
        </p:txBody>
      </p:sp>
      <p:sp>
        <p:nvSpPr>
          <p:cNvPr id="3" name="Čuvar mesta za sadržaj 2">
            <a:extLst>
              <a:ext uri="{FF2B5EF4-FFF2-40B4-BE49-F238E27FC236}">
                <a16:creationId xmlns:a16="http://schemas.microsoft.com/office/drawing/2014/main" id="{0DDD7419-047B-E3A5-4DC2-085E0B1ABCA7}"/>
              </a:ext>
            </a:extLst>
          </p:cNvPr>
          <p:cNvSpPr>
            <a:spLocks noGrp="1"/>
          </p:cNvSpPr>
          <p:nvPr>
            <p:ph idx="1"/>
          </p:nvPr>
        </p:nvSpPr>
        <p:spPr>
          <a:xfrm>
            <a:off x="838200" y="1374390"/>
            <a:ext cx="10515600" cy="4767309"/>
          </a:xfrm>
        </p:spPr>
        <p:txBody>
          <a:bodyPr>
            <a:normAutofit/>
          </a:bodyPr>
          <a:lstStyle/>
          <a:p>
            <a:pPr algn="l"/>
            <a:r>
              <a:rPr lang="en-US" sz="2400" b="0" i="0">
                <a:solidFill>
                  <a:srgbClr val="374151"/>
                </a:solidFill>
                <a:effectLst/>
                <a:latin typeface="Söhne"/>
              </a:rPr>
              <a:t>Bezbedno programiranje je proces programiranja softvera koji je dizajniran da bude siguran i otporan na napade.</a:t>
            </a:r>
          </a:p>
          <a:p>
            <a:pPr algn="l"/>
            <a:r>
              <a:rPr lang="en-US" sz="2400" b="0" i="0">
                <a:solidFill>
                  <a:srgbClr val="374151"/>
                </a:solidFill>
                <a:effectLst/>
                <a:latin typeface="Söhne"/>
              </a:rPr>
              <a:t>Neke od bitnih koncepata i metoda bezbednog programiranja su:</a:t>
            </a:r>
          </a:p>
          <a:p>
            <a:pPr algn="l"/>
            <a:endParaRPr lang="en-US" sz="2400" b="0" i="0">
              <a:solidFill>
                <a:srgbClr val="374151"/>
              </a:solidFill>
              <a:effectLst/>
              <a:latin typeface="Söhne"/>
            </a:endParaRPr>
          </a:p>
          <a:p>
            <a:pPr algn="l">
              <a:buFont typeface="+mj-lt"/>
              <a:buAutoNum type="arabicPeriod"/>
            </a:pPr>
            <a:r>
              <a:rPr lang="en-US" sz="2300" b="0" i="0">
                <a:solidFill>
                  <a:srgbClr val="374151"/>
                </a:solidFill>
                <a:effectLst/>
                <a:latin typeface="Söhne"/>
              </a:rPr>
              <a:t>Validacija ulaza</a:t>
            </a:r>
          </a:p>
          <a:p>
            <a:pPr algn="l">
              <a:buFont typeface="+mj-lt"/>
              <a:buAutoNum type="arabicPeriod"/>
            </a:pPr>
            <a:r>
              <a:rPr lang="en-US" sz="2300" b="0" i="0">
                <a:solidFill>
                  <a:srgbClr val="374151"/>
                </a:solidFill>
                <a:effectLst/>
                <a:latin typeface="Söhne"/>
              </a:rPr>
              <a:t>Bezbedno skladištenje podataka</a:t>
            </a:r>
          </a:p>
          <a:p>
            <a:pPr algn="l">
              <a:buFont typeface="+mj-lt"/>
              <a:buAutoNum type="arabicPeriod"/>
            </a:pPr>
            <a:r>
              <a:rPr lang="en-US" sz="2300" b="0" i="0">
                <a:solidFill>
                  <a:srgbClr val="374151"/>
                </a:solidFill>
                <a:effectLst/>
                <a:latin typeface="Söhne"/>
              </a:rPr>
              <a:t>Prevencija napada na mreži</a:t>
            </a:r>
          </a:p>
          <a:p>
            <a:pPr algn="l">
              <a:buFont typeface="+mj-lt"/>
              <a:buAutoNum type="arabicPeriod"/>
            </a:pPr>
            <a:r>
              <a:rPr lang="en-US" sz="2300" b="0" i="0">
                <a:solidFill>
                  <a:srgbClr val="374151"/>
                </a:solidFill>
                <a:effectLst/>
                <a:latin typeface="Söhne"/>
              </a:rPr>
              <a:t>Primena sigurnog programskog koda</a:t>
            </a:r>
          </a:p>
          <a:p>
            <a:pPr algn="l">
              <a:buFont typeface="+mj-lt"/>
              <a:buAutoNum type="arabicPeriod"/>
            </a:pPr>
            <a:r>
              <a:rPr lang="en-US" sz="2300" b="0" i="0">
                <a:solidFill>
                  <a:srgbClr val="374151"/>
                </a:solidFill>
                <a:effectLst/>
                <a:latin typeface="Söhne"/>
              </a:rPr>
              <a:t>Otkrivanje ranjivosti</a:t>
            </a:r>
          </a:p>
          <a:p>
            <a:pPr algn="l">
              <a:buFont typeface="+mj-lt"/>
              <a:buAutoNum type="arabicPeriod"/>
            </a:pPr>
            <a:r>
              <a:rPr lang="en-US" sz="2300" b="0" i="0">
                <a:solidFill>
                  <a:srgbClr val="374151"/>
                </a:solidFill>
                <a:effectLst/>
                <a:latin typeface="Söhne"/>
              </a:rPr>
              <a:t>Nadgledanje i ažuriranje</a:t>
            </a:r>
          </a:p>
          <a:p>
            <a:pPr algn="l">
              <a:buFont typeface="+mj-lt"/>
              <a:buAutoNum type="arabicPeriod"/>
            </a:pPr>
            <a:r>
              <a:rPr lang="en-US" sz="2300" b="0" i="0">
                <a:solidFill>
                  <a:srgbClr val="374151"/>
                </a:solidFill>
                <a:effectLst/>
                <a:latin typeface="Söhne"/>
              </a:rPr>
              <a:t>Obuka i svest o bezbednosti</a:t>
            </a:r>
          </a:p>
        </p:txBody>
      </p:sp>
    </p:spTree>
    <p:extLst>
      <p:ext uri="{BB962C8B-B14F-4D97-AF65-F5344CB8AC3E}">
        <p14:creationId xmlns:p14="http://schemas.microsoft.com/office/powerpoint/2010/main" val="2670724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slov 1">
            <a:extLst>
              <a:ext uri="{FF2B5EF4-FFF2-40B4-BE49-F238E27FC236}">
                <a16:creationId xmlns:a16="http://schemas.microsoft.com/office/drawing/2014/main" id="{80A4752E-8B7F-FDCE-B984-8C37459F4973}"/>
              </a:ext>
            </a:extLst>
          </p:cNvPr>
          <p:cNvSpPr>
            <a:spLocks noGrp="1"/>
          </p:cNvSpPr>
          <p:nvPr>
            <p:ph idx="1"/>
          </p:nvPr>
        </p:nvSpPr>
        <p:spPr>
          <a:xfrm>
            <a:off x="838200" y="648069"/>
            <a:ext cx="10515600" cy="6116715"/>
          </a:xfrm>
        </p:spPr>
        <p:txBody>
          <a:bodyPr>
            <a:normAutofit fontScale="77500" lnSpcReduction="20000"/>
          </a:bodyPr>
          <a:lstStyle/>
          <a:p>
            <a:pPr algn="l"/>
            <a:r>
              <a:rPr lang="en-US" b="0" i="0">
                <a:solidFill>
                  <a:srgbClr val="FF0000"/>
                </a:solidFill>
                <a:effectLst/>
                <a:latin typeface="Söhne"/>
              </a:rPr>
              <a:t>Validacija ulaza </a:t>
            </a:r>
            <a:r>
              <a:rPr lang="en-US" b="0" i="0">
                <a:solidFill>
                  <a:srgbClr val="374151"/>
                </a:solidFill>
                <a:effectLst/>
                <a:latin typeface="Söhne"/>
              </a:rPr>
              <a:t>je važan proces u bezbednom programiranju koji se koristi za proveru da li korisnički unos ispunjava očekivane kriterijume. Ova provera se vrši na početku obrade unosa, pre nego što se korisnički unos prosledi dalje u aplikaciju.</a:t>
            </a:r>
          </a:p>
          <a:p>
            <a:pPr algn="l"/>
            <a:r>
              <a:rPr lang="en-US" b="0" i="1">
                <a:solidFill>
                  <a:srgbClr val="374151"/>
                </a:solidFill>
                <a:effectLst/>
                <a:latin typeface="Söhne"/>
              </a:rPr>
              <a:t>Kada se validacija ulaza ne primenjuje, aplikacija postaje podložna različitim vrstama napada, uključujući SQL injekcije, Cross-Site Scripting (XSS) i druge. Ovi napadi su često usmereni na otkrivanje i iskorišćavanje grešaka u načinu na koji aplikacija obrađuje korisničke ulaze</a:t>
            </a:r>
            <a:r>
              <a:rPr lang="en-US" b="0" i="0">
                <a:solidFill>
                  <a:srgbClr val="374151"/>
                </a:solidFill>
                <a:effectLst/>
                <a:latin typeface="Söhne"/>
              </a:rPr>
              <a:t>.</a:t>
            </a:r>
          </a:p>
          <a:p>
            <a:pPr algn="l"/>
            <a:r>
              <a:rPr lang="en-US" b="0" i="0">
                <a:solidFill>
                  <a:srgbClr val="374151"/>
                </a:solidFill>
                <a:effectLst/>
                <a:latin typeface="Söhne"/>
              </a:rPr>
              <a:t>Postoje različiti pristupi validaciji ulaza:</a:t>
            </a:r>
          </a:p>
          <a:p>
            <a:pPr algn="l">
              <a:buFont typeface="+mj-lt"/>
              <a:buAutoNum type="arabicPeriod"/>
            </a:pPr>
            <a:r>
              <a:rPr lang="en-US" sz="2600" b="0" i="1">
                <a:solidFill>
                  <a:schemeClr val="accent1"/>
                </a:solidFill>
                <a:effectLst/>
                <a:latin typeface="Söhne"/>
              </a:rPr>
              <a:t>Provera tipa podataka</a:t>
            </a:r>
            <a:r>
              <a:rPr lang="en-US" sz="2600" b="0" i="0">
                <a:solidFill>
                  <a:srgbClr val="374151"/>
                </a:solidFill>
                <a:effectLst/>
                <a:latin typeface="Söhne"/>
              </a:rPr>
              <a:t>: Provera da li korisnički unos odgovara očekivanom tipu podataka, kao što su tekstualni, numerički ili datumski podaci.</a:t>
            </a:r>
          </a:p>
          <a:p>
            <a:pPr algn="l">
              <a:buFont typeface="+mj-lt"/>
              <a:buAutoNum type="arabicPeriod"/>
            </a:pPr>
            <a:r>
              <a:rPr lang="en-US" sz="2600" b="0" i="1">
                <a:solidFill>
                  <a:schemeClr val="accent1"/>
                </a:solidFill>
                <a:effectLst/>
                <a:latin typeface="Söhne"/>
              </a:rPr>
              <a:t>Provera opsega vrednosti</a:t>
            </a:r>
            <a:r>
              <a:rPr lang="en-US" sz="2600" b="0" i="0">
                <a:solidFill>
                  <a:srgbClr val="374151"/>
                </a:solidFill>
                <a:effectLst/>
                <a:latin typeface="Söhne"/>
              </a:rPr>
              <a:t>: Provera da li korisnički unos ulazi u očekivani opseg vrednosti, kao što su minimalna i maksimalna dozvoljena vrednost.</a:t>
            </a:r>
          </a:p>
          <a:p>
            <a:pPr algn="l">
              <a:buFont typeface="+mj-lt"/>
              <a:buAutoNum type="arabicPeriod"/>
            </a:pPr>
            <a:r>
              <a:rPr lang="en-US" sz="2600" b="0" i="1">
                <a:solidFill>
                  <a:schemeClr val="accent1"/>
                </a:solidFill>
                <a:effectLst/>
                <a:latin typeface="Söhne"/>
              </a:rPr>
              <a:t>Provera dužine</a:t>
            </a:r>
            <a:r>
              <a:rPr lang="en-US" sz="2600" b="0" i="0">
                <a:solidFill>
                  <a:srgbClr val="374151"/>
                </a:solidFill>
                <a:effectLst/>
                <a:latin typeface="Söhne"/>
              </a:rPr>
              <a:t>: Provera da li je korisnički unos dovoljno dugačak ili prekratak, u zavisnosti od zahteva aplikacije.</a:t>
            </a:r>
          </a:p>
          <a:p>
            <a:pPr algn="l">
              <a:buFont typeface="+mj-lt"/>
              <a:buAutoNum type="arabicPeriod"/>
            </a:pPr>
            <a:r>
              <a:rPr lang="en-US" sz="2600" b="0" i="1">
                <a:solidFill>
                  <a:schemeClr val="accent1"/>
                </a:solidFill>
                <a:effectLst/>
                <a:latin typeface="Söhne"/>
              </a:rPr>
              <a:t>Provera sintakse</a:t>
            </a:r>
            <a:r>
              <a:rPr lang="en-US" sz="2600" b="0" i="0">
                <a:solidFill>
                  <a:srgbClr val="374151"/>
                </a:solidFill>
                <a:effectLst/>
                <a:latin typeface="Söhne"/>
              </a:rPr>
              <a:t>: Provera da li korisnički unos odgovara očekivanom formatu, kao što su e-mail adresa, broj telefona, JMBG itd.</a:t>
            </a:r>
          </a:p>
          <a:p>
            <a:pPr algn="l">
              <a:buFont typeface="+mj-lt"/>
              <a:buAutoNum type="arabicPeriod"/>
            </a:pPr>
            <a:r>
              <a:rPr lang="en-US" sz="2600" b="0" i="1">
                <a:solidFill>
                  <a:schemeClr val="accent1"/>
                </a:solidFill>
                <a:effectLst/>
                <a:latin typeface="Söhne"/>
              </a:rPr>
              <a:t>Provera validnosti</a:t>
            </a:r>
            <a:r>
              <a:rPr lang="en-US" sz="2600" b="0" i="0">
                <a:solidFill>
                  <a:schemeClr val="accent1">
                    <a:lumMod val="75000"/>
                  </a:schemeClr>
                </a:solidFill>
                <a:effectLst/>
                <a:latin typeface="Söhne"/>
              </a:rPr>
              <a:t>:</a:t>
            </a:r>
            <a:r>
              <a:rPr lang="en-US" sz="2600" b="0" i="0">
                <a:solidFill>
                  <a:srgbClr val="374151"/>
                </a:solidFill>
                <a:effectLst/>
                <a:latin typeface="Söhne"/>
              </a:rPr>
              <a:t> Provera da li korisnički unos odgovara očekivanom skupu vrednosti, kao što su broj računa, matični broj itd.</a:t>
            </a:r>
          </a:p>
          <a:p>
            <a:pPr algn="l">
              <a:buFont typeface="+mj-lt"/>
              <a:buAutoNum type="arabicPeriod"/>
            </a:pPr>
            <a:r>
              <a:rPr lang="en-US" sz="2600" b="0" i="1">
                <a:solidFill>
                  <a:schemeClr val="accent1"/>
                </a:solidFill>
                <a:effectLst/>
                <a:latin typeface="Söhne"/>
              </a:rPr>
              <a:t>Provera na osnovu konteksta</a:t>
            </a:r>
            <a:r>
              <a:rPr lang="en-US" sz="2600" b="0" i="0">
                <a:solidFill>
                  <a:schemeClr val="accent1">
                    <a:lumMod val="75000"/>
                  </a:schemeClr>
                </a:solidFill>
                <a:effectLst/>
                <a:latin typeface="Söhne"/>
              </a:rPr>
              <a:t>:</a:t>
            </a:r>
            <a:r>
              <a:rPr lang="en-US" sz="2600" b="0" i="0">
                <a:solidFill>
                  <a:srgbClr val="374151"/>
                </a:solidFill>
                <a:effectLst/>
                <a:latin typeface="Söhne"/>
              </a:rPr>
              <a:t> Provera da li korisnički unos odgovara kontekstu u kojem se nalazi, kao što su lozinke, korisnička imena i druge osetljive informacije.</a:t>
            </a:r>
          </a:p>
          <a:p>
            <a:endParaRPr lang="en-US"/>
          </a:p>
        </p:txBody>
      </p:sp>
    </p:spTree>
    <p:extLst>
      <p:ext uri="{BB962C8B-B14F-4D97-AF65-F5344CB8AC3E}">
        <p14:creationId xmlns:p14="http://schemas.microsoft.com/office/powerpoint/2010/main" val="1162087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Čuvar mesta za sadržaj 2">
            <a:extLst>
              <a:ext uri="{FF2B5EF4-FFF2-40B4-BE49-F238E27FC236}">
                <a16:creationId xmlns:a16="http://schemas.microsoft.com/office/drawing/2014/main" id="{B7D19842-CEA4-37D9-AF06-C84C9B9038E6}"/>
              </a:ext>
            </a:extLst>
          </p:cNvPr>
          <p:cNvSpPr>
            <a:spLocks noGrp="1"/>
          </p:cNvSpPr>
          <p:nvPr>
            <p:ph idx="1"/>
          </p:nvPr>
        </p:nvSpPr>
        <p:spPr>
          <a:xfrm>
            <a:off x="749424" y="494930"/>
            <a:ext cx="10515600" cy="5868139"/>
          </a:xfrm>
        </p:spPr>
        <p:txBody>
          <a:bodyPr>
            <a:normAutofit fontScale="77500" lnSpcReduction="20000"/>
          </a:bodyPr>
          <a:lstStyle/>
          <a:p>
            <a:r>
              <a:rPr lang="en-US" u="sng">
                <a:solidFill>
                  <a:schemeClr val="tx2">
                    <a:lumMod val="75000"/>
                  </a:schemeClr>
                </a:solidFill>
                <a:effectLst/>
                <a:latin typeface="Söhne"/>
              </a:rPr>
              <a:t>Validacija ulaza</a:t>
            </a:r>
            <a:r>
              <a:rPr lang="en-US" b="0" u="sng">
                <a:solidFill>
                  <a:srgbClr val="374151"/>
                </a:solidFill>
                <a:effectLst/>
                <a:latin typeface="Söhne"/>
              </a:rPr>
              <a:t> bi trebalo da se primenjuje u svim delovima aplikacije gde postoji unos podataka</a:t>
            </a:r>
            <a:r>
              <a:rPr lang="en-US" b="0" i="0">
                <a:solidFill>
                  <a:srgbClr val="374151"/>
                </a:solidFill>
                <a:effectLst/>
                <a:latin typeface="Söhne"/>
              </a:rPr>
              <a:t>, uključujući web forme, API pozive, upite u bazu podataka i druge. Uvođenje pravilne validacije ulaza je ključan korak u osiguravanju bezbednosti aplikacije i sprečavanju mnogih vrsta napada</a:t>
            </a:r>
            <a:endParaRPr lang="en-US">
              <a:solidFill>
                <a:srgbClr val="374151"/>
              </a:solidFill>
              <a:latin typeface="Söhne"/>
            </a:endParaRPr>
          </a:p>
          <a:p>
            <a:pPr algn="l"/>
            <a:r>
              <a:rPr lang="en-US" b="0" i="0">
                <a:solidFill>
                  <a:srgbClr val="374151"/>
                </a:solidFill>
                <a:effectLst/>
                <a:latin typeface="Söhne"/>
              </a:rPr>
              <a:t>SQL Injection i Cross-Site Scripting (XSS) su dve vrste često korišćenih napada u web aplikacijama. Obe vrste napada su posledica loše obrade korisničkog unosa u web aplikaciji.</a:t>
            </a:r>
          </a:p>
          <a:p>
            <a:pPr algn="l"/>
            <a:r>
              <a:rPr lang="en-US" b="0" i="0">
                <a:solidFill>
                  <a:schemeClr val="accent1"/>
                </a:solidFill>
                <a:effectLst/>
                <a:latin typeface="Söhne"/>
              </a:rPr>
              <a:t>SQL Injection </a:t>
            </a:r>
            <a:r>
              <a:rPr lang="en-US" b="0" i="0">
                <a:solidFill>
                  <a:srgbClr val="374151"/>
                </a:solidFill>
                <a:effectLst/>
                <a:latin typeface="Söhne"/>
              </a:rPr>
              <a:t>je vrsta napada koja se koristi za izvršavanje SQL upita kroz korisnički unos. Kada se ova vrsta napada uspešno izvede, napadač može da izmeni ili izbriše podatke iz baze podataka ili da pristupi osetljivim informacijama. Ovakvi napadi se obično izvode ubacivanjem SQL koda u polje za unos, na primer, u formi za pretragu ili kontakt formi.</a:t>
            </a:r>
          </a:p>
          <a:p>
            <a:pPr algn="l"/>
            <a:r>
              <a:rPr lang="en-US" b="0" i="0">
                <a:solidFill>
                  <a:schemeClr val="accent1"/>
                </a:solidFill>
                <a:effectLst/>
                <a:latin typeface="Söhne"/>
              </a:rPr>
              <a:t>XSS</a:t>
            </a:r>
            <a:r>
              <a:rPr lang="en-US" b="0" i="0">
                <a:solidFill>
                  <a:srgbClr val="374151"/>
                </a:solidFill>
                <a:effectLst/>
                <a:latin typeface="Söhne"/>
              </a:rPr>
              <a:t> je vrsta napada koja se koristi za ubrizgavanje zlonamernog koda u web stranicu. Napadač može da ubaci JavaScript kod u formu za unos ili komentare na stranici, čime može da ukrade korisničke podatke, izmeni izgled web stranice ili redirektuje korisnika na drugu stranicu. XSS napadi su posebno opasni jer napadač može da izvrši zlonameran kod na strani korisnika, što može dovesti do krađe osetljivih informacija ili preuzimanja kontrole nad korisničkim računom.</a:t>
            </a:r>
          </a:p>
          <a:p>
            <a:pPr algn="l"/>
            <a:r>
              <a:rPr lang="en-US" b="0" i="0">
                <a:solidFill>
                  <a:srgbClr val="374151"/>
                </a:solidFill>
                <a:effectLst/>
                <a:latin typeface="Söhne"/>
              </a:rPr>
              <a:t>Da bi se sprečili SQL Injection i XSS napadi, važno je primeniti odgovarajuće mere zaštite. To uključuje upotrebu parametrizovanih SQL upita, sanitizaciju korisničkog unosa i filtriranje HTML koda na stranicama koje prikazuju korisnički unos. Takođe je važno redovno ažurirati softver i primeniti najnovije zakrpe za bezbednost kako bi se smanjio rizik od poznatih ranjivosti.</a:t>
            </a:r>
          </a:p>
          <a:p>
            <a:endParaRPr lang="en-US"/>
          </a:p>
        </p:txBody>
      </p:sp>
    </p:spTree>
    <p:extLst>
      <p:ext uri="{BB962C8B-B14F-4D97-AF65-F5344CB8AC3E}">
        <p14:creationId xmlns:p14="http://schemas.microsoft.com/office/powerpoint/2010/main" val="464024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slov 1">
            <a:extLst>
              <a:ext uri="{FF2B5EF4-FFF2-40B4-BE49-F238E27FC236}">
                <a16:creationId xmlns:a16="http://schemas.microsoft.com/office/drawing/2014/main" id="{FD78361D-08D3-4D0D-BB97-A4E249EDEF4B}"/>
              </a:ext>
            </a:extLst>
          </p:cNvPr>
          <p:cNvSpPr>
            <a:spLocks noGrp="1"/>
          </p:cNvSpPr>
          <p:nvPr>
            <p:ph idx="1"/>
          </p:nvPr>
        </p:nvSpPr>
        <p:spPr>
          <a:xfrm>
            <a:off x="838200" y="568171"/>
            <a:ext cx="10515600" cy="6396361"/>
          </a:xfrm>
        </p:spPr>
        <p:txBody>
          <a:bodyPr>
            <a:normAutofit fontScale="77500" lnSpcReduction="20000"/>
          </a:bodyPr>
          <a:lstStyle/>
          <a:p>
            <a:pPr algn="l"/>
            <a:r>
              <a:rPr lang="en-US" b="0" i="0">
                <a:solidFill>
                  <a:srgbClr val="FF0000"/>
                </a:solidFill>
                <a:effectLst/>
                <a:latin typeface="Söhne"/>
              </a:rPr>
              <a:t>Bezbedno skladištenje podataka</a:t>
            </a:r>
            <a:r>
              <a:rPr lang="en-US" b="0" i="0">
                <a:solidFill>
                  <a:srgbClr val="374151"/>
                </a:solidFill>
                <a:effectLst/>
                <a:latin typeface="Söhne"/>
              </a:rPr>
              <a:t> je od ključne važnosti za očuvanje integriteta, poverljivosti i dostupnosti podataka. Bezbedno skladištenje podataka obuhvata niz fizičkih, tehničkih i organizacionih mera zaštite podataka kako bi se sprečio neovlašćen pristup, uništavanje ili modifikacija podataka.</a:t>
            </a:r>
          </a:p>
          <a:p>
            <a:pPr algn="l"/>
            <a:r>
              <a:rPr lang="en-US" b="0" i="0">
                <a:solidFill>
                  <a:srgbClr val="374151"/>
                </a:solidFill>
                <a:effectLst/>
                <a:latin typeface="Söhne"/>
              </a:rPr>
              <a:t>Jedan od načina za bezbedno skladištenje podataka je enkripcija podataka. </a:t>
            </a:r>
            <a:r>
              <a:rPr lang="en-US" b="0" i="0">
                <a:solidFill>
                  <a:schemeClr val="accent1"/>
                </a:solidFill>
                <a:effectLst/>
                <a:latin typeface="Söhne"/>
              </a:rPr>
              <a:t>Enkripcija</a:t>
            </a:r>
            <a:r>
              <a:rPr lang="en-US" b="0" i="0">
                <a:solidFill>
                  <a:srgbClr val="374151"/>
                </a:solidFill>
                <a:effectLst/>
                <a:latin typeface="Söhne"/>
              </a:rPr>
              <a:t> podataka je proces pretvaranja čitljivog teksta (plain text) u šifrovanu formu (ciphertext) korišćenjem algoritama za šifrovanje. Ovo se radi kako bi se sprečio neovlašćen pristup podacima od strane neautorizovanih osoba koje bi mogle da imaju fizički pristup skladištu ili pristup preko mreže. Kada se podaci enkriptuju, koristi se ključ za enkripciju koji se čuva odvojeno od samih podataka. Samo osobe koje poseduju odgovarajući ključ mogu da dešifruju podatke i dobiju originalni sadržaj.</a:t>
            </a:r>
          </a:p>
          <a:p>
            <a:pPr algn="l"/>
            <a:r>
              <a:rPr lang="en-US" b="0" i="0">
                <a:solidFill>
                  <a:srgbClr val="374151"/>
                </a:solidFill>
                <a:effectLst/>
                <a:latin typeface="Söhne"/>
              </a:rPr>
              <a:t>Druga važna mera za bezbedno skladištenje podataka je </a:t>
            </a:r>
            <a:r>
              <a:rPr lang="en-US" b="0" i="0">
                <a:solidFill>
                  <a:schemeClr val="accent1"/>
                </a:solidFill>
                <a:effectLst/>
                <a:latin typeface="Söhne"/>
              </a:rPr>
              <a:t>adekvatno upravljanje</a:t>
            </a:r>
            <a:r>
              <a:rPr lang="en-US" b="0" i="0">
                <a:solidFill>
                  <a:schemeClr val="accent5">
                    <a:lumMod val="75000"/>
                  </a:schemeClr>
                </a:solidFill>
                <a:effectLst/>
                <a:latin typeface="Söhne"/>
              </a:rPr>
              <a:t> </a:t>
            </a:r>
            <a:r>
              <a:rPr lang="en-US" b="0" i="0">
                <a:solidFill>
                  <a:schemeClr val="accent1"/>
                </a:solidFill>
                <a:effectLst/>
                <a:latin typeface="Söhne"/>
              </a:rPr>
              <a:t>pristupom</a:t>
            </a:r>
            <a:r>
              <a:rPr lang="en-US" b="0" i="0">
                <a:solidFill>
                  <a:srgbClr val="374151"/>
                </a:solidFill>
                <a:effectLst/>
                <a:latin typeface="Söhne"/>
              </a:rPr>
              <a:t>. Ovo podrazumeva određivanje ko ima pristup podacima i koje privilegije imaju. Ovo se može postići korišćenjem različitih nivoa pristupa i autentifikacijom korisnika, kao što su lozinke, biometrijski podaci ili kartice za pristup.</a:t>
            </a:r>
          </a:p>
          <a:p>
            <a:pPr algn="l"/>
            <a:r>
              <a:rPr lang="en-US" b="0" i="0">
                <a:solidFill>
                  <a:srgbClr val="374151"/>
                </a:solidFill>
                <a:effectLst/>
                <a:latin typeface="Söhne"/>
              </a:rPr>
              <a:t>Takođe je važno obezbediti </a:t>
            </a:r>
            <a:r>
              <a:rPr lang="en-US" b="0" i="0">
                <a:solidFill>
                  <a:schemeClr val="accent1"/>
                </a:solidFill>
                <a:effectLst/>
                <a:latin typeface="Söhne"/>
              </a:rPr>
              <a:t>rezervne kopije (backup)</a:t>
            </a:r>
            <a:r>
              <a:rPr lang="en-US" b="0" i="0">
                <a:solidFill>
                  <a:srgbClr val="374151"/>
                </a:solidFill>
                <a:effectLst/>
                <a:latin typeface="Söhne"/>
              </a:rPr>
              <a:t> podataka u slučaju da dođe do neželjenog gubitka ili oštećenja podataka. Backup podataka treba redovno praviti i čuvati na sigurnom mestu, van lokacije gde se čuvaju originalni podaci.</a:t>
            </a:r>
          </a:p>
          <a:p>
            <a:pPr algn="l"/>
            <a:r>
              <a:rPr lang="en-US" b="0" i="0">
                <a:solidFill>
                  <a:srgbClr val="374151"/>
                </a:solidFill>
                <a:effectLst/>
                <a:latin typeface="Söhne"/>
              </a:rPr>
              <a:t>Uz ove mere, takođe je važno obezbediti</a:t>
            </a:r>
            <a:r>
              <a:rPr lang="en-US" b="0" i="0">
                <a:solidFill>
                  <a:schemeClr val="accent5">
                    <a:lumMod val="75000"/>
                  </a:schemeClr>
                </a:solidFill>
                <a:effectLst/>
                <a:latin typeface="Söhne"/>
              </a:rPr>
              <a:t> </a:t>
            </a:r>
            <a:r>
              <a:rPr lang="en-US" b="0" i="0">
                <a:solidFill>
                  <a:schemeClr val="accent1"/>
                </a:solidFill>
                <a:effectLst/>
                <a:latin typeface="Söhne"/>
              </a:rPr>
              <a:t>fizičku zaštitu skladišta</a:t>
            </a:r>
            <a:r>
              <a:rPr lang="en-US" b="0" i="0">
                <a:solidFill>
                  <a:srgbClr val="374151"/>
                </a:solidFill>
                <a:effectLst/>
                <a:latin typeface="Söhne"/>
              </a:rPr>
              <a:t> podataka, poput </a:t>
            </a:r>
            <a:r>
              <a:rPr lang="en-US" b="0" i="1">
                <a:solidFill>
                  <a:srgbClr val="374151"/>
                </a:solidFill>
                <a:effectLst/>
                <a:latin typeface="Söhne"/>
              </a:rPr>
              <a:t>pristupa sa ograničenim dozvolama</a:t>
            </a:r>
            <a:r>
              <a:rPr lang="en-US" b="0" i="0">
                <a:solidFill>
                  <a:srgbClr val="374151"/>
                </a:solidFill>
                <a:effectLst/>
                <a:latin typeface="Söhne"/>
              </a:rPr>
              <a:t>, </a:t>
            </a:r>
            <a:r>
              <a:rPr lang="en-US" b="0" i="1">
                <a:solidFill>
                  <a:srgbClr val="374151"/>
                </a:solidFill>
                <a:effectLst/>
                <a:latin typeface="Söhne"/>
              </a:rPr>
              <a:t>zaštite od prirodnih katastrofa i slično.</a:t>
            </a:r>
            <a:r>
              <a:rPr lang="en-US" b="0" i="0">
                <a:solidFill>
                  <a:srgbClr val="374151"/>
                </a:solidFill>
                <a:effectLst/>
                <a:latin typeface="Söhne"/>
              </a:rPr>
              <a:t> Kombinovanjem ovih mera, može se osigurati da se podaci skladište na bezbedan način i da su zaštićeni od neovlašćenog pristupa ili oštećenja.</a:t>
            </a:r>
          </a:p>
          <a:p>
            <a:endParaRPr lang="en-US"/>
          </a:p>
        </p:txBody>
      </p:sp>
    </p:spTree>
    <p:extLst>
      <p:ext uri="{BB962C8B-B14F-4D97-AF65-F5344CB8AC3E}">
        <p14:creationId xmlns:p14="http://schemas.microsoft.com/office/powerpoint/2010/main" val="906442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Čuvar mesta za sadržaj 2">
            <a:extLst>
              <a:ext uri="{FF2B5EF4-FFF2-40B4-BE49-F238E27FC236}">
                <a16:creationId xmlns:a16="http://schemas.microsoft.com/office/drawing/2014/main" id="{0B570FD0-56B7-3F28-0E08-5F22787EA42B}"/>
              </a:ext>
            </a:extLst>
          </p:cNvPr>
          <p:cNvSpPr>
            <a:spLocks noGrp="1"/>
          </p:cNvSpPr>
          <p:nvPr>
            <p:ph idx="1"/>
          </p:nvPr>
        </p:nvSpPr>
        <p:spPr>
          <a:xfrm>
            <a:off x="838200" y="440554"/>
            <a:ext cx="10515600" cy="6118934"/>
          </a:xfrm>
        </p:spPr>
        <p:txBody>
          <a:bodyPr>
            <a:normAutofit fontScale="77500" lnSpcReduction="20000"/>
          </a:bodyPr>
          <a:lstStyle/>
          <a:p>
            <a:pPr algn="l"/>
            <a:r>
              <a:rPr lang="en-US" b="0" i="0">
                <a:solidFill>
                  <a:srgbClr val="374151"/>
                </a:solidFill>
                <a:effectLst/>
                <a:latin typeface="Söhne"/>
              </a:rPr>
              <a:t>Postoji mnogo različitih vrsta </a:t>
            </a:r>
            <a:r>
              <a:rPr lang="en-US" b="0" i="0">
                <a:solidFill>
                  <a:srgbClr val="FF0000"/>
                </a:solidFill>
                <a:effectLst/>
                <a:latin typeface="Söhne"/>
              </a:rPr>
              <a:t>mrežnih napada</a:t>
            </a:r>
            <a:r>
              <a:rPr lang="en-US" b="0" i="0">
                <a:solidFill>
                  <a:srgbClr val="374151"/>
                </a:solidFill>
                <a:effectLst/>
                <a:latin typeface="Söhne"/>
              </a:rPr>
              <a:t>, a neke od najčešćih su:</a:t>
            </a:r>
          </a:p>
          <a:p>
            <a:pPr algn="l">
              <a:buFont typeface="+mj-lt"/>
              <a:buAutoNum type="arabicPeriod"/>
            </a:pPr>
            <a:r>
              <a:rPr lang="en-US" b="0" i="0">
                <a:solidFill>
                  <a:schemeClr val="accent1"/>
                </a:solidFill>
                <a:effectLst/>
                <a:latin typeface="Söhne"/>
              </a:rPr>
              <a:t>DoS/DDoS napad</a:t>
            </a:r>
            <a:r>
              <a:rPr lang="en-US" b="0" i="0">
                <a:solidFill>
                  <a:srgbClr val="374151"/>
                </a:solidFill>
                <a:effectLst/>
                <a:latin typeface="Söhne"/>
              </a:rPr>
              <a:t> - napad usmeren na preopterećenje servera ili mrežne infrastrukture, što dovodi do nemogućnosti normalnog funkcionisanja.</a:t>
            </a:r>
          </a:p>
          <a:p>
            <a:pPr algn="l">
              <a:buFont typeface="+mj-lt"/>
              <a:buAutoNum type="arabicPeriod"/>
            </a:pPr>
            <a:r>
              <a:rPr lang="en-US" b="0" i="1">
                <a:solidFill>
                  <a:schemeClr val="accent1"/>
                </a:solidFill>
                <a:effectLst/>
                <a:latin typeface="Söhne"/>
              </a:rPr>
              <a:t>Phishing</a:t>
            </a:r>
            <a:r>
              <a:rPr lang="en-US" b="0" i="0">
                <a:solidFill>
                  <a:schemeClr val="accent1"/>
                </a:solidFill>
                <a:effectLst/>
                <a:latin typeface="Söhne"/>
              </a:rPr>
              <a:t> </a:t>
            </a:r>
            <a:r>
              <a:rPr lang="en-US" b="0" i="0">
                <a:solidFill>
                  <a:srgbClr val="374151"/>
                </a:solidFill>
                <a:effectLst/>
                <a:latin typeface="Söhne"/>
              </a:rPr>
              <a:t>- napad koji se koristi za krađu osetljivih informacija, kao što su lozinke i podaci o kreditnim karticama. Napadači obično šalju lažne e-mailove ili poruke koje izgledaju legitimno i pokušavaju da prevare žrtvu da otkrije svoje informacije.</a:t>
            </a:r>
          </a:p>
          <a:p>
            <a:pPr algn="l">
              <a:buFont typeface="+mj-lt"/>
              <a:buAutoNum type="arabicPeriod"/>
            </a:pPr>
            <a:r>
              <a:rPr lang="en-US" b="0" i="1">
                <a:solidFill>
                  <a:schemeClr val="accent1"/>
                </a:solidFill>
                <a:effectLst/>
                <a:latin typeface="Söhne"/>
              </a:rPr>
              <a:t>Malware</a:t>
            </a:r>
            <a:r>
              <a:rPr lang="en-US" b="0" i="0">
                <a:solidFill>
                  <a:srgbClr val="374151"/>
                </a:solidFill>
                <a:effectLst/>
                <a:latin typeface="Söhne"/>
              </a:rPr>
              <a:t> - napad koji se koristi za instaliranje zlonamernog softvera na žrtvinom računaru ili mreži. To može dovesti do krađe podataka, oštećenja sistema ili drugih nepoželjnih posledica.</a:t>
            </a:r>
          </a:p>
          <a:p>
            <a:pPr algn="l">
              <a:buFont typeface="+mj-lt"/>
              <a:buAutoNum type="arabicPeriod"/>
            </a:pPr>
            <a:r>
              <a:rPr lang="en-US" b="0" i="1">
                <a:solidFill>
                  <a:schemeClr val="accent1"/>
                </a:solidFill>
                <a:effectLst/>
                <a:latin typeface="Söhne"/>
              </a:rPr>
              <a:t>Man-in-the-middle (MITM)</a:t>
            </a:r>
            <a:r>
              <a:rPr lang="en-US" b="0" i="1">
                <a:solidFill>
                  <a:srgbClr val="374151"/>
                </a:solidFill>
                <a:effectLst/>
                <a:latin typeface="Söhne"/>
              </a:rPr>
              <a:t> napad</a:t>
            </a:r>
            <a:r>
              <a:rPr lang="en-US" b="0" i="0">
                <a:solidFill>
                  <a:srgbClr val="374151"/>
                </a:solidFill>
                <a:effectLst/>
                <a:latin typeface="Söhne"/>
              </a:rPr>
              <a:t> - napad koji omogućava napadaču da presreće i menja komunikaciju između dve strane u mreži, što može dovesti do krađe podataka i drugih neželjenih posledica.</a:t>
            </a:r>
          </a:p>
          <a:p>
            <a:pPr algn="l">
              <a:buFont typeface="+mj-lt"/>
              <a:buAutoNum type="arabicPeriod"/>
            </a:pPr>
            <a:r>
              <a:rPr lang="en-US" b="0" i="1">
                <a:solidFill>
                  <a:schemeClr val="accent1"/>
                </a:solidFill>
                <a:effectLst/>
                <a:latin typeface="Söhne"/>
              </a:rPr>
              <a:t>DNS napad</a:t>
            </a:r>
            <a:r>
              <a:rPr lang="en-US" b="0" i="0">
                <a:solidFill>
                  <a:schemeClr val="accent1"/>
                </a:solidFill>
                <a:effectLst/>
                <a:latin typeface="Söhne"/>
              </a:rPr>
              <a:t> </a:t>
            </a:r>
            <a:r>
              <a:rPr lang="en-US" b="0" i="0">
                <a:solidFill>
                  <a:srgbClr val="374151"/>
                </a:solidFill>
                <a:effectLst/>
                <a:latin typeface="Söhne"/>
              </a:rPr>
              <a:t>- napad usmeren na DNS servere, što dovodi do promene ili blokiranja pravilnih DNS zapisa. To može dovesti do preusmeravanja sajtova na zlonamerne servere ili drugih neželjenih posledica.</a:t>
            </a:r>
          </a:p>
          <a:p>
            <a:pPr algn="l">
              <a:buFont typeface="+mj-lt"/>
              <a:buAutoNum type="arabicPeriod"/>
            </a:pPr>
            <a:r>
              <a:rPr lang="en-US" b="0" i="1">
                <a:solidFill>
                  <a:schemeClr val="accent1"/>
                </a:solidFill>
                <a:effectLst/>
                <a:latin typeface="Söhne"/>
              </a:rPr>
              <a:t>SQL Injection</a:t>
            </a:r>
            <a:r>
              <a:rPr lang="en-US" b="0" i="1">
                <a:solidFill>
                  <a:srgbClr val="374151"/>
                </a:solidFill>
                <a:effectLst/>
                <a:latin typeface="Söhne"/>
              </a:rPr>
              <a:t> napad</a:t>
            </a:r>
            <a:r>
              <a:rPr lang="en-US" b="0" i="0">
                <a:solidFill>
                  <a:srgbClr val="374151"/>
                </a:solidFill>
                <a:effectLst/>
                <a:latin typeface="Söhne"/>
              </a:rPr>
              <a:t> - napad koji se koristi za manipulisanje SQL upitima koje koristi veb aplikacija, što može dovesti do krađe podataka ili oštećenja sistema.</a:t>
            </a:r>
          </a:p>
          <a:p>
            <a:pPr marL="0" indent="0" algn="l">
              <a:buNone/>
            </a:pPr>
            <a:endParaRPr lang="en-US">
              <a:solidFill>
                <a:srgbClr val="374151"/>
              </a:solidFill>
              <a:latin typeface="Söhne"/>
            </a:endParaRPr>
          </a:p>
          <a:p>
            <a:pPr marL="0" indent="0" algn="l">
              <a:buNone/>
            </a:pPr>
            <a:r>
              <a:rPr lang="en-US" b="0" i="0">
                <a:solidFill>
                  <a:srgbClr val="374151"/>
                </a:solidFill>
                <a:effectLst/>
                <a:latin typeface="Söhne"/>
              </a:rPr>
              <a:t>Koncepti koji se odnosi na preventivne mere koje se primenjuju kako bi se smanjio rizik od napada na mrežu. To može uključivati primenu</a:t>
            </a:r>
            <a:r>
              <a:rPr lang="en-US" b="0" i="1">
                <a:solidFill>
                  <a:srgbClr val="374151"/>
                </a:solidFill>
                <a:effectLst/>
                <a:latin typeface="Söhne"/>
              </a:rPr>
              <a:t> </a:t>
            </a:r>
            <a:r>
              <a:rPr lang="en-US" b="0" i="1">
                <a:solidFill>
                  <a:schemeClr val="accent1"/>
                </a:solidFill>
                <a:effectLst/>
                <a:latin typeface="Söhne"/>
              </a:rPr>
              <a:t>firewalla, enkripciju podataka, SSL/TLS zaštite, i tako dalje</a:t>
            </a:r>
            <a:r>
              <a:rPr lang="en-US" b="0" i="0">
                <a:solidFill>
                  <a:schemeClr val="accent5">
                    <a:lumMod val="75000"/>
                  </a:schemeClr>
                </a:solidFill>
                <a:effectLst/>
                <a:latin typeface="Söhne"/>
              </a:rPr>
              <a:t>.</a:t>
            </a:r>
          </a:p>
        </p:txBody>
      </p:sp>
    </p:spTree>
    <p:extLst>
      <p:ext uri="{BB962C8B-B14F-4D97-AF65-F5344CB8AC3E}">
        <p14:creationId xmlns:p14="http://schemas.microsoft.com/office/powerpoint/2010/main" val="1161812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Čuvar mesta za sadržaj 2">
            <a:extLst>
              <a:ext uri="{FF2B5EF4-FFF2-40B4-BE49-F238E27FC236}">
                <a16:creationId xmlns:a16="http://schemas.microsoft.com/office/drawing/2014/main" id="{6806DB78-110E-B756-A1A4-9A507774960C}"/>
              </a:ext>
            </a:extLst>
          </p:cNvPr>
          <p:cNvSpPr>
            <a:spLocks noGrp="1"/>
          </p:cNvSpPr>
          <p:nvPr>
            <p:ph idx="1"/>
          </p:nvPr>
        </p:nvSpPr>
        <p:spPr>
          <a:xfrm>
            <a:off x="838200" y="949911"/>
            <a:ext cx="10515600" cy="5495278"/>
          </a:xfrm>
        </p:spPr>
        <p:txBody>
          <a:bodyPr>
            <a:normAutofit fontScale="77500" lnSpcReduction="20000"/>
          </a:bodyPr>
          <a:lstStyle/>
          <a:p>
            <a:pPr algn="l"/>
            <a:r>
              <a:rPr lang="en-US" b="0" i="0">
                <a:solidFill>
                  <a:srgbClr val="FF0000"/>
                </a:solidFill>
                <a:effectLst/>
                <a:latin typeface="Söhne"/>
              </a:rPr>
              <a:t>Otkrivanje ranjivosti</a:t>
            </a:r>
            <a:r>
              <a:rPr lang="en-US" b="0" i="0">
                <a:solidFill>
                  <a:srgbClr val="374151"/>
                </a:solidFill>
                <a:effectLst/>
                <a:latin typeface="Söhne"/>
              </a:rPr>
              <a:t> se odnosi na proces identifikacije propusta u softverskim aplikacijama, operativnim sistemima ili mrežama, koji mogu dovesti do bezbednosnih propusta. To može biti ključni korak u osiguravanju sigurnosti informacija i mrežne infrastrukture.</a:t>
            </a:r>
          </a:p>
          <a:p>
            <a:pPr algn="l"/>
            <a:r>
              <a:rPr lang="en-US" b="0" i="0">
                <a:solidFill>
                  <a:srgbClr val="374151"/>
                </a:solidFill>
                <a:effectLst/>
                <a:latin typeface="Söhne"/>
              </a:rPr>
              <a:t>Postoje različiti načini otkrivanja ranjivosti:</a:t>
            </a:r>
          </a:p>
          <a:p>
            <a:pPr algn="l">
              <a:buFont typeface="+mj-lt"/>
              <a:buAutoNum type="arabicPeriod"/>
            </a:pPr>
            <a:r>
              <a:rPr lang="en-US" b="0" i="0">
                <a:solidFill>
                  <a:schemeClr val="accent1"/>
                </a:solidFill>
                <a:effectLst/>
                <a:latin typeface="Söhne"/>
              </a:rPr>
              <a:t>Ručno testiranje</a:t>
            </a:r>
            <a:r>
              <a:rPr lang="en-US" b="0" i="0">
                <a:solidFill>
                  <a:srgbClr val="374151"/>
                </a:solidFill>
                <a:effectLst/>
                <a:latin typeface="Söhne"/>
              </a:rPr>
              <a:t>: Ručno testiranje se sprovodi tako što se programeri ili profesionalci za bezbednost umrežavanja fokusiraju na određene delove aplikacije ili sistema kako bi otkrili propuste u kodu ili konfiguraciji.</a:t>
            </a:r>
          </a:p>
          <a:p>
            <a:pPr algn="l">
              <a:buFont typeface="+mj-lt"/>
              <a:buAutoNum type="arabicPeriod"/>
            </a:pPr>
            <a:r>
              <a:rPr lang="en-US" b="0" i="0">
                <a:solidFill>
                  <a:schemeClr val="accent1"/>
                </a:solidFill>
                <a:effectLst/>
                <a:latin typeface="Söhne"/>
              </a:rPr>
              <a:t>Automatizovano testiranje</a:t>
            </a:r>
            <a:r>
              <a:rPr lang="en-US" b="0" i="0">
                <a:solidFill>
                  <a:srgbClr val="374151"/>
                </a:solidFill>
                <a:effectLst/>
                <a:latin typeface="Söhne"/>
              </a:rPr>
              <a:t>: Automatizovano testiranje uključuje korišćenje softverskih alata za skeniranje i analizu aplikacija, operativnih sistema ili mreža kako bi se otkrili sigurnosni propusti. Ovi alati mogu automatski tražiti poznate ranjivosti i propuste.</a:t>
            </a:r>
          </a:p>
          <a:p>
            <a:pPr algn="l">
              <a:buFont typeface="+mj-lt"/>
              <a:buAutoNum type="arabicPeriod"/>
            </a:pPr>
            <a:r>
              <a:rPr lang="en-US" b="0" i="0">
                <a:solidFill>
                  <a:schemeClr val="accent1"/>
                </a:solidFill>
                <a:effectLst/>
                <a:latin typeface="Söhne"/>
              </a:rPr>
              <a:t>Penetraciono testiranje</a:t>
            </a:r>
            <a:r>
              <a:rPr lang="en-US" b="0" i="0">
                <a:solidFill>
                  <a:srgbClr val="374151"/>
                </a:solidFill>
                <a:effectLst/>
                <a:latin typeface="Söhne"/>
              </a:rPr>
              <a:t>: Penetraciono testiranje uključuje simulaciju napada na mrežu, operativni sistem ili aplikaciju kako bi se utvrdili nivoi sigurnosti i ranjivosti. Ovaj proces se često sprovodi uz pomoć profesionalaca za bezbednost umrežavanja.</a:t>
            </a:r>
            <a:endParaRPr lang="sr-Latn-RS"/>
          </a:p>
          <a:p>
            <a:r>
              <a:rPr lang="en-US">
                <a:solidFill>
                  <a:schemeClr val="tx2">
                    <a:lumMod val="75000"/>
                  </a:schemeClr>
                </a:solidFill>
              </a:rPr>
              <a:t>Kada se otkrije ranjivost, koraci se moraju preduzeti kako bi se uklonili propusti i sprečili dalje napade. Ovo uključuje popravljanje grešaka u kodu, ažuriranje softvera i podešavanje mrežnih postavki.</a:t>
            </a:r>
          </a:p>
        </p:txBody>
      </p:sp>
    </p:spTree>
    <p:extLst>
      <p:ext uri="{BB962C8B-B14F-4D97-AF65-F5344CB8AC3E}">
        <p14:creationId xmlns:p14="http://schemas.microsoft.com/office/powerpoint/2010/main" val="3618706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Čuvar mesta za sadržaj 2">
            <a:extLst>
              <a:ext uri="{FF2B5EF4-FFF2-40B4-BE49-F238E27FC236}">
                <a16:creationId xmlns:a16="http://schemas.microsoft.com/office/drawing/2014/main" id="{AD070360-8024-A119-ED96-DB8FC89BE22C}"/>
              </a:ext>
            </a:extLst>
          </p:cNvPr>
          <p:cNvSpPr>
            <a:spLocks noGrp="1"/>
          </p:cNvSpPr>
          <p:nvPr>
            <p:ph idx="1"/>
          </p:nvPr>
        </p:nvSpPr>
        <p:spPr>
          <a:xfrm>
            <a:off x="762370" y="1012686"/>
            <a:ext cx="10667260" cy="4624634"/>
          </a:xfrm>
        </p:spPr>
        <p:txBody>
          <a:bodyPr>
            <a:normAutofit fontScale="85000" lnSpcReduction="10000"/>
          </a:bodyPr>
          <a:lstStyle/>
          <a:p>
            <a:pPr algn="l"/>
            <a:r>
              <a:rPr lang="en-US" b="0" i="0">
                <a:solidFill>
                  <a:srgbClr val="FF0000"/>
                </a:solidFill>
                <a:effectLst/>
                <a:latin typeface="Söhne"/>
              </a:rPr>
              <a:t>Nadgledanje i ažuriranje</a:t>
            </a:r>
            <a:r>
              <a:rPr lang="en-US" b="0" i="0">
                <a:solidFill>
                  <a:srgbClr val="374151"/>
                </a:solidFill>
                <a:effectLst/>
                <a:latin typeface="Söhne"/>
              </a:rPr>
              <a:t> su ključni procesi u održavanju sigurnosti informacija i mrežne infrastrukture.</a:t>
            </a:r>
          </a:p>
          <a:p>
            <a:pPr algn="l"/>
            <a:r>
              <a:rPr lang="en-US" b="0" i="0">
                <a:solidFill>
                  <a:srgbClr val="374151"/>
                </a:solidFill>
                <a:effectLst/>
                <a:latin typeface="Söhne"/>
              </a:rPr>
              <a:t>Nadgledanje omogućava brzo otkrivanje propusta i odnosi se na stalno praćenje sistema, aplikacija i mrežne infrastrukture kako bi se otkrili problemi ili propusti u sigurnosti. </a:t>
            </a:r>
          </a:p>
          <a:p>
            <a:r>
              <a:rPr lang="en-US" b="0" i="0">
                <a:solidFill>
                  <a:srgbClr val="374151"/>
                </a:solidFill>
                <a:effectLst/>
                <a:latin typeface="Söhne"/>
              </a:rPr>
              <a:t>Nadgledanje se sprovodi korišćenjem softverskih alata za nadgledanje i detekciju incidenata, koji se fokusiraju na otkrivanje aktivnosti koje mogu ukazivati na sigurnosne propuste. Ovi alati mogu pratiti aktivnosti na mreži, operativnom sistemu ili aplikaciji, kao i detektovati napade, malware i druge nepravilnosti.</a:t>
            </a:r>
          </a:p>
          <a:p>
            <a:pPr algn="l"/>
            <a:r>
              <a:rPr lang="en-US" b="0" i="0">
                <a:solidFill>
                  <a:srgbClr val="374151"/>
                </a:solidFill>
                <a:effectLst/>
                <a:latin typeface="Söhne"/>
              </a:rPr>
              <a:t>Ažuriranje omogućava popravljanje propusta kako bi se održala sigurnost sistema. To uključuje </a:t>
            </a:r>
            <a:r>
              <a:rPr lang="en-US" b="0" i="1">
                <a:solidFill>
                  <a:srgbClr val="374151"/>
                </a:solidFill>
                <a:effectLst/>
                <a:latin typeface="Söhne"/>
              </a:rPr>
              <a:t>primenu zakrpa</a:t>
            </a:r>
            <a:r>
              <a:rPr lang="en-US" b="0" i="0">
                <a:solidFill>
                  <a:srgbClr val="374151"/>
                </a:solidFill>
                <a:effectLst/>
                <a:latin typeface="Söhne"/>
              </a:rPr>
              <a:t>, </a:t>
            </a:r>
            <a:r>
              <a:rPr lang="en-US" b="0" i="1">
                <a:solidFill>
                  <a:srgbClr val="374151"/>
                </a:solidFill>
                <a:effectLst/>
                <a:latin typeface="Söhne"/>
              </a:rPr>
              <a:t>ispravki i poboljšanja softverskih aplikacija, operativnih sistema i mrežne infrastructure</a:t>
            </a:r>
            <a:r>
              <a:rPr lang="en-US" b="0" i="0">
                <a:solidFill>
                  <a:srgbClr val="374151"/>
                </a:solidFill>
                <a:effectLst/>
                <a:latin typeface="Söhne"/>
              </a:rPr>
              <a:t>. </a:t>
            </a:r>
            <a:r>
              <a:rPr lang="en-US" b="0" i="0">
                <a:solidFill>
                  <a:schemeClr val="accent1"/>
                </a:solidFill>
                <a:effectLst/>
                <a:latin typeface="Söhne"/>
              </a:rPr>
              <a:t>Ažuriranja se moraju primenjivati redovno</a:t>
            </a:r>
            <a:r>
              <a:rPr lang="en-US" b="0" i="0">
                <a:solidFill>
                  <a:srgbClr val="374151"/>
                </a:solidFill>
                <a:effectLst/>
                <a:latin typeface="Söhne"/>
              </a:rPr>
              <a:t>. Osim ažuriranja softvera, važno je i </a:t>
            </a:r>
            <a:r>
              <a:rPr lang="en-US" b="0" i="0" u="sng">
                <a:solidFill>
                  <a:srgbClr val="374151"/>
                </a:solidFill>
                <a:effectLst/>
                <a:latin typeface="Söhne"/>
              </a:rPr>
              <a:t>pravilno konfigurisati mrežnu infrastrukturu, servere i aplikacije</a:t>
            </a:r>
            <a:r>
              <a:rPr lang="en-US" b="0" i="0">
                <a:solidFill>
                  <a:srgbClr val="374151"/>
                </a:solidFill>
                <a:effectLst/>
                <a:latin typeface="Söhne"/>
              </a:rPr>
              <a:t>, kako bi se smanjila mogućnost napada.</a:t>
            </a:r>
          </a:p>
        </p:txBody>
      </p:sp>
    </p:spTree>
    <p:extLst>
      <p:ext uri="{BB962C8B-B14F-4D97-AF65-F5344CB8AC3E}">
        <p14:creationId xmlns:p14="http://schemas.microsoft.com/office/powerpoint/2010/main" val="11273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BC087AB-14DA-A921-9261-957B24FC1E34}"/>
              </a:ext>
            </a:extLst>
          </p:cNvPr>
          <p:cNvSpPr>
            <a:spLocks noGrp="1"/>
          </p:cNvSpPr>
          <p:nvPr>
            <p:ph type="title"/>
          </p:nvPr>
        </p:nvSpPr>
        <p:spPr>
          <a:xfrm>
            <a:off x="838200" y="2766218"/>
            <a:ext cx="10515600" cy="1325563"/>
          </a:xfrm>
        </p:spPr>
        <p:txBody>
          <a:bodyPr/>
          <a:lstStyle/>
          <a:p>
            <a:pPr algn="ctr"/>
            <a:r>
              <a:rPr lang="en-US"/>
              <a:t>42. Kriptoanaliza i bezbedno programiranje</a:t>
            </a:r>
          </a:p>
        </p:txBody>
      </p:sp>
    </p:spTree>
    <p:extLst>
      <p:ext uri="{BB962C8B-B14F-4D97-AF65-F5344CB8AC3E}">
        <p14:creationId xmlns:p14="http://schemas.microsoft.com/office/powerpoint/2010/main" val="554791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Čuvar mesta za sadržaj 2">
            <a:extLst>
              <a:ext uri="{FF2B5EF4-FFF2-40B4-BE49-F238E27FC236}">
                <a16:creationId xmlns:a16="http://schemas.microsoft.com/office/drawing/2014/main" id="{9CFBBA0B-352A-A394-E0EC-5636953865C0}"/>
              </a:ext>
            </a:extLst>
          </p:cNvPr>
          <p:cNvSpPr>
            <a:spLocks noGrp="1"/>
          </p:cNvSpPr>
          <p:nvPr>
            <p:ph idx="1"/>
          </p:nvPr>
        </p:nvSpPr>
        <p:spPr>
          <a:xfrm>
            <a:off x="838200" y="1478764"/>
            <a:ext cx="10515600" cy="3688040"/>
          </a:xfrm>
        </p:spPr>
        <p:txBody>
          <a:bodyPr>
            <a:normAutofit fontScale="92500" lnSpcReduction="10000"/>
          </a:bodyPr>
          <a:lstStyle/>
          <a:p>
            <a:pPr algn="l"/>
            <a:r>
              <a:rPr lang="en-US" b="0" i="0">
                <a:solidFill>
                  <a:srgbClr val="FF0000"/>
                </a:solidFill>
                <a:effectLst/>
                <a:latin typeface="Söhne"/>
              </a:rPr>
              <a:t>Obuka i svest o bezbednosti</a:t>
            </a:r>
            <a:r>
              <a:rPr lang="en-US" b="0" i="0">
                <a:solidFill>
                  <a:srgbClr val="374151"/>
                </a:solidFill>
                <a:effectLst/>
                <a:latin typeface="Söhne"/>
              </a:rPr>
              <a:t> predstavljaju važan aspekt bezbednosti informacionih sistema i podataka. Obuka se odnosi na edukaciju zaposlenih o različitim aspektima bezbednosti, kao što su </a:t>
            </a:r>
            <a:r>
              <a:rPr lang="en-US" b="0" i="0">
                <a:solidFill>
                  <a:schemeClr val="accent1"/>
                </a:solidFill>
                <a:effectLst/>
                <a:latin typeface="Söhne"/>
              </a:rPr>
              <a:t>pravilna upotreba lozinki, korišćenje bezbednih protokola za komunikaciju, prepoznavanje i izbegavanje prevara i phishing napada, upotreba antivirusnog softvera i firewall-a, kao i na pravilno postupanje sa osetljivim informacijama.</a:t>
            </a:r>
          </a:p>
          <a:p>
            <a:pPr algn="l"/>
            <a:r>
              <a:rPr lang="en-US" b="0" i="0">
                <a:solidFill>
                  <a:srgbClr val="374151"/>
                </a:solidFill>
                <a:effectLst/>
                <a:latin typeface="Söhne"/>
              </a:rPr>
              <a:t>Imamo razli</a:t>
            </a:r>
            <a:r>
              <a:rPr lang="sr-Latn-RS" b="0" i="0">
                <a:solidFill>
                  <a:srgbClr val="374151"/>
                </a:solidFill>
                <a:effectLst/>
                <a:latin typeface="Söhne"/>
              </a:rPr>
              <a:t>čite </a:t>
            </a:r>
            <a:r>
              <a:rPr lang="en-US" b="0" i="0">
                <a:solidFill>
                  <a:srgbClr val="374151"/>
                </a:solidFill>
                <a:effectLst/>
                <a:latin typeface="Söhne"/>
              </a:rPr>
              <a:t>oblike obuke, kao što su redovni trening programi, testiranje svesti o bezbednosti, obuke na radnom mestu i slično. Takođe, važno je imati politiku bezbednosti informacionih sistema koja će biti adekvatno komunicirana i primenjena u organizaciji.</a:t>
            </a:r>
          </a:p>
          <a:p>
            <a:endParaRPr lang="en-US"/>
          </a:p>
        </p:txBody>
      </p:sp>
    </p:spTree>
    <p:extLst>
      <p:ext uri="{BB962C8B-B14F-4D97-AF65-F5344CB8AC3E}">
        <p14:creationId xmlns:p14="http://schemas.microsoft.com/office/powerpoint/2010/main" val="2189635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slov 1">
            <a:extLst>
              <a:ext uri="{FF2B5EF4-FFF2-40B4-BE49-F238E27FC236}">
                <a16:creationId xmlns:a16="http://schemas.microsoft.com/office/drawing/2014/main" id="{741F1970-DD7B-2CDB-FE5D-F2EB4BF6666D}"/>
              </a:ext>
            </a:extLst>
          </p:cNvPr>
          <p:cNvSpPr>
            <a:spLocks noGrp="1"/>
          </p:cNvSpPr>
          <p:nvPr>
            <p:ph idx="1"/>
          </p:nvPr>
        </p:nvSpPr>
        <p:spPr>
          <a:xfrm>
            <a:off x="838200" y="1482571"/>
            <a:ext cx="10515600" cy="5013664"/>
          </a:xfrm>
        </p:spPr>
        <p:txBody>
          <a:bodyPr>
            <a:normAutofit fontScale="92500"/>
          </a:bodyPr>
          <a:lstStyle/>
          <a:p>
            <a:r>
              <a:rPr lang="en-US" b="0" i="0">
                <a:solidFill>
                  <a:srgbClr val="374151"/>
                </a:solidFill>
                <a:effectLst/>
                <a:latin typeface="Söhne"/>
              </a:rPr>
              <a:t>Važno je napomenuti da nijedna od ovih tehnika zastite nije savršena i da se kriptografski sistemi mogu i dalje probiti </a:t>
            </a:r>
            <a:r>
              <a:rPr lang="sr-Latn-RS">
                <a:solidFill>
                  <a:srgbClr val="374151"/>
                </a:solidFill>
                <a:latin typeface="Söhne"/>
              </a:rPr>
              <a:t>č</a:t>
            </a:r>
            <a:r>
              <a:rPr lang="sr-Latn-RS" b="0" i="0">
                <a:solidFill>
                  <a:srgbClr val="374151"/>
                </a:solidFill>
                <a:effectLst/>
                <a:latin typeface="Söhne"/>
              </a:rPr>
              <a:t>ak i </a:t>
            </a:r>
            <a:r>
              <a:rPr lang="en-US" b="0" i="0">
                <a:solidFill>
                  <a:srgbClr val="374151"/>
                </a:solidFill>
                <a:effectLst/>
                <a:latin typeface="Söhne"/>
              </a:rPr>
              <a:t>sa nekim od navedenih nacina ako napadači imaju dovoljno resursa i znanja.</a:t>
            </a:r>
          </a:p>
          <a:p>
            <a:r>
              <a:rPr lang="en-US" b="0" i="0">
                <a:solidFill>
                  <a:srgbClr val="374151"/>
                </a:solidFill>
                <a:effectLst/>
                <a:latin typeface="Söhne"/>
              </a:rPr>
              <a:t>Tehnike koje se koriste za zaštitu od napada moraju se primeniti zajedno sa drugim sigurnosnim metodama kako bi se osigurala optimalna zaštita kriptografskih sistema.</a:t>
            </a:r>
            <a:endParaRPr lang="en-US">
              <a:solidFill>
                <a:srgbClr val="374151"/>
              </a:solidFill>
              <a:latin typeface="Söhne"/>
            </a:endParaRPr>
          </a:p>
          <a:p>
            <a:r>
              <a:rPr lang="en-US" i="1">
                <a:solidFill>
                  <a:srgbClr val="00B050"/>
                </a:solidFill>
                <a:latin typeface="Söhne"/>
              </a:rPr>
              <a:t>Stepen bezbednosti direktno zavisi od toga koliko je vasa informacija “vredna”. </a:t>
            </a:r>
            <a:endParaRPr lang="sr-Latn-RS" i="1">
              <a:solidFill>
                <a:srgbClr val="00B050"/>
              </a:solidFill>
              <a:latin typeface="Söhne"/>
            </a:endParaRPr>
          </a:p>
          <a:p>
            <a:r>
              <a:rPr lang="en-US" i="1">
                <a:solidFill>
                  <a:schemeClr val="tx2">
                    <a:lumMod val="75000"/>
                  </a:schemeClr>
                </a:solidFill>
                <a:latin typeface="Söhne"/>
              </a:rPr>
              <a:t>Perfektn</a:t>
            </a:r>
            <a:r>
              <a:rPr lang="sr-Latn-RS" i="1">
                <a:solidFill>
                  <a:schemeClr val="tx2">
                    <a:lumMod val="75000"/>
                  </a:schemeClr>
                </a:solidFill>
                <a:latin typeface="Söhne"/>
              </a:rPr>
              <a:t>o</a:t>
            </a:r>
            <a:r>
              <a:rPr lang="en-US" i="1">
                <a:solidFill>
                  <a:schemeClr val="tx2">
                    <a:lumMod val="75000"/>
                  </a:schemeClr>
                </a:solidFill>
                <a:latin typeface="Söhne"/>
              </a:rPr>
              <a:t> </a:t>
            </a:r>
            <a:r>
              <a:rPr lang="sr-Latn-RS" i="1">
                <a:solidFill>
                  <a:schemeClr val="tx2">
                    <a:lumMod val="75000"/>
                  </a:schemeClr>
                </a:solidFill>
                <a:latin typeface="Söhne"/>
              </a:rPr>
              <a:t>zaštićeni i neprobojni</a:t>
            </a:r>
            <a:r>
              <a:rPr lang="en-US" i="1">
                <a:solidFill>
                  <a:schemeClr val="tx2">
                    <a:lumMod val="75000"/>
                  </a:schemeClr>
                </a:solidFill>
                <a:latin typeface="Söhne"/>
              </a:rPr>
              <a:t> sistemi </a:t>
            </a:r>
            <a:r>
              <a:rPr lang="en-US" i="1" u="sng">
                <a:solidFill>
                  <a:srgbClr val="FF0000"/>
                </a:solidFill>
                <a:latin typeface="Söhne"/>
              </a:rPr>
              <a:t>ne postoje</a:t>
            </a:r>
            <a:r>
              <a:rPr lang="en-US" i="1">
                <a:solidFill>
                  <a:schemeClr val="tx2">
                    <a:lumMod val="75000"/>
                  </a:schemeClr>
                </a:solidFill>
                <a:latin typeface="Söhne"/>
              </a:rPr>
              <a:t> i zato je veoma va</a:t>
            </a:r>
            <a:r>
              <a:rPr lang="sr-Latn-RS" i="1">
                <a:solidFill>
                  <a:schemeClr val="tx2">
                    <a:lumMod val="75000"/>
                  </a:schemeClr>
                </a:solidFill>
                <a:latin typeface="Söhne"/>
              </a:rPr>
              <a:t>ž</a:t>
            </a:r>
            <a:r>
              <a:rPr lang="en-US" i="1">
                <a:solidFill>
                  <a:schemeClr val="tx2">
                    <a:lumMod val="75000"/>
                  </a:schemeClr>
                </a:solidFill>
                <a:latin typeface="Söhne"/>
              </a:rPr>
              <a:t>no: </a:t>
            </a:r>
          </a:p>
          <a:p>
            <a:pPr marL="0" indent="0" algn="ctr">
              <a:buNone/>
            </a:pPr>
            <a:r>
              <a:rPr lang="sr-Latn-RS" i="1">
                <a:solidFill>
                  <a:srgbClr val="FF0000"/>
                </a:solidFill>
                <a:latin typeface="Söhne"/>
              </a:rPr>
              <a:t>Redovno ažuriranje kriptografskih sistema, praćenje novih tehnika kriptoanalize i poštovanje procedura bezbednog programiranja kako bi se osigurala adekvatna zaštita i ispravile eventualne slabosti.</a:t>
            </a:r>
            <a:endParaRPr lang="en-US" i="1">
              <a:solidFill>
                <a:srgbClr val="FF0000"/>
              </a:solidFill>
              <a:latin typeface="Söhne"/>
            </a:endParaRPr>
          </a:p>
          <a:p>
            <a:endParaRPr lang="en-US" i="1">
              <a:solidFill>
                <a:schemeClr val="accent5">
                  <a:lumMod val="75000"/>
                </a:schemeClr>
              </a:solidFill>
            </a:endParaRPr>
          </a:p>
        </p:txBody>
      </p:sp>
      <p:sp>
        <p:nvSpPr>
          <p:cNvPr id="10" name="Naslov 1">
            <a:extLst>
              <a:ext uri="{FF2B5EF4-FFF2-40B4-BE49-F238E27FC236}">
                <a16:creationId xmlns:a16="http://schemas.microsoft.com/office/drawing/2014/main" id="{58C0020F-9939-3FBA-D61E-BBBEB56D93D7}"/>
              </a:ext>
            </a:extLst>
          </p:cNvPr>
          <p:cNvSpPr>
            <a:spLocks noGrp="1"/>
          </p:cNvSpPr>
          <p:nvPr>
            <p:ph type="title"/>
          </p:nvPr>
        </p:nvSpPr>
        <p:spPr>
          <a:xfrm>
            <a:off x="838200" y="94864"/>
            <a:ext cx="10515600" cy="1325563"/>
          </a:xfrm>
        </p:spPr>
        <p:txBody>
          <a:bodyPr/>
          <a:lstStyle/>
          <a:p>
            <a:r>
              <a:rPr lang="en-US"/>
              <a:t>3. Zaklju</a:t>
            </a:r>
            <a:r>
              <a:rPr lang="sr-Latn-RS"/>
              <a:t>čak</a:t>
            </a:r>
            <a:endParaRPr lang="en-US"/>
          </a:p>
        </p:txBody>
      </p:sp>
    </p:spTree>
    <p:extLst>
      <p:ext uri="{BB962C8B-B14F-4D97-AF65-F5344CB8AC3E}">
        <p14:creationId xmlns:p14="http://schemas.microsoft.com/office/powerpoint/2010/main" val="24377415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Čuvar mesta za sadržaj 2">
            <a:extLst>
              <a:ext uri="{FF2B5EF4-FFF2-40B4-BE49-F238E27FC236}">
                <a16:creationId xmlns:a16="http://schemas.microsoft.com/office/drawing/2014/main" id="{E00B1A49-B335-E4A4-F7C6-1C88AF52BDF9}"/>
              </a:ext>
            </a:extLst>
          </p:cNvPr>
          <p:cNvSpPr>
            <a:spLocks noGrp="1"/>
          </p:cNvSpPr>
          <p:nvPr>
            <p:ph idx="1"/>
          </p:nvPr>
        </p:nvSpPr>
        <p:spPr>
          <a:xfrm>
            <a:off x="349928" y="565952"/>
            <a:ext cx="11492144" cy="6092300"/>
          </a:xfrm>
        </p:spPr>
        <p:txBody>
          <a:bodyPr>
            <a:normAutofit fontScale="32500" lnSpcReduction="20000"/>
          </a:bodyPr>
          <a:lstStyle/>
          <a:p>
            <a:pPr marL="0" indent="0" algn="r">
              <a:lnSpc>
                <a:spcPct val="170000"/>
              </a:lnSpc>
              <a:buNone/>
            </a:pPr>
            <a:r>
              <a:rPr lang="en-US" sz="5800" b="0" i="1">
                <a:solidFill>
                  <a:schemeClr val="accent6">
                    <a:lumMod val="75000"/>
                  </a:schemeClr>
                </a:solidFill>
                <a:effectLst/>
                <a:latin typeface="Söhne"/>
              </a:rPr>
              <a:t>"Bezbednost se ne meri u savršenstvu sistema, već u sposobnosti da se brzo oporavi nakon incidenata." -</a:t>
            </a:r>
            <a:r>
              <a:rPr lang="en-US" sz="5800" b="0" i="1">
                <a:solidFill>
                  <a:schemeClr val="accent5">
                    <a:lumMod val="75000"/>
                  </a:schemeClr>
                </a:solidFill>
                <a:effectLst/>
                <a:latin typeface="Söhne"/>
              </a:rPr>
              <a:t> </a:t>
            </a:r>
            <a:r>
              <a:rPr lang="en-US" sz="5800" b="0">
                <a:solidFill>
                  <a:schemeClr val="tx2">
                    <a:lumMod val="75000"/>
                  </a:schemeClr>
                </a:solidFill>
                <a:effectLst/>
                <a:latin typeface="Söhne"/>
              </a:rPr>
              <a:t>Bruce Schneier, bezbednosni ekspert</a:t>
            </a:r>
          </a:p>
          <a:p>
            <a:pPr marL="0" indent="0" algn="r">
              <a:lnSpc>
                <a:spcPct val="170000"/>
              </a:lnSpc>
              <a:buNone/>
            </a:pPr>
            <a:r>
              <a:rPr lang="en-US" sz="5800" b="0" i="1">
                <a:solidFill>
                  <a:schemeClr val="accent6">
                    <a:lumMod val="75000"/>
                  </a:schemeClr>
                </a:solidFill>
                <a:effectLst/>
                <a:latin typeface="Söhne"/>
              </a:rPr>
              <a:t>"Najbolji način da zaštitite svoje podatke je da ih ne prikupljate." -</a:t>
            </a:r>
            <a:r>
              <a:rPr lang="en-US" sz="5800" b="0" i="1">
                <a:solidFill>
                  <a:schemeClr val="accent5">
                    <a:lumMod val="75000"/>
                  </a:schemeClr>
                </a:solidFill>
                <a:effectLst/>
                <a:latin typeface="Söhne"/>
              </a:rPr>
              <a:t> </a:t>
            </a:r>
            <a:r>
              <a:rPr lang="en-US" sz="5800" b="0">
                <a:solidFill>
                  <a:schemeClr val="tx2">
                    <a:lumMod val="75000"/>
                  </a:schemeClr>
                </a:solidFill>
                <a:effectLst/>
                <a:latin typeface="Söhne"/>
              </a:rPr>
              <a:t>Cory Doctorow, pisac i aktivista za digitalna prava</a:t>
            </a:r>
          </a:p>
          <a:p>
            <a:pPr marL="0" indent="0" algn="r">
              <a:lnSpc>
                <a:spcPct val="170000"/>
              </a:lnSpc>
              <a:buNone/>
            </a:pPr>
            <a:r>
              <a:rPr lang="en-US" sz="5800" b="0" i="1">
                <a:solidFill>
                  <a:schemeClr val="accent6">
                    <a:lumMod val="75000"/>
                  </a:schemeClr>
                </a:solidFill>
                <a:effectLst/>
                <a:latin typeface="Söhne"/>
              </a:rPr>
              <a:t>"Bezbednost nije samo algoritmi i enkripcija, već i ljudi koji ih koriste." -</a:t>
            </a:r>
            <a:r>
              <a:rPr lang="en-US" sz="5800" b="0" i="1">
                <a:solidFill>
                  <a:schemeClr val="tx2">
                    <a:lumMod val="75000"/>
                  </a:schemeClr>
                </a:solidFill>
                <a:effectLst/>
                <a:latin typeface="Söhne"/>
              </a:rPr>
              <a:t> </a:t>
            </a:r>
            <a:r>
              <a:rPr lang="en-US" sz="5800" b="0">
                <a:solidFill>
                  <a:schemeClr val="tx2">
                    <a:lumMod val="75000"/>
                  </a:schemeClr>
                </a:solidFill>
                <a:effectLst/>
                <a:latin typeface="Söhne"/>
              </a:rPr>
              <a:t>Manuel Aceves, profesor računarskih nauka</a:t>
            </a:r>
          </a:p>
          <a:p>
            <a:pPr marL="0" indent="0" algn="r">
              <a:lnSpc>
                <a:spcPct val="170000"/>
              </a:lnSpc>
              <a:buNone/>
            </a:pPr>
            <a:r>
              <a:rPr lang="en-US" sz="5800" b="0" i="1">
                <a:solidFill>
                  <a:schemeClr val="accent6">
                    <a:lumMod val="75000"/>
                  </a:schemeClr>
                </a:solidFill>
                <a:effectLst/>
                <a:latin typeface="Söhne"/>
              </a:rPr>
              <a:t>"Ako mislite da možete da napravite sistem koji je 100% siguran, onda niste razumeli ništa o bezbednosti." -</a:t>
            </a:r>
            <a:r>
              <a:rPr lang="en-US" sz="5800" b="0" i="1">
                <a:solidFill>
                  <a:schemeClr val="tx2">
                    <a:lumMod val="75000"/>
                  </a:schemeClr>
                </a:solidFill>
                <a:effectLst/>
                <a:latin typeface="Söhne"/>
              </a:rPr>
              <a:t> </a:t>
            </a:r>
            <a:r>
              <a:rPr lang="pl-PL" sz="5800" b="0" i="0">
                <a:solidFill>
                  <a:schemeClr val="tx2">
                    <a:lumMod val="75000"/>
                  </a:schemeClr>
                </a:solidFill>
                <a:effectLst/>
                <a:latin typeface="Söhne"/>
              </a:rPr>
              <a:t>Howard Schmidt, bivši savetnik za bezbednost predsednika SAD-a</a:t>
            </a:r>
            <a:endParaRPr lang="en-US" sz="5800" b="0" i="1">
              <a:solidFill>
                <a:schemeClr val="tx2">
                  <a:lumMod val="75000"/>
                </a:schemeClr>
              </a:solidFill>
              <a:effectLst/>
              <a:latin typeface="Söhne"/>
            </a:endParaRPr>
          </a:p>
          <a:p>
            <a:pPr marL="0" indent="0" algn="r">
              <a:lnSpc>
                <a:spcPct val="170000"/>
              </a:lnSpc>
              <a:buNone/>
            </a:pPr>
            <a:r>
              <a:rPr lang="en-US" sz="5800" b="0" i="1">
                <a:solidFill>
                  <a:schemeClr val="accent6"/>
                </a:solidFill>
                <a:effectLst/>
                <a:latin typeface="Söhne"/>
              </a:rPr>
              <a:t>"</a:t>
            </a:r>
            <a:r>
              <a:rPr lang="en-US" sz="5800" b="0" i="1">
                <a:solidFill>
                  <a:schemeClr val="accent6">
                    <a:lumMod val="75000"/>
                  </a:schemeClr>
                </a:solidFill>
                <a:effectLst/>
                <a:latin typeface="Söhne"/>
              </a:rPr>
              <a:t>Najveća slabost u bezbednosti leži u činjenici da smo svi ljudi." -</a:t>
            </a:r>
            <a:r>
              <a:rPr lang="en-US" sz="5800" b="0" i="1">
                <a:solidFill>
                  <a:schemeClr val="accent6"/>
                </a:solidFill>
                <a:effectLst/>
                <a:latin typeface="Söhne"/>
              </a:rPr>
              <a:t> </a:t>
            </a:r>
            <a:r>
              <a:rPr lang="en-US" sz="5800" b="0">
                <a:solidFill>
                  <a:schemeClr val="tx2">
                    <a:lumMod val="75000"/>
                  </a:schemeClr>
                </a:solidFill>
                <a:effectLst/>
                <a:latin typeface="Söhne"/>
              </a:rPr>
              <a:t>Kevin Mitnick, bivši haker</a:t>
            </a:r>
          </a:p>
          <a:p>
            <a:pPr marL="0" indent="0" algn="r">
              <a:lnSpc>
                <a:spcPct val="170000"/>
              </a:lnSpc>
              <a:buNone/>
            </a:pPr>
            <a:r>
              <a:rPr lang="en-US" sz="5800" b="0" i="1">
                <a:solidFill>
                  <a:schemeClr val="accent6">
                    <a:lumMod val="75000"/>
                  </a:schemeClr>
                </a:solidFill>
                <a:effectLst/>
                <a:latin typeface="Söhne"/>
              </a:rPr>
              <a:t>"Najbolji način da se odbranite od hakerskih napada jeste da znate kako se oni izvode." -</a:t>
            </a:r>
            <a:r>
              <a:rPr lang="en-US" sz="5800" b="0" i="1">
                <a:solidFill>
                  <a:schemeClr val="accent6"/>
                </a:solidFill>
                <a:effectLst/>
                <a:latin typeface="Söhne"/>
              </a:rPr>
              <a:t> </a:t>
            </a:r>
            <a:r>
              <a:rPr lang="en-US" sz="5800" b="0">
                <a:solidFill>
                  <a:schemeClr val="tx2">
                    <a:lumMod val="75000"/>
                  </a:schemeClr>
                </a:solidFill>
                <a:effectLst/>
                <a:latin typeface="Söhne"/>
              </a:rPr>
              <a:t>Gary McKinnon, bivši haker</a:t>
            </a:r>
          </a:p>
          <a:p>
            <a:pPr marL="0" indent="0" algn="r">
              <a:lnSpc>
                <a:spcPct val="170000"/>
              </a:lnSpc>
              <a:buNone/>
            </a:pPr>
            <a:r>
              <a:rPr lang="en-US" sz="5800" b="0" i="1">
                <a:solidFill>
                  <a:schemeClr val="accent6">
                    <a:lumMod val="75000"/>
                  </a:schemeClr>
                </a:solidFill>
                <a:effectLst/>
                <a:latin typeface="Söhne"/>
              </a:rPr>
              <a:t>"Bezbednost je kao lanac - ona je samo onoliko jaka koliko i njen najslabiji deo." -</a:t>
            </a:r>
            <a:r>
              <a:rPr lang="en-US" sz="5800" b="0" i="1">
                <a:solidFill>
                  <a:schemeClr val="tx1">
                    <a:lumMod val="50000"/>
                    <a:lumOff val="50000"/>
                  </a:schemeClr>
                </a:solidFill>
                <a:effectLst/>
                <a:latin typeface="Söhne"/>
              </a:rPr>
              <a:t> </a:t>
            </a:r>
            <a:r>
              <a:rPr lang="en-US" sz="5800" b="0">
                <a:solidFill>
                  <a:schemeClr val="tx2">
                    <a:lumMod val="75000"/>
                  </a:schemeClr>
                </a:solidFill>
                <a:effectLst/>
                <a:latin typeface="Söhne"/>
              </a:rPr>
              <a:t>Donald L. Pipkin, profesor elektrotehnike i računarstva</a:t>
            </a:r>
          </a:p>
          <a:p>
            <a:pPr algn="r"/>
            <a:endParaRPr lang="en-US" sz="3600" b="0" i="0">
              <a:solidFill>
                <a:srgbClr val="374151"/>
              </a:solidFill>
              <a:effectLst/>
              <a:latin typeface="Söhne"/>
            </a:endParaRPr>
          </a:p>
          <a:p>
            <a:endParaRPr lang="en-US" b="0" i="1">
              <a:solidFill>
                <a:srgbClr val="374151"/>
              </a:solidFill>
              <a:effectLst/>
              <a:latin typeface="Söhne"/>
            </a:endParaRPr>
          </a:p>
          <a:p>
            <a:endParaRPr lang="en-US"/>
          </a:p>
        </p:txBody>
      </p:sp>
    </p:spTree>
    <p:extLst>
      <p:ext uri="{BB962C8B-B14F-4D97-AF65-F5344CB8AC3E}">
        <p14:creationId xmlns:p14="http://schemas.microsoft.com/office/powerpoint/2010/main" val="1943055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D135202-F3FF-24C7-1BE1-09F080759B68}"/>
              </a:ext>
            </a:extLst>
          </p:cNvPr>
          <p:cNvSpPr>
            <a:spLocks noGrp="1"/>
          </p:cNvSpPr>
          <p:nvPr>
            <p:ph type="title"/>
          </p:nvPr>
        </p:nvSpPr>
        <p:spPr/>
        <p:txBody>
          <a:bodyPr/>
          <a:lstStyle/>
          <a:p>
            <a:r>
              <a:rPr lang="en-US"/>
              <a:t>1. Uvod i osnovni pojmovi</a:t>
            </a:r>
          </a:p>
        </p:txBody>
      </p:sp>
      <p:sp>
        <p:nvSpPr>
          <p:cNvPr id="3" name="Čuvar mesta za sadržaj 2">
            <a:extLst>
              <a:ext uri="{FF2B5EF4-FFF2-40B4-BE49-F238E27FC236}">
                <a16:creationId xmlns:a16="http://schemas.microsoft.com/office/drawing/2014/main" id="{A76CE0B5-563A-C64D-3827-15CF07186121}"/>
              </a:ext>
            </a:extLst>
          </p:cNvPr>
          <p:cNvSpPr>
            <a:spLocks noGrp="1"/>
          </p:cNvSpPr>
          <p:nvPr>
            <p:ph idx="1"/>
          </p:nvPr>
        </p:nvSpPr>
        <p:spPr>
          <a:xfrm>
            <a:off x="838200" y="1624614"/>
            <a:ext cx="10515600" cy="4998127"/>
          </a:xfrm>
        </p:spPr>
        <p:txBody>
          <a:bodyPr>
            <a:normAutofit fontScale="77500" lnSpcReduction="20000"/>
          </a:bodyPr>
          <a:lstStyle/>
          <a:p>
            <a:pPr algn="l"/>
            <a:r>
              <a:rPr lang="en-US" b="0" i="0">
                <a:solidFill>
                  <a:srgbClr val="374151"/>
                </a:solidFill>
                <a:effectLst/>
                <a:latin typeface="Söhne"/>
              </a:rPr>
              <a:t>Kriptologija je nauka o tajnosti i bezbednosti komunikacije, koja obuhvata tri osnovna koncepta: </a:t>
            </a:r>
          </a:p>
          <a:p>
            <a:pPr algn="l"/>
            <a:r>
              <a:rPr lang="en-US" b="0" i="0">
                <a:solidFill>
                  <a:srgbClr val="374151"/>
                </a:solidFill>
                <a:effectLst/>
                <a:latin typeface="Söhne"/>
              </a:rPr>
              <a:t>kriptografiju, </a:t>
            </a:r>
          </a:p>
          <a:p>
            <a:pPr algn="l"/>
            <a:r>
              <a:rPr lang="en-US" b="0" i="0">
                <a:solidFill>
                  <a:srgbClr val="374151"/>
                </a:solidFill>
                <a:effectLst/>
                <a:latin typeface="Söhne"/>
              </a:rPr>
              <a:t>kriptoanalizu i </a:t>
            </a:r>
          </a:p>
          <a:p>
            <a:pPr algn="l"/>
            <a:r>
              <a:rPr lang="en-US" b="0" i="0">
                <a:solidFill>
                  <a:srgbClr val="374151"/>
                </a:solidFill>
                <a:effectLst/>
                <a:latin typeface="Söhne"/>
              </a:rPr>
              <a:t>steganografiju.</a:t>
            </a:r>
          </a:p>
          <a:p>
            <a:pPr algn="l"/>
            <a:r>
              <a:rPr lang="en-US" b="0" i="0">
                <a:solidFill>
                  <a:srgbClr val="FF0000"/>
                </a:solidFill>
                <a:effectLst/>
                <a:latin typeface="Söhne"/>
              </a:rPr>
              <a:t>Kriptografija</a:t>
            </a:r>
            <a:r>
              <a:rPr lang="en-US" b="0" i="0">
                <a:solidFill>
                  <a:srgbClr val="374151"/>
                </a:solidFill>
                <a:effectLst/>
                <a:latin typeface="Söhne"/>
              </a:rPr>
              <a:t> se odnosi na proces šifrovanja i dešifrovanja poruka radi očuvanja tajnosti komunikacije. Ovo se obično postiže korišćenjem različitih kriptografskih algoritama i tehnika, kao što su simetrična i asimetrična kriptografija, hash funkcije, digitalni potpisi itd.</a:t>
            </a:r>
          </a:p>
          <a:p>
            <a:pPr algn="l"/>
            <a:r>
              <a:rPr lang="en-US" b="0" i="0">
                <a:solidFill>
                  <a:srgbClr val="FF0000"/>
                </a:solidFill>
                <a:effectLst/>
                <a:latin typeface="Söhne"/>
              </a:rPr>
              <a:t>Kriptoanaliza</a:t>
            </a:r>
            <a:r>
              <a:rPr lang="en-US" b="0" i="0">
                <a:solidFill>
                  <a:srgbClr val="374151"/>
                </a:solidFill>
                <a:effectLst/>
                <a:latin typeface="Söhne"/>
              </a:rPr>
              <a:t> se odnosi na proces razbijanja šifre kako bi se otkrila originalna poruka, ili pronalaženje slabosti u šifri koje bi mogle biti iskorišćene u napadu. Ovo uključuje korišćenje različitih tehnika, kao što su brute-force napadi, analiza frekvencije, diferencijalna kriptoanaliza, itd.</a:t>
            </a:r>
          </a:p>
          <a:p>
            <a:pPr algn="l"/>
            <a:r>
              <a:rPr lang="en-US" b="0" i="0">
                <a:solidFill>
                  <a:srgbClr val="FF0000"/>
                </a:solidFill>
                <a:effectLst/>
                <a:latin typeface="Söhne"/>
              </a:rPr>
              <a:t>Steganografija</a:t>
            </a:r>
            <a:r>
              <a:rPr lang="en-US" b="0" i="0">
                <a:solidFill>
                  <a:srgbClr val="374151"/>
                </a:solidFill>
                <a:effectLst/>
                <a:latin typeface="Söhne"/>
              </a:rPr>
              <a:t> je proces skrivanja poruke unutar druge poruke ili medija, bez otkrivanja prisustva same poruke. Ovo se obično postiže korišćenjem tehnika poput sakrivanja poruke u slikama ili zvukovima, ili korišćenjem nevidljivog mastila.</a:t>
            </a:r>
          </a:p>
          <a:p>
            <a:endParaRPr lang="en-US"/>
          </a:p>
        </p:txBody>
      </p:sp>
    </p:spTree>
    <p:extLst>
      <p:ext uri="{BB962C8B-B14F-4D97-AF65-F5344CB8AC3E}">
        <p14:creationId xmlns:p14="http://schemas.microsoft.com/office/powerpoint/2010/main" val="817838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Čuvar mesta za sadržaj 2">
            <a:extLst>
              <a:ext uri="{FF2B5EF4-FFF2-40B4-BE49-F238E27FC236}">
                <a16:creationId xmlns:a16="http://schemas.microsoft.com/office/drawing/2014/main" id="{601E9213-4FAC-1C65-E669-562B565644A1}"/>
              </a:ext>
            </a:extLst>
          </p:cNvPr>
          <p:cNvSpPr>
            <a:spLocks noGrp="1"/>
          </p:cNvSpPr>
          <p:nvPr>
            <p:ph idx="1"/>
          </p:nvPr>
        </p:nvSpPr>
        <p:spPr>
          <a:xfrm>
            <a:off x="758301" y="692458"/>
            <a:ext cx="10515600" cy="5628443"/>
          </a:xfrm>
        </p:spPr>
        <p:txBody>
          <a:bodyPr>
            <a:normAutofit fontScale="85000" lnSpcReduction="20000"/>
          </a:bodyPr>
          <a:lstStyle/>
          <a:p>
            <a:r>
              <a:rPr lang="en-US">
                <a:solidFill>
                  <a:srgbClr val="FF0000"/>
                </a:solidFill>
              </a:rPr>
              <a:t>Kriptografski kljucevi</a:t>
            </a:r>
          </a:p>
          <a:p>
            <a:pPr algn="l"/>
            <a:r>
              <a:rPr lang="en-US" b="0" i="0">
                <a:solidFill>
                  <a:srgbClr val="374151"/>
                </a:solidFill>
                <a:effectLst/>
                <a:latin typeface="Söhne"/>
              </a:rPr>
              <a:t>Ključevi su osnovni elementi u kriptografiji koji se koriste za šifrovanje i dešifrovanje poruka. U osnovi, ključevi su nizovi podataka koji se koriste za transformisanje originalne poruke u šifrovanu formu, i obrnuto.</a:t>
            </a:r>
          </a:p>
          <a:p>
            <a:pPr algn="l"/>
            <a:r>
              <a:rPr lang="en-US" b="0" i="0">
                <a:solidFill>
                  <a:srgbClr val="374151"/>
                </a:solidFill>
                <a:effectLst/>
                <a:latin typeface="Söhne"/>
              </a:rPr>
              <a:t>Postoje dve vrste ključeva u kriptografiji: </a:t>
            </a:r>
            <a:r>
              <a:rPr lang="en-US" b="0" i="0">
                <a:solidFill>
                  <a:schemeClr val="bg2">
                    <a:lumMod val="25000"/>
                  </a:schemeClr>
                </a:solidFill>
                <a:effectLst/>
                <a:latin typeface="Söhne"/>
              </a:rPr>
              <a:t>simetrični</a:t>
            </a:r>
            <a:r>
              <a:rPr lang="en-US" b="0" i="0">
                <a:solidFill>
                  <a:srgbClr val="374151"/>
                </a:solidFill>
                <a:effectLst/>
                <a:latin typeface="Söhne"/>
              </a:rPr>
              <a:t> i </a:t>
            </a:r>
            <a:r>
              <a:rPr lang="en-US" b="0" i="0">
                <a:solidFill>
                  <a:schemeClr val="bg2">
                    <a:lumMod val="25000"/>
                  </a:schemeClr>
                </a:solidFill>
                <a:effectLst/>
                <a:latin typeface="Söhne"/>
              </a:rPr>
              <a:t>asimetrični</a:t>
            </a:r>
            <a:r>
              <a:rPr lang="en-US" b="0" i="0">
                <a:solidFill>
                  <a:srgbClr val="374151"/>
                </a:solidFill>
                <a:effectLst/>
                <a:latin typeface="Söhne"/>
              </a:rPr>
              <a:t>.</a:t>
            </a:r>
          </a:p>
          <a:p>
            <a:pPr algn="l"/>
            <a:r>
              <a:rPr lang="en-US" b="0" i="0">
                <a:solidFill>
                  <a:srgbClr val="FF0000"/>
                </a:solidFill>
                <a:effectLst/>
                <a:latin typeface="Söhne"/>
              </a:rPr>
              <a:t>Simetrični</a:t>
            </a:r>
            <a:r>
              <a:rPr lang="en-US" b="0" i="0">
                <a:solidFill>
                  <a:srgbClr val="374151"/>
                </a:solidFill>
                <a:effectLst/>
                <a:latin typeface="Söhne"/>
              </a:rPr>
              <a:t> ključevi se koriste u simetričnoj kriptografiji, gde se isti ključ koristi za šifrovanje i dešifrovanje poruka. Ova vrsta kriptografije je brža i efikasnija od asimetrične kriptografije, ali postoji rizik da će ključ biti otkriven, što bi omogućilo napadaču da pristupi šifrovanim porukama.</a:t>
            </a:r>
          </a:p>
          <a:p>
            <a:pPr algn="l"/>
            <a:r>
              <a:rPr lang="en-US" b="0" i="0">
                <a:solidFill>
                  <a:srgbClr val="FF0000"/>
                </a:solidFill>
                <a:effectLst/>
                <a:latin typeface="Söhne"/>
              </a:rPr>
              <a:t>Asimetrični</a:t>
            </a:r>
            <a:r>
              <a:rPr lang="en-US" b="0" i="0">
                <a:solidFill>
                  <a:srgbClr val="374151"/>
                </a:solidFill>
                <a:effectLst/>
                <a:latin typeface="Söhne"/>
              </a:rPr>
              <a:t> ključevi se koriste u asimetričnoj kriptografiji, gde se različiti ključevi koriste za šifrovanje i dešifrovanje poruka. Ova vrsta kriptografije je sigurnija od simetrične kriptografije jer samo vlasnik privatnog ključa može dešifrovati poruke koje su šifrovane javnim ključem. Međutim, asimetrična kriptografija je sporija i zahteva veće računarske resurse od simetrične kriptografije.</a:t>
            </a:r>
          </a:p>
          <a:p>
            <a:pPr algn="l"/>
            <a:r>
              <a:rPr lang="en-US" b="0" i="0">
                <a:solidFill>
                  <a:srgbClr val="374151"/>
                </a:solidFill>
                <a:effectLst/>
                <a:latin typeface="Söhne"/>
              </a:rPr>
              <a:t>Ključevi su kritični elementi u kriptografiji, a </a:t>
            </a:r>
            <a:r>
              <a:rPr lang="en-US" b="0" i="0">
                <a:solidFill>
                  <a:schemeClr val="accent5">
                    <a:lumMod val="75000"/>
                  </a:schemeClr>
                </a:solidFill>
                <a:effectLst/>
                <a:latin typeface="Söhne"/>
              </a:rPr>
              <a:t>bezbednost šifrovanja zavisi od sigurnosti ključeva</a:t>
            </a:r>
            <a:r>
              <a:rPr lang="en-US" b="0" i="0">
                <a:solidFill>
                  <a:srgbClr val="374151"/>
                </a:solidFill>
                <a:effectLst/>
                <a:latin typeface="Söhne"/>
              </a:rPr>
              <a:t>. Ako ključevi budu otkriveni, napadač može lako dešifrovati šifrovane poruke. Zbog toga je važno da se koriste jaki ključevi i da se oni čuvaju na sigurnom mestu.</a:t>
            </a:r>
          </a:p>
          <a:p>
            <a:endParaRPr lang="en-US">
              <a:solidFill>
                <a:srgbClr val="FF0000"/>
              </a:solidFill>
            </a:endParaRPr>
          </a:p>
          <a:p>
            <a:endParaRPr lang="en-US"/>
          </a:p>
        </p:txBody>
      </p:sp>
    </p:spTree>
    <p:extLst>
      <p:ext uri="{BB962C8B-B14F-4D97-AF65-F5344CB8AC3E}">
        <p14:creationId xmlns:p14="http://schemas.microsoft.com/office/powerpoint/2010/main" val="2961542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16B822E-D43D-4656-455A-920900F5CF35}"/>
              </a:ext>
            </a:extLst>
          </p:cNvPr>
          <p:cNvSpPr>
            <a:spLocks noGrp="1"/>
          </p:cNvSpPr>
          <p:nvPr>
            <p:ph type="title"/>
          </p:nvPr>
        </p:nvSpPr>
        <p:spPr/>
        <p:txBody>
          <a:bodyPr/>
          <a:lstStyle/>
          <a:p>
            <a:r>
              <a:rPr lang="en-US"/>
              <a:t>2. Kriptoanaliza i bezbedno programiranje</a:t>
            </a:r>
          </a:p>
        </p:txBody>
      </p:sp>
      <p:sp>
        <p:nvSpPr>
          <p:cNvPr id="3" name="Čuvar mesta za sadržaj 2">
            <a:extLst>
              <a:ext uri="{FF2B5EF4-FFF2-40B4-BE49-F238E27FC236}">
                <a16:creationId xmlns:a16="http://schemas.microsoft.com/office/drawing/2014/main" id="{955D8C06-10D5-1D03-D1D0-94046DD48E89}"/>
              </a:ext>
            </a:extLst>
          </p:cNvPr>
          <p:cNvSpPr>
            <a:spLocks noGrp="1"/>
          </p:cNvSpPr>
          <p:nvPr>
            <p:ph idx="1"/>
          </p:nvPr>
        </p:nvSpPr>
        <p:spPr>
          <a:xfrm>
            <a:off x="838200" y="1832730"/>
            <a:ext cx="10515600" cy="4211191"/>
          </a:xfrm>
        </p:spPr>
        <p:txBody>
          <a:bodyPr>
            <a:normAutofit fontScale="85000" lnSpcReduction="20000"/>
          </a:bodyPr>
          <a:lstStyle/>
          <a:p>
            <a:pPr algn="l"/>
            <a:r>
              <a:rPr lang="en-US" b="0" i="0" u="sng">
                <a:solidFill>
                  <a:srgbClr val="374151"/>
                </a:solidFill>
                <a:effectLst/>
                <a:latin typeface="Söhne"/>
              </a:rPr>
              <a:t>Kriptoanaliza</a:t>
            </a:r>
            <a:r>
              <a:rPr lang="en-US" b="0" i="0">
                <a:solidFill>
                  <a:srgbClr val="374151"/>
                </a:solidFill>
                <a:effectLst/>
                <a:latin typeface="Söhne"/>
              </a:rPr>
              <a:t> se odnosi na proučavanje i analizu kriptografskih sistema kako bi se utvrdile slabosti i pronašle metode za dešifrovanje šifrovane poruke. Ovo je važan koncept u svetu informacione tehnologije, gde se koristi za zaštitu podataka u prenosu i čuvanju.</a:t>
            </a:r>
          </a:p>
          <a:p>
            <a:pPr algn="l"/>
            <a:r>
              <a:rPr lang="en-US" b="0" i="1" u="sng">
                <a:solidFill>
                  <a:schemeClr val="tx2">
                    <a:lumMod val="75000"/>
                  </a:schemeClr>
                </a:solidFill>
                <a:effectLst/>
                <a:latin typeface="Söhne"/>
              </a:rPr>
              <a:t>Bezbedno programiranje</a:t>
            </a:r>
            <a:r>
              <a:rPr lang="en-US" b="0" i="0">
                <a:solidFill>
                  <a:srgbClr val="374151"/>
                </a:solidFill>
                <a:effectLst/>
                <a:latin typeface="Söhne"/>
              </a:rPr>
              <a:t>, sa druge strane, se odnosi na pristup programiranju koji se fokusira na stvaranje softvera koji je otporan na različite vrste napada i ranjivosti. Ovaj pristup obuhvata korišćenje sigurnosnih principa i procedura tokom razvoja softvera, kao i testiranje i nadgledanje softvera kako bi se osiguralo da je bezbedan.</a:t>
            </a:r>
          </a:p>
          <a:p>
            <a:pPr algn="l"/>
            <a:r>
              <a:rPr lang="en-US" b="0" i="0">
                <a:solidFill>
                  <a:srgbClr val="374151"/>
                </a:solidFill>
                <a:effectLst/>
                <a:latin typeface="Söhne"/>
              </a:rPr>
              <a:t>Ova dva koncepta su često povezana,</a:t>
            </a:r>
            <a:r>
              <a:rPr lang="en-US" b="0" i="0">
                <a:solidFill>
                  <a:schemeClr val="accent5">
                    <a:lumMod val="75000"/>
                  </a:schemeClr>
                </a:solidFill>
                <a:effectLst/>
                <a:latin typeface="Söhne"/>
              </a:rPr>
              <a:t> </a:t>
            </a:r>
            <a:r>
              <a:rPr lang="en-US" b="0" i="0">
                <a:solidFill>
                  <a:schemeClr val="tx2">
                    <a:lumMod val="75000"/>
                  </a:schemeClr>
                </a:solidFill>
                <a:effectLst/>
                <a:latin typeface="Söhne"/>
              </a:rPr>
              <a:t>jer se kriptoanaliza koristi u mnogim bezbednosnim sistemima</a:t>
            </a:r>
            <a:r>
              <a:rPr lang="en-US" b="0" i="0">
                <a:solidFill>
                  <a:srgbClr val="374151"/>
                </a:solidFill>
                <a:effectLst/>
                <a:latin typeface="Söhne"/>
              </a:rPr>
              <a:t>, uključujući i one koji se koriste za zaštitu softvera. </a:t>
            </a:r>
            <a:r>
              <a:rPr lang="en-US" b="0" i="0">
                <a:solidFill>
                  <a:schemeClr val="accent5">
                    <a:lumMod val="75000"/>
                  </a:schemeClr>
                </a:solidFill>
                <a:effectLst/>
                <a:latin typeface="Söhne"/>
              </a:rPr>
              <a:t>Bezbedno programiranje može biti ključno za sprečavanje ranjivosti u softveru, dok se kriptoanaliza koristi za otkrivanje i popravljanje slabosti u kriptografskim sistemima koji se koriste u softveru.</a:t>
            </a:r>
          </a:p>
          <a:p>
            <a:endParaRPr lang="en-US"/>
          </a:p>
        </p:txBody>
      </p:sp>
    </p:spTree>
    <p:extLst>
      <p:ext uri="{BB962C8B-B14F-4D97-AF65-F5344CB8AC3E}">
        <p14:creationId xmlns:p14="http://schemas.microsoft.com/office/powerpoint/2010/main" val="801594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Čuvar mesta za sadržaj 2">
            <a:extLst>
              <a:ext uri="{FF2B5EF4-FFF2-40B4-BE49-F238E27FC236}">
                <a16:creationId xmlns:a16="http://schemas.microsoft.com/office/drawing/2014/main" id="{A6052E2E-8562-DFFD-8D59-0322CE08B756}"/>
              </a:ext>
            </a:extLst>
          </p:cNvPr>
          <p:cNvSpPr>
            <a:spLocks noGrp="1"/>
          </p:cNvSpPr>
          <p:nvPr>
            <p:ph idx="1"/>
          </p:nvPr>
        </p:nvSpPr>
        <p:spPr>
          <a:xfrm>
            <a:off x="838200" y="1615736"/>
            <a:ext cx="10515600" cy="4574855"/>
          </a:xfrm>
        </p:spPr>
        <p:txBody>
          <a:bodyPr>
            <a:normAutofit fontScale="85000" lnSpcReduction="10000"/>
          </a:bodyPr>
          <a:lstStyle/>
          <a:p>
            <a:pPr algn="l"/>
            <a:r>
              <a:rPr lang="en-US" b="0" i="0">
                <a:solidFill>
                  <a:srgbClr val="374151"/>
                </a:solidFill>
                <a:effectLst/>
                <a:latin typeface="Söhne"/>
              </a:rPr>
              <a:t>Postoji veliki broj tehnika kriptoanalize, ali neke od najpoznatijih su:</a:t>
            </a:r>
          </a:p>
          <a:p>
            <a:pPr algn="l"/>
            <a:endParaRPr lang="en-US" b="0" i="0">
              <a:solidFill>
                <a:srgbClr val="374151"/>
              </a:solidFill>
              <a:effectLst/>
              <a:latin typeface="Söhne"/>
            </a:endParaRPr>
          </a:p>
          <a:p>
            <a:pPr algn="l">
              <a:buFont typeface="+mj-lt"/>
              <a:buAutoNum type="arabicPeriod"/>
            </a:pPr>
            <a:r>
              <a:rPr lang="en-US" b="0" i="1">
                <a:solidFill>
                  <a:srgbClr val="374151"/>
                </a:solidFill>
                <a:effectLst/>
                <a:latin typeface="Söhne"/>
              </a:rPr>
              <a:t>Brute-force</a:t>
            </a:r>
            <a:r>
              <a:rPr lang="en-US" b="0" i="0">
                <a:solidFill>
                  <a:srgbClr val="374151"/>
                </a:solidFill>
                <a:effectLst/>
                <a:latin typeface="Söhne"/>
              </a:rPr>
              <a:t> napad</a:t>
            </a:r>
          </a:p>
          <a:p>
            <a:pPr algn="l">
              <a:buFont typeface="+mj-lt"/>
              <a:buAutoNum type="arabicPeriod"/>
            </a:pPr>
            <a:r>
              <a:rPr lang="en-US" b="0" i="1">
                <a:solidFill>
                  <a:srgbClr val="374151"/>
                </a:solidFill>
                <a:effectLst/>
                <a:latin typeface="Söhne"/>
              </a:rPr>
              <a:t>Analiza frekvencije</a:t>
            </a:r>
            <a:endParaRPr lang="en-US" b="0" i="0">
              <a:solidFill>
                <a:srgbClr val="374151"/>
              </a:solidFill>
              <a:effectLst/>
              <a:latin typeface="Söhne"/>
            </a:endParaRPr>
          </a:p>
          <a:p>
            <a:pPr algn="l">
              <a:buFont typeface="+mj-lt"/>
              <a:buAutoNum type="arabicPeriod"/>
            </a:pPr>
            <a:r>
              <a:rPr lang="en-US" b="0" i="1">
                <a:solidFill>
                  <a:srgbClr val="374151"/>
                </a:solidFill>
                <a:effectLst/>
                <a:latin typeface="Söhne"/>
              </a:rPr>
              <a:t>Diferencijalna kriptoanaliza</a:t>
            </a:r>
            <a:endParaRPr lang="en-US" b="0" i="0">
              <a:solidFill>
                <a:srgbClr val="374151"/>
              </a:solidFill>
              <a:effectLst/>
              <a:latin typeface="Söhne"/>
            </a:endParaRPr>
          </a:p>
          <a:p>
            <a:pPr algn="l">
              <a:buFont typeface="+mj-lt"/>
              <a:buAutoNum type="arabicPeriod"/>
            </a:pPr>
            <a:r>
              <a:rPr lang="en-US" b="0" i="1">
                <a:solidFill>
                  <a:srgbClr val="374151"/>
                </a:solidFill>
                <a:effectLst/>
                <a:latin typeface="Söhne"/>
              </a:rPr>
              <a:t>Linearna kriptoanaliza</a:t>
            </a:r>
            <a:endParaRPr lang="en-US" b="0" i="0">
              <a:solidFill>
                <a:srgbClr val="374151"/>
              </a:solidFill>
              <a:effectLst/>
              <a:latin typeface="Söhne"/>
            </a:endParaRPr>
          </a:p>
          <a:p>
            <a:pPr algn="l">
              <a:buFont typeface="+mj-lt"/>
              <a:buAutoNum type="arabicPeriod"/>
            </a:pPr>
            <a:r>
              <a:rPr lang="en-US" b="0" i="1">
                <a:solidFill>
                  <a:srgbClr val="374151"/>
                </a:solidFill>
                <a:effectLst/>
                <a:latin typeface="Söhne"/>
              </a:rPr>
              <a:t>Meet-in-the-middle napad</a:t>
            </a:r>
            <a:endParaRPr lang="en-US" b="0" i="0">
              <a:solidFill>
                <a:srgbClr val="374151"/>
              </a:solidFill>
              <a:effectLst/>
              <a:latin typeface="Söhne"/>
            </a:endParaRPr>
          </a:p>
          <a:p>
            <a:pPr algn="l">
              <a:buFont typeface="+mj-lt"/>
              <a:buAutoNum type="arabicPeriod"/>
            </a:pPr>
            <a:r>
              <a:rPr lang="en-US" b="0" i="1">
                <a:solidFill>
                  <a:srgbClr val="374151"/>
                </a:solidFill>
                <a:effectLst/>
                <a:latin typeface="Söhne"/>
              </a:rPr>
              <a:t>Timing napad</a:t>
            </a:r>
          </a:p>
          <a:p>
            <a:pPr algn="l">
              <a:buFont typeface="+mj-lt"/>
              <a:buAutoNum type="arabicPeriod"/>
            </a:pPr>
            <a:endParaRPr lang="en-US" b="0" i="0">
              <a:solidFill>
                <a:srgbClr val="374151"/>
              </a:solidFill>
              <a:effectLst/>
              <a:latin typeface="Söhne"/>
            </a:endParaRPr>
          </a:p>
          <a:p>
            <a:pPr algn="l"/>
            <a:r>
              <a:rPr lang="en-US" b="0" i="0">
                <a:solidFill>
                  <a:srgbClr val="374151"/>
                </a:solidFill>
                <a:effectLst/>
                <a:latin typeface="Söhne"/>
              </a:rPr>
              <a:t>Ove tehnike se često kombinuju sa drugim metodama napada i prilagođavaju se konkretnom kriptografskom algoritmu kako bi se otkrile slabosti i napadi.</a:t>
            </a:r>
          </a:p>
        </p:txBody>
      </p:sp>
      <p:sp>
        <p:nvSpPr>
          <p:cNvPr id="5" name="Okvir za tekst 4">
            <a:extLst>
              <a:ext uri="{FF2B5EF4-FFF2-40B4-BE49-F238E27FC236}">
                <a16:creationId xmlns:a16="http://schemas.microsoft.com/office/drawing/2014/main" id="{323A192B-2FED-0FC0-EC77-4FBF80F34158}"/>
              </a:ext>
            </a:extLst>
          </p:cNvPr>
          <p:cNvSpPr txBox="1"/>
          <p:nvPr/>
        </p:nvSpPr>
        <p:spPr>
          <a:xfrm>
            <a:off x="838200" y="506026"/>
            <a:ext cx="10741982" cy="646331"/>
          </a:xfrm>
          <a:prstGeom prst="rect">
            <a:avLst/>
          </a:prstGeom>
          <a:noFill/>
        </p:spPr>
        <p:txBody>
          <a:bodyPr wrap="square" rtlCol="0">
            <a:spAutoFit/>
          </a:bodyPr>
          <a:lstStyle/>
          <a:p>
            <a:r>
              <a:rPr lang="en-US" sz="3600">
                <a:latin typeface="+mj-lt"/>
              </a:rPr>
              <a:t>2.1</a:t>
            </a:r>
            <a:r>
              <a:rPr lang="en-US" sz="3600"/>
              <a:t> </a:t>
            </a:r>
            <a:r>
              <a:rPr lang="en-US" sz="3600">
                <a:latin typeface="+mj-lt"/>
              </a:rPr>
              <a:t>Kriptoanaliza</a:t>
            </a:r>
          </a:p>
        </p:txBody>
      </p:sp>
    </p:spTree>
    <p:extLst>
      <p:ext uri="{BB962C8B-B14F-4D97-AF65-F5344CB8AC3E}">
        <p14:creationId xmlns:p14="http://schemas.microsoft.com/office/powerpoint/2010/main" val="2544587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slov 1">
            <a:extLst>
              <a:ext uri="{FF2B5EF4-FFF2-40B4-BE49-F238E27FC236}">
                <a16:creationId xmlns:a16="http://schemas.microsoft.com/office/drawing/2014/main" id="{DB5822C6-5B26-6F6A-92F3-A09CEE65057E}"/>
              </a:ext>
            </a:extLst>
          </p:cNvPr>
          <p:cNvSpPr>
            <a:spLocks noGrp="1"/>
          </p:cNvSpPr>
          <p:nvPr>
            <p:ph idx="1"/>
          </p:nvPr>
        </p:nvSpPr>
        <p:spPr>
          <a:xfrm>
            <a:off x="838200" y="518234"/>
            <a:ext cx="10515600" cy="5999086"/>
          </a:xfrm>
        </p:spPr>
        <p:txBody>
          <a:bodyPr>
            <a:normAutofit fontScale="85000" lnSpcReduction="20000"/>
          </a:bodyPr>
          <a:lstStyle/>
          <a:p>
            <a:pPr algn="l"/>
            <a:r>
              <a:rPr lang="en-US" b="0" i="0">
                <a:solidFill>
                  <a:srgbClr val="FF0000"/>
                </a:solidFill>
                <a:effectLst/>
                <a:latin typeface="Söhne"/>
              </a:rPr>
              <a:t>Brute-force </a:t>
            </a:r>
            <a:r>
              <a:rPr lang="en-US" b="0" i="0">
                <a:solidFill>
                  <a:srgbClr val="374151"/>
                </a:solidFill>
                <a:effectLst/>
                <a:latin typeface="Söhne"/>
              </a:rPr>
              <a:t>napad je tehnika kriptoanalize u kojoj se pokušavaju sve moguće kombinacije ključeva dok se ne pronađe ispravan ključ. Ova tehnika je vrlo jednostavna, ali vrlo spora i zahteva veliki broj pokušaja. U zavisnosti od jačine kriptografskog algoritma, brute-force napad može potrajati godinama ili čak i decenijama.</a:t>
            </a:r>
          </a:p>
          <a:p>
            <a:pPr algn="l"/>
            <a:r>
              <a:rPr lang="en-US" b="0" i="0">
                <a:solidFill>
                  <a:srgbClr val="374151"/>
                </a:solidFill>
                <a:effectLst/>
                <a:latin typeface="Söhne"/>
              </a:rPr>
              <a:t>Da bi se zaštitili od brute-force napada, važno je</a:t>
            </a:r>
            <a:r>
              <a:rPr lang="en-US" b="0" i="0">
                <a:solidFill>
                  <a:schemeClr val="accent1">
                    <a:lumMod val="75000"/>
                  </a:schemeClr>
                </a:solidFill>
                <a:effectLst/>
                <a:latin typeface="Söhne"/>
              </a:rPr>
              <a:t> </a:t>
            </a:r>
            <a:r>
              <a:rPr lang="en-US" b="0" i="0">
                <a:solidFill>
                  <a:schemeClr val="accent1"/>
                </a:solidFill>
                <a:effectLst/>
                <a:latin typeface="Söhne"/>
              </a:rPr>
              <a:t>koristiti jake i složene ključeve</a:t>
            </a:r>
            <a:r>
              <a:rPr lang="en-US" b="0" i="0">
                <a:solidFill>
                  <a:srgbClr val="374151"/>
                </a:solidFill>
                <a:effectLst/>
                <a:latin typeface="Söhne"/>
              </a:rPr>
              <a:t>. Ključevi koji su lako predvidljivi, poput ključeva koji se sastoje samo od brojeva ili slova, mogu biti lako provaljeni brute-force napadom.</a:t>
            </a:r>
          </a:p>
          <a:p>
            <a:pPr algn="l"/>
            <a:r>
              <a:rPr lang="en-US" b="0" i="0">
                <a:solidFill>
                  <a:srgbClr val="374151"/>
                </a:solidFill>
                <a:effectLst/>
                <a:latin typeface="Söhne"/>
              </a:rPr>
              <a:t>Jedan od načina da se oteža brute-force napad je upotreba dužih ključeva. Sa porastom broja karaktera u ključu, povećava se broj mogućih kombinacija, što otežava brute-force napad.</a:t>
            </a:r>
          </a:p>
          <a:p>
            <a:pPr algn="l"/>
            <a:r>
              <a:rPr lang="en-US" b="0" i="0">
                <a:solidFill>
                  <a:srgbClr val="374151"/>
                </a:solidFill>
                <a:effectLst/>
                <a:latin typeface="Söhne"/>
              </a:rPr>
              <a:t>Takođe, kriptografski algoritmi često koriste </a:t>
            </a:r>
            <a:r>
              <a:rPr lang="en-US" b="0" i="0">
                <a:solidFill>
                  <a:schemeClr val="accent1"/>
                </a:solidFill>
                <a:effectLst/>
                <a:latin typeface="Söhne"/>
              </a:rPr>
              <a:t>iterativni proces šifrovanja</a:t>
            </a:r>
            <a:r>
              <a:rPr lang="en-US" b="0" i="0">
                <a:solidFill>
                  <a:srgbClr val="374151"/>
                </a:solidFill>
                <a:effectLst/>
                <a:latin typeface="Söhne"/>
              </a:rPr>
              <a:t>, što otežava brute-force napad. Svaki prolaz kroz iterativni proces kriptovanja proizvodi drugačiji izlaz, pa napadač mora da pokuša svaku kombinaciju ključa za svaki prolaz kroz proces kriptovanja.</a:t>
            </a:r>
          </a:p>
          <a:p>
            <a:pPr algn="l"/>
            <a:r>
              <a:rPr lang="en-US" b="0" i="0">
                <a:solidFill>
                  <a:srgbClr val="374151"/>
                </a:solidFill>
                <a:effectLst/>
                <a:latin typeface="Söhne"/>
              </a:rPr>
              <a:t>Još jedan način da se zaštitite od brute-force napada je upotreba tehnika zaštite od napada, kao što su </a:t>
            </a:r>
            <a:r>
              <a:rPr lang="en-US" b="0" i="0">
                <a:solidFill>
                  <a:schemeClr val="accent1"/>
                </a:solidFill>
                <a:effectLst/>
                <a:latin typeface="Söhne"/>
              </a:rPr>
              <a:t>"key stretching"</a:t>
            </a:r>
            <a:r>
              <a:rPr lang="en-US" b="0" i="0">
                <a:solidFill>
                  <a:srgbClr val="374151"/>
                </a:solidFill>
                <a:effectLst/>
                <a:latin typeface="Söhne"/>
              </a:rPr>
              <a:t> i </a:t>
            </a:r>
            <a:r>
              <a:rPr lang="en-US" b="0" i="0">
                <a:solidFill>
                  <a:schemeClr val="accent1"/>
                </a:solidFill>
                <a:effectLst/>
                <a:latin typeface="Söhne"/>
              </a:rPr>
              <a:t>"salting"</a:t>
            </a:r>
            <a:r>
              <a:rPr lang="en-US" b="0" i="0">
                <a:solidFill>
                  <a:srgbClr val="374151"/>
                </a:solidFill>
                <a:effectLst/>
                <a:latin typeface="Söhne"/>
              </a:rPr>
              <a:t>.</a:t>
            </a:r>
            <a:r>
              <a:rPr lang="en-US" b="0" i="0">
                <a:solidFill>
                  <a:schemeClr val="tx2">
                    <a:lumMod val="75000"/>
                  </a:schemeClr>
                </a:solidFill>
                <a:effectLst/>
                <a:latin typeface="Söhne"/>
              </a:rPr>
              <a:t> "Key stretching"</a:t>
            </a:r>
            <a:r>
              <a:rPr lang="en-US" b="0" i="0">
                <a:solidFill>
                  <a:schemeClr val="accent1">
                    <a:lumMod val="75000"/>
                  </a:schemeClr>
                </a:solidFill>
                <a:effectLst/>
                <a:latin typeface="Söhne"/>
              </a:rPr>
              <a:t> </a:t>
            </a:r>
            <a:r>
              <a:rPr lang="en-US" b="0" i="0">
                <a:solidFill>
                  <a:srgbClr val="374151"/>
                </a:solidFill>
                <a:effectLst/>
                <a:latin typeface="Söhne"/>
              </a:rPr>
              <a:t>je proces produženja ključa tako da se dobije duži ključ koji je teže probiti brute-force napadom. "Salting" uključuje dodavanje dodatnih podataka u šifrovanje kako bi se otežao napad i u slučaju kompromitacije ključa.</a:t>
            </a:r>
          </a:p>
        </p:txBody>
      </p:sp>
    </p:spTree>
    <p:extLst>
      <p:ext uri="{BB962C8B-B14F-4D97-AF65-F5344CB8AC3E}">
        <p14:creationId xmlns:p14="http://schemas.microsoft.com/office/powerpoint/2010/main" val="728876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slov 1">
            <a:extLst>
              <a:ext uri="{FF2B5EF4-FFF2-40B4-BE49-F238E27FC236}">
                <a16:creationId xmlns:a16="http://schemas.microsoft.com/office/drawing/2014/main" id="{48B559F4-AC88-3600-656D-DCD710FD9021}"/>
              </a:ext>
            </a:extLst>
          </p:cNvPr>
          <p:cNvSpPr>
            <a:spLocks noGrp="1"/>
          </p:cNvSpPr>
          <p:nvPr>
            <p:ph idx="1"/>
          </p:nvPr>
        </p:nvSpPr>
        <p:spPr>
          <a:xfrm>
            <a:off x="838200" y="477175"/>
            <a:ext cx="10515600" cy="6081204"/>
          </a:xfrm>
        </p:spPr>
        <p:txBody>
          <a:bodyPr>
            <a:normAutofit fontScale="85000" lnSpcReduction="20000"/>
          </a:bodyPr>
          <a:lstStyle/>
          <a:p>
            <a:pPr algn="l"/>
            <a:r>
              <a:rPr lang="en-US" b="0" i="0">
                <a:solidFill>
                  <a:srgbClr val="FF0000"/>
                </a:solidFill>
                <a:effectLst/>
                <a:latin typeface="Söhne"/>
              </a:rPr>
              <a:t>Analiza frekvencije</a:t>
            </a:r>
            <a:r>
              <a:rPr lang="en-US" b="0" i="0">
                <a:solidFill>
                  <a:srgbClr val="374151"/>
                </a:solidFill>
                <a:effectLst/>
                <a:latin typeface="Söhne"/>
              </a:rPr>
              <a:t> napad je tehnika kriptoanalize u kojoj se analizira učestalost pojavljivanja pojedinih slova, nizova slova ili drugih simbola u šifrovanoj poruci. Ova tehnika je efikasna kod šifri koje menjaju jedno slovo ili simbol u drugi, ali čuvaju istu raspodelu frekvencija.</a:t>
            </a:r>
          </a:p>
          <a:p>
            <a:pPr algn="l"/>
            <a:r>
              <a:rPr lang="en-US" b="0" i="1">
                <a:solidFill>
                  <a:srgbClr val="374151"/>
                </a:solidFill>
                <a:effectLst/>
                <a:latin typeface="Söhne"/>
              </a:rPr>
              <a:t>Na primer, u engleskom jeziku, slovo "e" se pojavljuje češće od drugih slova, dok se slovo "z" pojavljuje mnogo ređe. Ako napadač primeti da se određeni simbol pojavljuje često u šifrovanoj poruci, mogao bi da pretpostavi da se taj simbol odnosi na slovo "e" i da ga pokuša dešifrovati na taj način.</a:t>
            </a:r>
          </a:p>
          <a:p>
            <a:pPr algn="l"/>
            <a:r>
              <a:rPr lang="en-US" b="0" i="0">
                <a:solidFill>
                  <a:srgbClr val="374151"/>
                </a:solidFill>
                <a:effectLst/>
                <a:latin typeface="Söhne"/>
              </a:rPr>
              <a:t>Da bi se zaštitili od analize frekvencije, koriste se različiti kriptografski algoritmi koji otežavaju takvu analizu. Na primer, algoritmi koji koriste zamene slova ne zadržavaju istu raspodelu frekvencije i stoga su manje podložni ovom napadu. Takođe, korišćenje </a:t>
            </a:r>
            <a:r>
              <a:rPr lang="en-US" b="0" i="0">
                <a:solidFill>
                  <a:schemeClr val="accent1"/>
                </a:solidFill>
                <a:effectLst/>
                <a:latin typeface="Söhne"/>
              </a:rPr>
              <a:t>šifrovanih blokova</a:t>
            </a:r>
            <a:r>
              <a:rPr lang="en-US" b="0" i="0">
                <a:solidFill>
                  <a:srgbClr val="374151"/>
                </a:solidFill>
                <a:effectLst/>
                <a:latin typeface="Söhne"/>
              </a:rPr>
              <a:t> može otežati analizu frekvencije, jer se slova i simboli šifruju u blokovima, što otežava otkrivanje učestalosti pojedinih simbola.</a:t>
            </a:r>
          </a:p>
          <a:p>
            <a:pPr algn="l"/>
            <a:r>
              <a:rPr lang="en-US" b="0" i="0">
                <a:solidFill>
                  <a:srgbClr val="374151"/>
                </a:solidFill>
                <a:effectLst/>
                <a:latin typeface="Söhne"/>
              </a:rPr>
              <a:t>Još jedan način da se zaštitite od analize frekvencije je korišćenje dodatnih složenih tehnika zaštite kao što su </a:t>
            </a:r>
            <a:r>
              <a:rPr lang="en-US" b="0" i="0">
                <a:solidFill>
                  <a:schemeClr val="accent1"/>
                </a:solidFill>
                <a:effectLst/>
                <a:latin typeface="Söhne"/>
              </a:rPr>
              <a:t>steganografija</a:t>
            </a:r>
            <a:r>
              <a:rPr lang="en-US" b="0" i="0">
                <a:solidFill>
                  <a:srgbClr val="374151"/>
                </a:solidFill>
                <a:effectLst/>
                <a:latin typeface="Söhne"/>
              </a:rPr>
              <a:t>, koja omogućava skrivanje podataka unutar drugih podataka, poput slike ili zvuka. Takođe, korišćenje </a:t>
            </a:r>
            <a:r>
              <a:rPr lang="en-US" b="0" i="0">
                <a:solidFill>
                  <a:schemeClr val="accent1"/>
                </a:solidFill>
                <a:effectLst/>
                <a:latin typeface="Söhne"/>
              </a:rPr>
              <a:t>padding</a:t>
            </a:r>
            <a:r>
              <a:rPr lang="en-US" b="0" i="0">
                <a:solidFill>
                  <a:srgbClr val="374151"/>
                </a:solidFill>
                <a:effectLst/>
                <a:latin typeface="Söhne"/>
              </a:rPr>
              <a:t> sekvenci slova ili simbola na kraju poruke može otežati analizu frekvencije, jer će se dodatni simboli pojaviti na kraju šifrovane poruke.</a:t>
            </a:r>
          </a:p>
          <a:p>
            <a:pPr algn="l"/>
            <a:r>
              <a:rPr lang="en-US" b="0" i="0">
                <a:solidFill>
                  <a:srgbClr val="374151"/>
                </a:solidFill>
                <a:effectLst/>
                <a:latin typeface="Söhne"/>
              </a:rPr>
              <a:t>Konačno, važno je koristiti </a:t>
            </a:r>
            <a:r>
              <a:rPr lang="en-US" b="0" i="0">
                <a:solidFill>
                  <a:schemeClr val="accent1"/>
                </a:solidFill>
                <a:effectLst/>
                <a:latin typeface="Söhne"/>
              </a:rPr>
              <a:t>jake ključeve</a:t>
            </a:r>
            <a:r>
              <a:rPr lang="en-US" b="0" i="0">
                <a:solidFill>
                  <a:srgbClr val="374151"/>
                </a:solidFill>
                <a:effectLst/>
                <a:latin typeface="Söhne"/>
              </a:rPr>
              <a:t> i pravilno rukovanje ključevima kako bi se sprečila analiza frekvencije.</a:t>
            </a:r>
          </a:p>
          <a:p>
            <a:endParaRPr lang="en-US"/>
          </a:p>
        </p:txBody>
      </p:sp>
    </p:spTree>
    <p:extLst>
      <p:ext uri="{BB962C8B-B14F-4D97-AF65-F5344CB8AC3E}">
        <p14:creationId xmlns:p14="http://schemas.microsoft.com/office/powerpoint/2010/main" val="3785252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Čuvar mesta za sadržaj 2">
            <a:extLst>
              <a:ext uri="{FF2B5EF4-FFF2-40B4-BE49-F238E27FC236}">
                <a16:creationId xmlns:a16="http://schemas.microsoft.com/office/drawing/2014/main" id="{5F94DA26-64E6-177E-4A5D-B82005B0454C}"/>
              </a:ext>
            </a:extLst>
          </p:cNvPr>
          <p:cNvSpPr>
            <a:spLocks noGrp="1"/>
          </p:cNvSpPr>
          <p:nvPr>
            <p:ph idx="1"/>
          </p:nvPr>
        </p:nvSpPr>
        <p:spPr>
          <a:xfrm>
            <a:off x="758301" y="914401"/>
            <a:ext cx="10515600" cy="5175682"/>
          </a:xfrm>
        </p:spPr>
        <p:txBody>
          <a:bodyPr>
            <a:normAutofit fontScale="85000" lnSpcReduction="20000"/>
          </a:bodyPr>
          <a:lstStyle/>
          <a:p>
            <a:pPr algn="l"/>
            <a:r>
              <a:rPr lang="en-US" b="0" i="0">
                <a:solidFill>
                  <a:srgbClr val="FF0000"/>
                </a:solidFill>
                <a:effectLst/>
                <a:latin typeface="Söhne"/>
              </a:rPr>
              <a:t>Diferencijalna kriptoanaliza</a:t>
            </a:r>
            <a:r>
              <a:rPr lang="en-US" b="0" i="0">
                <a:solidFill>
                  <a:srgbClr val="374151"/>
                </a:solidFill>
                <a:effectLst/>
                <a:latin typeface="Söhne"/>
              </a:rPr>
              <a:t> je napredna tehnika kriptoanalize koja se koristi za probijanje kriptografskih sistema koji koriste blok šifrovanje. Ova tehnika se fokusira na razlike u izlazu blok šifra kada se koriste slični ili različiti ulazi. Napadač pokušava da otkrije ove razlike kako bi otkrio ključ i dešifrovao poruku.</a:t>
            </a:r>
          </a:p>
          <a:p>
            <a:pPr algn="l"/>
            <a:r>
              <a:rPr lang="en-US" b="0" i="0">
                <a:solidFill>
                  <a:srgbClr val="374151"/>
                </a:solidFill>
                <a:effectLst/>
                <a:latin typeface="Söhne"/>
              </a:rPr>
              <a:t>Da bi se zaštitili od diferencijalne kriptoanalize, mogu se koristiti različite tehnike kriptografije, kao što su:</a:t>
            </a:r>
          </a:p>
          <a:p>
            <a:pPr algn="l">
              <a:buFont typeface="+mj-lt"/>
              <a:buAutoNum type="arabicPeriod"/>
            </a:pPr>
            <a:r>
              <a:rPr lang="en-US" b="0" i="0">
                <a:solidFill>
                  <a:schemeClr val="accent1"/>
                </a:solidFill>
                <a:effectLst/>
                <a:latin typeface="Söhne"/>
              </a:rPr>
              <a:t>Jači ključevi</a:t>
            </a:r>
            <a:r>
              <a:rPr lang="en-US" b="0" i="0">
                <a:solidFill>
                  <a:srgbClr val="374151"/>
                </a:solidFill>
                <a:effectLst/>
                <a:latin typeface="Söhne"/>
              </a:rPr>
              <a:t>: Korišćenje ključeva sa većom dužinom i složenijim algoritmima može otežati napadačima da otkriju razlike u izlazu blok šifre.</a:t>
            </a:r>
          </a:p>
          <a:p>
            <a:pPr algn="l">
              <a:buFont typeface="+mj-lt"/>
              <a:buAutoNum type="arabicPeriod"/>
            </a:pPr>
            <a:r>
              <a:rPr lang="en-US" b="0" i="0">
                <a:solidFill>
                  <a:schemeClr val="accent1"/>
                </a:solidFill>
                <a:effectLst/>
                <a:latin typeface="Söhne"/>
              </a:rPr>
              <a:t>Promena ključeva</a:t>
            </a:r>
            <a:r>
              <a:rPr lang="en-US" b="0" i="0">
                <a:solidFill>
                  <a:srgbClr val="374151"/>
                </a:solidFill>
                <a:effectLst/>
                <a:latin typeface="Söhne"/>
              </a:rPr>
              <a:t>: Redovna promena ključeva može otežati napadačima da otkriju dugoročne obrasce u izlazu blok šifre, jer bi napadač morao ponovo da izvede diferencijalnu analizu za svaku promenu ključa.</a:t>
            </a:r>
          </a:p>
          <a:p>
            <a:pPr algn="l">
              <a:buFont typeface="+mj-lt"/>
              <a:buAutoNum type="arabicPeriod"/>
            </a:pPr>
            <a:r>
              <a:rPr lang="en-US" b="0" i="0">
                <a:solidFill>
                  <a:schemeClr val="accent1"/>
                </a:solidFill>
                <a:effectLst/>
                <a:latin typeface="Söhne"/>
              </a:rPr>
              <a:t>Dodavanje šuma</a:t>
            </a:r>
            <a:r>
              <a:rPr lang="en-US" b="0" i="0">
                <a:solidFill>
                  <a:srgbClr val="374151"/>
                </a:solidFill>
                <a:effectLst/>
                <a:latin typeface="Söhne"/>
              </a:rPr>
              <a:t>: Dodavanje slučajnih podataka u proces šifrovanja može otežati napadačima da otkriju razlike u izlazu blok šifre.</a:t>
            </a:r>
          </a:p>
          <a:p>
            <a:pPr algn="l">
              <a:buFont typeface="+mj-lt"/>
              <a:buAutoNum type="arabicPeriod"/>
            </a:pPr>
            <a:r>
              <a:rPr lang="en-US" b="0" i="0">
                <a:solidFill>
                  <a:schemeClr val="accent1"/>
                </a:solidFill>
                <a:effectLst/>
                <a:latin typeface="Söhne"/>
              </a:rPr>
              <a:t>Analiza robusnosti:</a:t>
            </a:r>
            <a:r>
              <a:rPr lang="en-US" b="0" i="0">
                <a:solidFill>
                  <a:srgbClr val="374151"/>
                </a:solidFill>
                <a:effectLst/>
                <a:latin typeface="Söhne"/>
              </a:rPr>
              <a:t> Kriptografski sistemi se mogu testirati na različite načine kako bi se utvrdila njihova otpornost na diferencijalnu analizu. Ova analiza može otkriti slabosti u sistemima koje napadači mogu iskoristiti.</a:t>
            </a:r>
          </a:p>
        </p:txBody>
      </p:sp>
    </p:spTree>
    <p:extLst>
      <p:ext uri="{BB962C8B-B14F-4D97-AF65-F5344CB8AC3E}">
        <p14:creationId xmlns:p14="http://schemas.microsoft.com/office/powerpoint/2010/main" val="1902598081"/>
      </p:ext>
    </p:extLst>
  </p:cSld>
  <p:clrMapOvr>
    <a:masterClrMapping/>
  </p:clrMapOvr>
</p:sld>
</file>

<file path=ppt/theme/theme1.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TotalTime>
  <Words>3548</Words>
  <Application>Microsoft Office PowerPoint</Application>
  <PresentationFormat>Široki ekran</PresentationFormat>
  <Paragraphs>129</Paragraphs>
  <Slides>22</Slides>
  <Notes>0</Notes>
  <HiddenSlides>0</HiddenSlides>
  <MMClips>0</MMClips>
  <ScaleCrop>false</ScaleCrop>
  <HeadingPairs>
    <vt:vector size="6" baseType="variant">
      <vt:variant>
        <vt:lpstr>Korišćeni fontovi</vt:lpstr>
      </vt:variant>
      <vt:variant>
        <vt:i4>4</vt:i4>
      </vt:variant>
      <vt:variant>
        <vt:lpstr>Tema</vt:lpstr>
      </vt:variant>
      <vt:variant>
        <vt:i4>1</vt:i4>
      </vt:variant>
      <vt:variant>
        <vt:lpstr>Naslovi slajdova</vt:lpstr>
      </vt:variant>
      <vt:variant>
        <vt:i4>22</vt:i4>
      </vt:variant>
    </vt:vector>
  </HeadingPairs>
  <TitlesOfParts>
    <vt:vector size="27" baseType="lpstr">
      <vt:lpstr>Arial</vt:lpstr>
      <vt:lpstr>Calibri</vt:lpstr>
      <vt:lpstr>Calibri Light</vt:lpstr>
      <vt:lpstr>Söhne</vt:lpstr>
      <vt:lpstr>Tema Office</vt:lpstr>
      <vt:lpstr>Kriptologija 2</vt:lpstr>
      <vt:lpstr>42. Kriptoanaliza i bezbedno programiranje</vt:lpstr>
      <vt:lpstr>1. Uvod i osnovni pojmovi</vt:lpstr>
      <vt:lpstr>PowerPoint prezentacija</vt:lpstr>
      <vt:lpstr>2. Kriptoanaliza i bezbedno programiranje</vt:lpstr>
      <vt:lpstr>PowerPoint prezentacija</vt:lpstr>
      <vt:lpstr>PowerPoint prezentacija</vt:lpstr>
      <vt:lpstr>PowerPoint prezentacija</vt:lpstr>
      <vt:lpstr>PowerPoint prezentacija</vt:lpstr>
      <vt:lpstr>PowerPoint prezentacija</vt:lpstr>
      <vt:lpstr>PowerPoint prezentacija</vt:lpstr>
      <vt:lpstr>PowerPoint prezentacija</vt:lpstr>
      <vt:lpstr>2.2 Bezbedno progrmairanje</vt:lpstr>
      <vt:lpstr>PowerPoint prezentacija</vt:lpstr>
      <vt:lpstr>PowerPoint prezentacija</vt:lpstr>
      <vt:lpstr>PowerPoint prezentacija</vt:lpstr>
      <vt:lpstr>PowerPoint prezentacija</vt:lpstr>
      <vt:lpstr>PowerPoint prezentacija</vt:lpstr>
      <vt:lpstr>PowerPoint prezentacija</vt:lpstr>
      <vt:lpstr>PowerPoint prezentacija</vt:lpstr>
      <vt:lpstr>3. Zaključak</vt:lpstr>
      <vt:lpstr>PowerPoint prezentacija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Kriptologija 2</dc:title>
  <dc:creator>Стефан Станковић</dc:creator>
  <cp:lastModifiedBy>Стефан Станковић</cp:lastModifiedBy>
  <cp:revision>118</cp:revision>
  <dcterms:created xsi:type="dcterms:W3CDTF">2023-04-04T12:00:40Z</dcterms:created>
  <dcterms:modified xsi:type="dcterms:W3CDTF">2023-04-05T09:50:13Z</dcterms:modified>
</cp:coreProperties>
</file>