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1" r:id="rId10"/>
    <p:sldId id="269" r:id="rId11"/>
    <p:sldId id="272" r:id="rId12"/>
    <p:sldId id="26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4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85457" autoAdjust="0"/>
  </p:normalViewPr>
  <p:slideViewPr>
    <p:cSldViewPr snapToGrid="0">
      <p:cViewPr varScale="1">
        <p:scale>
          <a:sx n="95" d="100"/>
          <a:sy n="95" d="100"/>
        </p:scale>
        <p:origin x="21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Dobar dan, ja sam Damjan Grubelić iz grupe PreljevStoga i danas ću vam prezentirati našu aplikaciju SmartCart [007/07]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2782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Ovdje je prikazan tzv. </a:t>
            </a:r>
            <a:r>
              <a:rPr lang="hr-HR" dirty="0" err="1"/>
              <a:t>roadmap</a:t>
            </a:r>
            <a:r>
              <a:rPr lang="hr-HR" dirty="0"/>
              <a:t> našeg rada na projektu. Prikazani su važniji događaji i miljokazi. Možemo vidjeti da iako ima malo više aktivnosti oko rokova za predaju, ipak je aktivnost donekle ravnomjerno raspoređena. [326/16]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60407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Slijedi podjela poslova. [328/02] Marko Vladić bavio se Androidom, tu bih izdvojio rad na bazi podataka i ispitivanju. [334/06] Kolega Pranjić je također radio na Androidu. Na sebe je, između ostaloga, preuzeo dizajn i ispitivanje. [342/08] Antonio Lakoš je bio sveprisutan i na sebe je često preuzeo i organizaciju kad voditelj po tituli to nije mogao. Najviše je doprinio projektu. [354/12] Kolega Komljenović je s njim primarno radio na poslužiteljskoj strani ali se također znao uključiti i u razvoj Androida. Njega bih također pohvalio jer ne samo da je odradio količinski više nego se očekivalo nego je to odradio i kvalitetno. [370/16] Na sebe sam preuzeo puštanje u pogon i neke tehnologije na Androidu. [376/06] Kolega Brdar bavio se web sučeljem, dakle on je odgovoran za </a:t>
            </a:r>
            <a:r>
              <a:rPr lang="hr-HR" dirty="0" err="1"/>
              <a:t>responzivnost</a:t>
            </a:r>
            <a:r>
              <a:rPr lang="hr-HR" dirty="0"/>
              <a:t>. [381/05] Kolega Bjelčić je naš voditelj. Bavio se i Androidom – prvenstveno sučelje i baza podataka. Što se dokumentacije tiče u prvom ciklusu sam to odradio ja, jer sam smislio zadatak, a u drugom ciklusu su to uglavnom odradili ostali [396/15]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220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[397/01] Što je bilo dobro? Kao što ste imali priliku vidjeti iz prošlog slajda, dobro je bilo to što su svi bili uključeni u projekt i doprinijeli su. Neki puno više, a neki malo manje, ali nitko nije, kako bi se reklo „</a:t>
            </a:r>
            <a:r>
              <a:rPr lang="hr-HR" dirty="0" err="1"/>
              <a:t>prošo</a:t>
            </a:r>
            <a:r>
              <a:rPr lang="hr-HR" dirty="0"/>
              <a:t> </a:t>
            </a:r>
            <a:r>
              <a:rPr lang="hr-HR" dirty="0" err="1"/>
              <a:t>lišo</a:t>
            </a:r>
            <a:r>
              <a:rPr lang="hr-HR" dirty="0"/>
              <a:t>”. [410/13] Ono što je moglo biti bolje je analiza opsega posla i dostupnog vremena PRIJE odabira zadatka. Budući da nismo bili sa svim tehnologijama najbolje upoznati i budući da smo imali dosta posla na drugim kolegijima, a projekt je sam po sebi opsežan, naravno da je došlo do programiranja u razna „</a:t>
            </a:r>
            <a:r>
              <a:rPr lang="hr-HR" dirty="0" err="1"/>
              <a:t>nedoba</a:t>
            </a:r>
            <a:r>
              <a:rPr lang="hr-HR" dirty="0"/>
              <a:t>” i da ima stvari koje bismo rado još dodali ili ljepše napravili, ali što je tu je, to je iza nas i vjerujem da smo izvukli pouku iz toga. Sve u svemu, zadovoljni smo rezultatom s obzirom na situaciju. [443/33]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0918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Ovdje su mailovi svih članova grupe, ime.prezime@fer.hr. [450/07]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44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Evo sadržaja, jednak je kao i kod prošlih grupa i svih vas. [012/05]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034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hr-HR" dirty="0"/>
              <a:t>Prije odlaska u kupovinu često pišemo popis namirnica koje nam trebaju. Ipak, u dućanu se, bar meni, često zna dogoditi da na popisu piše „slatko”, a ja stojim i uspoređujem cijene, popuste i vrste slatkiša kako bih odabrao ono što mi najbolje u tom trenutku odgovara. Pritom mi je, pogotovo u ovo doba korone, neugodno zadržavati se i obilaziti dulje vrijeme dok nešto ne odaberem. [037/25] Zato smo odlučili napraviti aplikaciju za izradu popisa za trgovinu, ali za razliku od ostalih aplikacija tog tipa kojih je pun Google Play, odlučili smo da u njoj budu dostupne trenutne cijene artikala u trgovinama. [051/14] Ako već imamo cijene artikala za razne trgovine zašto ne bismo korisnicima omogućili prikaz najnižih cijena / trgovina za artikle? [061/10] Zvuči sjajno za kupce, zar ne? Stvarno i je, ali primijetite da je aplikacija odlična i za trgovce jer, osim što je protok ljudi u trgovini bolji, ovo im je i izvrsna platforma za marketing. Nama se inače diže kosa na glavi gdje god nas zaskoče reklame, ali ova aplikacija bi bilo mjesto na kojem trgovci iznose svoje ponude upravo tamo i tada kad ih kupci traže. [090/29] Ukratko, aplikacija je dobra za sve na koje utječe, čak i npr. blagajnice / blagajnike kojima će se rjeđe netko pojaviti na blagajni s čokoladom i 500 kn jer je namjeravao uz čokoladu kupiti i parfem koji trenutno nije dostupan ili je upravo sišao s akcije pa je preskup. Karikiram, ali shvaćate poantu. [109/19]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131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hr-HR" dirty="0"/>
              <a:t>Nakon definiranja specifikacije programske potpore, prilikom rada na ovom dijelu dokumentacije upisao sam u Google Play „SmartCart” [119/10] i izbacio mi je jednu od spomenutih aplikacija za izradu popisa za trgovinu [124/05] čija je izrada popisa i manipulacija njima izgledala gotovo jednako onome kako je prvotno zamišljen taj dio naše aplikacije. Na kraju je naša aplikacija dizajnirana drugačije, a još jedna bitna razlika je to što, kao što sam rekao, ova aplikacija nema „</a:t>
            </a:r>
            <a:r>
              <a:rPr lang="pt-BR" sz="1200" b="0" i="0" u="none" strike="noStrike" baseline="0" dirty="0">
                <a:latin typeface="Kp-Regular"/>
              </a:rPr>
              <a:t>agregator</a:t>
            </a:r>
            <a:r>
              <a:rPr lang="hr-HR" dirty="0"/>
              <a:t> cijena”.</a:t>
            </a:r>
          </a:p>
          <a:p>
            <a:pPr algn="l"/>
            <a:r>
              <a:rPr lang="pt-BR" sz="1800" b="0" i="0" u="none" strike="noStrike" baseline="0" dirty="0">
                <a:latin typeface="Kp-Regular"/>
              </a:rPr>
              <a:t>Aplikacija nabava.net</a:t>
            </a:r>
            <a:r>
              <a:rPr lang="hr-HR" sz="1800" b="0" i="0" u="none" strike="noStrike" baseline="0" dirty="0">
                <a:latin typeface="Kp-Regular"/>
              </a:rPr>
              <a:t> [143/19] ima</a:t>
            </a:r>
            <a:r>
              <a:rPr lang="pt-BR" sz="1800" b="0" i="0" u="none" strike="noStrike" baseline="0" dirty="0">
                <a:latin typeface="Kp-Regular"/>
              </a:rPr>
              <a:t> upravo suprotno - ”agregator cijena”, </a:t>
            </a:r>
            <a:r>
              <a:rPr lang="hr-HR" sz="1800" b="0" i="0" u="none" strike="noStrike" baseline="0" dirty="0">
                <a:latin typeface="Kp-Regular"/>
              </a:rPr>
              <a:t>[146/03] </a:t>
            </a:r>
            <a:r>
              <a:rPr lang="pt-BR" sz="1800" b="0" i="0" u="none" strike="noStrike" baseline="0" dirty="0">
                <a:latin typeface="Kp-Regular"/>
              </a:rPr>
              <a:t>ali nema</a:t>
            </a:r>
            <a:r>
              <a:rPr lang="hr-HR" sz="1800" b="0" i="0" u="none" strike="noStrike" baseline="0" dirty="0">
                <a:latin typeface="Kp-Regular"/>
              </a:rPr>
              <a:t> košaricu i usredotočena je na [”online” kupovinu. Nije toliko usredotočena na namirnice, a donedavno ni na mobilnu aplikaciju koja je zapravo prilagodba web aplikacije. [158/12][159/01] Naša aplikacija je upravo nešto između. [163/04]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8319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Pogledajmo važnije funkcionalne zahtjeve. Prvo i osnovno, trebamo moći upravljati popisima, logično. Osim toga bilo bi dobro da možemo izračunati cijenu popisa i artikala koje smo na njemu prekrižili, tj. košarice. Bilo bi korisno imati opise artikala u aplikaciji, ali kako ih ne bismo sami morali dodavati, omogućujemo kupcima da to čine, a da smanjimo utjecaj netočnih opisa, uvodimo sustav glasanja. Jasno za glasanje je potreban račun i upravljanje njime. Trgovci bi trebali moći upravljati informacijama o svojim trgovinama i informacijama o cijenama, popustima i dostupnosti artikala u tim trgovinama. Administratori održavaju red u sustavu zaustavljajući neprimjereno ponašanje. [208/45]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318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Slijede nefunkcionalni i zahtjevi domene primjene. Koristimo besplatno posluživanje, konkretno </a:t>
            </a:r>
            <a:r>
              <a:rPr lang="hr-HR" dirty="0" err="1"/>
              <a:t>Heroku</a:t>
            </a:r>
            <a:r>
              <a:rPr lang="hr-HR" dirty="0"/>
              <a:t>, pa ograničavamo odgovor baze podataka na pet sekundi. Baza podataka, tj. lozinke u njoj su otporne na napade duginom tablicom dodavanjem </a:t>
            </a:r>
            <a:r>
              <a:rPr lang="hr-HR" dirty="0" err="1"/>
              <a:t>predmetaka</a:t>
            </a:r>
            <a:r>
              <a:rPr lang="hr-HR" dirty="0"/>
              <a:t> lozinkama prije raspršenja, tj. </a:t>
            </a:r>
            <a:r>
              <a:rPr lang="hr-HR" dirty="0" err="1"/>
              <a:t>hashiranja</a:t>
            </a:r>
            <a:r>
              <a:rPr lang="hr-HR" dirty="0"/>
              <a:t>. Također, baza podataka ne prima izravno korisnički tekst. Aplikacija podržava hrvatski jezik i dijakritičke znakove te ima </a:t>
            </a:r>
            <a:r>
              <a:rPr lang="hr-HR" dirty="0" err="1"/>
              <a:t>responzivno</a:t>
            </a:r>
            <a:r>
              <a:rPr lang="hr-HR" dirty="0"/>
              <a:t> web sučelje. Mobilnu aplikaciju moguće je pokrenuti na Androidu inačice 5.0 ili više. [242/34]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20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Za razvoj programske podrške smo koristili PyCharm, Android Studio i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. Sve dijagrame za dokumentaciju smo radili u programu </a:t>
            </a:r>
            <a:r>
              <a:rPr lang="hr-HR" dirty="0" err="1"/>
              <a:t>Astah</a:t>
            </a:r>
            <a:r>
              <a:rPr lang="hr-HR" dirty="0"/>
              <a:t>, osim django dijagrama klasa za što smo koristili </a:t>
            </a:r>
            <a:r>
              <a:rPr lang="hr-HR" dirty="0" err="1"/>
              <a:t>Pynsource</a:t>
            </a:r>
            <a:r>
              <a:rPr lang="hr-HR" dirty="0"/>
              <a:t>. Za uređivanje i </a:t>
            </a:r>
            <a:r>
              <a:rPr lang="hr-HR" dirty="0" err="1"/>
              <a:t>kompajliranje</a:t>
            </a:r>
            <a:r>
              <a:rPr lang="hr-HR" dirty="0"/>
              <a:t> </a:t>
            </a:r>
            <a:r>
              <a:rPr lang="hr-HR" dirty="0" err="1"/>
              <a:t>LaTeX</a:t>
            </a:r>
            <a:r>
              <a:rPr lang="hr-HR" dirty="0"/>
              <a:t> dokumenata koristili smo TexStudio na Windowsima, a </a:t>
            </a:r>
            <a:r>
              <a:rPr lang="hr-HR" dirty="0" err="1"/>
              <a:t>xed</a:t>
            </a:r>
            <a:r>
              <a:rPr lang="hr-HR" dirty="0"/>
              <a:t> i </a:t>
            </a:r>
            <a:r>
              <a:rPr lang="hr-HR" dirty="0" err="1"/>
              <a:t>pdflatex</a:t>
            </a:r>
            <a:r>
              <a:rPr lang="hr-HR" dirty="0"/>
              <a:t> na </a:t>
            </a:r>
            <a:r>
              <a:rPr lang="hr-HR" dirty="0" err="1"/>
              <a:t>linuxu</a:t>
            </a:r>
            <a:r>
              <a:rPr lang="hr-HR" dirty="0"/>
              <a:t>. Za komunikaciju smo koristili </a:t>
            </a:r>
            <a:r>
              <a:rPr lang="hr-HR" dirty="0" err="1"/>
              <a:t>Discord</a:t>
            </a:r>
            <a:r>
              <a:rPr lang="hr-HR" dirty="0"/>
              <a:t>, </a:t>
            </a:r>
            <a:r>
              <a:rPr lang="hr-HR" dirty="0" err="1"/>
              <a:t>Slack</a:t>
            </a:r>
            <a:r>
              <a:rPr lang="hr-HR" dirty="0"/>
              <a:t> i </a:t>
            </a:r>
            <a:r>
              <a:rPr lang="hr-HR" dirty="0" err="1"/>
              <a:t>Whatsapp</a:t>
            </a:r>
            <a:r>
              <a:rPr lang="hr-HR" dirty="0"/>
              <a:t>. [268/26]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0459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Poslužitelj smo razvili u Pythonu 3, u django radnom okviru, a za bazu podataka smo koristili </a:t>
            </a:r>
            <a:r>
              <a:rPr lang="hr-HR" dirty="0" err="1"/>
              <a:t>PostgreSQL</a:t>
            </a:r>
            <a:r>
              <a:rPr lang="hr-HR" dirty="0"/>
              <a:t>. S klijentske strane smo kodirali u Javi za Android OS, koristeći navedene tehnologije. Ove u zagradama su dio Androida. Baza podataka koristi </a:t>
            </a:r>
            <a:r>
              <a:rPr lang="hr-HR" dirty="0" err="1"/>
              <a:t>SQLite</a:t>
            </a:r>
            <a:r>
              <a:rPr lang="hr-HR" dirty="0"/>
              <a:t>. S klijentske strane na web pregledniku smo koristili klasične jezike.. za </a:t>
            </a:r>
            <a:r>
              <a:rPr lang="hr-HR" dirty="0" err="1"/>
              <a:t>frontend</a:t>
            </a:r>
            <a:r>
              <a:rPr lang="hr-HR" dirty="0"/>
              <a:t> development, naravno, ne grčki i latinski </a:t>
            </a:r>
            <a:r>
              <a:rPr lang="hr-HR" dirty="0" err="1"/>
              <a:t>hh</a:t>
            </a:r>
            <a:r>
              <a:rPr lang="hr-HR" dirty="0"/>
              <a:t> i radni okvir </a:t>
            </a:r>
            <a:r>
              <a:rPr lang="hr-HR" dirty="0" err="1"/>
              <a:t>Bootstrap</a:t>
            </a:r>
            <a:r>
              <a:rPr lang="hr-HR" dirty="0"/>
              <a:t>. [300/32]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9179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Arhitektura sustava klasični je MVC, a osim toga je sve već objašnjeno na prethodnom slajdu pa neću još i s tim duljiti. [310/10]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429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ru.informerlab.smartcart&amp;hl=en_US&amp;gl=US" TargetMode="External" /><Relationship Id="rId7" Type="http://schemas.openxmlformats.org/officeDocument/2006/relationships/image" Target="../media/image10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9.jpeg" /><Relationship Id="rId5" Type="http://schemas.openxmlformats.org/officeDocument/2006/relationships/hyperlink" Target="https://play.google.com/store/apps/details?id=com.nabava_net&amp;hl=en_US&amp;gl=US" TargetMode="External" /><Relationship Id="rId4" Type="http://schemas.openxmlformats.org/officeDocument/2006/relationships/image" Target="../media/image8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xstudio.org/" TargetMode="External" /><Relationship Id="rId13" Type="http://schemas.openxmlformats.org/officeDocument/2006/relationships/hyperlink" Target="https://www.whatsapp.com/" TargetMode="External" /><Relationship Id="rId3" Type="http://schemas.openxmlformats.org/officeDocument/2006/relationships/hyperlink" Target="https://www.jetbrains.com/pycharm/" TargetMode="External" /><Relationship Id="rId7" Type="http://schemas.openxmlformats.org/officeDocument/2006/relationships/hyperlink" Target="https://pynsource.com/" TargetMode="External" /><Relationship Id="rId12" Type="http://schemas.openxmlformats.org/officeDocument/2006/relationships/hyperlink" Target="https://slack.com/" TargetMode="Externa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6" Type="http://schemas.openxmlformats.org/officeDocument/2006/relationships/hyperlink" Target="https://astah.net/" TargetMode="External" /><Relationship Id="rId11" Type="http://schemas.openxmlformats.org/officeDocument/2006/relationships/hyperlink" Target="https://discord.com/" TargetMode="External" /><Relationship Id="rId5" Type="http://schemas.openxmlformats.org/officeDocument/2006/relationships/hyperlink" Target="https://code.visualstudio.com/" TargetMode="External" /><Relationship Id="rId10" Type="http://schemas.openxmlformats.org/officeDocument/2006/relationships/hyperlink" Target="https://tug.org/texlive/" TargetMode="External" /><Relationship Id="rId4" Type="http://schemas.openxmlformats.org/officeDocument/2006/relationships/hyperlink" Target="https://developer.android.com/studio" TargetMode="External" /><Relationship Id="rId9" Type="http://schemas.openxmlformats.org/officeDocument/2006/relationships/hyperlink" Target="https://github.com/linuxmint/xed" TargetMode="Externa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volley/" TargetMode="External" /><Relationship Id="rId13" Type="http://schemas.openxmlformats.org/officeDocument/2006/relationships/hyperlink" Target="https://developers.google.com/ml-kit/vision/barcode-scanning/" TargetMode="External" /><Relationship Id="rId18" Type="http://schemas.openxmlformats.org/officeDocument/2006/relationships/hyperlink" Target="https://www.w3schools.com/Js/" TargetMode="External" /><Relationship Id="rId3" Type="http://schemas.openxmlformats.org/officeDocument/2006/relationships/hyperlink" Target="https://www.python.org/" TargetMode="External" /><Relationship Id="rId7" Type="http://schemas.openxmlformats.org/officeDocument/2006/relationships/hyperlink" Target="https://www.android.com/" TargetMode="External" /><Relationship Id="rId12" Type="http://schemas.openxmlformats.org/officeDocument/2006/relationships/hyperlink" Target="https://github.com/google/gson" TargetMode="External" /><Relationship Id="rId17" Type="http://schemas.openxmlformats.org/officeDocument/2006/relationships/hyperlink" Target="https://www.w3.org/Style/CSS/Overview.en.html" TargetMode="External" /><Relationship Id="rId2" Type="http://schemas.openxmlformats.org/officeDocument/2006/relationships/notesSlide" Target="../notesSlides/notesSlide8.xml" /><Relationship Id="rId16" Type="http://schemas.openxmlformats.org/officeDocument/2006/relationships/hyperlink" Target="https://www.w3.org/html/" TargetMode="External" /><Relationship Id="rId1" Type="http://schemas.openxmlformats.org/officeDocument/2006/relationships/slideLayout" Target="../slideLayouts/slideLayout3.xml" /><Relationship Id="rId6" Type="http://schemas.openxmlformats.org/officeDocument/2006/relationships/hyperlink" Target="https://www.java.com/" TargetMode="External" /><Relationship Id="rId11" Type="http://schemas.openxmlformats.org/officeDocument/2006/relationships/hyperlink" Target="https://developer.android.com/training/testing/espresso/" TargetMode="External" /><Relationship Id="rId5" Type="http://schemas.openxmlformats.org/officeDocument/2006/relationships/hyperlink" Target="https://www.postgresql.org/" TargetMode="External" /><Relationship Id="rId15" Type="http://schemas.openxmlformats.org/officeDocument/2006/relationships/hyperlink" Target="https://sqlite.org/index.html" TargetMode="External" /><Relationship Id="rId10" Type="http://schemas.openxmlformats.org/officeDocument/2006/relationships/hyperlink" Target="https://developer.android.com/jetpack/androidx/releases/camera" TargetMode="External" /><Relationship Id="rId19" Type="http://schemas.openxmlformats.org/officeDocument/2006/relationships/hyperlink" Target="https://getbootstrap.com/" TargetMode="External" /><Relationship Id="rId4" Type="http://schemas.openxmlformats.org/officeDocument/2006/relationships/hyperlink" Target="https://www.djangoproject.com/" TargetMode="External" /><Relationship Id="rId9" Type="http://schemas.openxmlformats.org/officeDocument/2006/relationships/hyperlink" Target="https://developer.android.com/training/data-storage/room/" TargetMode="External" /><Relationship Id="rId14" Type="http://schemas.openxmlformats.org/officeDocument/2006/relationships/hyperlink" Target="https://junit.org/junit4/" TargetMode="Externa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Relationship Id="rId4" Type="http://schemas.microsoft.com/office/2007/relationships/hdphoto" Target="../media/hdphoto1.wdp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SmartCart</a:t>
            </a:r>
            <a:br>
              <a:rPr lang="en-US" dirty="0"/>
            </a:br>
            <a:r>
              <a:rPr lang="hr-HR" sz="4400" dirty="0"/>
              <a:t>PreljevStoga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91C79E6-24EC-47CC-8E53-C4155552674D}"/>
              </a:ext>
            </a:extLst>
          </p:cNvPr>
          <p:cNvSpPr txBox="1"/>
          <p:nvPr/>
        </p:nvSpPr>
        <p:spPr>
          <a:xfrm>
            <a:off x="4283268" y="2602717"/>
            <a:ext cx="264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10. 11.</a:t>
            </a:r>
          </a:p>
          <a:p>
            <a:pPr algn="r"/>
            <a:r>
              <a:rPr lang="hr-HR" dirty="0"/>
              <a:t>veza Android – poslužitelj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AEC2E-5182-4D94-9B81-BB552E0B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F6988-9E33-41BB-92D0-80F47BBB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25E560-A356-46A6-8C0A-44E551058FF6}"/>
              </a:ext>
            </a:extLst>
          </p:cNvPr>
          <p:cNvCxnSpPr>
            <a:cxnSpLocks/>
          </p:cNvCxnSpPr>
          <p:nvPr/>
        </p:nvCxnSpPr>
        <p:spPr>
          <a:xfrm>
            <a:off x="1084082" y="1743959"/>
            <a:ext cx="4888878" cy="0"/>
          </a:xfrm>
          <a:prstGeom prst="line">
            <a:avLst/>
          </a:prstGeom>
          <a:ln>
            <a:solidFill>
              <a:srgbClr val="FF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AABB1E-D07C-42DA-A18A-43CAA25D9B82}"/>
              </a:ext>
            </a:extLst>
          </p:cNvPr>
          <p:cNvSpPr txBox="1"/>
          <p:nvPr/>
        </p:nvSpPr>
        <p:spPr>
          <a:xfrm>
            <a:off x="5175907" y="2295758"/>
            <a:ext cx="324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07. 11.   dovršena specifikacija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1CD32-1A48-46D1-9E9C-83B4655EF2DD}"/>
              </a:ext>
            </a:extLst>
          </p:cNvPr>
          <p:cNvSpPr txBox="1"/>
          <p:nvPr/>
        </p:nvSpPr>
        <p:spPr>
          <a:xfrm>
            <a:off x="1978208" y="1400398"/>
            <a:ext cx="226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funkcionalni zahtjevi 06. 10.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55430-F82C-40EF-98F1-F9E8C7B216A3}"/>
              </a:ext>
            </a:extLst>
          </p:cNvPr>
          <p:cNvSpPr txBox="1"/>
          <p:nvPr/>
        </p:nvSpPr>
        <p:spPr>
          <a:xfrm>
            <a:off x="4462489" y="1389070"/>
            <a:ext cx="333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veza baza podataka – poslužitelj 30. 10.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1D9ED-B0D9-42FB-B4A9-427C7269212B}"/>
              </a:ext>
            </a:extLst>
          </p:cNvPr>
          <p:cNvSpPr txBox="1"/>
          <p:nvPr/>
        </p:nvSpPr>
        <p:spPr>
          <a:xfrm>
            <a:off x="5141276" y="2529405"/>
            <a:ext cx="358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08. 11.   prvi testovi na poslužitelju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1C8F04-050D-4185-AE0A-008E323F7BAC}"/>
              </a:ext>
            </a:extLst>
          </p:cNvPr>
          <p:cNvSpPr txBox="1"/>
          <p:nvPr/>
        </p:nvSpPr>
        <p:spPr>
          <a:xfrm>
            <a:off x="336288" y="3583421"/>
            <a:ext cx="346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8. 12.   baza podataka na uređaju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B53D4-23CA-47FF-B6D0-ED3C2D81F459}"/>
              </a:ext>
            </a:extLst>
          </p:cNvPr>
          <p:cNvSpPr txBox="1"/>
          <p:nvPr/>
        </p:nvSpPr>
        <p:spPr>
          <a:xfrm>
            <a:off x="5394514" y="4355249"/>
            <a:ext cx="199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5. 1.   barkod čitač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05C25-AB94-4000-AC36-8747DACDB3CA}"/>
              </a:ext>
            </a:extLst>
          </p:cNvPr>
          <p:cNvSpPr txBox="1"/>
          <p:nvPr/>
        </p:nvSpPr>
        <p:spPr>
          <a:xfrm>
            <a:off x="5391147" y="3821422"/>
            <a:ext cx="164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Google prijava 4. 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125E9E-AAC7-4C87-9913-D2F00C456B55}"/>
              </a:ext>
            </a:extLst>
          </p:cNvPr>
          <p:cNvSpPr txBox="1"/>
          <p:nvPr/>
        </p:nvSpPr>
        <p:spPr>
          <a:xfrm>
            <a:off x="1084081" y="3841527"/>
            <a:ext cx="276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unos cijena iz csv datoteke</a:t>
            </a:r>
          </a:p>
          <a:p>
            <a:r>
              <a:rPr lang="hr-HR" dirty="0"/>
              <a:t>11. 12.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CA459-C407-4CDB-B94D-ABB6674349E4}"/>
              </a:ext>
            </a:extLst>
          </p:cNvPr>
          <p:cNvSpPr txBox="1"/>
          <p:nvPr/>
        </p:nvSpPr>
        <p:spPr>
          <a:xfrm>
            <a:off x="4857750" y="5025727"/>
            <a:ext cx="324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13. 1.</a:t>
            </a:r>
          </a:p>
          <a:p>
            <a:r>
              <a:rPr lang="hr-HR" dirty="0"/>
              <a:t>gotovi testovi na uređaju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8E93E6-9767-4641-A65C-3763CCE566E4}"/>
              </a:ext>
            </a:extLst>
          </p:cNvPr>
          <p:cNvCxnSpPr>
            <a:cxnSpLocks/>
          </p:cNvCxnSpPr>
          <p:nvPr/>
        </p:nvCxnSpPr>
        <p:spPr>
          <a:xfrm>
            <a:off x="5972960" y="1743959"/>
            <a:ext cx="1" cy="1212526"/>
          </a:xfrm>
          <a:prstGeom prst="line">
            <a:avLst/>
          </a:prstGeom>
          <a:ln>
            <a:solidFill>
              <a:srgbClr val="FF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276D9D-C6B7-43D0-9346-5E82CBAD1F99}"/>
              </a:ext>
            </a:extLst>
          </p:cNvPr>
          <p:cNvCxnSpPr>
            <a:cxnSpLocks/>
          </p:cNvCxnSpPr>
          <p:nvPr/>
        </p:nvCxnSpPr>
        <p:spPr>
          <a:xfrm>
            <a:off x="1084082" y="2954303"/>
            <a:ext cx="4888879" cy="1"/>
          </a:xfrm>
          <a:prstGeom prst="line">
            <a:avLst/>
          </a:prstGeom>
          <a:ln>
            <a:solidFill>
              <a:srgbClr val="FF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465875-3293-4AB1-8632-D93B10A6DC51}"/>
              </a:ext>
            </a:extLst>
          </p:cNvPr>
          <p:cNvCxnSpPr>
            <a:cxnSpLocks/>
          </p:cNvCxnSpPr>
          <p:nvPr/>
        </p:nvCxnSpPr>
        <p:spPr>
          <a:xfrm>
            <a:off x="1084082" y="2952122"/>
            <a:ext cx="1" cy="1212526"/>
          </a:xfrm>
          <a:prstGeom prst="line">
            <a:avLst/>
          </a:prstGeom>
          <a:ln>
            <a:solidFill>
              <a:srgbClr val="FF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8CFD0A-D838-4FD9-B936-BCE4535919A2}"/>
              </a:ext>
            </a:extLst>
          </p:cNvPr>
          <p:cNvCxnSpPr>
            <a:cxnSpLocks/>
          </p:cNvCxnSpPr>
          <p:nvPr/>
        </p:nvCxnSpPr>
        <p:spPr>
          <a:xfrm>
            <a:off x="1084082" y="4164648"/>
            <a:ext cx="4888878" cy="0"/>
          </a:xfrm>
          <a:prstGeom prst="line">
            <a:avLst/>
          </a:prstGeom>
          <a:ln>
            <a:solidFill>
              <a:srgbClr val="FF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503FDE-4337-4CDD-ADFD-5112B1F151D2}"/>
              </a:ext>
            </a:extLst>
          </p:cNvPr>
          <p:cNvCxnSpPr>
            <a:cxnSpLocks/>
          </p:cNvCxnSpPr>
          <p:nvPr/>
        </p:nvCxnSpPr>
        <p:spPr>
          <a:xfrm>
            <a:off x="5972959" y="4164647"/>
            <a:ext cx="1" cy="1212526"/>
          </a:xfrm>
          <a:prstGeom prst="line">
            <a:avLst/>
          </a:prstGeom>
          <a:ln>
            <a:solidFill>
              <a:srgbClr val="FF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1498FFE0-D491-4F4C-ABFB-DC47172A9029}"/>
              </a:ext>
            </a:extLst>
          </p:cNvPr>
          <p:cNvSpPr/>
          <p:nvPr/>
        </p:nvSpPr>
        <p:spPr>
          <a:xfrm flipV="1">
            <a:off x="2632607" y="2843076"/>
            <a:ext cx="1289548" cy="222454"/>
          </a:xfrm>
          <a:prstGeom prst="snip1Rect">
            <a:avLst/>
          </a:prstGeom>
          <a:solidFill>
            <a:srgbClr val="FFFFFF"/>
          </a:solidFill>
          <a:ln>
            <a:solidFill>
              <a:srgbClr val="FFB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91AF62-666A-4A6C-A27B-3F4CDA5C0105}"/>
              </a:ext>
            </a:extLst>
          </p:cNvPr>
          <p:cNvSpPr txBox="1"/>
          <p:nvPr/>
        </p:nvSpPr>
        <p:spPr>
          <a:xfrm>
            <a:off x="2577900" y="2742311"/>
            <a:ext cx="152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prva predaja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AE93AD-ADD9-412B-897E-A69E78A9C1B6}"/>
              </a:ext>
            </a:extLst>
          </p:cNvPr>
          <p:cNvCxnSpPr>
            <a:cxnSpLocks/>
          </p:cNvCxnSpPr>
          <p:nvPr/>
        </p:nvCxnSpPr>
        <p:spPr>
          <a:xfrm>
            <a:off x="4381500" y="5366061"/>
            <a:ext cx="1591460" cy="0"/>
          </a:xfrm>
          <a:prstGeom prst="line">
            <a:avLst/>
          </a:prstGeom>
          <a:ln>
            <a:solidFill>
              <a:srgbClr val="FF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1B83CB62-D5B6-4656-A373-D5EE888B0568}"/>
              </a:ext>
            </a:extLst>
          </p:cNvPr>
          <p:cNvSpPr/>
          <p:nvPr/>
        </p:nvSpPr>
        <p:spPr>
          <a:xfrm flipV="1">
            <a:off x="3101340" y="5249444"/>
            <a:ext cx="1756411" cy="222454"/>
          </a:xfrm>
          <a:prstGeom prst="snip1Rect">
            <a:avLst/>
          </a:prstGeom>
          <a:solidFill>
            <a:srgbClr val="FFFFFF"/>
          </a:solidFill>
          <a:ln>
            <a:solidFill>
              <a:srgbClr val="FFB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D9F33E93-0C44-44A3-B5C1-644FEFFC4AC7}"/>
              </a:ext>
            </a:extLst>
          </p:cNvPr>
          <p:cNvSpPr/>
          <p:nvPr/>
        </p:nvSpPr>
        <p:spPr>
          <a:xfrm flipV="1">
            <a:off x="4577618" y="4053420"/>
            <a:ext cx="668752" cy="222454"/>
          </a:xfrm>
          <a:prstGeom prst="snip1Rect">
            <a:avLst/>
          </a:prstGeom>
          <a:solidFill>
            <a:srgbClr val="FFFFFF"/>
          </a:solidFill>
          <a:ln>
            <a:solidFill>
              <a:srgbClr val="FFB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8C7E4F-AAFD-4FBF-8675-1A0E476747D0}"/>
              </a:ext>
            </a:extLst>
          </p:cNvPr>
          <p:cNvSpPr txBox="1"/>
          <p:nvPr/>
        </p:nvSpPr>
        <p:spPr>
          <a:xfrm>
            <a:off x="3078480" y="5167073"/>
            <a:ext cx="18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konačna predaja</a:t>
            </a:r>
          </a:p>
        </p:txBody>
      </p:sp>
      <p:sp>
        <p:nvSpPr>
          <p:cNvPr id="49" name="Rectangle: Single Corner Snipped 48">
            <a:extLst>
              <a:ext uri="{FF2B5EF4-FFF2-40B4-BE49-F238E27FC236}">
                <a16:creationId xmlns:a16="http://schemas.microsoft.com/office/drawing/2014/main" id="{54576EB0-B7D8-4F9F-962B-DA70DBC34B38}"/>
              </a:ext>
            </a:extLst>
          </p:cNvPr>
          <p:cNvSpPr/>
          <p:nvPr/>
        </p:nvSpPr>
        <p:spPr>
          <a:xfrm flipV="1">
            <a:off x="1084080" y="1625272"/>
            <a:ext cx="927941" cy="222454"/>
          </a:xfrm>
          <a:prstGeom prst="snip1Rect">
            <a:avLst/>
          </a:prstGeom>
          <a:solidFill>
            <a:srgbClr val="FFFFFF"/>
          </a:solidFill>
          <a:ln>
            <a:solidFill>
              <a:srgbClr val="FFB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4FDA9D-77F4-422F-AF05-707ECD06FFDF}"/>
              </a:ext>
            </a:extLst>
          </p:cNvPr>
          <p:cNvSpPr txBox="1"/>
          <p:nvPr/>
        </p:nvSpPr>
        <p:spPr>
          <a:xfrm>
            <a:off x="1052797" y="1536593"/>
            <a:ext cx="9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početak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6F2625-023B-4B3E-80CE-6F68E5EAFB37}"/>
              </a:ext>
            </a:extLst>
          </p:cNvPr>
          <p:cNvSpPr txBox="1"/>
          <p:nvPr/>
        </p:nvSpPr>
        <p:spPr>
          <a:xfrm>
            <a:off x="4546334" y="3979981"/>
            <a:ext cx="8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2021.</a:t>
            </a:r>
          </a:p>
        </p:txBody>
      </p:sp>
    </p:spTree>
    <p:extLst>
      <p:ext uri="{BB962C8B-B14F-4D97-AF65-F5344CB8AC3E}">
        <p14:creationId xmlns:p14="http://schemas.microsoft.com/office/powerpoint/2010/main" val="96970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1A48-AD46-4147-8E39-E438986E7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9600" y="1413164"/>
            <a:ext cx="3886200" cy="4763799"/>
          </a:xfrm>
        </p:spPr>
        <p:txBody>
          <a:bodyPr>
            <a:normAutofit/>
          </a:bodyPr>
          <a:lstStyle/>
          <a:p>
            <a:r>
              <a:rPr lang="hr-HR" dirty="0"/>
              <a:t>Damjan Grubelić</a:t>
            </a:r>
          </a:p>
          <a:p>
            <a:pPr lvl="1"/>
            <a:r>
              <a:rPr lang="hr-HR" sz="2000" dirty="0"/>
              <a:t>puštanje u pogon</a:t>
            </a:r>
          </a:p>
          <a:p>
            <a:pPr lvl="1"/>
            <a:r>
              <a:rPr lang="hr-HR" sz="2000" dirty="0"/>
              <a:t>Android</a:t>
            </a:r>
          </a:p>
          <a:p>
            <a:pPr lvl="2"/>
            <a:r>
              <a:rPr lang="hr-HR" sz="1600" dirty="0"/>
              <a:t>očitanje barkoda</a:t>
            </a:r>
          </a:p>
          <a:p>
            <a:pPr lvl="2"/>
            <a:r>
              <a:rPr lang="hr-HR" sz="1600" dirty="0"/>
              <a:t>povezivanje s poslužiteljem</a:t>
            </a:r>
          </a:p>
          <a:p>
            <a:r>
              <a:rPr lang="hr-HR" dirty="0"/>
              <a:t>Dominik Brdar</a:t>
            </a:r>
          </a:p>
          <a:p>
            <a:pPr lvl="1"/>
            <a:r>
              <a:rPr lang="hr-HR" sz="2000" dirty="0"/>
              <a:t>web sučelje</a:t>
            </a:r>
          </a:p>
          <a:p>
            <a:r>
              <a:rPr lang="hr-HR" dirty="0"/>
              <a:t>Tomislav Bjelčić</a:t>
            </a:r>
          </a:p>
          <a:p>
            <a:pPr lvl="1"/>
            <a:r>
              <a:rPr lang="hr-HR" sz="2000" dirty="0"/>
              <a:t>voditelj</a:t>
            </a:r>
          </a:p>
          <a:p>
            <a:pPr lvl="1"/>
            <a:r>
              <a:rPr lang="hr-HR" sz="2000" dirty="0"/>
              <a:t>Android</a:t>
            </a:r>
            <a:endParaRPr lang="hr-HR" sz="1600" dirty="0"/>
          </a:p>
          <a:p>
            <a:pPr lvl="2"/>
            <a:r>
              <a:rPr lang="hr-HR" sz="1600" dirty="0"/>
              <a:t>baza podataka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7D425-09F7-4300-B393-2029DCEE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E430F-E5BF-4C4C-9A72-A283F523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6F6E55-F731-4F71-A856-4E02D9699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" y="1413164"/>
            <a:ext cx="3886200" cy="4763799"/>
          </a:xfrm>
        </p:spPr>
        <p:txBody>
          <a:bodyPr>
            <a:normAutofit lnSpcReduction="10000"/>
          </a:bodyPr>
          <a:lstStyle/>
          <a:p>
            <a:r>
              <a:rPr lang="hr-HR" dirty="0"/>
              <a:t>Marko Vladić</a:t>
            </a:r>
          </a:p>
          <a:p>
            <a:pPr lvl="1"/>
            <a:r>
              <a:rPr lang="hr-HR" sz="2000" dirty="0"/>
              <a:t>Android</a:t>
            </a:r>
          </a:p>
          <a:p>
            <a:pPr lvl="2"/>
            <a:r>
              <a:rPr lang="hr-HR" sz="1600" dirty="0"/>
              <a:t>baza podataka</a:t>
            </a:r>
          </a:p>
          <a:p>
            <a:pPr lvl="2"/>
            <a:r>
              <a:rPr lang="hr-HR" sz="1600" dirty="0"/>
              <a:t>ispitivanje</a:t>
            </a:r>
          </a:p>
          <a:p>
            <a:r>
              <a:rPr lang="hr-HR" dirty="0"/>
              <a:t>Luka Pranjić</a:t>
            </a:r>
          </a:p>
          <a:p>
            <a:pPr lvl="1"/>
            <a:r>
              <a:rPr lang="hr-HR" sz="2000" dirty="0"/>
              <a:t>Android</a:t>
            </a:r>
          </a:p>
          <a:p>
            <a:pPr lvl="2"/>
            <a:r>
              <a:rPr lang="hr-HR" sz="1600" dirty="0"/>
              <a:t>dizajn</a:t>
            </a:r>
          </a:p>
          <a:p>
            <a:pPr lvl="2"/>
            <a:r>
              <a:rPr lang="hr-HR" sz="1600" dirty="0"/>
              <a:t>ispitivanje</a:t>
            </a:r>
          </a:p>
          <a:p>
            <a:r>
              <a:rPr lang="hr-HR" dirty="0"/>
              <a:t>Antonio Lakoš</a:t>
            </a:r>
          </a:p>
          <a:p>
            <a:pPr lvl="1"/>
            <a:r>
              <a:rPr lang="hr-HR" sz="2000" dirty="0"/>
              <a:t>full stack</a:t>
            </a:r>
          </a:p>
          <a:p>
            <a:pPr lvl="1"/>
            <a:r>
              <a:rPr lang="hr-HR" sz="2000" dirty="0"/>
              <a:t>testovi na poslužitelju</a:t>
            </a:r>
          </a:p>
          <a:p>
            <a:r>
              <a:rPr lang="hr-HR" dirty="0"/>
              <a:t>Josip Komljenović</a:t>
            </a:r>
          </a:p>
          <a:p>
            <a:pPr lvl="1"/>
            <a:r>
              <a:rPr lang="hr-HR" sz="2000" dirty="0"/>
              <a:t>poslužiteljska strana</a:t>
            </a:r>
          </a:p>
        </p:txBody>
      </p:sp>
    </p:spTree>
    <p:extLst>
      <p:ext uri="{BB962C8B-B14F-4D97-AF65-F5344CB8AC3E}">
        <p14:creationId xmlns:p14="http://schemas.microsoft.com/office/powerpoint/2010/main" val="4315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dobro:</a:t>
            </a:r>
          </a:p>
          <a:p>
            <a:pPr lvl="1"/>
            <a:r>
              <a:rPr lang="hr-HR" dirty="0"/>
              <a:t>trud, uključenost ljudi u projekt</a:t>
            </a:r>
          </a:p>
          <a:p>
            <a:r>
              <a:rPr lang="hr-HR" dirty="0"/>
              <a:t>Što je moglo biti bolje: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odabir teme uz kvalitetniju analizu opsega posla i dostupnog vremena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D425-09F7-4300-B393-2029DCEE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Kontakt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E430F-E5BF-4C4C-9A72-A283F523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1A48-AD46-4147-8E39-E438986E78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Tomislav Bjelčić</a:t>
            </a:r>
          </a:p>
          <a:p>
            <a:pPr lvl="1"/>
            <a:r>
              <a:rPr lang="hr-HR" sz="2000" dirty="0"/>
              <a:t>Tomislav.Bjelcic@fer.hr</a:t>
            </a:r>
          </a:p>
          <a:p>
            <a:r>
              <a:rPr lang="hr-HR" dirty="0"/>
              <a:t>Damjan Grubelić</a:t>
            </a:r>
          </a:p>
          <a:p>
            <a:pPr lvl="1"/>
            <a:r>
              <a:rPr lang="hr-HR" sz="2000" dirty="0"/>
              <a:t>Damjan.Grubelic@fer.hr</a:t>
            </a:r>
          </a:p>
          <a:p>
            <a:r>
              <a:rPr lang="hr-HR" dirty="0"/>
              <a:t>Antonio Lakoš</a:t>
            </a:r>
          </a:p>
          <a:p>
            <a:pPr lvl="1"/>
            <a:r>
              <a:rPr lang="hr-HR" sz="2000" dirty="0"/>
              <a:t>Antonio.Lakos@fer.hr</a:t>
            </a:r>
          </a:p>
          <a:p>
            <a:r>
              <a:rPr lang="hr-HR" dirty="0"/>
              <a:t>Marko Vladić</a:t>
            </a:r>
          </a:p>
          <a:p>
            <a:pPr lvl="1"/>
            <a:r>
              <a:rPr lang="hr-HR" sz="2000" dirty="0"/>
              <a:t>Marko.Vladic@fer.hr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6F6E55-F731-4F71-A856-4E02D9699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Dominik Brdar</a:t>
            </a:r>
          </a:p>
          <a:p>
            <a:pPr lvl="1"/>
            <a:r>
              <a:rPr lang="hr-HR" sz="2000" dirty="0"/>
              <a:t>Dominik.Brdar@fer.hr</a:t>
            </a:r>
          </a:p>
          <a:p>
            <a:r>
              <a:rPr lang="hr-HR" dirty="0"/>
              <a:t>Josip Komljenović</a:t>
            </a:r>
          </a:p>
          <a:p>
            <a:pPr lvl="1"/>
            <a:r>
              <a:rPr lang="hr-HR" sz="2000" dirty="0"/>
              <a:t>Josip.Komljenovic@fer.hr</a:t>
            </a:r>
          </a:p>
          <a:p>
            <a:r>
              <a:rPr lang="hr-HR" dirty="0"/>
              <a:t>Luka Pranjić</a:t>
            </a:r>
          </a:p>
          <a:p>
            <a:pPr lvl="1"/>
            <a:r>
              <a:rPr lang="hr-HR" sz="2000" dirty="0"/>
              <a:t>Luka.Pranjic@fer.hr</a:t>
            </a:r>
          </a:p>
        </p:txBody>
      </p:sp>
    </p:spTree>
    <p:extLst>
      <p:ext uri="{BB962C8B-B14F-4D97-AF65-F5344CB8AC3E}">
        <p14:creationId xmlns:p14="http://schemas.microsoft.com/office/powerpoint/2010/main" val="345825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mobilna aplikacija – popis za kupovinu</a:t>
            </a:r>
          </a:p>
          <a:p>
            <a:r>
              <a:rPr lang="hr-HR" dirty="0"/>
              <a:t>dohvaća trenutne cijene u trgovinama</a:t>
            </a:r>
          </a:p>
          <a:p>
            <a:r>
              <a:rPr lang="hr-HR" dirty="0"/>
              <a:t>usporedba cijena artikala u različitim trgovinama</a:t>
            </a:r>
          </a:p>
          <a:p>
            <a:r>
              <a:rPr lang="hr-HR" dirty="0"/>
              <a:t>pozitivno utječe na sve uključene</a:t>
            </a:r>
          </a:p>
          <a:p>
            <a:pPr lvl="1"/>
            <a:r>
              <a:rPr lang="hr-HR" dirty="0"/>
              <a:t>kupci</a:t>
            </a:r>
          </a:p>
          <a:p>
            <a:pPr lvl="1"/>
            <a:r>
              <a:rPr lang="hr-HR" dirty="0"/>
              <a:t>trgovci (veliki i mali)</a:t>
            </a:r>
          </a:p>
          <a:p>
            <a:pPr lvl="1"/>
            <a:r>
              <a:rPr lang="hr-HR" dirty="0"/>
              <a:t>blagajnice / blagajnici u trgovinama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839A-0788-42B4-8EBD-15C38655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6468-BC6A-4A67-A6BD-7CA5BB41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Slični programski proizvodi na tržištu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C482-D836-4F16-B515-478DDA5D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6" name="Picture 5" descr="Graphical user interface, applicati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2EF593B-8143-46E9-B92D-6BE0C864B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8" y="1939161"/>
            <a:ext cx="1905023" cy="4127551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303C558F-0935-49BE-92A3-FB0DD66E0C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71" y="1937668"/>
            <a:ext cx="1905023" cy="41275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16B0B6-26B9-4919-90F2-C8FD168830A9}"/>
              </a:ext>
            </a:extLst>
          </p:cNvPr>
          <p:cNvSpPr txBox="1"/>
          <p:nvPr/>
        </p:nvSpPr>
        <p:spPr>
          <a:xfrm>
            <a:off x="636254" y="6068205"/>
            <a:ext cx="258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SmartCart: Shopping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E737D4-36E7-4181-BE00-D492E3E4903E}"/>
              </a:ext>
            </a:extLst>
          </p:cNvPr>
          <p:cNvSpPr txBox="1"/>
          <p:nvPr/>
        </p:nvSpPr>
        <p:spPr>
          <a:xfrm>
            <a:off x="6500444" y="6065219"/>
            <a:ext cx="12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nabava.net</a:t>
            </a: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F5D86C6-3FAE-4531-89C3-69A7D17365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28" y="1939161"/>
            <a:ext cx="1905024" cy="4127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D26B4F-9F26-44F9-887E-2243913CF628}"/>
              </a:ext>
            </a:extLst>
          </p:cNvPr>
          <p:cNvSpPr txBox="1"/>
          <p:nvPr/>
        </p:nvSpPr>
        <p:spPr>
          <a:xfrm>
            <a:off x="3684733" y="6063183"/>
            <a:ext cx="16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naša aplikacija</a:t>
            </a:r>
          </a:p>
        </p:txBody>
      </p:sp>
    </p:spTree>
    <p:extLst>
      <p:ext uri="{BB962C8B-B14F-4D97-AF65-F5344CB8AC3E}">
        <p14:creationId xmlns:p14="http://schemas.microsoft.com/office/powerpoint/2010/main" val="13108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/>
          <a:p>
            <a:r>
              <a:rPr lang="hr-HR" dirty="0"/>
              <a:t>Funkcionalni zahtjevi</a:t>
            </a:r>
          </a:p>
          <a:p>
            <a:pPr lvl="1"/>
            <a:r>
              <a:rPr lang="hr-HR" dirty="0"/>
              <a:t>Kupci:</a:t>
            </a:r>
          </a:p>
          <a:p>
            <a:pPr lvl="2"/>
            <a:r>
              <a:rPr lang="hr-HR" dirty="0"/>
              <a:t>upravljanje popisima</a:t>
            </a:r>
          </a:p>
          <a:p>
            <a:pPr lvl="2"/>
            <a:r>
              <a:rPr lang="hr-HR" dirty="0"/>
              <a:t>prikaz cijene popisa i košarice</a:t>
            </a:r>
          </a:p>
          <a:p>
            <a:pPr lvl="2"/>
            <a:r>
              <a:rPr lang="hr-HR" dirty="0"/>
              <a:t>glasanje o opisima artikala i dodavanje vlastitih</a:t>
            </a:r>
          </a:p>
          <a:p>
            <a:pPr lvl="2"/>
            <a:r>
              <a:rPr lang="hr-HR" dirty="0"/>
              <a:t>upravljanje računom</a:t>
            </a:r>
          </a:p>
          <a:p>
            <a:pPr lvl="1"/>
            <a:r>
              <a:rPr lang="hr-HR" dirty="0"/>
              <a:t>Trgovci:</a:t>
            </a:r>
          </a:p>
          <a:p>
            <a:pPr lvl="2"/>
            <a:r>
              <a:rPr lang="hr-HR" dirty="0"/>
              <a:t>Upravljanje podatcima o trgovinama</a:t>
            </a:r>
          </a:p>
          <a:p>
            <a:pPr lvl="2"/>
            <a:r>
              <a:rPr lang="hr-HR" dirty="0"/>
              <a:t>Upravljanje podatcima o artiklima u trgovinama (cijena, dostupnost..)</a:t>
            </a:r>
          </a:p>
          <a:p>
            <a:pPr lvl="1"/>
            <a:r>
              <a:rPr lang="hr-HR" dirty="0"/>
              <a:t>Administratori:</a:t>
            </a:r>
          </a:p>
          <a:p>
            <a:pPr lvl="2"/>
            <a:r>
              <a:rPr lang="hr-HR" dirty="0"/>
              <a:t>Uklanjanje korisnika i trgovina</a:t>
            </a:r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065B-BA24-455B-AEAC-387A6A74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5226-FA4C-4DAA-9357-20EEECD8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Nefunkcionalni i zahtjevi domene primjene</a:t>
            </a:r>
          </a:p>
          <a:p>
            <a:pPr lvl="1"/>
            <a:r>
              <a:rPr lang="hr-HR" dirty="0"/>
              <a:t>odgovor na upit unutar pet sekundi</a:t>
            </a:r>
          </a:p>
          <a:p>
            <a:pPr lvl="1"/>
            <a:r>
              <a:rPr lang="hr-HR" dirty="0"/>
              <a:t>otporna na napade duginom tablicom</a:t>
            </a:r>
          </a:p>
          <a:p>
            <a:pPr lvl="1"/>
            <a:r>
              <a:rPr lang="hr-HR" dirty="0"/>
              <a:t>otporna na SQL injekcije </a:t>
            </a:r>
          </a:p>
          <a:p>
            <a:pPr lvl="1"/>
            <a:r>
              <a:rPr lang="hr-HR" dirty="0"/>
              <a:t>podržava hrvatski jezik i dijakritičke znakove</a:t>
            </a:r>
          </a:p>
          <a:p>
            <a:pPr lvl="1"/>
            <a:r>
              <a:rPr lang="hr-HR" dirty="0" err="1"/>
              <a:t>responzivno</a:t>
            </a:r>
            <a:r>
              <a:rPr lang="hr-HR" dirty="0"/>
              <a:t> web-sučelje</a:t>
            </a:r>
          </a:p>
          <a:p>
            <a:pPr lvl="1"/>
            <a:r>
              <a:rPr lang="hr-HR" dirty="0"/>
              <a:t>Android 5.0+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77FB8-2D6E-449A-8CFC-4D17680B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73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2D59-54FB-45AE-8FB0-F0D2A40C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69AC-742A-4746-A50B-CD97669A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Programska podrška:</a:t>
            </a:r>
          </a:p>
          <a:p>
            <a:pPr lvl="1"/>
            <a:r>
              <a:rPr lang="hr-HR" dirty="0">
                <a:hlinkClick r:id="rId3"/>
              </a:rPr>
              <a:t>PyCharm</a:t>
            </a:r>
            <a:endParaRPr lang="hr-HR" dirty="0"/>
          </a:p>
          <a:p>
            <a:pPr lvl="1"/>
            <a:r>
              <a:rPr lang="hr-HR" dirty="0">
                <a:hlinkClick r:id="rId4"/>
              </a:rPr>
              <a:t>Android Studio</a:t>
            </a:r>
            <a:endParaRPr lang="hr-HR" dirty="0"/>
          </a:p>
          <a:p>
            <a:pPr lvl="1"/>
            <a:r>
              <a:rPr lang="hr-HR" dirty="0" err="1">
                <a:hlinkClick r:id="rId5"/>
              </a:rPr>
              <a:t>Visual</a:t>
            </a:r>
            <a:r>
              <a:rPr lang="hr-HR" dirty="0">
                <a:hlinkClick r:id="rId5"/>
              </a:rPr>
              <a:t> Studio </a:t>
            </a:r>
            <a:r>
              <a:rPr lang="hr-HR" dirty="0" err="1">
                <a:hlinkClick r:id="rId5"/>
              </a:rPr>
              <a:t>Code</a:t>
            </a:r>
            <a:endParaRPr lang="hr-HR" dirty="0"/>
          </a:p>
          <a:p>
            <a:r>
              <a:rPr lang="hr-HR" dirty="0"/>
              <a:t>Dokumentacija:</a:t>
            </a:r>
          </a:p>
          <a:p>
            <a:pPr lvl="1"/>
            <a:r>
              <a:rPr lang="hr-HR" dirty="0" err="1">
                <a:hlinkClick r:id="rId6"/>
              </a:rPr>
              <a:t>Astah</a:t>
            </a:r>
            <a:r>
              <a:rPr lang="hr-HR" dirty="0"/>
              <a:t>, </a:t>
            </a:r>
            <a:r>
              <a:rPr lang="hr-HR" dirty="0" err="1">
                <a:hlinkClick r:id="rId7"/>
              </a:rPr>
              <a:t>Pynsource</a:t>
            </a:r>
            <a:endParaRPr lang="hr-HR" dirty="0"/>
          </a:p>
          <a:p>
            <a:pPr lvl="1"/>
            <a:r>
              <a:rPr lang="hr-HR" dirty="0">
                <a:hlinkClick r:id="rId8"/>
              </a:rPr>
              <a:t>TexStudio</a:t>
            </a:r>
            <a:endParaRPr lang="hr-HR" dirty="0"/>
          </a:p>
          <a:p>
            <a:pPr lvl="1"/>
            <a:r>
              <a:rPr lang="hr-HR" dirty="0" err="1">
                <a:hlinkClick r:id="rId9"/>
              </a:rPr>
              <a:t>xed</a:t>
            </a:r>
            <a:r>
              <a:rPr lang="hr-HR" dirty="0"/>
              <a:t> + </a:t>
            </a:r>
            <a:r>
              <a:rPr lang="hr-HR" dirty="0" err="1">
                <a:hlinkClick r:id="rId10"/>
              </a:rPr>
              <a:t>pdflatex</a:t>
            </a:r>
            <a:endParaRPr lang="hr-HR" dirty="0"/>
          </a:p>
          <a:p>
            <a:r>
              <a:rPr lang="hr-HR" dirty="0"/>
              <a:t>Komunikacija:</a:t>
            </a:r>
          </a:p>
          <a:p>
            <a:pPr lvl="1"/>
            <a:r>
              <a:rPr lang="hr-HR" dirty="0" err="1">
                <a:hlinkClick r:id="rId11"/>
              </a:rPr>
              <a:t>Discord</a:t>
            </a:r>
            <a:endParaRPr lang="hr-HR" dirty="0"/>
          </a:p>
          <a:p>
            <a:pPr lvl="1"/>
            <a:r>
              <a:rPr lang="hr-HR" dirty="0" err="1">
                <a:hlinkClick r:id="rId12"/>
              </a:rPr>
              <a:t>Slack</a:t>
            </a:r>
            <a:endParaRPr lang="hr-HR" dirty="0"/>
          </a:p>
          <a:p>
            <a:pPr lvl="1"/>
            <a:r>
              <a:rPr lang="hr-HR" dirty="0" err="1">
                <a:hlinkClick r:id="rId13"/>
              </a:rPr>
              <a:t>Whatsapp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18A78-C626-4272-A7C9-32CC9F2E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664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7574-AC34-40DA-9D05-64D44C07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6204-87B3-4425-BD41-281F6B0B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097319"/>
          </a:xfrm>
        </p:spPr>
        <p:txBody>
          <a:bodyPr>
            <a:normAutofit/>
          </a:bodyPr>
          <a:lstStyle/>
          <a:p>
            <a:r>
              <a:rPr lang="hr-HR" dirty="0"/>
              <a:t>Programski jezici i tehnologije:</a:t>
            </a:r>
          </a:p>
          <a:p>
            <a:pPr lvl="1"/>
            <a:r>
              <a:rPr lang="hr-HR" dirty="0"/>
              <a:t>Poslužiteljska strana</a:t>
            </a:r>
          </a:p>
          <a:p>
            <a:pPr lvl="2"/>
            <a:r>
              <a:rPr lang="hr-HR" dirty="0">
                <a:hlinkClick r:id="rId3"/>
              </a:rPr>
              <a:t>Python 3</a:t>
            </a:r>
            <a:endParaRPr lang="hr-HR" dirty="0"/>
          </a:p>
          <a:p>
            <a:pPr lvl="2"/>
            <a:r>
              <a:rPr lang="hr-HR" dirty="0">
                <a:hlinkClick r:id="rId4"/>
              </a:rPr>
              <a:t>django</a:t>
            </a:r>
            <a:endParaRPr lang="hr-HR" dirty="0"/>
          </a:p>
          <a:p>
            <a:pPr lvl="2"/>
            <a:r>
              <a:rPr lang="hr-HR" dirty="0" err="1">
                <a:hlinkClick r:id="rId5"/>
              </a:rPr>
              <a:t>PostgreSQL</a:t>
            </a:r>
            <a:endParaRPr lang="hr-HR" dirty="0"/>
          </a:p>
          <a:p>
            <a:pPr lvl="1"/>
            <a:r>
              <a:rPr lang="hr-HR" dirty="0"/>
              <a:t>Klijentska strana, mobitel</a:t>
            </a:r>
          </a:p>
          <a:p>
            <a:pPr lvl="2"/>
            <a:r>
              <a:rPr lang="hr-HR" dirty="0">
                <a:hlinkClick r:id="rId6"/>
              </a:rPr>
              <a:t>Java</a:t>
            </a:r>
            <a:endParaRPr lang="hr-HR" dirty="0"/>
          </a:p>
          <a:p>
            <a:pPr lvl="2"/>
            <a:r>
              <a:rPr lang="hr-HR" dirty="0">
                <a:hlinkClick r:id="rId7"/>
              </a:rPr>
              <a:t>Android</a:t>
            </a:r>
            <a:r>
              <a:rPr lang="hr-HR" dirty="0"/>
              <a:t> (</a:t>
            </a:r>
            <a:r>
              <a:rPr lang="hr-HR" dirty="0" err="1">
                <a:hlinkClick r:id="rId8"/>
              </a:rPr>
              <a:t>Volley</a:t>
            </a:r>
            <a:r>
              <a:rPr lang="hr-HR" dirty="0"/>
              <a:t>, </a:t>
            </a:r>
            <a:r>
              <a:rPr lang="hr-HR" dirty="0">
                <a:hlinkClick r:id="rId9"/>
              </a:rPr>
              <a:t>Room</a:t>
            </a:r>
            <a:r>
              <a:rPr lang="hr-HR" dirty="0"/>
              <a:t>, </a:t>
            </a:r>
            <a:r>
              <a:rPr lang="hr-HR" dirty="0" err="1">
                <a:hlinkClick r:id="rId10"/>
              </a:rPr>
              <a:t>CameraX</a:t>
            </a:r>
            <a:r>
              <a:rPr lang="hr-HR" dirty="0"/>
              <a:t>, </a:t>
            </a:r>
            <a:r>
              <a:rPr lang="hr-HR" dirty="0">
                <a:hlinkClick r:id="rId11"/>
              </a:rPr>
              <a:t>Espresso</a:t>
            </a:r>
            <a:r>
              <a:rPr lang="hr-HR" dirty="0"/>
              <a:t>)</a:t>
            </a:r>
          </a:p>
          <a:p>
            <a:pPr lvl="2"/>
            <a:r>
              <a:rPr lang="hr-HR" dirty="0" err="1">
                <a:hlinkClick r:id="rId12"/>
              </a:rPr>
              <a:t>Gson</a:t>
            </a:r>
            <a:r>
              <a:rPr lang="hr-HR" dirty="0"/>
              <a:t>, </a:t>
            </a:r>
            <a:r>
              <a:rPr lang="hr-HR" dirty="0">
                <a:hlinkClick r:id="rId13"/>
              </a:rPr>
              <a:t>ML Kit</a:t>
            </a:r>
            <a:r>
              <a:rPr lang="hr-HR" dirty="0"/>
              <a:t>, </a:t>
            </a:r>
            <a:r>
              <a:rPr lang="hr-HR" dirty="0" err="1">
                <a:hlinkClick r:id="rId14"/>
              </a:rPr>
              <a:t>JUnit</a:t>
            </a:r>
            <a:r>
              <a:rPr lang="hr-HR" dirty="0">
                <a:hlinkClick r:id="rId14"/>
              </a:rPr>
              <a:t> 4</a:t>
            </a:r>
            <a:endParaRPr lang="hr-HR" dirty="0"/>
          </a:p>
          <a:p>
            <a:pPr lvl="2"/>
            <a:r>
              <a:rPr lang="hr-HR" dirty="0" err="1">
                <a:hlinkClick r:id="rId15"/>
              </a:rPr>
              <a:t>SQLite</a:t>
            </a:r>
            <a:endParaRPr lang="hr-HR" dirty="0"/>
          </a:p>
          <a:p>
            <a:pPr lvl="1"/>
            <a:r>
              <a:rPr lang="hr-HR" dirty="0"/>
              <a:t>Klijentska strana, preglednik</a:t>
            </a:r>
          </a:p>
          <a:p>
            <a:pPr lvl="2"/>
            <a:r>
              <a:rPr lang="hr-HR" dirty="0">
                <a:hlinkClick r:id="rId16"/>
              </a:rPr>
              <a:t>HTML</a:t>
            </a:r>
            <a:endParaRPr lang="hr-HR" dirty="0"/>
          </a:p>
          <a:p>
            <a:pPr lvl="2"/>
            <a:r>
              <a:rPr lang="hr-HR" dirty="0">
                <a:hlinkClick r:id="rId17"/>
              </a:rPr>
              <a:t>CSS</a:t>
            </a:r>
            <a:endParaRPr lang="hr-HR" dirty="0"/>
          </a:p>
          <a:p>
            <a:pPr lvl="2"/>
            <a:r>
              <a:rPr lang="hr-HR" dirty="0">
                <a:hlinkClick r:id="rId18"/>
              </a:rPr>
              <a:t>JavaScript</a:t>
            </a:r>
            <a:endParaRPr lang="hr-HR" dirty="0"/>
          </a:p>
          <a:p>
            <a:pPr lvl="2"/>
            <a:r>
              <a:rPr lang="hr-HR" dirty="0" err="1">
                <a:hlinkClick r:id="rId19"/>
              </a:rPr>
              <a:t>Bootstrap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0AF0-ABAC-4C19-8400-CFEC258D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976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Klasični „Model-</a:t>
            </a:r>
            <a:r>
              <a:rPr lang="hr-HR" dirty="0" err="1"/>
              <a:t>view</a:t>
            </a:r>
            <a:r>
              <a:rPr lang="hr-HR" dirty="0"/>
              <a:t>-</a:t>
            </a:r>
            <a:r>
              <a:rPr lang="hr-HR" dirty="0" err="1"/>
              <a:t>controller</a:t>
            </a:r>
            <a:r>
              <a:rPr lang="hr-HR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D6761912-2E3F-4BD1-A7B9-FAF4B031A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2040631"/>
            <a:ext cx="7267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3013</TotalTime>
  <Words>1739</Words>
  <Application>Microsoft Office PowerPoint</Application>
  <PresentationFormat>On-screen Show (4:3)</PresentationFormat>
  <Paragraphs>174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PROGI-template</vt:lpstr>
      <vt:lpstr>SmartCart PreljevStoga</vt:lpstr>
      <vt:lpstr>Sadržaj</vt:lpstr>
      <vt:lpstr>Opis zadatka</vt:lpstr>
      <vt:lpstr>Opis zadatka</vt:lpstr>
      <vt:lpstr>Pregled zahtjeva</vt:lpstr>
      <vt:lpstr>Pregled zahtjeva</vt:lpstr>
      <vt:lpstr>Korišteni alati i tehnologije</vt:lpstr>
      <vt:lpstr>Korišteni alati i tehnologije</vt:lpstr>
      <vt:lpstr>Arhitektura sustava</vt:lpstr>
      <vt:lpstr>Organizacija rada</vt:lpstr>
      <vt:lpstr>Organizacija rada</vt:lpstr>
      <vt:lpstr>Naučene lekcije</vt:lpstr>
      <vt:lpstr>Kontakt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Unknown User</cp:lastModifiedBy>
  <cp:revision>151</cp:revision>
  <dcterms:created xsi:type="dcterms:W3CDTF">2016-01-18T13:10:52Z</dcterms:created>
  <dcterms:modified xsi:type="dcterms:W3CDTF">2021-01-18T20:10:56Z</dcterms:modified>
</cp:coreProperties>
</file>