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1" r:id="rId14"/>
    <p:sldId id="272" r:id="rId15"/>
    <p:sldId id="273" r:id="rId16"/>
    <p:sldId id="274" r:id="rId17"/>
    <p:sldId id="269" r:id="rId18"/>
    <p:sldId id="268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" initials="m" lastIdx="1" clrIdx="0">
    <p:extLst>
      <p:ext uri="{19B8F6BF-5375-455C-9EA6-DF929625EA0E}">
        <p15:presenceInfo xmlns:p15="http://schemas.microsoft.com/office/powerpoint/2012/main" userId="mar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31T23:12:10.66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30A93-869F-4233-96FD-B6A3CF09DBDB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810C-648B-45A6-9420-0AD07E8DCE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87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810C-648B-45A6-9420-0AD07E8DCE9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62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35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27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2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2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3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1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7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1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06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FAE2E-4978-4AD7-856E-BC4541D2BAA3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7" y="1234986"/>
            <a:ext cx="7315200" cy="268396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CURSO DE</a:t>
            </a:r>
            <a:br>
              <a:rPr lang="es-ES" dirty="0" smtClean="0"/>
            </a:br>
            <a:r>
              <a:rPr lang="es-ES" dirty="0" smtClean="0"/>
              <a:t>INTERNET </a:t>
            </a:r>
            <a:r>
              <a:rPr lang="es-ES" dirty="0" smtClean="0"/>
              <a:t>OF THINGS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2359" y="3679834"/>
            <a:ext cx="5650173" cy="1662843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CLASE 1</a:t>
            </a:r>
          </a:p>
          <a:p>
            <a:pPr algn="ctr"/>
            <a:r>
              <a:rPr lang="es-PE" dirty="0" err="1" smtClean="0"/>
              <a:t>Prof</a:t>
            </a:r>
            <a:r>
              <a:rPr lang="es-PE" dirty="0" smtClean="0"/>
              <a:t>: Marko A. Caballero Moreno </a:t>
            </a:r>
          </a:p>
          <a:p>
            <a:pPr algn="ctr"/>
            <a:endParaRPr lang="es-PE" dirty="0" smtClean="0"/>
          </a:p>
        </p:txBody>
      </p:sp>
      <p:pic>
        <p:nvPicPr>
          <p:cNvPr id="2050" name="Picture 2" descr="Resultado de imagen para universidad autonoma del per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841" y="5171795"/>
            <a:ext cx="3611207" cy="83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PaaS</a:t>
            </a:r>
            <a:r>
              <a:rPr lang="es-PE" dirty="0" smtClean="0"/>
              <a:t> (</a:t>
            </a:r>
            <a:r>
              <a:rPr lang="es-PE" dirty="0" err="1" smtClean="0"/>
              <a:t>platform</a:t>
            </a:r>
            <a:r>
              <a:rPr lang="es-PE" dirty="0" smtClean="0"/>
              <a:t> as a </a:t>
            </a:r>
            <a:r>
              <a:rPr lang="es-PE" dirty="0" err="1" smtClean="0"/>
              <a:t>service</a:t>
            </a:r>
            <a:r>
              <a:rPr lang="es-PE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59" y="0"/>
            <a:ext cx="4305300" cy="2962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289" y="3096006"/>
            <a:ext cx="6076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Aplicacion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662" y="244665"/>
            <a:ext cx="4381500" cy="3448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49" y="3692715"/>
            <a:ext cx="3932957" cy="24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 Resumen…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250" y="1709737"/>
            <a:ext cx="5210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Tecnologías de Acceso </a:t>
            </a:r>
            <a:r>
              <a:rPr lang="es-PE" dirty="0" err="1" smtClean="0"/>
              <a:t>IoT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Aun no hay un Estándar definido para dar cobertura a los dispositivos </a:t>
            </a:r>
            <a:r>
              <a:rPr lang="es-PE" dirty="0" err="1" smtClean="0"/>
              <a:t>IoT</a:t>
            </a:r>
            <a:r>
              <a:rPr lang="es-PE" dirty="0"/>
              <a:t>.</a:t>
            </a:r>
            <a:r>
              <a:rPr lang="es-PE" dirty="0" smtClean="0"/>
              <a:t> </a:t>
            </a:r>
          </a:p>
          <a:p>
            <a:r>
              <a:rPr lang="es-PE" dirty="0" smtClean="0"/>
              <a:t>Existen en la actualidad 3 protocolos q pugnan por ser los principales estándares que de cobertura a estos dispositivos:</a:t>
            </a:r>
          </a:p>
          <a:p>
            <a:r>
              <a:rPr lang="es-PE" dirty="0" smtClean="0"/>
              <a:t>Los estándares son en referencia a la cobertura inalámbrica o RF (radiofrecuencia).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79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Lora , </a:t>
            </a:r>
            <a:r>
              <a:rPr lang="es-PE" dirty="0" err="1" smtClean="0"/>
              <a:t>LoraWan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0086" y="259307"/>
            <a:ext cx="7315200" cy="4278778"/>
          </a:xfrm>
        </p:spPr>
        <p:txBody>
          <a:bodyPr/>
          <a:lstStyle/>
          <a:p>
            <a:r>
              <a:rPr lang="es-PE" dirty="0"/>
              <a:t>En los últimos años, un nuevo conjunto de tecnologías inalámbricas conocidas como </a:t>
            </a:r>
            <a:r>
              <a:rPr lang="es-PE" dirty="0" err="1"/>
              <a:t>Low-Power</a:t>
            </a:r>
            <a:r>
              <a:rPr lang="es-PE" dirty="0"/>
              <a:t> Wide-</a:t>
            </a:r>
            <a:r>
              <a:rPr lang="es-PE" dirty="0" err="1"/>
              <a:t>Area</a:t>
            </a:r>
            <a:r>
              <a:rPr lang="es-PE" dirty="0"/>
              <a:t> (LPWA</a:t>
            </a:r>
            <a:r>
              <a:rPr lang="es-PE" dirty="0" smtClean="0"/>
              <a:t>)</a:t>
            </a:r>
          </a:p>
          <a:p>
            <a:r>
              <a:rPr lang="es-PE" dirty="0" err="1"/>
              <a:t>LoRa</a:t>
            </a:r>
            <a:r>
              <a:rPr lang="es-PE" dirty="0"/>
              <a:t> era una capa física, o </a:t>
            </a:r>
            <a:r>
              <a:rPr lang="es-PE" dirty="0" err="1"/>
              <a:t>Layer</a:t>
            </a:r>
            <a:r>
              <a:rPr lang="es-PE" dirty="0"/>
              <a:t> 1, modulación desarrollada por una empresa francesa llamada </a:t>
            </a:r>
            <a:r>
              <a:rPr lang="es-PE" dirty="0" err="1" smtClean="0"/>
              <a:t>Cycleo</a:t>
            </a:r>
            <a:r>
              <a:rPr lang="es-PE" dirty="0" smtClean="0"/>
              <a:t>, ahora llamada </a:t>
            </a:r>
            <a:r>
              <a:rPr lang="es-PE" dirty="0" err="1" smtClean="0"/>
              <a:t>Semtech</a:t>
            </a:r>
            <a:endParaRPr lang="es-PE" dirty="0" smtClean="0"/>
          </a:p>
          <a:p>
            <a:r>
              <a:rPr lang="es-PE" dirty="0"/>
              <a:t>Optimizada para comunicaciones bidireccionales de largo alcance y bajo consumo de </a:t>
            </a:r>
            <a:r>
              <a:rPr lang="es-PE" dirty="0" smtClean="0"/>
              <a:t>energía.</a:t>
            </a:r>
          </a:p>
          <a:p>
            <a:r>
              <a:rPr lang="es-PE" dirty="0" err="1"/>
              <a:t>LoRaWAN</a:t>
            </a:r>
            <a:r>
              <a:rPr lang="es-PE" dirty="0"/>
              <a:t> están abiertas y se puede acceder desde el sitio web de </a:t>
            </a:r>
            <a:r>
              <a:rPr lang="es-PE" dirty="0" err="1"/>
              <a:t>LoRa</a:t>
            </a:r>
            <a:r>
              <a:rPr lang="es-PE" dirty="0"/>
              <a:t> Alliance, lora opera en la banda de 868 </a:t>
            </a:r>
            <a:r>
              <a:rPr lang="es-PE" dirty="0" err="1"/>
              <a:t>Mhz</a:t>
            </a:r>
            <a:r>
              <a:rPr lang="es-PE" dirty="0"/>
              <a:t> y 915 </a:t>
            </a:r>
            <a:r>
              <a:rPr lang="es-PE" dirty="0" err="1"/>
              <a:t>Mhz</a:t>
            </a:r>
            <a:r>
              <a:rPr lang="es-PE" dirty="0"/>
              <a:t> </a:t>
            </a:r>
            <a:endParaRPr lang="es-ES" dirty="0"/>
          </a:p>
        </p:txBody>
      </p:sp>
      <p:sp>
        <p:nvSpPr>
          <p:cNvPr id="4" name="AutoShape 2" descr="Resultado de imagen para lora wan"/>
          <p:cNvSpPr>
            <a:spLocks noChangeAspect="1" noChangeArrowheads="1"/>
          </p:cNvSpPr>
          <p:nvPr/>
        </p:nvSpPr>
        <p:spPr bwMode="auto">
          <a:xfrm>
            <a:off x="155575" y="23787"/>
            <a:ext cx="136551" cy="1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4" name="Picture 4" descr="Resultado de imagen para lora w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5" y="4772102"/>
            <a:ext cx="2560329" cy="15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lora w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03" y="3807797"/>
            <a:ext cx="75057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/>
              <a:t>Sigfox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6564" y="586852"/>
            <a:ext cx="7315200" cy="3323435"/>
          </a:xfrm>
        </p:spPr>
        <p:txBody>
          <a:bodyPr/>
          <a:lstStyle/>
          <a:p>
            <a:r>
              <a:rPr lang="es-PE" dirty="0" err="1"/>
              <a:t>Sigfox</a:t>
            </a:r>
            <a:r>
              <a:rPr lang="es-PE" dirty="0"/>
              <a:t> ofrece una solución de comunicaciones basada en software, donde toda la complejidad de la red y la informática se gestionan en la </a:t>
            </a:r>
            <a:r>
              <a:rPr lang="es-PE" dirty="0" smtClean="0"/>
              <a:t>nube.</a:t>
            </a:r>
          </a:p>
          <a:p>
            <a:r>
              <a:rPr lang="es-PE" dirty="0"/>
              <a:t>U</a:t>
            </a:r>
            <a:r>
              <a:rPr lang="es-PE" dirty="0" smtClean="0"/>
              <a:t>sa </a:t>
            </a:r>
            <a:r>
              <a:rPr lang="es-PE" dirty="0"/>
              <a:t>200 kHz de las bandas disponibles públicamente y sin licencia para intercambiar mensajes de radio por aire (868 a 869 MHz y 902 a 928 MHz dependiendo de las regiones</a:t>
            </a:r>
            <a:r>
              <a:rPr lang="es-PE" dirty="0" smtClean="0"/>
              <a:t>)</a:t>
            </a:r>
          </a:p>
          <a:p>
            <a:r>
              <a:rPr lang="es-PE" dirty="0" err="1"/>
              <a:t>Sigfox</a:t>
            </a:r>
            <a:r>
              <a:rPr lang="es-PE" dirty="0"/>
              <a:t> utiliza la tecnología de Banda Ultra Estrecha (UNB) combinada con modulación DBPSK y GFSK. Cada mensaje tiene una anchura de 100 Hz y se transfiere a una velocidad de datos de 100 o 600 bits por segundo</a:t>
            </a:r>
            <a:endParaRPr lang="es-ES" dirty="0"/>
          </a:p>
        </p:txBody>
      </p:sp>
      <p:pic>
        <p:nvPicPr>
          <p:cNvPr id="6146" name="Picture 2" descr="Resultado de imagen para sigf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154" y="4495159"/>
            <a:ext cx="45720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sigfo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8" b="10118"/>
          <a:stretch/>
        </p:blipFill>
        <p:spPr bwMode="auto">
          <a:xfrm>
            <a:off x="4824919" y="4208677"/>
            <a:ext cx="5238750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4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7395" cy="4601183"/>
          </a:xfrm>
        </p:spPr>
        <p:txBody>
          <a:bodyPr/>
          <a:lstStyle/>
          <a:p>
            <a:r>
              <a:rPr lang="es-PE" dirty="0" smtClean="0"/>
              <a:t>NB-</a:t>
            </a:r>
            <a:r>
              <a:rPr lang="es-PE" dirty="0" err="1" smtClean="0"/>
              <a:t>IoT</a:t>
            </a:r>
            <a:r>
              <a:rPr lang="es-PE" dirty="0" smtClean="0"/>
              <a:t> y LTE-M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41133" y="0"/>
            <a:ext cx="7315200" cy="5120640"/>
          </a:xfrm>
        </p:spPr>
        <p:txBody>
          <a:bodyPr/>
          <a:lstStyle/>
          <a:p>
            <a:r>
              <a:rPr lang="es-PE" dirty="0"/>
              <a:t>3GPP y los proveedores asociados han estado trabajando en la evolución de las tecnologías celulares para abordar mejor los requisitos de </a:t>
            </a:r>
            <a:r>
              <a:rPr lang="es-PE" dirty="0" err="1"/>
              <a:t>IoT</a:t>
            </a:r>
            <a:r>
              <a:rPr lang="es-PE" dirty="0"/>
              <a:t>. El esfuerzo comenzó con la definición de nuevas categorías de dispositivos </a:t>
            </a:r>
            <a:r>
              <a:rPr lang="es-PE" dirty="0" smtClean="0"/>
              <a:t>LTE.</a:t>
            </a:r>
          </a:p>
          <a:p>
            <a:r>
              <a:rPr lang="es-PE" dirty="0"/>
              <a:t>. Debido a que la nueva categoría de dispositivos LTE-M no estaba suficientemente cerca de las capacidades de LPWA, en 2015 3GPP aprobó una propuesta para estandarizar una nueva tecnología de acceso de radio de banda estrecha llamada </a:t>
            </a:r>
            <a:r>
              <a:rPr lang="es-PE" dirty="0" err="1"/>
              <a:t>Narrowband</a:t>
            </a:r>
            <a:r>
              <a:rPr lang="es-PE" dirty="0"/>
              <a:t> </a:t>
            </a:r>
            <a:r>
              <a:rPr lang="es-PE" dirty="0" err="1"/>
              <a:t>IoT</a:t>
            </a:r>
            <a:r>
              <a:rPr lang="es-PE" dirty="0"/>
              <a:t> (NB-</a:t>
            </a:r>
            <a:r>
              <a:rPr lang="es-PE" dirty="0" err="1"/>
              <a:t>IoT</a:t>
            </a:r>
            <a:r>
              <a:rPr lang="es-PE" dirty="0" smtClean="0"/>
              <a:t>)</a:t>
            </a:r>
          </a:p>
          <a:p>
            <a:r>
              <a:rPr lang="es-PE" dirty="0"/>
              <a:t> arquitectura de red optimizada. una portadora GSM se usa como una portadora NB-</a:t>
            </a:r>
            <a:r>
              <a:rPr lang="es-PE" dirty="0" err="1"/>
              <a:t>IoT</a:t>
            </a:r>
            <a:r>
              <a:rPr lang="es-PE" dirty="0"/>
              <a:t>, permitiendo la reutilización de 900 MHz o 1800 MHz. </a:t>
            </a:r>
            <a:endParaRPr lang="es-PE" dirty="0" smtClean="0"/>
          </a:p>
          <a:p>
            <a:endParaRPr lang="es-ES" dirty="0"/>
          </a:p>
        </p:txBody>
      </p:sp>
      <p:pic>
        <p:nvPicPr>
          <p:cNvPr id="7170" name="Picture 2" descr="Resultado de imagen para nb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42" y="4331490"/>
            <a:ext cx="4445391" cy="246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sultado de imagen para nb i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4" name="Picture 6" descr="Resultado de imagen para nb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31490"/>
            <a:ext cx="4886434" cy="23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/>
              <a:t>WiFi</a:t>
            </a:r>
            <a:r>
              <a:rPr lang="es-PE" dirty="0" smtClean="0"/>
              <a:t> (802.11)</a:t>
            </a:r>
            <a:endParaRPr lang="es-ES" dirty="0"/>
          </a:p>
        </p:txBody>
      </p:sp>
      <p:pic>
        <p:nvPicPr>
          <p:cNvPr id="4" name="Picture 2" descr="Resultado de imagen para que es WIF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4090578"/>
            <a:ext cx="3162488" cy="25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sultado de imagen para Wifi arquitec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41" y="3499359"/>
            <a:ext cx="6428107" cy="315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107975" y="1123837"/>
            <a:ext cx="7397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estándar IEEE 802.11 define el uso de los dos niveles inferiores de la arquitectura o modelo OSI (capa física y capa de enlace de datos), especificando las normas de funcionamiento de una red de área local inalámbrica (WLAN</a:t>
            </a:r>
            <a:r>
              <a:rPr lang="es-PE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Las versiones 802.11b y 802.11g utilizan la banda ISM de 2,4 GHz, versión 802.11a utiliza la banda U-NII de 5 </a:t>
            </a:r>
            <a:r>
              <a:rPr lang="es-PE" dirty="0" err="1"/>
              <a:t>Ghz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4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OSI</a:t>
            </a:r>
            <a:endParaRPr lang="es-ES" dirty="0"/>
          </a:p>
        </p:txBody>
      </p:sp>
      <p:pic>
        <p:nvPicPr>
          <p:cNvPr id="4" name="Picture 2" descr="https://upload.wikimedia.org/wikipedia/commons/thumb/8/8d/OSI_Model_v1.svg/langes-300px-OSI_Model_v1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67" y="1123837"/>
            <a:ext cx="4629552" cy="54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Internet de las Cosas (</a:t>
            </a:r>
            <a:r>
              <a:rPr lang="es-PE" dirty="0" err="1" smtClean="0"/>
              <a:t>IoT</a:t>
            </a:r>
            <a:r>
              <a:rPr lang="es-PE" dirty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8075" y="3298232"/>
            <a:ext cx="7737931" cy="3689422"/>
          </a:xfrm>
        </p:spPr>
        <p:txBody>
          <a:bodyPr/>
          <a:lstStyle/>
          <a:p>
            <a:r>
              <a:rPr lang="es-PE" dirty="0"/>
              <a:t>Consiste en que las “cosas” u “objetos”  tengan conexión a Internet  en cualquier momento y </a:t>
            </a:r>
            <a:r>
              <a:rPr lang="es-PE" dirty="0" smtClean="0"/>
              <a:t>lugar.</a:t>
            </a:r>
          </a:p>
          <a:p>
            <a:r>
              <a:rPr lang="es-PE" dirty="0" smtClean="0"/>
              <a:t>Hacen uso de redes inalámbricas.</a:t>
            </a:r>
          </a:p>
          <a:p>
            <a:r>
              <a:rPr lang="es-PE" dirty="0"/>
              <a:t>E</a:t>
            </a:r>
            <a:r>
              <a:rPr lang="es-PE" dirty="0" smtClean="0"/>
              <a:t>l </a:t>
            </a:r>
            <a:r>
              <a:rPr lang="es-PE" dirty="0"/>
              <a:t>término “Internet de las Cosas”, fue </a:t>
            </a:r>
            <a:r>
              <a:rPr lang="es-PE" dirty="0" smtClean="0"/>
              <a:t>acuñado públicamente por  </a:t>
            </a:r>
            <a:r>
              <a:rPr lang="es-PE" dirty="0"/>
              <a:t>Kevin </a:t>
            </a:r>
            <a:r>
              <a:rPr lang="es-PE" dirty="0" err="1" smtClean="0"/>
              <a:t>Ashton</a:t>
            </a:r>
            <a:r>
              <a:rPr lang="es-PE" dirty="0" smtClean="0"/>
              <a:t> profesor del MIT 2009.</a:t>
            </a:r>
            <a:endParaRPr lang="es-ES" dirty="0"/>
          </a:p>
        </p:txBody>
      </p:sp>
      <p:sp>
        <p:nvSpPr>
          <p:cNvPr id="4" name="AutoShape 4" descr="Resultado de imagen para redes i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2"/>
          <a:stretch/>
        </p:blipFill>
        <p:spPr>
          <a:xfrm>
            <a:off x="3671597" y="160338"/>
            <a:ext cx="7874409" cy="39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Características de </a:t>
            </a:r>
            <a:r>
              <a:rPr lang="es-PE" dirty="0" err="1" smtClean="0"/>
              <a:t>IoT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07475" y="864108"/>
            <a:ext cx="8093121" cy="5120640"/>
          </a:xfrm>
        </p:spPr>
        <p:txBody>
          <a:bodyPr>
            <a:normAutofit fontScale="92500" lnSpcReduction="20000"/>
          </a:bodyPr>
          <a:lstStyle/>
          <a:p>
            <a:r>
              <a:rPr lang="es-PE" dirty="0"/>
              <a:t>Inteligencia.</a:t>
            </a:r>
          </a:p>
          <a:p>
            <a:r>
              <a:rPr lang="es-PE" dirty="0"/>
              <a:t>Se basa en arquitecturas </a:t>
            </a:r>
            <a:r>
              <a:rPr lang="es-PE" dirty="0" smtClean="0"/>
              <a:t>distribuidas.</a:t>
            </a:r>
          </a:p>
          <a:p>
            <a:r>
              <a:rPr lang="es-PE" dirty="0"/>
              <a:t>A</a:t>
            </a:r>
            <a:r>
              <a:rPr lang="es-PE" dirty="0" smtClean="0"/>
              <a:t>provecha estándares que existen en la actualidad y estándares nuevos.</a:t>
            </a:r>
          </a:p>
          <a:p>
            <a:r>
              <a:rPr lang="es-PE" dirty="0" smtClean="0"/>
              <a:t>Aun no existe un estándar único propio para </a:t>
            </a:r>
            <a:r>
              <a:rPr lang="es-PE" dirty="0" err="1" smtClean="0"/>
              <a:t>IoT</a:t>
            </a:r>
            <a:r>
              <a:rPr lang="es-PE" dirty="0" smtClean="0"/>
              <a:t>. </a:t>
            </a:r>
          </a:p>
          <a:p>
            <a:r>
              <a:rPr lang="es-PE" dirty="0" smtClean="0"/>
              <a:t>Los dispositivos hacen  uso de sensores y </a:t>
            </a:r>
            <a:r>
              <a:rPr lang="es-PE" dirty="0"/>
              <a:t>a</a:t>
            </a:r>
            <a:r>
              <a:rPr lang="es-PE" dirty="0" smtClean="0"/>
              <a:t>ctuadores.</a:t>
            </a:r>
          </a:p>
          <a:p>
            <a:r>
              <a:rPr lang="es-PE" dirty="0" smtClean="0"/>
              <a:t>El ancho de banda en los  dispositivos no es prioridad.</a:t>
            </a:r>
          </a:p>
          <a:p>
            <a:r>
              <a:rPr lang="es-PE" dirty="0"/>
              <a:t>E</a:t>
            </a:r>
            <a:r>
              <a:rPr lang="es-PE" dirty="0" smtClean="0"/>
              <a:t>ficiencia energética (5 años de vida batería)</a:t>
            </a:r>
          </a:p>
          <a:p>
            <a:r>
              <a:rPr lang="es-PE" dirty="0" smtClean="0"/>
              <a:t>Escalabilidad.</a:t>
            </a:r>
          </a:p>
          <a:p>
            <a:r>
              <a:rPr lang="es-PE" dirty="0" smtClean="0"/>
              <a:t>Uso de Tecnologías Web modernas .</a:t>
            </a:r>
          </a:p>
          <a:p>
            <a:r>
              <a:rPr lang="es-PE" dirty="0" smtClean="0"/>
              <a:t>Real Time.</a:t>
            </a:r>
          </a:p>
          <a:p>
            <a:r>
              <a:rPr lang="es-PE" dirty="0" smtClean="0"/>
              <a:t>Cloud.</a:t>
            </a:r>
          </a:p>
          <a:p>
            <a:r>
              <a:rPr lang="es-PE" dirty="0" smtClean="0"/>
              <a:t>Capas de Analítica (Big Data)</a:t>
            </a:r>
          </a:p>
          <a:p>
            <a:r>
              <a:rPr lang="es-ES" dirty="0"/>
              <a:t>Hacia el 2020, unos </a:t>
            </a:r>
            <a:r>
              <a:rPr lang="es-ES" b="1" dirty="0"/>
              <a:t>50 billones de </a:t>
            </a:r>
          </a:p>
          <a:p>
            <a:pPr marL="0" indent="0">
              <a:buNone/>
            </a:pPr>
            <a:r>
              <a:rPr lang="es-ES" b="1" dirty="0"/>
              <a:t>dispositivos en el mundo estarán </a:t>
            </a:r>
            <a:r>
              <a:rPr lang="es-ES" b="1" dirty="0" smtClean="0"/>
              <a:t>conectados</a:t>
            </a:r>
            <a:endParaRPr lang="es-PE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613" b="4611"/>
          <a:stretch/>
        </p:blipFill>
        <p:spPr>
          <a:xfrm>
            <a:off x="7362965" y="3111688"/>
            <a:ext cx="4237631" cy="20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7256" y="864108"/>
            <a:ext cx="7315200" cy="5120640"/>
          </a:xfrm>
        </p:spPr>
        <p:txBody>
          <a:bodyPr/>
          <a:lstStyle/>
          <a:p>
            <a:r>
              <a:rPr lang="es-ES" dirty="0"/>
              <a:t>Domótica</a:t>
            </a:r>
          </a:p>
          <a:p>
            <a:r>
              <a:rPr lang="es-ES" dirty="0"/>
              <a:t>Salud y </a:t>
            </a:r>
            <a:r>
              <a:rPr lang="es-ES" dirty="0" err="1"/>
              <a:t>Wearables</a:t>
            </a:r>
            <a:endParaRPr lang="es-ES" dirty="0"/>
          </a:p>
          <a:p>
            <a:r>
              <a:rPr lang="es-ES" dirty="0"/>
              <a:t>Smart </a:t>
            </a:r>
            <a:r>
              <a:rPr lang="es-ES" dirty="0" err="1"/>
              <a:t>Citys</a:t>
            </a:r>
            <a:endParaRPr lang="es-ES" dirty="0"/>
          </a:p>
          <a:p>
            <a:r>
              <a:rPr lang="es-ES" dirty="0"/>
              <a:t>Smart Factory, Industria 4.0</a:t>
            </a:r>
          </a:p>
          <a:p>
            <a:r>
              <a:rPr lang="es-ES" dirty="0"/>
              <a:t>Smart </a:t>
            </a:r>
            <a:r>
              <a:rPr lang="es-ES" dirty="0" err="1"/>
              <a:t>Farm</a:t>
            </a:r>
            <a:r>
              <a:rPr lang="es-ES" dirty="0"/>
              <a:t>, Agricultura Inteligente</a:t>
            </a:r>
          </a:p>
          <a:p>
            <a:r>
              <a:rPr lang="es-ES" dirty="0"/>
              <a:t>Publicidad, Negocios, Comercio, Mercados</a:t>
            </a:r>
          </a:p>
          <a:p>
            <a:r>
              <a:rPr lang="es-ES" dirty="0"/>
              <a:t>Transporte </a:t>
            </a:r>
            <a:r>
              <a:rPr lang="es-ES" dirty="0" smtClean="0"/>
              <a:t>, etc.</a:t>
            </a:r>
          </a:p>
          <a:p>
            <a:pPr marL="0" indent="0">
              <a:buNone/>
            </a:pPr>
            <a:r>
              <a:rPr lang="es-PE" dirty="0"/>
              <a:t>El </a:t>
            </a:r>
            <a:r>
              <a:rPr lang="es-PE" dirty="0" err="1"/>
              <a:t>IoT</a:t>
            </a:r>
            <a:r>
              <a:rPr lang="es-PE" dirty="0"/>
              <a:t> </a:t>
            </a:r>
            <a:r>
              <a:rPr lang="es-PE" dirty="0" smtClean="0"/>
              <a:t>está </a:t>
            </a:r>
            <a:r>
              <a:rPr lang="es-PE" dirty="0"/>
              <a:t>cambiando la manera en la que nos relacionamos con el mundo físico. Sectores de todo el planeta se </a:t>
            </a:r>
            <a:r>
              <a:rPr lang="es-PE" dirty="0" smtClean="0"/>
              <a:t>beneficiarían </a:t>
            </a:r>
            <a:r>
              <a:rPr lang="es-PE" dirty="0"/>
              <a:t>de las múltiples ventajas que presenta </a:t>
            </a:r>
            <a:r>
              <a:rPr lang="es-PE" dirty="0" smtClean="0"/>
              <a:t>su uso.</a:t>
            </a:r>
            <a:endParaRPr lang="es-ES" dirty="0"/>
          </a:p>
          <a:p>
            <a:endParaRPr lang="es-ES" dirty="0"/>
          </a:p>
        </p:txBody>
      </p:sp>
      <p:pic>
        <p:nvPicPr>
          <p:cNvPr id="4" name="Picture 2" descr="Las Smart Cities y el Internet de las Cos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17" y="864108"/>
            <a:ext cx="3568161" cy="20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0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Capas IOT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132" y="1123837"/>
            <a:ext cx="5422873" cy="45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135" y="825832"/>
            <a:ext cx="60674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73" y="293743"/>
            <a:ext cx="4410075" cy="1304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273" y="2428762"/>
            <a:ext cx="5703699" cy="35389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348" y="2428762"/>
            <a:ext cx="2926521" cy="1559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673" y="1887832"/>
            <a:ext cx="2534701" cy="1761480"/>
          </a:xfrm>
          <a:prstGeom prst="rect">
            <a:avLst/>
          </a:prstGeom>
        </p:spPr>
      </p:pic>
      <p:pic>
        <p:nvPicPr>
          <p:cNvPr id="4098" name="Picture 2" descr="Resultado de imagen para ardui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909535"/>
            <a:ext cx="3743520" cy="184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Resultado de imagen para esp826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2" name="Picture 6" descr="Resultado de imagen para esp826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28001" r="4525" b="24342"/>
          <a:stretch/>
        </p:blipFill>
        <p:spPr bwMode="auto">
          <a:xfrm>
            <a:off x="9352803" y="5588573"/>
            <a:ext cx="1914827" cy="101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s-PE" dirty="0" smtClean="0"/>
              <a:t>Hardware y Sensores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0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Dispositivos de Borde (red)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82" y="614818"/>
            <a:ext cx="4257675" cy="1543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620" y="3836611"/>
            <a:ext cx="2636506" cy="19677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9" y="4402772"/>
            <a:ext cx="3580704" cy="21926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194" y="2225504"/>
            <a:ext cx="5026967" cy="32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Manejo de datos e Inteligencia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799" y="246157"/>
            <a:ext cx="4181475" cy="2162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393" y="2546019"/>
            <a:ext cx="60769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368</TotalTime>
  <Words>651</Words>
  <Application>Microsoft Office PowerPoint</Application>
  <PresentationFormat>Panorámica</PresentationFormat>
  <Paragraphs>60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 2</vt:lpstr>
      <vt:lpstr>Marco</vt:lpstr>
      <vt:lpstr> CURSO DE INTERNET OF THINGS </vt:lpstr>
      <vt:lpstr>Internet de las Cosas (IoT)</vt:lpstr>
      <vt:lpstr>Características de IoT</vt:lpstr>
      <vt:lpstr>Aplicaciones</vt:lpstr>
      <vt:lpstr>Capas IOT</vt:lpstr>
      <vt:lpstr>Presentación de PowerPoint</vt:lpstr>
      <vt:lpstr>Hardware y Sensores</vt:lpstr>
      <vt:lpstr>Dispositivos de Borde (red) </vt:lpstr>
      <vt:lpstr>Manejo de datos e Inteligencia</vt:lpstr>
      <vt:lpstr>PaaS (platform as a service)</vt:lpstr>
      <vt:lpstr>Aplicacion</vt:lpstr>
      <vt:lpstr>En Resumen…</vt:lpstr>
      <vt:lpstr>Tecnologías de Acceso IoT</vt:lpstr>
      <vt:lpstr>Lora , LoraWan</vt:lpstr>
      <vt:lpstr>Sigfox</vt:lpstr>
      <vt:lpstr>NB-IoT y LTE-M</vt:lpstr>
      <vt:lpstr>WiFi (802.11)</vt:lpstr>
      <vt:lpstr>Modelo OSI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</dc:title>
  <dc:creator>marko antonio caballero moreno</dc:creator>
  <cp:lastModifiedBy>marko</cp:lastModifiedBy>
  <cp:revision>16</cp:revision>
  <dcterms:created xsi:type="dcterms:W3CDTF">2018-01-06T05:30:23Z</dcterms:created>
  <dcterms:modified xsi:type="dcterms:W3CDTF">2018-09-01T04:16:15Z</dcterms:modified>
</cp:coreProperties>
</file>