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2" r:id="rId6"/>
    <p:sldId id="263" r:id="rId7"/>
    <p:sldId id="259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0E26014-350B-479B-9D57-1DD23C305DB9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FDEDAC7-7EB3-4A25-BF5C-06BE446DBD4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6116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014-350B-479B-9D57-1DD23C305DB9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DAC7-7EB3-4A25-BF5C-06BE446D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49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014-350B-479B-9D57-1DD23C305DB9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DAC7-7EB3-4A25-BF5C-06BE446D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807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014-350B-479B-9D57-1DD23C305DB9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DAC7-7EB3-4A25-BF5C-06BE446D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5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014-350B-479B-9D57-1DD23C305DB9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DAC7-7EB3-4A25-BF5C-06BE446DBD4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6811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014-350B-479B-9D57-1DD23C305DB9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DAC7-7EB3-4A25-BF5C-06BE446D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3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014-350B-479B-9D57-1DD23C305DB9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DAC7-7EB3-4A25-BF5C-06BE446D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21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014-350B-479B-9D57-1DD23C305DB9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DAC7-7EB3-4A25-BF5C-06BE446D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7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014-350B-479B-9D57-1DD23C305DB9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DAC7-7EB3-4A25-BF5C-06BE446D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38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014-350B-479B-9D57-1DD23C305DB9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DAC7-7EB3-4A25-BF5C-06BE446D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01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014-350B-479B-9D57-1DD23C305DB9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DAC7-7EB3-4A25-BF5C-06BE446D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99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0E26014-350B-479B-9D57-1DD23C305DB9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FDEDAC7-7EB3-4A25-BF5C-06BE446D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84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FCDFC-75D1-4280-B52A-9DFFE34F60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Mechanic Belgrade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0C7BE-AE36-4559-B5C0-09C17E95E9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Uvo</a:t>
            </a:r>
            <a:r>
              <a:rPr lang="sr-Latn-RS" dirty="0"/>
              <a:t>d u softversko inženjerstvo, kolokvijumski projekat</a:t>
            </a:r>
          </a:p>
          <a:p>
            <a:r>
              <a:rPr lang="sr-Latn-RS" dirty="0"/>
              <a:t>Radili: Marko Maksimović (1419S) i Stefan Nedeljković (219S)</a:t>
            </a:r>
          </a:p>
          <a:p>
            <a:r>
              <a:rPr lang="sr-Latn-RS" dirty="0"/>
              <a:t>Profesor: Petar Prvulovic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245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04A14-6ECA-48F0-84E0-D56C5CF09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Budućnost projekta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3EF8A2-2C5B-449D-B612-14CF6DCAD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662" y="4151823"/>
            <a:ext cx="1223048" cy="9613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244DD7-E9DB-44FB-9ED3-2B53085EB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014" y="4112259"/>
            <a:ext cx="1223048" cy="961348"/>
          </a:xfrm>
          <a:prstGeom prst="rect">
            <a:avLst/>
          </a:prstGeom>
        </p:spPr>
      </p:pic>
      <p:pic>
        <p:nvPicPr>
          <p:cNvPr id="2056" name="Picture 8" descr="Storage Icon #360302 - Free Icons Library">
            <a:extLst>
              <a:ext uri="{FF2B5EF4-FFF2-40B4-BE49-F238E27FC236}">
                <a16:creationId xmlns:a16="http://schemas.microsoft.com/office/drawing/2014/main" id="{57A73188-857A-41D4-A7BB-278CAC47A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773" y="5056914"/>
            <a:ext cx="1736882" cy="1736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F35F02-378C-47E1-B74F-8A2C65A87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342" y="3047063"/>
            <a:ext cx="1223048" cy="9613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E689D6F-6E5C-4E3A-81FD-8864A8603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630" y="3130479"/>
            <a:ext cx="1223048" cy="9613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8C7988-3733-4D53-8EBE-0878142FC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538" y="2671186"/>
            <a:ext cx="1223048" cy="961348"/>
          </a:xfrm>
          <a:prstGeom prst="rect">
            <a:avLst/>
          </a:prstGeom>
        </p:spPr>
      </p:pic>
      <p:sp>
        <p:nvSpPr>
          <p:cNvPr id="14" name="Pentagon 13">
            <a:extLst>
              <a:ext uri="{FF2B5EF4-FFF2-40B4-BE49-F238E27FC236}">
                <a16:creationId xmlns:a16="http://schemas.microsoft.com/office/drawing/2014/main" id="{ACB9F300-F51C-4F36-BE07-33AC78CF6669}"/>
              </a:ext>
            </a:extLst>
          </p:cNvPr>
          <p:cNvSpPr/>
          <p:nvPr/>
        </p:nvSpPr>
        <p:spPr>
          <a:xfrm>
            <a:off x="2301678" y="3566196"/>
            <a:ext cx="853664" cy="741266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8" name="Picture 10" descr="Free Wrench Icon, Symbol. PNG, SVG Download.">
            <a:extLst>
              <a:ext uri="{FF2B5EF4-FFF2-40B4-BE49-F238E27FC236}">
                <a16:creationId xmlns:a16="http://schemas.microsoft.com/office/drawing/2014/main" id="{A2E9E6F2-8E40-4915-B9E4-32E864323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931" y="2748895"/>
            <a:ext cx="452924" cy="45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Warehouse - icon by Adioma">
            <a:extLst>
              <a:ext uri="{FF2B5EF4-FFF2-40B4-BE49-F238E27FC236}">
                <a16:creationId xmlns:a16="http://schemas.microsoft.com/office/drawing/2014/main" id="{A5AFFA07-7BD3-4828-A08C-25853F2A2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690" y="2759885"/>
            <a:ext cx="568572" cy="511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Working On Office icon PNG and SVG Vector Free Download">
            <a:extLst>
              <a:ext uri="{FF2B5EF4-FFF2-40B4-BE49-F238E27FC236}">
                <a16:creationId xmlns:a16="http://schemas.microsoft.com/office/drawing/2014/main" id="{7C4F61A2-28F6-4D55-A80B-93BA41082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981" y="2293499"/>
            <a:ext cx="389057" cy="51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Accounting icon Royalty Free Vector Image - VectorStock">
            <a:extLst>
              <a:ext uri="{FF2B5EF4-FFF2-40B4-BE49-F238E27FC236}">
                <a16:creationId xmlns:a16="http://schemas.microsoft.com/office/drawing/2014/main" id="{6BBB0964-97C7-4C46-BB7E-B2E981E716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40"/>
          <a:stretch/>
        </p:blipFill>
        <p:spPr bwMode="auto">
          <a:xfrm>
            <a:off x="817188" y="4492964"/>
            <a:ext cx="765578" cy="73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0" descr="Free Wrench Icon, Symbol. PNG, SVG Download.">
            <a:extLst>
              <a:ext uri="{FF2B5EF4-FFF2-40B4-BE49-F238E27FC236}">
                <a16:creationId xmlns:a16="http://schemas.microsoft.com/office/drawing/2014/main" id="{0D3E67D9-76AF-421E-838F-882609F7C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124" y="5002997"/>
            <a:ext cx="452924" cy="45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5CF11D0-1663-40B1-A697-8B349AC3A7F5}"/>
              </a:ext>
            </a:extLst>
          </p:cNvPr>
          <p:cNvCxnSpPr/>
          <p:nvPr/>
        </p:nvCxnSpPr>
        <p:spPr>
          <a:xfrm>
            <a:off x="5450889" y="2001414"/>
            <a:ext cx="0" cy="449490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70" name="Picture 22" descr="Installing and configuring Nginx on CentOS.">
            <a:extLst>
              <a:ext uri="{FF2B5EF4-FFF2-40B4-BE49-F238E27FC236}">
                <a16:creationId xmlns:a16="http://schemas.microsoft.com/office/drawing/2014/main" id="{0DBCE1A2-D8E5-47A8-A226-13EDB838B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3338" y="2531785"/>
            <a:ext cx="1794430" cy="1794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PostgreSQL - Visual Studio Marketplace">
            <a:extLst>
              <a:ext uri="{FF2B5EF4-FFF2-40B4-BE49-F238E27FC236}">
                <a16:creationId xmlns:a16="http://schemas.microsoft.com/office/drawing/2014/main" id="{86F8CB72-684C-4FFC-961A-586CED9B9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248" y="2682086"/>
            <a:ext cx="17240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DigitalOcean - Wikipedia">
            <a:extLst>
              <a:ext uri="{FF2B5EF4-FFF2-40B4-BE49-F238E27FC236}">
                <a16:creationId xmlns:a16="http://schemas.microsoft.com/office/drawing/2014/main" id="{30F0335D-F6BC-449C-8099-88F917161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266" y="5531015"/>
            <a:ext cx="1262781" cy="126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 descr="Cloud Computing &amp;amp; Linux Servers | Alternative to AWS | Linode">
            <a:extLst>
              <a:ext uri="{FF2B5EF4-FFF2-40B4-BE49-F238E27FC236}">
                <a16:creationId xmlns:a16="http://schemas.microsoft.com/office/drawing/2014/main" id="{773A0FEA-E001-48E2-909E-498C7BF13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266" y="4193876"/>
            <a:ext cx="1325562" cy="132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Google Cloud VMware Engine with Nordcloud">
            <a:extLst>
              <a:ext uri="{FF2B5EF4-FFF2-40B4-BE49-F238E27FC236}">
                <a16:creationId xmlns:a16="http://schemas.microsoft.com/office/drawing/2014/main" id="{5BE425ED-47C8-4386-ACB1-5BE8CAA891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61" r="23854" b="35231"/>
          <a:stretch/>
        </p:blipFill>
        <p:spPr bwMode="auto">
          <a:xfrm>
            <a:off x="8676487" y="4879883"/>
            <a:ext cx="1915389" cy="1302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AWS Solution Architect - Associate - xpert careers">
            <a:extLst>
              <a:ext uri="{FF2B5EF4-FFF2-40B4-BE49-F238E27FC236}">
                <a16:creationId xmlns:a16="http://schemas.microsoft.com/office/drawing/2014/main" id="{A38CAD1A-AFED-4A76-88E1-A3711D038C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8" t="15004" r="9402" b="15489"/>
          <a:stretch/>
        </p:blipFill>
        <p:spPr bwMode="auto">
          <a:xfrm>
            <a:off x="6096000" y="4941685"/>
            <a:ext cx="1915389" cy="123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4" name="Picture 36" descr="websocket icons">
            <a:extLst>
              <a:ext uri="{FF2B5EF4-FFF2-40B4-BE49-F238E27FC236}">
                <a16:creationId xmlns:a16="http://schemas.microsoft.com/office/drawing/2014/main" id="{B3880E1C-9408-4F0A-AA58-038117CE6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328" y="2082329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D7D60A2-B28B-4F63-9706-B1B363CE4413}"/>
              </a:ext>
            </a:extLst>
          </p:cNvPr>
          <p:cNvSpPr txBox="1"/>
          <p:nvPr/>
        </p:nvSpPr>
        <p:spPr>
          <a:xfrm>
            <a:off x="5742472" y="1740449"/>
            <a:ext cx="4849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b="1" dirty="0"/>
              <a:t>Unapređivanje softverskog rešenja</a:t>
            </a:r>
            <a:endParaRPr lang="en-US" sz="20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86E539E-1D23-4FC3-B591-E025BA2C0E1F}"/>
              </a:ext>
            </a:extLst>
          </p:cNvPr>
          <p:cNvSpPr txBox="1"/>
          <p:nvPr/>
        </p:nvSpPr>
        <p:spPr>
          <a:xfrm>
            <a:off x="1175299" y="1757993"/>
            <a:ext cx="2991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b="1" dirty="0"/>
              <a:t>Unapređjivanje ideje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45279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B58BC-CFD4-49F8-AA49-A79BAF6E0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 projektu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889679-FD18-41DF-9C28-73D06C311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488" y="1904385"/>
            <a:ext cx="8329023" cy="44015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A3B3E3-9D73-4319-A038-D6796387EF80}"/>
              </a:ext>
            </a:extLst>
          </p:cNvPr>
          <p:cNvSpPr txBox="1"/>
          <p:nvPr/>
        </p:nvSpPr>
        <p:spPr>
          <a:xfrm>
            <a:off x="5115772" y="6365090"/>
            <a:ext cx="1984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400" i="1" dirty="0"/>
              <a:t>Početna stranica sajta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41701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4101F-16D4-4834-9323-192955392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Mogu</a:t>
            </a:r>
            <a:r>
              <a:rPr lang="sr-Latn-RS" dirty="0"/>
              <a:t>ć</a:t>
            </a:r>
            <a:r>
              <a:rPr lang="en-US" dirty="0" err="1"/>
              <a:t>nosti</a:t>
            </a:r>
            <a:r>
              <a:rPr lang="en-US" dirty="0"/>
              <a:t> </a:t>
            </a:r>
            <a:r>
              <a:rPr lang="en-US" dirty="0" err="1"/>
              <a:t>sistema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026BA-1B00-473D-B883-9C6A239CD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2400" b="1" dirty="0"/>
              <a:t>Osnovne mogućnosti projektnog rešenja:</a:t>
            </a:r>
          </a:p>
          <a:p>
            <a:r>
              <a:rPr lang="en-US" sz="2400" b="1" dirty="0" err="1"/>
              <a:t>Kompetan</a:t>
            </a:r>
            <a:r>
              <a:rPr lang="en-US" sz="2400" b="1" dirty="0"/>
              <a:t> </a:t>
            </a:r>
            <a:r>
              <a:rPr lang="en-US" sz="2400" b="1" dirty="0" err="1"/>
              <a:t>uvid</a:t>
            </a:r>
            <a:r>
              <a:rPr lang="en-US" sz="2400" b="1" dirty="0"/>
              <a:t> </a:t>
            </a:r>
            <a:r>
              <a:rPr lang="en-US" sz="2400" b="1" dirty="0" err="1"/>
              <a:t>stanja</a:t>
            </a:r>
            <a:r>
              <a:rPr lang="en-US" sz="2400" b="1" dirty="0"/>
              <a:t> u </a:t>
            </a:r>
            <a:r>
              <a:rPr lang="en-US" sz="2400" b="1" dirty="0" err="1"/>
              <a:t>servisu</a:t>
            </a:r>
            <a:endParaRPr lang="en-US" sz="2400" b="1" dirty="0"/>
          </a:p>
          <a:p>
            <a:r>
              <a:rPr lang="en-US" sz="2400" b="1" dirty="0" err="1"/>
              <a:t>Kreiranje</a:t>
            </a:r>
            <a:r>
              <a:rPr lang="en-US" sz="2400" b="1" dirty="0"/>
              <a:t> </a:t>
            </a:r>
            <a:r>
              <a:rPr lang="en-US" sz="2400" b="1" dirty="0" err="1"/>
              <a:t>radih</a:t>
            </a:r>
            <a:r>
              <a:rPr lang="en-US" sz="2400" b="1" dirty="0"/>
              <a:t> </a:t>
            </a:r>
            <a:r>
              <a:rPr lang="en-US" sz="2400" b="1" dirty="0" err="1"/>
              <a:t>naloga</a:t>
            </a:r>
            <a:r>
              <a:rPr lang="sr-Latn-RS" sz="2400" b="1" dirty="0"/>
              <a:t> za vozila</a:t>
            </a:r>
          </a:p>
          <a:p>
            <a:r>
              <a:rPr lang="sr-Latn-RS" sz="2400" b="1" dirty="0"/>
              <a:t>Uživo praćenje radnih naloga od strane mušterija</a:t>
            </a:r>
          </a:p>
          <a:p>
            <a:r>
              <a:rPr lang="sr-Latn-RS" sz="2400" b="1" dirty="0"/>
              <a:t>Beleženje procesa od strane zaposlenih</a:t>
            </a:r>
          </a:p>
          <a:p>
            <a:r>
              <a:rPr lang="sr-Latn-RS" sz="2400" b="1" dirty="0"/>
              <a:t>Kreiranje računa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61109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1BED6-B043-474E-91C9-A694EBA73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Korisnici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sr-Latn-RS" dirty="0"/>
              <a:t>funkionisanje</a:t>
            </a:r>
            <a:r>
              <a:rPr lang="en-US" dirty="0"/>
              <a:t> </a:t>
            </a:r>
            <a:r>
              <a:rPr lang="en-US" dirty="0" err="1"/>
              <a:t>sistema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4C5395-D379-492A-9378-F460C5016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51" y="1826643"/>
            <a:ext cx="6929925" cy="4483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FB9E5D-E8A5-46A7-84D8-8020D96387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975" y="2580010"/>
            <a:ext cx="3459588" cy="29763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45E882-EF6E-444E-98C4-D86B9AFFAA5F}"/>
              </a:ext>
            </a:extLst>
          </p:cNvPr>
          <p:cNvSpPr txBox="1"/>
          <p:nvPr/>
        </p:nvSpPr>
        <p:spPr>
          <a:xfrm>
            <a:off x="3087658" y="6338351"/>
            <a:ext cx="1702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400" i="1" dirty="0"/>
              <a:t>Use case dijagram</a:t>
            </a:r>
            <a:endParaRPr lang="en-US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B93A8B-7E14-4D94-A1FA-97B03FDB9393}"/>
              </a:ext>
            </a:extLst>
          </p:cNvPr>
          <p:cNvSpPr txBox="1"/>
          <p:nvPr/>
        </p:nvSpPr>
        <p:spPr>
          <a:xfrm>
            <a:off x="8730652" y="5583008"/>
            <a:ext cx="131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400" i="1" dirty="0"/>
              <a:t>Primer računa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24678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A4CF1-C8A5-44CC-B440-4E3DE4B31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Korisnici i funkcionisanje sistema (primer)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C879127-B304-448E-BFCE-FD39581446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857" y="2017450"/>
            <a:ext cx="6352769" cy="43389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BC69E84-1A3B-4646-BCE7-8C02BCD6DE2B}"/>
              </a:ext>
            </a:extLst>
          </p:cNvPr>
          <p:cNvSpPr txBox="1"/>
          <p:nvPr/>
        </p:nvSpPr>
        <p:spPr>
          <a:xfrm>
            <a:off x="4161422" y="6356411"/>
            <a:ext cx="31537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Dijagram</a:t>
            </a:r>
            <a:r>
              <a:rPr lang="en-US" sz="1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aktivnosti</a:t>
            </a:r>
            <a:r>
              <a:rPr lang="en-US" sz="1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naručivanja</a:t>
            </a:r>
            <a:r>
              <a:rPr lang="en-US" sz="1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delova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96146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A7161-F833-44E5-B250-AFB026B89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Korisnici i funkcionisanje sistema (primer)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9235EF-D004-4658-8888-6B418C404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07" y="1842242"/>
            <a:ext cx="5078025" cy="27285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7D1C03-B0CC-40B1-B39A-169E89FC00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51"/>
          <a:stretch/>
        </p:blipFill>
        <p:spPr bwMode="auto">
          <a:xfrm>
            <a:off x="6096000" y="1842242"/>
            <a:ext cx="4858512" cy="2728589"/>
          </a:xfrm>
          <a:prstGeom prst="rect">
            <a:avLst/>
          </a:prstGeom>
          <a:ln w="38100" cap="sq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3746B7-440C-4FD8-A6E7-53F0388F8B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18" y="5168924"/>
            <a:ext cx="4408279" cy="13308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DA65C7-6CE4-4C5E-8FB1-0F5A3A9BA6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929" y="5319034"/>
            <a:ext cx="6076950" cy="10306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7DFF67-A0AE-4991-99EB-8C71E8F7E3D2}"/>
              </a:ext>
            </a:extLst>
          </p:cNvPr>
          <p:cNvSpPr txBox="1"/>
          <p:nvPr/>
        </p:nvSpPr>
        <p:spPr>
          <a:xfrm>
            <a:off x="1309623" y="4637155"/>
            <a:ext cx="3134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400" i="1" dirty="0"/>
              <a:t>Naručivanje delova iz radnog naloga</a:t>
            </a:r>
            <a:endParaRPr lang="en-US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C8011C-96A2-4E78-BB31-644E32207E06}"/>
              </a:ext>
            </a:extLst>
          </p:cNvPr>
          <p:cNvSpPr txBox="1"/>
          <p:nvPr/>
        </p:nvSpPr>
        <p:spPr>
          <a:xfrm>
            <a:off x="6487678" y="4663858"/>
            <a:ext cx="4075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400" i="1" dirty="0"/>
              <a:t>Pregled poručenih delova od strane šefa servisa</a:t>
            </a:r>
            <a:endParaRPr lang="en-US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71E586-1C7D-4A9C-91C4-B36FA7F8DD63}"/>
              </a:ext>
            </a:extLst>
          </p:cNvPr>
          <p:cNvSpPr txBox="1"/>
          <p:nvPr/>
        </p:nvSpPr>
        <p:spPr>
          <a:xfrm>
            <a:off x="816842" y="6509182"/>
            <a:ext cx="3581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400" i="1" dirty="0"/>
              <a:t>Pregled poručenih delova od magacionera</a:t>
            </a:r>
            <a:endParaRPr lang="en-US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708E89-D8D3-481B-9ACE-3203459ED13E}"/>
              </a:ext>
            </a:extLst>
          </p:cNvPr>
          <p:cNvSpPr txBox="1"/>
          <p:nvPr/>
        </p:nvSpPr>
        <p:spPr>
          <a:xfrm>
            <a:off x="6196172" y="6389261"/>
            <a:ext cx="3706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400" i="1" dirty="0"/>
              <a:t>Obaveštenje o porudžbini na radnog nalogu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21469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A40DC-9CC5-449B-A55D-5F165F779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Podaci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08D20B-1197-41B1-A6A4-52289209DE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862" y="1691322"/>
            <a:ext cx="8294659" cy="45377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4AC3F2-C4E6-4CDC-B86D-A8B6F78CCDAB}"/>
              </a:ext>
            </a:extLst>
          </p:cNvPr>
          <p:cNvSpPr txBox="1"/>
          <p:nvPr/>
        </p:nvSpPr>
        <p:spPr>
          <a:xfrm>
            <a:off x="5382672" y="6338351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400" i="1" dirty="0"/>
              <a:t>Klasni dijagram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6601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4D68A-5619-42DF-8598-AABC0616E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Podaci (primer)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B73029-D0DB-4CA8-8D8E-7060918984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1" r="1883"/>
          <a:stretch/>
        </p:blipFill>
        <p:spPr>
          <a:xfrm>
            <a:off x="674703" y="1873188"/>
            <a:ext cx="4119240" cy="44610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E5192B-E9B3-450D-B3EE-8804F69C19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192" y="2146972"/>
            <a:ext cx="3980180" cy="39135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5773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61940-2F65-4B94-93CA-33C0A0C75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Izrada softverskog rešenja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E0E449-704F-48F2-AD1E-0810EFF17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165" y="1883175"/>
            <a:ext cx="4428570" cy="16592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5BF096-6BD6-4F05-B8BF-C8C30F188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30" y="1700253"/>
            <a:ext cx="2413269" cy="24627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CA22D6-AD49-463C-9A5F-306347FB2F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14"/>
          <a:stretch/>
        </p:blipFill>
        <p:spPr>
          <a:xfrm>
            <a:off x="4040259" y="3987918"/>
            <a:ext cx="4428571" cy="2625154"/>
          </a:xfrm>
          <a:prstGeom prst="rect">
            <a:avLst/>
          </a:prstGeom>
        </p:spPr>
      </p:pic>
      <p:pic>
        <p:nvPicPr>
          <p:cNvPr id="1026" name="Picture 2" descr="Sqlite Logo Icon - Download in Flat Style">
            <a:extLst>
              <a:ext uri="{FF2B5EF4-FFF2-40B4-BE49-F238E27FC236}">
                <a16:creationId xmlns:a16="http://schemas.microsoft.com/office/drawing/2014/main" id="{5F82685A-7411-4375-A1B7-A722C3BE1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277" y="167035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ootstrap (front-end framework) - Wikipedia">
            <a:extLst>
              <a:ext uri="{FF2B5EF4-FFF2-40B4-BE49-F238E27FC236}">
                <a16:creationId xmlns:a16="http://schemas.microsoft.com/office/drawing/2014/main" id="{2CF24C49-3CB6-43C1-9DB1-B9B31C3E2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740" y="4359894"/>
            <a:ext cx="1934995" cy="154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o-IP - YouTube">
            <a:extLst>
              <a:ext uri="{FF2B5EF4-FFF2-40B4-BE49-F238E27FC236}">
                <a16:creationId xmlns:a16="http://schemas.microsoft.com/office/drawing/2014/main" id="{B2994809-C088-4FEB-A969-AD2913A6B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949" y="3987918"/>
            <a:ext cx="2625154" cy="262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902608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432</TotalTime>
  <Words>132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Schoolbook</vt:lpstr>
      <vt:lpstr>Wingdings 2</vt:lpstr>
      <vt:lpstr>View</vt:lpstr>
      <vt:lpstr>Mechanic Belgrade</vt:lpstr>
      <vt:lpstr>O projektu</vt:lpstr>
      <vt:lpstr>Mogućnosti sistema</vt:lpstr>
      <vt:lpstr>Korisnici i funkionisanje sistema</vt:lpstr>
      <vt:lpstr>Korisnici i funkcionisanje sistema (primer)</vt:lpstr>
      <vt:lpstr>Korisnici i funkcionisanje sistema (primer)</vt:lpstr>
      <vt:lpstr>Podaci</vt:lpstr>
      <vt:lpstr>Podaci (primer)</vt:lpstr>
      <vt:lpstr>Izrada softverskog rešenja</vt:lpstr>
      <vt:lpstr>Budućnost projekta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Mechanic Belgrade</dc:title>
  <dc:creator>maxo</dc:creator>
  <cp:lastModifiedBy>maxo</cp:lastModifiedBy>
  <cp:revision>3</cp:revision>
  <dcterms:created xsi:type="dcterms:W3CDTF">2022-01-16T14:18:28Z</dcterms:created>
  <dcterms:modified xsi:type="dcterms:W3CDTF">2022-01-16T21:30:35Z</dcterms:modified>
</cp:coreProperties>
</file>