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52" r:id="rId2"/>
    <p:sldId id="359" r:id="rId3"/>
    <p:sldId id="365" r:id="rId4"/>
    <p:sldId id="368" r:id="rId5"/>
    <p:sldId id="370" r:id="rId6"/>
    <p:sldId id="360" r:id="rId7"/>
    <p:sldId id="367" r:id="rId8"/>
    <p:sldId id="364" r:id="rId9"/>
    <p:sldId id="373" r:id="rId10"/>
    <p:sldId id="374" r:id="rId11"/>
    <p:sldId id="375" r:id="rId12"/>
  </p:sldIdLst>
  <p:sldSz cx="9144000" cy="6858000" type="screen4x3"/>
  <p:notesSz cx="6799263" cy="99298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2" clrIdx="0">
    <p:extLst/>
  </p:cmAuthor>
  <p:cmAuthor id="2" name="Mark Cherrie" initials="MC" lastIdx="1" clrIdx="1">
    <p:extLst>
      <p:ext uri="{19B8F6BF-5375-455C-9EA6-DF929625EA0E}">
        <p15:presenceInfo xmlns:p15="http://schemas.microsoft.com/office/powerpoint/2012/main" userId="S-1-5-21-57989841-448539723-1417001333-27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712"/>
    <a:srgbClr val="243489"/>
    <a:srgbClr val="E19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4" autoAdjust="0"/>
    <p:restoredTop sz="84186" autoAdjust="0"/>
  </p:normalViewPr>
  <p:slideViewPr>
    <p:cSldViewPr snapToGrid="0" snapToObjects="1">
      <p:cViewPr varScale="1">
        <p:scale>
          <a:sx n="56" d="100"/>
          <a:sy n="56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1C240E6-A9BB-4782-876A-D4CB34B783C8}" type="datetimeFigureOut">
              <a:rPr lang="en-GB"/>
              <a:pPr>
                <a:defRPr/>
              </a:pPr>
              <a:t>25/10/2022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77BDF4-61F9-4201-B81F-0AA9AC0FA3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7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54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7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8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77BDF4-61F9-4201-B81F-0AA9AC0FA3C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8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4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0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57721" cy="69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70183" y="1828801"/>
            <a:ext cx="5340417" cy="1780674"/>
          </a:xfrm>
        </p:spPr>
        <p:txBody>
          <a:bodyPr/>
          <a:lstStyle>
            <a:lvl1pPr algn="l">
              <a:defRPr sz="2850" b="1" baseline="0"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30065" y="4157680"/>
            <a:ext cx="5080535" cy="1481121"/>
          </a:xfrm>
        </p:spPr>
        <p:txBody>
          <a:bodyPr/>
          <a:lstStyle>
            <a:lvl1pPr marL="0" indent="0" algn="l">
              <a:buFont typeface="Times" pitchFamily="-65" charset="0"/>
              <a:buNone/>
              <a:defRPr>
                <a:solidFill>
                  <a:schemeClr val="bg1"/>
                </a:solidFill>
                <a:latin typeface="Circe" panose="020B0502020203020203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4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6600"/>
              </a:buClr>
              <a:defRPr/>
            </a:lvl1pPr>
            <a:lvl2pPr>
              <a:buClr>
                <a:srgbClr val="FF6600"/>
              </a:buClr>
              <a:defRPr/>
            </a:lvl2pPr>
            <a:lvl3pPr>
              <a:buClr>
                <a:srgbClr val="FF6600"/>
              </a:buClr>
              <a:defRPr/>
            </a:lvl3pPr>
            <a:lvl4pPr>
              <a:buClr>
                <a:srgbClr val="FF6600"/>
              </a:buClr>
              <a:defRPr/>
            </a:lvl4pPr>
            <a:lvl5pPr>
              <a:buClr>
                <a:srgbClr val="FF660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4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0"/>
            <a:ext cx="909955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1"/>
            <a:ext cx="8534400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6781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2390"/>
            <a:ext cx="662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825" b="1" i="1">
                <a:solidFill>
                  <a:srgbClr val="243489"/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4" r:id="rId5"/>
    <p:sldLayoutId id="2147483755" r:id="rId6"/>
    <p:sldLayoutId id="2147483756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243489"/>
          </a:solidFill>
          <a:latin typeface="Verdana" pitchFamily="-65" charset="0"/>
          <a:ea typeface="ＭＳ Ｐゴシック" pitchFamily="-65" charset="-128"/>
          <a:cs typeface="Verdana" pitchFamily="-65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itchFamily="-65" charset="0"/>
        </a:defRPr>
      </a:lvl9pPr>
    </p:titleStyle>
    <p:bodyStyle>
      <a:lvl1pPr marL="400050" indent="-4000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21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1pPr>
      <a:lvl2pPr marL="6858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8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2pPr>
      <a:lvl3pPr marL="10287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8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3pPr>
      <a:lvl4pPr marL="13144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5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4pPr>
      <a:lvl5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Times" pitchFamily="-65" charset="0"/>
        <a:buChar char="•"/>
        <a:defRPr sz="1500">
          <a:solidFill>
            <a:srgbClr val="243489"/>
          </a:solidFill>
          <a:latin typeface="Verdana"/>
          <a:ea typeface="ＭＳ Ｐゴシック" pitchFamily="-65" charset="-128"/>
          <a:cs typeface="Verdana"/>
        </a:defRPr>
      </a:lvl5pPr>
      <a:lvl6pPr marL="20002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6pPr>
      <a:lvl7pPr marL="23431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7pPr>
      <a:lvl8pPr marL="26860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8pPr>
      <a:lvl9pPr marL="3028950" indent="-285750" algn="l" rtl="0" eaLnBrk="1" fontAlgn="base" hangingPunct="1">
        <a:spcBef>
          <a:spcPct val="20000"/>
        </a:spcBef>
        <a:spcAft>
          <a:spcPct val="0"/>
        </a:spcAft>
        <a:buClr>
          <a:srgbClr val="007CC4"/>
        </a:buClr>
        <a:buFont typeface="Times" pitchFamily="-65" charset="0"/>
        <a:buChar char="•"/>
        <a:defRPr sz="15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30064" y="1808920"/>
            <a:ext cx="5080534" cy="1601771"/>
          </a:xfrm>
        </p:spPr>
        <p:txBody>
          <a:bodyPr/>
          <a:lstStyle/>
          <a:p>
            <a:r>
              <a:rPr lang="en-GB" sz="3600" dirty="0" smtClean="0"/>
              <a:t>R </a:t>
            </a:r>
            <a:r>
              <a:rPr lang="en-GB" sz="3600" dirty="0" err="1" smtClean="0"/>
              <a:t>tidyverse</a:t>
            </a:r>
            <a:r>
              <a:rPr lang="en-GB" sz="3600" dirty="0" smtClean="0"/>
              <a:t> tutorial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530062" y="4731026"/>
            <a:ext cx="5080535" cy="1084703"/>
          </a:xfrm>
        </p:spPr>
        <p:txBody>
          <a:bodyPr/>
          <a:lstStyle/>
          <a:p>
            <a:r>
              <a:rPr lang="en-GB" dirty="0" smtClean="0"/>
              <a:t>Mark Cherrie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124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All together 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1881" y="5049897"/>
            <a:ext cx="8750482" cy="311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What has been added or taken away for it to be able to be run all together?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86" y="1289326"/>
            <a:ext cx="6949376" cy="32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smtClean="0"/>
              <a:t>Questions?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258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 smtClean="0"/>
              <a:t>Learning outcomes</a:t>
            </a:r>
          </a:p>
          <a:p>
            <a:r>
              <a:rPr lang="en-US" dirty="0" smtClean="0"/>
              <a:t>Setup</a:t>
            </a:r>
          </a:p>
          <a:p>
            <a:r>
              <a:rPr lang="en-US" dirty="0" smtClean="0"/>
              <a:t>Tidyverse</a:t>
            </a:r>
          </a:p>
          <a:p>
            <a:r>
              <a:rPr lang="en-US" dirty="0" smtClean="0"/>
              <a:t>Read data </a:t>
            </a:r>
          </a:p>
          <a:p>
            <a:r>
              <a:rPr lang="en-US" dirty="0" smtClean="0"/>
              <a:t>Processing data</a:t>
            </a:r>
          </a:p>
          <a:p>
            <a:r>
              <a:rPr lang="en-US" dirty="0" err="1" smtClean="0"/>
              <a:t>Vizualising</a:t>
            </a:r>
            <a:r>
              <a:rPr lang="en-US" dirty="0" smtClean="0"/>
              <a:t>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73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8421756" cy="4125227"/>
          </a:xfrm>
        </p:spPr>
        <p:txBody>
          <a:bodyPr/>
          <a:lstStyle/>
          <a:p>
            <a:r>
              <a:rPr lang="en-US" dirty="0"/>
              <a:t>Read, process and </a:t>
            </a:r>
            <a:r>
              <a:rPr lang="en-US" dirty="0" err="1"/>
              <a:t>visualise</a:t>
            </a:r>
            <a:r>
              <a:rPr lang="en-US" dirty="0"/>
              <a:t> data using </a:t>
            </a:r>
            <a:r>
              <a:rPr lang="en-US" dirty="0" err="1" smtClean="0"/>
              <a:t>tidyverse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tidyverse</a:t>
            </a:r>
            <a:r>
              <a:rPr lang="en-US" dirty="0" smtClean="0"/>
              <a:t> packages</a:t>
            </a:r>
            <a:endParaRPr lang="en-US" dirty="0"/>
          </a:p>
          <a:p>
            <a:pPr lvl="1"/>
            <a:r>
              <a:rPr lang="en-US" dirty="0" smtClean="0"/>
              <a:t>Find the right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Modify </a:t>
            </a:r>
            <a:r>
              <a:rPr lang="en-US" dirty="0" smtClean="0"/>
              <a:t>functions </a:t>
            </a:r>
            <a:r>
              <a:rPr lang="en-US" dirty="0"/>
              <a:t>for our use</a:t>
            </a:r>
          </a:p>
          <a:p>
            <a:pPr lvl="1"/>
            <a:r>
              <a:rPr lang="en-US" dirty="0"/>
              <a:t>Run </a:t>
            </a:r>
            <a:r>
              <a:rPr lang="en-US" dirty="0" smtClean="0"/>
              <a:t>functions and understand output</a:t>
            </a:r>
            <a:endParaRPr lang="en-US" dirty="0"/>
          </a:p>
          <a:p>
            <a:pPr lvl="1"/>
            <a:r>
              <a:rPr lang="en-US" dirty="0" smtClean="0"/>
              <a:t>Understand how to chain multiple functions together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18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4431607" cy="4125227"/>
          </a:xfrm>
        </p:spPr>
        <p:txBody>
          <a:bodyPr/>
          <a:lstStyle/>
          <a:p>
            <a:r>
              <a:rPr lang="en-US" dirty="0" smtClean="0"/>
              <a:t>Use your username and password that I have sent you and log in to:</a:t>
            </a:r>
          </a:p>
          <a:p>
            <a:pPr lvl="1"/>
            <a:r>
              <a:rPr lang="en-US" dirty="0" smtClean="0"/>
              <a:t>exposomapps.com</a:t>
            </a:r>
            <a:endParaRPr lang="en-US" dirty="0" smtClean="0"/>
          </a:p>
          <a:p>
            <a:r>
              <a:rPr lang="en-US" dirty="0" err="1" smtClean="0"/>
              <a:t>usethis</a:t>
            </a:r>
            <a:r>
              <a:rPr lang="en-US" dirty="0" smtClean="0"/>
              <a:t>::</a:t>
            </a:r>
            <a:r>
              <a:rPr lang="en-US" dirty="0" err="1" smtClean="0"/>
              <a:t>use_course</a:t>
            </a:r>
            <a:r>
              <a:rPr lang="en-US" dirty="0" smtClean="0"/>
              <a:t>(“https</a:t>
            </a:r>
            <a:r>
              <a:rPr lang="en-US" dirty="0"/>
              <a:t>://</a:t>
            </a:r>
            <a:r>
              <a:rPr lang="en-US" dirty="0" smtClean="0"/>
              <a:t>github.com/</a:t>
            </a:r>
            <a:r>
              <a:rPr lang="en-US" dirty="0" err="1" smtClean="0"/>
              <a:t>markocherrie</a:t>
            </a:r>
            <a:r>
              <a:rPr lang="en-US" dirty="0" smtClean="0"/>
              <a:t>/</a:t>
            </a:r>
            <a:r>
              <a:rPr lang="en-US" dirty="0" err="1" smtClean="0"/>
              <a:t>Rtidyverse_tutorial</a:t>
            </a:r>
            <a:r>
              <a:rPr lang="en-US" dirty="0" smtClean="0"/>
              <a:t>/archive/master.zip”)</a:t>
            </a: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13" y="914676"/>
            <a:ext cx="3784193" cy="31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idyverse data wrangling | Introduction to R - ARCHIV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7428"/>
          <a:stretch/>
        </p:blipFill>
        <p:spPr bwMode="auto">
          <a:xfrm>
            <a:off x="4496681" y="246358"/>
            <a:ext cx="4175370" cy="25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Tidyverse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67768" y="3073601"/>
            <a:ext cx="8404283" cy="326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 defTabSz="914400"/>
            <a:r>
              <a:rPr lang="en-US" dirty="0"/>
              <a:t>The Tidyverse is a </a:t>
            </a:r>
            <a:r>
              <a:rPr lang="en-US" b="1" dirty="0"/>
              <a:t>collection</a:t>
            </a:r>
            <a:r>
              <a:rPr lang="en-US" dirty="0"/>
              <a:t> of R packages built around the basic concept that data in a table should have one observation per row, one variable per column, and only one value per </a:t>
            </a:r>
            <a:r>
              <a:rPr lang="en-US" dirty="0" smtClean="0"/>
              <a:t>cell (i.e. it is tidy)</a:t>
            </a:r>
            <a:endParaRPr lang="en-US" kern="0" dirty="0" smtClean="0"/>
          </a:p>
          <a:p>
            <a:pPr lvl="1" defTabSz="914400"/>
            <a:r>
              <a:rPr lang="en-US" kern="0" dirty="0" smtClean="0"/>
              <a:t>The packages work well together</a:t>
            </a:r>
          </a:p>
          <a:p>
            <a:pPr lvl="1" defTabSz="914400"/>
            <a:r>
              <a:rPr lang="en-US" kern="0" dirty="0" smtClean="0"/>
              <a:t>Some advantages over base, e.g. </a:t>
            </a:r>
            <a:r>
              <a:rPr lang="en-US" kern="0" dirty="0" err="1" smtClean="0"/>
              <a:t>read_csv</a:t>
            </a:r>
            <a:r>
              <a:rPr lang="en-US" kern="0" dirty="0" smtClean="0"/>
              <a:t> from </a:t>
            </a:r>
            <a:r>
              <a:rPr lang="en-US" kern="0" dirty="0" err="1" smtClean="0"/>
              <a:t>readr</a:t>
            </a:r>
            <a:endParaRPr lang="en-US" kern="0" dirty="0" smtClean="0"/>
          </a:p>
          <a:p>
            <a:pPr lvl="2" defTabSz="914400"/>
            <a:r>
              <a:rPr lang="en-US" kern="0" dirty="0" smtClean="0"/>
              <a:t>10 times faster than read.csv</a:t>
            </a:r>
          </a:p>
          <a:p>
            <a:pPr lvl="2" defTabSz="914400"/>
            <a:r>
              <a:rPr lang="en-US" kern="0" dirty="0" smtClean="0"/>
              <a:t>Some useful formatting on the fly - </a:t>
            </a:r>
            <a:r>
              <a:rPr lang="en-US" dirty="0"/>
              <a:t>they don’t convert character vectors to factors, use row names, or munge the column </a:t>
            </a:r>
            <a:r>
              <a:rPr lang="en-US" dirty="0" smtClean="0"/>
              <a:t>names</a:t>
            </a:r>
          </a:p>
          <a:p>
            <a:pPr lvl="2" defTabSz="914400"/>
            <a:r>
              <a:rPr lang="en-US" kern="0" dirty="0" smtClean="0"/>
              <a:t>More reproducible – no system/environment variable issues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</p:spTree>
    <p:extLst>
      <p:ext uri="{BB962C8B-B14F-4D97-AF65-F5344CB8AC3E}">
        <p14:creationId xmlns:p14="http://schemas.microsoft.com/office/powerpoint/2010/main" val="19153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Reading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1447801"/>
            <a:ext cx="5071094" cy="4125227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readr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read_csv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/>
              <a:t>help("</a:t>
            </a:r>
            <a:r>
              <a:rPr lang="en-US" dirty="0" err="1"/>
              <a:t>read_csv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All options in Usage</a:t>
            </a:r>
          </a:p>
          <a:p>
            <a:pPr lvl="1"/>
            <a:r>
              <a:rPr lang="en-US" dirty="0" smtClean="0"/>
              <a:t>Look at the code below usage, notice that all except “file” have pre-defined default arguments… that means that you need to specify “file” and then tweak the defaults to get what you need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682057" y="1460742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:: </a:t>
            </a:r>
            <a:r>
              <a:rPr lang="en-US" kern="0" dirty="0"/>
              <a:t>is used to access the exact function from that specific package</a:t>
            </a:r>
          </a:p>
          <a:p>
            <a:pPr defTabSz="914400"/>
            <a:r>
              <a:rPr lang="en-US" kern="0" dirty="0" smtClean="0"/>
              <a:t>&lt;- is the assignment operator, it creates a new object (check your workspace!)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3" y="4829175"/>
            <a:ext cx="7256066" cy="13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Reading data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13356" y="1460742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defTabSz="914400">
              <a:buNone/>
            </a:pPr>
            <a:endParaRPr lang="en-GB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8" y="1771650"/>
            <a:ext cx="8156571" cy="11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smtClean="0"/>
              <a:t>Processing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74289" y="441567"/>
            <a:ext cx="3461943" cy="41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group_by</a:t>
            </a:r>
            <a:r>
              <a:rPr lang="en-US" kern="0" dirty="0" smtClean="0"/>
              <a:t>’ is a function that subsets the data into chunks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summarise</a:t>
            </a:r>
            <a:r>
              <a:rPr lang="en-US" kern="0" dirty="0" smtClean="0"/>
              <a:t>’ is a function that creates a new data frame</a:t>
            </a:r>
          </a:p>
          <a:p>
            <a:pPr defTabSz="914400"/>
            <a:r>
              <a:rPr lang="en-US" kern="0" dirty="0" smtClean="0"/>
              <a:t>‘names’ is a function that tells you the column names</a:t>
            </a:r>
          </a:p>
          <a:p>
            <a:pPr defTabSz="914400"/>
            <a:r>
              <a:rPr lang="en-US" kern="0" dirty="0" smtClean="0"/>
              <a:t>‘month’ extracts the month from a date</a:t>
            </a:r>
          </a:p>
          <a:p>
            <a:pPr defTabSz="914400"/>
            <a:r>
              <a:rPr lang="en-US" kern="0" dirty="0" smtClean="0"/>
              <a:t>‘mean’ is a function that computes the arithmetic mean</a:t>
            </a:r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" y="1737733"/>
            <a:ext cx="4735243" cy="20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61" y="540026"/>
            <a:ext cx="6781800" cy="749300"/>
          </a:xfrm>
        </p:spPr>
        <p:txBody>
          <a:bodyPr/>
          <a:lstStyle/>
          <a:p>
            <a:r>
              <a:rPr lang="en-US" dirty="0" err="1" smtClean="0"/>
              <a:t>Visualising</a:t>
            </a:r>
            <a:r>
              <a:rPr lang="en-US" dirty="0" smtClean="0"/>
              <a:t>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0" y="1447801"/>
            <a:ext cx="5162965" cy="412522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3461" y="4617736"/>
            <a:ext cx="7126036" cy="275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00050" indent="-400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21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1pPr>
            <a:lvl2pPr marL="6858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2pPr>
            <a:lvl3pPr marL="10287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8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3pPr>
            <a:lvl4pPr marL="13144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4pPr>
            <a:lvl5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" pitchFamily="-65" charset="0"/>
              <a:buChar char="•"/>
              <a:defRPr sz="1500">
                <a:solidFill>
                  <a:srgbClr val="243489"/>
                </a:solidFill>
                <a:latin typeface="Verdana"/>
                <a:ea typeface="ＭＳ Ｐゴシック" pitchFamily="-65" charset="-128"/>
                <a:cs typeface="Verdana"/>
              </a:defRPr>
            </a:lvl5pPr>
            <a:lvl6pPr marL="2000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343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6860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028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CC4"/>
              </a:buClr>
              <a:buFont typeface="Times" pitchFamily="-65" charset="0"/>
              <a:buChar char="•"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ggplot</a:t>
            </a:r>
            <a:r>
              <a:rPr lang="en-US" kern="0" dirty="0" smtClean="0"/>
              <a:t>’ is the function to create plots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geom_line</a:t>
            </a:r>
            <a:r>
              <a:rPr lang="en-US" kern="0" dirty="0" smtClean="0"/>
              <a:t>’ adds a line through the points</a:t>
            </a:r>
          </a:p>
          <a:p>
            <a:pPr defTabSz="914400"/>
            <a:r>
              <a:rPr lang="en-US" kern="0" dirty="0" smtClean="0"/>
              <a:t>‘</a:t>
            </a:r>
            <a:r>
              <a:rPr lang="en-US" kern="0" dirty="0" err="1" smtClean="0"/>
              <a:t>theme_classic</a:t>
            </a:r>
            <a:r>
              <a:rPr lang="en-US" kern="0" dirty="0" smtClean="0"/>
              <a:t>’ and ‘labs’ changes how the plot looks</a:t>
            </a:r>
          </a:p>
          <a:p>
            <a:pPr defTabSz="914400"/>
            <a:endParaRPr lang="en-GB" kern="0" dirty="0" smtClean="0"/>
          </a:p>
          <a:p>
            <a:pPr defTabSz="914400"/>
            <a:endParaRPr lang="en-GB" kern="0" dirty="0" smtClean="0"/>
          </a:p>
          <a:p>
            <a:pPr marL="0" indent="0" defTabSz="914400">
              <a:buFont typeface="Times" pitchFamily="-65" charset="0"/>
              <a:buNone/>
            </a:pPr>
            <a:endParaRPr lang="en-GB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941"/>
          <a:stretch/>
        </p:blipFill>
        <p:spPr>
          <a:xfrm>
            <a:off x="523459" y="2423949"/>
            <a:ext cx="5093891" cy="1409700"/>
          </a:xfrm>
          <a:prstGeom prst="rect">
            <a:avLst/>
          </a:prstGeom>
        </p:spPr>
      </p:pic>
      <p:pic>
        <p:nvPicPr>
          <p:cNvPr id="1026" name="Picture 2" descr="Chapter 5 Grammar of Graphics (GG) basics | Workshop 3: Introduction to  data visualisation with ggplo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078" y="441142"/>
            <a:ext cx="3218365" cy="239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Pres 2013">
  <a:themeElements>
    <a:clrScheme name="IOM Solutions - Oran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OM Solutions -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IOM Solutions - 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OM Solutions - 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OM Solutions - Orange 13">
        <a:dk1>
          <a:srgbClr val="000000"/>
        </a:dk1>
        <a:lt1>
          <a:srgbClr val="FFFFFF"/>
        </a:lt1>
        <a:dk2>
          <a:srgbClr val="003479"/>
        </a:dk2>
        <a:lt2>
          <a:srgbClr val="FDF2E5"/>
        </a:lt2>
        <a:accent1>
          <a:srgbClr val="00A796"/>
        </a:accent1>
        <a:accent2>
          <a:srgbClr val="9F4195"/>
        </a:accent2>
        <a:accent3>
          <a:srgbClr val="FFFFFF"/>
        </a:accent3>
        <a:accent4>
          <a:srgbClr val="000000"/>
        </a:accent4>
        <a:accent5>
          <a:srgbClr val="AAD0C9"/>
        </a:accent5>
        <a:accent6>
          <a:srgbClr val="903A87"/>
        </a:accent6>
        <a:hlink>
          <a:srgbClr val="007CC4"/>
        </a:hlink>
        <a:folHlink>
          <a:srgbClr val="E98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2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3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ppt/theme/themeOverride4.xml><?xml version="1.0" encoding="utf-8"?>
<a:themeOverride xmlns:a="http://schemas.openxmlformats.org/drawingml/2006/main">
  <a:clrScheme name="IOM Solutions - Orange 13">
    <a:dk1>
      <a:srgbClr val="000000"/>
    </a:dk1>
    <a:lt1>
      <a:srgbClr val="FFFFFF"/>
    </a:lt1>
    <a:dk2>
      <a:srgbClr val="003479"/>
    </a:dk2>
    <a:lt2>
      <a:srgbClr val="FDF2E5"/>
    </a:lt2>
    <a:accent1>
      <a:srgbClr val="00A796"/>
    </a:accent1>
    <a:accent2>
      <a:srgbClr val="9F4195"/>
    </a:accent2>
    <a:accent3>
      <a:srgbClr val="FFFFFF"/>
    </a:accent3>
    <a:accent4>
      <a:srgbClr val="000000"/>
    </a:accent4>
    <a:accent5>
      <a:srgbClr val="AAD0C9"/>
    </a:accent5>
    <a:accent6>
      <a:srgbClr val="903A87"/>
    </a:accent6>
    <a:hlink>
      <a:srgbClr val="007CC4"/>
    </a:hlink>
    <a:folHlink>
      <a:srgbClr val="E98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Marketing Pres 2013</Template>
  <TotalTime>10154</TotalTime>
  <Words>377</Words>
  <Application>Microsoft Office PowerPoint</Application>
  <PresentationFormat>On-screen Show (4:3)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Circe</vt:lpstr>
      <vt:lpstr>Times</vt:lpstr>
      <vt:lpstr>Verdana</vt:lpstr>
      <vt:lpstr>Marketing Pres 2013</vt:lpstr>
      <vt:lpstr>R tidyverse tutorial</vt:lpstr>
      <vt:lpstr>Contents</vt:lpstr>
      <vt:lpstr>Learning Outcomes</vt:lpstr>
      <vt:lpstr>Setup</vt:lpstr>
      <vt:lpstr>Tidyverse</vt:lpstr>
      <vt:lpstr>Reading data</vt:lpstr>
      <vt:lpstr>Reading data</vt:lpstr>
      <vt:lpstr>Processing data</vt:lpstr>
      <vt:lpstr>Visualising data</vt:lpstr>
      <vt:lpstr>All together now</vt:lpstr>
      <vt:lpstr>Questions?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Management Marketing Update</dc:title>
  <dc:creator>Grant Law</dc:creator>
  <cp:lastModifiedBy>Mark Cherrie</cp:lastModifiedBy>
  <cp:revision>507</cp:revision>
  <cp:lastPrinted>2017-10-24T07:20:28Z</cp:lastPrinted>
  <dcterms:created xsi:type="dcterms:W3CDTF">2013-08-20T09:02:06Z</dcterms:created>
  <dcterms:modified xsi:type="dcterms:W3CDTF">2022-10-25T19:37:23Z</dcterms:modified>
</cp:coreProperties>
</file>