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9c50d946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09c50d946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09c50d946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09c50d946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bceab30d3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bceab30d3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bdb9c55c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bdb9c55c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9c50d94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9c50d94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9c50d946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9c50d94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Component Object Model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8b541f03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8b541f03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8b541f03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8b541f03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8b541f03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8b541f03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8b541f03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8b541f03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9c50d946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09c50d946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49925" y="1261800"/>
            <a:ext cx="5384400" cy="18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r" sz="3400"/>
              <a:t>OPTIMIZACIJA UPITA KOD MySQL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r" sz="3400"/>
              <a:t>BAZE PODATAKA</a:t>
            </a:r>
            <a:r>
              <a:rPr lang="sr" sz="3400"/>
              <a:t> </a:t>
            </a:r>
            <a:endParaRPr sz="3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54825" y="3932575"/>
            <a:ext cx="47670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Mentor: Doc. dr Aleksandar Stanimirović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6279750" y="3932575"/>
            <a:ext cx="22881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s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Marko Kocić 1478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600"/>
              <a:t>Kontrolisanje optimizatora</a:t>
            </a:r>
            <a:endParaRPr sz="2600"/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1297500" y="1307850"/>
            <a:ext cx="7723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600"/>
              <a:t>Pomoću: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sr" sz="1600"/>
              <a:t>sistemskih promenljivih (</a:t>
            </a:r>
            <a:r>
              <a:rPr i="1" lang="sr" sz="1600"/>
              <a:t>optimizer_prune_level</a:t>
            </a:r>
            <a:r>
              <a:rPr lang="sr" sz="1600"/>
              <a:t>, </a:t>
            </a:r>
            <a:r>
              <a:rPr i="1" lang="sr" sz="1600"/>
              <a:t>optimizer_search_depth</a:t>
            </a:r>
            <a:r>
              <a:rPr lang="sr" sz="1600"/>
              <a:t>, </a:t>
            </a:r>
            <a:r>
              <a:rPr i="1" lang="sr" sz="1600"/>
              <a:t>optimizer_switch</a:t>
            </a:r>
            <a:r>
              <a:rPr lang="sr" sz="1600"/>
              <a:t>)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i="1" lang="sr" sz="1600"/>
              <a:t>hint</a:t>
            </a:r>
            <a:r>
              <a:rPr lang="sr" sz="1600"/>
              <a:t>-ova optimizatora i indeksa - deluju na pojedinačni upit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09" name="Google Shape;20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/12</a:t>
            </a:r>
            <a:endParaRPr/>
          </a:p>
        </p:txBody>
      </p:sp>
      <p:pic>
        <p:nvPicPr>
          <p:cNvPr id="210" name="Google Shape;2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23" y="3414525"/>
            <a:ext cx="686965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325" y="2517400"/>
            <a:ext cx="61150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7325" y="3916900"/>
            <a:ext cx="6869649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600"/>
              <a:t>Statistika optimizatora </a:t>
            </a:r>
            <a:endParaRPr sz="2600"/>
          </a:p>
        </p:txBody>
      </p:sp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600"/>
              <a:t>Tabela rečnika podataka </a:t>
            </a:r>
            <a:r>
              <a:rPr i="1" lang="sr" sz="1600"/>
              <a:t>column_statistics</a:t>
            </a:r>
            <a:r>
              <a:rPr lang="sr" sz="1600"/>
              <a:t> čuva statistiku histograma o vrednostima kolona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600"/>
              <a:t>Kolona </a:t>
            </a:r>
            <a:r>
              <a:rPr i="1" lang="sr" sz="1600"/>
              <a:t>filtered</a:t>
            </a:r>
            <a:r>
              <a:rPr lang="sr" sz="1600"/>
              <a:t> u rezultatu izvršenja </a:t>
            </a:r>
            <a:r>
              <a:rPr i="1" lang="sr" sz="1600"/>
              <a:t>EXPLAIN</a:t>
            </a:r>
            <a:r>
              <a:rPr lang="sr" sz="1600"/>
              <a:t> naredbe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sr" sz="1600"/>
              <a:t>ANALIZE TABLE</a:t>
            </a:r>
            <a:r>
              <a:rPr lang="sr" sz="1600"/>
              <a:t> – ukoliko smatramo da je histogram zastareo</a:t>
            </a:r>
            <a:endParaRPr sz="1600"/>
          </a:p>
        </p:txBody>
      </p:sp>
      <p:sp>
        <p:nvSpPr>
          <p:cNvPr id="219" name="Google Shape;21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1433550" y="1592025"/>
            <a:ext cx="7038900" cy="30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000"/>
              <a:t>Hvala na pažnji!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3000"/>
              <a:t>Pitanja?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600"/>
              <a:t>Sadržaj</a:t>
            </a:r>
            <a:endParaRPr sz="26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640025"/>
            <a:ext cx="7038900" cy="27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691"/>
              <a:t>Uvod</a:t>
            </a:r>
            <a:endParaRPr sz="169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691"/>
              <a:t>Optimizacija upita</a:t>
            </a:r>
            <a:endParaRPr sz="169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691"/>
              <a:t>Optimizator i plan izvršenja upita</a:t>
            </a:r>
            <a:endParaRPr sz="169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9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691"/>
              <a:t>Kontrolisanje optimizatora</a:t>
            </a:r>
            <a:endParaRPr sz="169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9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" sz="1691"/>
              <a:t>Statistika optimizatora</a:t>
            </a:r>
            <a:endParaRPr sz="169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600"/>
              <a:t>Uvod</a:t>
            </a:r>
            <a:endParaRPr sz="26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600"/>
              <a:t> Optimizacija u vidu konfiguracije, štimovanja (</a:t>
            </a:r>
            <a:r>
              <a:rPr i="1" lang="sr" sz="1600"/>
              <a:t>tuning</a:t>
            </a:r>
            <a:r>
              <a:rPr lang="sr" sz="1600"/>
              <a:t>) i merenja performasi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600"/>
              <a:t>Optimizacija na nivou baze podataka: prikladan broj kolona, ispravan tip podataka, indeksi, izbor </a:t>
            </a:r>
            <a:r>
              <a:rPr i="1" lang="sr" sz="1600"/>
              <a:t>storage engine</a:t>
            </a:r>
            <a:r>
              <a:rPr lang="sr" sz="1600"/>
              <a:t>-a,...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 sz="1600"/>
              <a:t>Optimizacija na hardverskom nivou: podesiti aplikaciju, rekonfigurisati server ili pak dodati resurse? Traženje podatka, upis i čitanje sa diska,...</a:t>
            </a:r>
            <a:endParaRPr sz="1600"/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600"/>
              <a:t>Optimizacija upita</a:t>
            </a:r>
            <a:endParaRPr sz="2600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r" sz="1500"/>
              <a:t>WHERE</a:t>
            </a:r>
            <a:r>
              <a:rPr lang="sr" sz="1500"/>
              <a:t> klauzula – ne savetuje se žrtvovanje čitljivosti; indeksi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sr" sz="1500"/>
              <a:t>IS NULL</a:t>
            </a:r>
            <a:r>
              <a:rPr lang="sr" sz="1500"/>
              <a:t> optimizacija – </a:t>
            </a:r>
            <a:r>
              <a:rPr lang="sr" sz="1500">
                <a:latin typeface="Arial"/>
                <a:ea typeface="Arial"/>
                <a:cs typeface="Arial"/>
                <a:sym typeface="Arial"/>
              </a:rPr>
              <a:t>col_name = expr OR col_name IS NULL</a:t>
            </a:r>
            <a:r>
              <a:rPr lang="sr" sz="1500"/>
              <a:t> (</a:t>
            </a:r>
            <a:r>
              <a:rPr i="1" lang="sr" sz="1500"/>
              <a:t>type: ref_or_null</a:t>
            </a:r>
            <a:r>
              <a:rPr lang="sr" sz="1500"/>
              <a:t>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sr" sz="1500"/>
              <a:t>ORDER BY</a:t>
            </a:r>
            <a:r>
              <a:rPr lang="sr" sz="1500"/>
              <a:t> optimizacija – nakon kreiranja indeksa…</a:t>
            </a:r>
            <a:endParaRPr sz="1500"/>
          </a:p>
        </p:txBody>
      </p:sp>
      <p:sp>
        <p:nvSpPr>
          <p:cNvPr id="157" name="Google Shape;1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/12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2805550"/>
            <a:ext cx="6143626" cy="21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7825" y="3076125"/>
            <a:ext cx="6143625" cy="494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7825" y="3847250"/>
            <a:ext cx="61436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7825" y="4178425"/>
            <a:ext cx="6143625" cy="424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401250"/>
            <a:ext cx="7038900" cy="40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r"/>
              <a:t>GROUP BY</a:t>
            </a:r>
            <a:r>
              <a:rPr lang="sr"/>
              <a:t> optimizacija – cilj izbeći pravljenje privremene tabele kreiranjem indeksa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sr"/>
              <a:t>DISTINCT</a:t>
            </a:r>
            <a:r>
              <a:rPr lang="sr"/>
              <a:t> optimizacija – posmatrati kao specijalni slučaj </a:t>
            </a:r>
            <a:r>
              <a:rPr i="1" lang="sr"/>
              <a:t>GROUP BY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sr"/>
              <a:t>LIMIT</a:t>
            </a:r>
            <a:r>
              <a:rPr lang="sr"/>
              <a:t> optimizacija – prestajanje  po pronalasku prvih </a:t>
            </a:r>
            <a:r>
              <a:rPr i="1" lang="sr"/>
              <a:t>n</a:t>
            </a:r>
            <a:r>
              <a:rPr lang="sr"/>
              <a:t> torki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sr"/>
              <a:t>Range</a:t>
            </a:r>
            <a:r>
              <a:rPr lang="sr"/>
              <a:t> optimizacija – preuzimanje podskupa redova tabele koji se nalaze unutar jednog ili više intervala vrednosti indeksa </a:t>
            </a:r>
            <a:endParaRPr/>
          </a:p>
        </p:txBody>
      </p:sp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/12</a:t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325" y="791550"/>
            <a:ext cx="6890124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2325" y="1117950"/>
            <a:ext cx="6890125" cy="483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2325" y="1690000"/>
            <a:ext cx="6890125" cy="48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2325" y="3681100"/>
            <a:ext cx="6890124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82325" y="4051100"/>
            <a:ext cx="6890124" cy="427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1297500" y="437150"/>
            <a:ext cx="7038900" cy="4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r" sz="1500"/>
              <a:t>Index Merge</a:t>
            </a:r>
            <a:r>
              <a:rPr lang="sr" sz="1500"/>
              <a:t> optimizacija – preuzimanje redova sa više skeniranih opsega i spajanje njihovih rezultata u jedan (više tabela,</a:t>
            </a:r>
            <a:r>
              <a:rPr i="1" lang="sr" sz="1500"/>
              <a:t> full-text</a:t>
            </a:r>
            <a:r>
              <a:rPr lang="sr" sz="1500"/>
              <a:t> indeksi?)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sr" sz="1500"/>
              <a:t>Hash Join</a:t>
            </a:r>
            <a:r>
              <a:rPr lang="sr" sz="1500"/>
              <a:t> optimizacija – poređenje sa </a:t>
            </a:r>
            <a:r>
              <a:rPr i="1" lang="sr" sz="1500"/>
              <a:t>Nested-Loop Join</a:t>
            </a:r>
            <a:r>
              <a:rPr lang="sr" sz="1500"/>
              <a:t> i </a:t>
            </a:r>
            <a:r>
              <a:rPr i="1" lang="sr" sz="1500"/>
              <a:t> Block Nested-Loop Join</a:t>
            </a:r>
            <a:r>
              <a:rPr lang="sr" sz="1500"/>
              <a:t> algoritmima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sr" sz="1500"/>
              <a:t>Engine Condition Pushdown</a:t>
            </a:r>
            <a:r>
              <a:rPr lang="sr" sz="1500"/>
              <a:t> optimizacija (</a:t>
            </a:r>
            <a:r>
              <a:rPr i="1" lang="sr" sz="1500"/>
              <a:t>NDB</a:t>
            </a:r>
            <a:r>
              <a:rPr lang="sr" sz="1500"/>
              <a:t> klaster) – neindeksirane kolone i konstante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sr" sz="1500"/>
              <a:t>Index Condition Pushdown</a:t>
            </a:r>
            <a:r>
              <a:rPr lang="sr" sz="1500"/>
              <a:t> optimizacija – preuzimanje redova koristeći indeks; saradnja sa </a:t>
            </a:r>
            <a:r>
              <a:rPr i="1" lang="sr" sz="1500"/>
              <a:t>storage engine</a:t>
            </a:r>
            <a:r>
              <a:rPr lang="sr" sz="1500"/>
              <a:t>-om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/12</a:t>
            </a:r>
            <a:endParaRPr/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750" y="1755275"/>
            <a:ext cx="7038900" cy="1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9750" y="2054888"/>
            <a:ext cx="7038901" cy="627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1297500" y="1023275"/>
            <a:ext cx="7038900" cy="3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sr" sz="1600"/>
              <a:t>Multi-Range Read</a:t>
            </a:r>
            <a:r>
              <a:rPr lang="sr" sz="1600"/>
              <a:t> optimizacija  – pristup redovima podataka sekvencijalno, a ne nasumično; sortiranje prema redosledu </a:t>
            </a:r>
            <a:r>
              <a:rPr i="1" lang="sr" sz="1600"/>
              <a:t>ID</a:t>
            </a:r>
            <a:r>
              <a:rPr lang="sr" sz="1600"/>
              <a:t>-a redova podataka</a:t>
            </a:r>
            <a:r>
              <a:rPr lang="sr" sz="1500"/>
              <a:t>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600"/>
              <a:t>Filtriranje uslova – filtered kolona; korišćenje statistike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600"/>
              <a:t>Constant-Folding optimizacija – poređenje za vrednost van opsega određenog tipa kolone (TINYINT &gt; 256) =&gt; 1 ili IS NOT NULL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600"/>
              <a:t>Function Call optimizacija – RAND(), postavljanje promenljive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6" name="Google Shape;1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1297500" y="604600"/>
            <a:ext cx="7038900" cy="3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600"/>
              <a:t>Izbegavanje potpunog skeniranja tabela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600"/>
              <a:t>Optimizacija ugnježdenih upita – izračunavanje na najdubljem nivou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600"/>
              <a:t>INSERT, UPDATE i DELETE optimizacija – LOAD DATA, insert podrazumevanih vrednosti, MyISAM TRUNCATE TABLE umesto DELETE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 sz="1600"/>
              <a:t>Ostali optimizacioni saveti – u bazi samo putanja binarne datoteke,...</a:t>
            </a:r>
            <a:endParaRPr sz="1400"/>
          </a:p>
        </p:txBody>
      </p:sp>
      <p:sp>
        <p:nvSpPr>
          <p:cNvPr id="192" name="Google Shape;19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600"/>
              <a:t>Optimizator i plan izvršenja upita</a:t>
            </a:r>
            <a:endParaRPr sz="2600"/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1297500" y="1307850"/>
            <a:ext cx="7038900" cy="3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600"/>
              <a:t>Optimizator razmatra različite tehnike radi što efikasnijeg izvršenja upita nakon pronalaska optimalnog plana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 sz="1600"/>
              <a:t>Model troškova - tabele </a:t>
            </a:r>
            <a:r>
              <a:rPr i="1" lang="sr" sz="1600"/>
              <a:t>server_cost</a:t>
            </a:r>
            <a:r>
              <a:rPr lang="sr" sz="1600"/>
              <a:t> i </a:t>
            </a:r>
            <a:r>
              <a:rPr i="1" lang="sr" sz="1600"/>
              <a:t>engine_cost</a:t>
            </a:r>
            <a:endParaRPr i="1" sz="1600"/>
          </a:p>
        </p:txBody>
      </p:sp>
      <p:sp>
        <p:nvSpPr>
          <p:cNvPr id="199" name="Google Shape;19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r>
              <a:rPr lang="sr"/>
              <a:t>/12</a:t>
            </a:r>
            <a:endParaRPr/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513" y="2082825"/>
            <a:ext cx="7684876" cy="3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4525" y="2745525"/>
            <a:ext cx="7684875" cy="480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525" y="3542875"/>
            <a:ext cx="7684875" cy="4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