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653e72c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653e72c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653e72ce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653e72ce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653e72ce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653e72ce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ceab30d3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bceab30d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bdb9c55c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bdb9c55c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653e72c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653e72c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653e72c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653e72c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653e72c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653e72c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653e72c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653e72c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653e72c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653e72c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653e72c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653e72c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653e72c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653e72c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61875" y="1572800"/>
            <a:ext cx="53844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600"/>
              <a:t>SIGURNOST MySQL BAZE PODATAKA</a:t>
            </a:r>
            <a:r>
              <a:rPr lang="sr" sz="3600"/>
              <a:t> 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4825" y="3932575"/>
            <a:ext cx="4767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Mentor: Doc. dr Aleksandar Stanimirović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279750" y="3932575"/>
            <a:ext cx="22881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s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Marko Kocić 1478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125" y="739838"/>
            <a:ext cx="7245325" cy="36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75" y="152400"/>
            <a:ext cx="677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75" y="152400"/>
            <a:ext cx="65982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433550" y="1592025"/>
            <a:ext cx="70389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00"/>
              <a:t>Hvala na pažnji!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00"/>
              <a:t>Pitanja?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Sadržaj</a:t>
            </a:r>
            <a:endParaRPr sz="2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640025"/>
            <a:ext cx="70389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91"/>
              <a:t>Generalne preporuke i smernice</a:t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91"/>
              <a:t>Kreiranje i upravljanje nalozima</a:t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691"/>
              <a:t>Sistemske promenljive i opcije</a:t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691"/>
              <a:t>LOAD DATA LOCAL</a:t>
            </a:r>
            <a:r>
              <a:rPr lang="sr" sz="1691"/>
              <a:t> naredba</a:t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r" sz="2600">
                <a:latin typeface="Lato"/>
                <a:ea typeface="Lato"/>
                <a:cs typeface="Lato"/>
                <a:sym typeface="Lato"/>
              </a:rPr>
              <a:t>Generalne preporuke i smernice</a:t>
            </a:r>
            <a:endParaRPr sz="26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400"/>
              <a:t>„</a:t>
            </a:r>
            <a:r>
              <a:rPr i="1" lang="sr" sz="1400"/>
              <a:t>Least privilege</a:t>
            </a:r>
            <a:r>
              <a:rPr lang="sr" sz="1400"/>
              <a:t>” princip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400"/>
              <a:t>Čuvanje lozinki – </a:t>
            </a:r>
            <a:r>
              <a:rPr i="1" lang="sr" sz="1400"/>
              <a:t>hash(hash(password)+salt)</a:t>
            </a:r>
            <a:r>
              <a:rPr lang="sr" sz="1400"/>
              <a:t> – </a:t>
            </a:r>
            <a:r>
              <a:rPr i="1" lang="sr" sz="1400"/>
              <a:t>mysql.user</a:t>
            </a:r>
            <a:r>
              <a:rPr lang="sr" sz="1400"/>
              <a:t> tabela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400"/>
              <a:t>P</a:t>
            </a:r>
            <a:r>
              <a:rPr lang="sr" sz="1400"/>
              <a:t>rimer rada </a:t>
            </a:r>
            <a:r>
              <a:rPr i="1" lang="sr" sz="1400"/>
              <a:t>Wireshark</a:t>
            </a:r>
            <a:r>
              <a:rPr lang="sr" sz="1400"/>
              <a:t>-a (snimanje saobraćaja) – enkriptovati poruke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400"/>
              <a:t>Smernice koje se odnose na klijentsko programiranje – ne verovati </a:t>
            </a:r>
            <a:r>
              <a:rPr i="1" lang="sr" sz="1400"/>
              <a:t>input</a:t>
            </a:r>
            <a:r>
              <a:rPr lang="sr" sz="1400"/>
              <a:t>-ima (</a:t>
            </a:r>
            <a:r>
              <a:rPr i="1" lang="sr" sz="1400"/>
              <a:t>SQL injection</a:t>
            </a:r>
            <a:r>
              <a:rPr lang="sr" sz="1400"/>
              <a:t>), ne prikazivati detalje greške krajnjem korisniku</a:t>
            </a:r>
            <a:endParaRPr sz="14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>
                <a:latin typeface="Lato"/>
                <a:ea typeface="Lato"/>
                <a:cs typeface="Lato"/>
                <a:sym typeface="Lato"/>
              </a:rPr>
              <a:t>Kreiranje i upravljanje nalozima</a:t>
            </a:r>
            <a:endParaRPr sz="2600"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5" y="1460250"/>
            <a:ext cx="3551876" cy="23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950" y="1460250"/>
            <a:ext cx="5064925" cy="27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Zaključavanje naloga</a:t>
            </a:r>
            <a:endParaRPr sz="26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 sz="1400"/>
              <a:t>Postojeća konekcija?</a:t>
            </a:r>
            <a:endParaRPr sz="14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125" y="1008163"/>
            <a:ext cx="4750275" cy="40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Ograničenje resursa naloga</a:t>
            </a:r>
            <a:endParaRPr sz="2600"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307850"/>
            <a:ext cx="6793151" cy="32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>
                <a:latin typeface="Lato"/>
                <a:ea typeface="Lato"/>
                <a:cs typeface="Lato"/>
                <a:sym typeface="Lato"/>
              </a:rPr>
              <a:t>Sistemske promenljive i opcije</a:t>
            </a:r>
            <a:endParaRPr sz="2600"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0" y="1486650"/>
            <a:ext cx="4233000" cy="327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250" y="1486650"/>
            <a:ext cx="4525550" cy="252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2600">
                <a:latin typeface="Lato"/>
                <a:ea typeface="Lato"/>
                <a:cs typeface="Lato"/>
                <a:sym typeface="Lato"/>
              </a:rPr>
              <a:t>LOAD DATA LOCAL</a:t>
            </a:r>
            <a:r>
              <a:rPr lang="sr" sz="2600">
                <a:latin typeface="Lato"/>
                <a:ea typeface="Lato"/>
                <a:cs typeface="Lato"/>
                <a:sym typeface="Lato"/>
              </a:rPr>
              <a:t> naredba</a:t>
            </a:r>
            <a:endParaRPr sz="260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 sz="1400"/>
              <a:t>Učitavanje datoteke sa klijentske mašine u tabelu</a:t>
            </a:r>
            <a:endParaRPr sz="1400"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2048600"/>
            <a:ext cx="6160976" cy="2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/13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800" y="152400"/>
            <a:ext cx="716965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