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86" r:id="rId7"/>
    <p:sldId id="299" r:id="rId8"/>
    <p:sldId id="300" r:id="rId9"/>
    <p:sldId id="288" r:id="rId10"/>
    <p:sldId id="301" r:id="rId11"/>
    <p:sldId id="29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119" d="100"/>
          <a:sy n="119" d="100"/>
        </p:scale>
        <p:origin x="270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107D-52E4-F9C3-E833-FAB29894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C8DC1-BB70-B742-B312-32A0442DE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FB159-F0A0-455A-09A9-651E954D6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9D0F-BD70-8F5B-D10D-63D8EBCA89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520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D1F56-A22C-29FA-276A-5AFC375EC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73439-C07D-EB91-AA30-346019A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A2F2F-23B4-A90B-B017-55E16B06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3032-A3B3-7B01-2B92-F8753A487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1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cs/cpp/config-mingw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6014" y="1385180"/>
            <a:ext cx="2562533" cy="464760"/>
          </a:xfrm>
        </p:spPr>
        <p:txBody>
          <a:bodyPr/>
          <a:lstStyle/>
          <a:p>
            <a:r>
              <a:rPr lang="en-US" sz="3200" dirty="0" err="1"/>
              <a:t>Curso</a:t>
            </a:r>
            <a:r>
              <a:rPr lang="en-US" sz="3200" dirty="0"/>
              <a:t> de C++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55FB88-515B-DCF1-FC96-E44FD32CC39A}"/>
              </a:ext>
            </a:extLst>
          </p:cNvPr>
          <p:cNvSpPr txBox="1">
            <a:spLocks/>
          </p:cNvSpPr>
          <p:nvPr/>
        </p:nvSpPr>
        <p:spPr>
          <a:xfrm>
            <a:off x="1013586" y="2037029"/>
            <a:ext cx="8012720" cy="236349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Sesion</a:t>
            </a:r>
            <a:r>
              <a:rPr lang="en-US" dirty="0"/>
              <a:t> 1: </a:t>
            </a:r>
            <a:r>
              <a:rPr lang="es-ES" dirty="0"/>
              <a:t>Introducción a C++ y Configuración del Entorno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74" y="787652"/>
            <a:ext cx="3467457" cy="796234"/>
          </a:xfrm>
        </p:spPr>
        <p:txBody>
          <a:bodyPr/>
          <a:lstStyle/>
          <a:p>
            <a:r>
              <a:rPr lang="en-GB" dirty="0"/>
              <a:t>¿Qué es C++?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74" y="1865058"/>
            <a:ext cx="7369500" cy="356453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C++ es un lenguaje de programación de propósito general, creado por Bjarne Stroustrup en los años 80 como una extensión de 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Está diseñado para permitir programación de alto rendimiento y control total sobre los recursos del sistema.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Soporta tanto programación estructurada como orientada a objetos.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dirty="0"/>
              <a:t>Se usa en desarrollo de sistemas operativos, videojuegos, simuladores, motores gráficos, compiladores, etc.</a:t>
            </a:r>
            <a:endParaRPr lang="en-US" dirty="0"/>
          </a:p>
        </p:txBody>
      </p:sp>
      <p:pic>
        <p:nvPicPr>
          <p:cNvPr id="1026" name="Picture 2" descr="El creador de C++ a los 25 años de su creación">
            <a:extLst>
              <a:ext uri="{FF2B5EF4-FFF2-40B4-BE49-F238E27FC236}">
                <a16:creationId xmlns:a16="http://schemas.microsoft.com/office/drawing/2014/main" id="{70779149-595A-8D43-49F1-22FF3E156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2974" y="1881173"/>
            <a:ext cx="3580688" cy="309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A8E945D-811B-2AF5-0E35-B16F38F62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05" y="851027"/>
            <a:ext cx="7994189" cy="796234"/>
          </a:xfrm>
        </p:spPr>
        <p:txBody>
          <a:bodyPr/>
          <a:lstStyle/>
          <a:p>
            <a:r>
              <a:rPr lang="en-GB" sz="4000" dirty="0" err="1"/>
              <a:t>Características</a:t>
            </a:r>
            <a:r>
              <a:rPr lang="en-GB" sz="4000" dirty="0"/>
              <a:t> de C++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6CAEE6-DFD4-4BBD-552D-A3CB7641AA0B}"/>
              </a:ext>
            </a:extLst>
          </p:cNvPr>
          <p:cNvSpPr txBox="1">
            <a:spLocks/>
          </p:cNvSpPr>
          <p:nvPr/>
        </p:nvSpPr>
        <p:spPr>
          <a:xfrm>
            <a:off x="1041170" y="1879698"/>
            <a:ext cx="5830410" cy="356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s-ES" sz="2400" dirty="0"/>
              <a:t>Compilado y eficiente: se traduce a código máquina, lo que lo hace muy rápido.</a:t>
            </a:r>
          </a:p>
          <a:p>
            <a:pPr marL="457200" indent="-457200"/>
            <a:r>
              <a:rPr lang="es-ES" sz="2400" dirty="0"/>
              <a:t>Portabilidad: el mismo código puede funcionar en distintos sistemas operativos.</a:t>
            </a:r>
          </a:p>
          <a:p>
            <a:pPr marL="457200" indent="-457200"/>
            <a:r>
              <a:rPr lang="es-ES" sz="2400" dirty="0"/>
              <a:t>Tipado estático: los tipos de datos se definen al declarar las variables.</a:t>
            </a:r>
          </a:p>
          <a:p>
            <a:pPr marL="457200" indent="-457200"/>
            <a:r>
              <a:rPr lang="es-ES" sz="2400" dirty="0"/>
              <a:t>Orientado a objetos: incluye clases, objetos, herencia, etc.</a:t>
            </a:r>
          </a:p>
          <a:p>
            <a:pPr marL="457200" indent="-457200"/>
            <a:r>
              <a:rPr lang="es-ES" sz="2400" dirty="0"/>
              <a:t>Acceso a bajo nivel: permite manipular directamente la memoria mediante punteros.</a:t>
            </a:r>
            <a:endParaRPr lang="en-US" sz="2400" dirty="0"/>
          </a:p>
        </p:txBody>
      </p:sp>
      <p:pic>
        <p:nvPicPr>
          <p:cNvPr id="3074" name="Picture 2" descr="Programación orientada a objetos en C++">
            <a:extLst>
              <a:ext uri="{FF2B5EF4-FFF2-40B4-BE49-F238E27FC236}">
                <a16:creationId xmlns:a16="http://schemas.microsoft.com/office/drawing/2014/main" id="{1DB2A929-7D6D-25BC-F450-D377CCD88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5739"/>
          <a:stretch/>
        </p:blipFill>
        <p:spPr bwMode="auto">
          <a:xfrm>
            <a:off x="6985940" y="1603730"/>
            <a:ext cx="5008791" cy="365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o hay ninguna descripción de la foto disponible.">
            <a:extLst>
              <a:ext uri="{FF2B5EF4-FFF2-40B4-BE49-F238E27FC236}">
                <a16:creationId xmlns:a16="http://schemas.microsoft.com/office/drawing/2014/main" id="{4011AFC7-9C42-48CB-EAC1-D5F8E0F2B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73" b="5833"/>
          <a:stretch/>
        </p:blipFill>
        <p:spPr bwMode="auto">
          <a:xfrm>
            <a:off x="6381527" y="409855"/>
            <a:ext cx="5549736" cy="6038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o hay ninguna descripción de la foto disponible.">
            <a:extLst>
              <a:ext uri="{FF2B5EF4-FFF2-40B4-BE49-F238E27FC236}">
                <a16:creationId xmlns:a16="http://schemas.microsoft.com/office/drawing/2014/main" id="{21EC2F6A-211E-886D-C6EC-D8A6EF347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8" y="557153"/>
            <a:ext cx="5743691" cy="5743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671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F4F70-52B2-2E0C-78E0-A9A4B2FE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07B9-0D0C-61DB-DE19-EB3C1D0A4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474" y="552262"/>
            <a:ext cx="6636170" cy="796234"/>
          </a:xfrm>
        </p:spPr>
        <p:txBody>
          <a:bodyPr/>
          <a:lstStyle/>
          <a:p>
            <a:r>
              <a:rPr lang="en-GB" sz="3600" dirty="0" err="1"/>
              <a:t>Herramientas</a:t>
            </a:r>
            <a:r>
              <a:rPr lang="en-GB" sz="3600" dirty="0"/>
              <a:t> </a:t>
            </a:r>
            <a:r>
              <a:rPr lang="en-GB" sz="3600" dirty="0" err="1"/>
              <a:t>necesarias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276D1-64E0-D1A2-F745-EEF4E8FA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474" y="1348496"/>
            <a:ext cx="7369500" cy="3564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000" dirty="0"/>
              <a:t>Compilador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g++ (GCC): </a:t>
            </a:r>
            <a:r>
              <a:rPr lang="en-US" sz="1800" dirty="0" err="1"/>
              <a:t>en</a:t>
            </a:r>
            <a:r>
              <a:rPr lang="en-US" sz="1800" dirty="0"/>
              <a:t> Linux o Windows (via MinGW)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MSVC: </a:t>
            </a:r>
            <a:r>
              <a:rPr lang="en-US" sz="1800" dirty="0" err="1"/>
              <a:t>en</a:t>
            </a:r>
            <a:r>
              <a:rPr lang="en-US" sz="1800" dirty="0"/>
              <a:t> Visual Studio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Clang: </a:t>
            </a:r>
            <a:r>
              <a:rPr lang="en-US" sz="1800" dirty="0" err="1"/>
              <a:t>en</a:t>
            </a:r>
            <a:r>
              <a:rPr lang="en-US" sz="1800" dirty="0"/>
              <a:t> macOS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Entorno de </a:t>
            </a:r>
            <a:r>
              <a:rPr lang="en-US" sz="2000" dirty="0" err="1"/>
              <a:t>desarrollo</a:t>
            </a:r>
            <a:r>
              <a:rPr lang="en-US" sz="2000" dirty="0"/>
              <a:t> (IDE o editor):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Visual Studio Code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Code::Blocks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Dev-C++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396A09-B8FA-032F-328B-D2C1380D01D1}"/>
              </a:ext>
            </a:extLst>
          </p:cNvPr>
          <p:cNvSpPr txBox="1">
            <a:spLocks/>
          </p:cNvSpPr>
          <p:nvPr/>
        </p:nvSpPr>
        <p:spPr>
          <a:xfrm>
            <a:off x="923474" y="4116798"/>
            <a:ext cx="6636170" cy="7962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 err="1"/>
              <a:t>Instalacion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333962-301F-1EED-3D4F-6FB8011DE68B}"/>
              </a:ext>
            </a:extLst>
          </p:cNvPr>
          <p:cNvSpPr txBox="1">
            <a:spLocks/>
          </p:cNvSpPr>
          <p:nvPr/>
        </p:nvSpPr>
        <p:spPr>
          <a:xfrm>
            <a:off x="923474" y="5034803"/>
            <a:ext cx="7369500" cy="27683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Installation Guide C++ with </a:t>
            </a:r>
            <a:r>
              <a:rPr lang="en-US" sz="1800" dirty="0" err="1"/>
              <a:t>VsCode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https://code.visualstudio.com/docs/cpp/config-mingw</a:t>
            </a: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4099" name="Picture 3" descr="Packages">
            <a:extLst>
              <a:ext uri="{FF2B5EF4-FFF2-40B4-BE49-F238E27FC236}">
                <a16:creationId xmlns:a16="http://schemas.microsoft.com/office/drawing/2014/main" id="{B0D87235-F2BF-6047-B4E3-65BED3634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263" y="6451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Visual Studio Code - Wikiversity">
            <a:extLst>
              <a:ext uri="{FF2B5EF4-FFF2-40B4-BE49-F238E27FC236}">
                <a16:creationId xmlns:a16="http://schemas.microsoft.com/office/drawing/2014/main" id="{DE7F1ECF-293D-3F9B-06D7-12BC8B17E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579" y="2181290"/>
            <a:ext cx="23336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g++ | Dr. Achraf Othman">
            <a:extLst>
              <a:ext uri="{FF2B5EF4-FFF2-40B4-BE49-F238E27FC236}">
                <a16:creationId xmlns:a16="http://schemas.microsoft.com/office/drawing/2014/main" id="{28EE627D-89C5-9CBF-989D-0DC818342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369" y="3939413"/>
            <a:ext cx="2792779" cy="230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79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507" y="724277"/>
            <a:ext cx="8827128" cy="878186"/>
          </a:xfrm>
        </p:spPr>
        <p:txBody>
          <a:bodyPr/>
          <a:lstStyle/>
          <a:p>
            <a:r>
              <a:rPr lang="en-US" sz="4400" dirty="0"/>
              <a:t>Nuestro primer </a:t>
            </a:r>
            <a:r>
              <a:rPr lang="en-US" sz="4400" dirty="0" err="1"/>
              <a:t>programa</a:t>
            </a:r>
            <a:endParaRPr lang="en-US" sz="4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852FFF-9C57-06D3-8BD3-5D806A2D9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503" y="2390630"/>
            <a:ext cx="4248743" cy="207674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92F87E7-BC90-4DE2-CD8B-1DB3D84F1AE7}"/>
              </a:ext>
            </a:extLst>
          </p:cNvPr>
          <p:cNvSpPr txBox="1">
            <a:spLocks/>
          </p:cNvSpPr>
          <p:nvPr/>
        </p:nvSpPr>
        <p:spPr>
          <a:xfrm>
            <a:off x="1041170" y="1815530"/>
            <a:ext cx="5830410" cy="356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s-ES" sz="2400" dirty="0"/>
              <a:t>#include &lt;iostream&gt;: incluye la librería para entrada/salida</a:t>
            </a:r>
          </a:p>
          <a:p>
            <a:pPr marL="457200" indent="-457200"/>
            <a:r>
              <a:rPr lang="es-ES" sz="2400" dirty="0" err="1"/>
              <a:t>using</a:t>
            </a:r>
            <a:r>
              <a:rPr lang="es-ES" sz="2400" dirty="0"/>
              <a:t> </a:t>
            </a:r>
            <a:r>
              <a:rPr lang="es-ES" sz="2400" dirty="0" err="1"/>
              <a:t>namespace</a:t>
            </a:r>
            <a:r>
              <a:rPr lang="es-ES" sz="2400" dirty="0"/>
              <a:t> </a:t>
            </a:r>
            <a:r>
              <a:rPr lang="es-ES" sz="2400" dirty="0" err="1"/>
              <a:t>std</a:t>
            </a:r>
            <a:r>
              <a:rPr lang="es-ES" sz="2400" dirty="0"/>
              <a:t>;: evita tener que escribir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endParaRPr lang="es-ES" sz="2400" dirty="0"/>
          </a:p>
          <a:p>
            <a:pPr marL="457200" indent="-457200"/>
            <a:r>
              <a:rPr lang="es-ES" sz="2400" dirty="0" err="1"/>
              <a:t>int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r>
              <a:rPr lang="es-ES" sz="2400" dirty="0"/>
              <a:t>(): punto de entrada del programa</a:t>
            </a:r>
          </a:p>
          <a:p>
            <a:pPr marL="457200" indent="-457200"/>
            <a:r>
              <a:rPr lang="es-ES" sz="2400" dirty="0" err="1"/>
              <a:t>cout</a:t>
            </a:r>
            <a:r>
              <a:rPr lang="es-ES" sz="2400" dirty="0"/>
              <a:t> &lt;&lt;: imprime en pantalla</a:t>
            </a:r>
          </a:p>
          <a:p>
            <a:pPr marL="457200" indent="-457200"/>
            <a:r>
              <a:rPr lang="es-ES" sz="2400" dirty="0" err="1"/>
              <a:t>return</a:t>
            </a:r>
            <a:r>
              <a:rPr lang="es-ES" sz="2400" dirty="0"/>
              <a:t> 0;: finaliza el programa correctamente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B40CC-559B-3F9D-D3CA-3B359B61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7067D1F-AA82-D765-3E4F-5BDC4B70B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505" y="851027"/>
            <a:ext cx="7994189" cy="796234"/>
          </a:xfrm>
        </p:spPr>
        <p:txBody>
          <a:bodyPr/>
          <a:lstStyle/>
          <a:p>
            <a:r>
              <a:rPr lang="en-GB" sz="4000" dirty="0" err="1"/>
              <a:t>Sintaxis</a:t>
            </a:r>
            <a:r>
              <a:rPr lang="en-GB" sz="4000" dirty="0"/>
              <a:t> </a:t>
            </a:r>
            <a:r>
              <a:rPr lang="en-GB" sz="4000" dirty="0" err="1"/>
              <a:t>basica</a:t>
            </a:r>
            <a:r>
              <a:rPr lang="en-GB" sz="4000" dirty="0"/>
              <a:t> </a:t>
            </a:r>
            <a:r>
              <a:rPr lang="en-GB" sz="4000" dirty="0" err="1"/>
              <a:t>en</a:t>
            </a:r>
            <a:r>
              <a:rPr lang="en-GB" sz="4000" dirty="0"/>
              <a:t> C++</a:t>
            </a:r>
            <a:endParaRPr lang="en-US" sz="4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C222F4-29F8-739C-A184-638DED6C715E}"/>
              </a:ext>
            </a:extLst>
          </p:cNvPr>
          <p:cNvSpPr txBox="1">
            <a:spLocks/>
          </p:cNvSpPr>
          <p:nvPr/>
        </p:nvSpPr>
        <p:spPr>
          <a:xfrm>
            <a:off x="1158865" y="1833636"/>
            <a:ext cx="5540699" cy="35645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s-ES" sz="1800" dirty="0"/>
              <a:t>Tipos de datos comunes:</a:t>
            </a:r>
          </a:p>
          <a:p>
            <a:pPr marL="914400" lvl="1" indent="-457200"/>
            <a:r>
              <a:rPr lang="es-ES" sz="1600" dirty="0" err="1"/>
              <a:t>int</a:t>
            </a:r>
            <a:r>
              <a:rPr lang="es-ES" sz="1600" dirty="0"/>
              <a:t> → números enteros</a:t>
            </a:r>
          </a:p>
          <a:p>
            <a:pPr marL="914400" lvl="1" indent="-457200"/>
            <a:r>
              <a:rPr lang="es-ES" sz="1600" dirty="0" err="1"/>
              <a:t>float</a:t>
            </a:r>
            <a:r>
              <a:rPr lang="es-ES" sz="1600" dirty="0"/>
              <a:t>, </a:t>
            </a:r>
            <a:r>
              <a:rPr lang="es-ES" sz="1600" dirty="0" err="1"/>
              <a:t>double</a:t>
            </a:r>
            <a:r>
              <a:rPr lang="es-ES" sz="1600" dirty="0"/>
              <a:t> → decimales</a:t>
            </a:r>
          </a:p>
          <a:p>
            <a:pPr marL="914400" lvl="1" indent="-457200"/>
            <a:r>
              <a:rPr lang="es-ES" sz="1600" dirty="0" err="1"/>
              <a:t>char</a:t>
            </a:r>
            <a:r>
              <a:rPr lang="es-ES" sz="1600" dirty="0"/>
              <a:t> → carácter</a:t>
            </a:r>
          </a:p>
          <a:p>
            <a:pPr marL="914400" lvl="1" indent="-457200"/>
            <a:r>
              <a:rPr lang="es-ES" sz="1600" dirty="0" err="1"/>
              <a:t>string</a:t>
            </a:r>
            <a:r>
              <a:rPr lang="es-ES" sz="1600" dirty="0"/>
              <a:t> → texto</a:t>
            </a:r>
          </a:p>
          <a:p>
            <a:pPr marL="914400" lvl="1" indent="-457200"/>
            <a:r>
              <a:rPr lang="es-ES" sz="1600" dirty="0" err="1"/>
              <a:t>bool</a:t>
            </a:r>
            <a:r>
              <a:rPr lang="es-ES" sz="1600" dirty="0"/>
              <a:t> → verdadero/falso</a:t>
            </a:r>
          </a:p>
          <a:p>
            <a:pPr marL="457200" indent="-457200"/>
            <a:r>
              <a:rPr lang="es-ES" sz="1800" dirty="0"/>
              <a:t>Operadores:</a:t>
            </a:r>
          </a:p>
          <a:p>
            <a:pPr marL="914400" lvl="1" indent="-457200"/>
            <a:r>
              <a:rPr lang="es-ES" sz="1600" dirty="0"/>
              <a:t>Aritméticos: +, -, *, /, %</a:t>
            </a:r>
          </a:p>
          <a:p>
            <a:pPr marL="914400" lvl="1" indent="-457200"/>
            <a:r>
              <a:rPr lang="es-ES" sz="1600" dirty="0"/>
              <a:t>Relacionales: ==, !=, &lt;, &gt;, &lt;=, &gt;=</a:t>
            </a:r>
          </a:p>
          <a:p>
            <a:pPr marL="914400" lvl="1" indent="-457200"/>
            <a:r>
              <a:rPr lang="es-ES" sz="1600" dirty="0"/>
              <a:t>Lógicos: &amp;&amp;, ||, !</a:t>
            </a:r>
          </a:p>
          <a:p>
            <a:pPr marL="457200" indent="-457200"/>
            <a:r>
              <a:rPr lang="es-ES" sz="1800" dirty="0"/>
              <a:t>Comentarios:</a:t>
            </a:r>
          </a:p>
          <a:p>
            <a:pPr marL="914400" lvl="1" indent="-457200"/>
            <a:r>
              <a:rPr lang="es-ES" sz="1600" dirty="0"/>
              <a:t>Línea: // Este es un comentario</a:t>
            </a:r>
          </a:p>
          <a:p>
            <a:pPr marL="914400" lvl="1" indent="-457200"/>
            <a:r>
              <a:rPr lang="es-ES" sz="1600" dirty="0"/>
              <a:t>Bloque: /* Este es un comentario de varias líneas */</a:t>
            </a:r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FCA306-E5DD-576C-E6D5-C203D2E4C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310" y="2195340"/>
            <a:ext cx="443927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4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{29ABAD0E-48C1-4E10-BB90-972172E3F2E4}tf45331398_win32</Template>
  <TotalTime>135</TotalTime>
  <Words>352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Curso de C++</vt:lpstr>
      <vt:lpstr>¿Qué es C++?</vt:lpstr>
      <vt:lpstr>Características de C++</vt:lpstr>
      <vt:lpstr>PowerPoint Presentation</vt:lpstr>
      <vt:lpstr>Herramientas necesarias</vt:lpstr>
      <vt:lpstr>Nuestro primer programa</vt:lpstr>
      <vt:lpstr>Sintaxis basica en C++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2</cp:revision>
  <dcterms:created xsi:type="dcterms:W3CDTF">2025-04-05T13:16:21Z</dcterms:created>
  <dcterms:modified xsi:type="dcterms:W3CDTF">2025-04-06T18:23:35Z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