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86" r:id="rId7"/>
    <p:sldId id="302" r:id="rId8"/>
    <p:sldId id="305" r:id="rId9"/>
    <p:sldId id="306" r:id="rId10"/>
    <p:sldId id="301"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46" autoAdjust="0"/>
  </p:normalViewPr>
  <p:slideViewPr>
    <p:cSldViewPr snapToGrid="0">
      <p:cViewPr varScale="1">
        <p:scale>
          <a:sx n="119" d="100"/>
          <a:sy n="119" d="100"/>
        </p:scale>
        <p:origin x="270" y="9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4/13/2025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42682-0D2A-8EEE-DBFC-A3C470632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1766A2-4BBC-F69A-708E-64D29BEA51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DF43E8-1E8B-1EED-9C0E-D28A91A8D2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E63BEB-85B0-CE84-2848-43028906B86A}"/>
              </a:ext>
            </a:extLst>
          </p:cNvPr>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871456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86FF4-8BAC-0745-345B-349C221F9F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20EC1B-17AB-A6A7-D831-41AC298160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EED1C4-FED4-5154-EC12-D6CECC7BCE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5E3B23-DA47-1972-7625-CA0BF12B1B32}"/>
              </a:ext>
            </a:extLst>
          </p:cNvPr>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169488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A0EA4-220A-1603-6C58-1EE6FB4E74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B3CCE8-3525-5CF8-8479-82FB1C3093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92AFDC-DE2C-6DA6-8EC5-61E6F6087B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7C0517-6C68-CBA4-B3D3-DF131F2DB39B}"/>
              </a:ext>
            </a:extLst>
          </p:cNvPr>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838699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D1F56-A22C-29FA-276A-5AFC375ECA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673439-C07D-EB91-AA30-346019ABF3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0A2F2F-23B4-A90B-B017-55E16B0651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233032-A3B3-7B01-2B92-F8753A48765D}"/>
              </a:ext>
            </a:extLst>
          </p:cNvPr>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14161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86014" y="1385180"/>
            <a:ext cx="2562533" cy="464760"/>
          </a:xfrm>
        </p:spPr>
        <p:txBody>
          <a:bodyPr/>
          <a:lstStyle/>
          <a:p>
            <a:r>
              <a:rPr lang="en-US" sz="3200" dirty="0" err="1"/>
              <a:t>Curso</a:t>
            </a:r>
            <a:r>
              <a:rPr lang="en-US" sz="3200" dirty="0"/>
              <a:t> de C++</a:t>
            </a:r>
          </a:p>
        </p:txBody>
      </p:sp>
      <p:sp>
        <p:nvSpPr>
          <p:cNvPr id="3" name="Title 1">
            <a:extLst>
              <a:ext uri="{FF2B5EF4-FFF2-40B4-BE49-F238E27FC236}">
                <a16:creationId xmlns:a16="http://schemas.microsoft.com/office/drawing/2014/main" id="{2455FB88-515B-DCF1-FC96-E44FD32CC39A}"/>
              </a:ext>
            </a:extLst>
          </p:cNvPr>
          <p:cNvSpPr txBox="1">
            <a:spLocks/>
          </p:cNvSpPr>
          <p:nvPr/>
        </p:nvSpPr>
        <p:spPr>
          <a:xfrm>
            <a:off x="1013586" y="2037029"/>
            <a:ext cx="8012720" cy="2363490"/>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dirty="0" err="1"/>
              <a:t>Sesion</a:t>
            </a:r>
            <a:r>
              <a:rPr lang="en-US" dirty="0"/>
              <a:t> 2: </a:t>
            </a:r>
            <a:r>
              <a:rPr lang="es-ES" dirty="0"/>
              <a:t>Estructuras de Control</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23474" y="787652"/>
            <a:ext cx="8718467" cy="796234"/>
          </a:xfrm>
        </p:spPr>
        <p:txBody>
          <a:bodyPr/>
          <a:lstStyle/>
          <a:p>
            <a:r>
              <a:rPr lang="en-GB" dirty="0"/>
              <a:t>Que son las estructuras de control?</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89226" y="1774522"/>
            <a:ext cx="6797990" cy="4762079"/>
          </a:xfrm>
        </p:spPr>
        <p:txBody>
          <a:bodyPr vert="horz" lIns="91440" tIns="45720" rIns="91440" bIns="45720" rtlCol="0" anchor="t">
            <a:normAutofit fontScale="25000" lnSpcReduction="20000"/>
          </a:bodyPr>
          <a:lstStyle/>
          <a:p>
            <a:pPr>
              <a:lnSpc>
                <a:spcPct val="120000"/>
              </a:lnSpc>
              <a:spcBef>
                <a:spcPts val="0"/>
              </a:spcBef>
            </a:pPr>
            <a:r>
              <a:rPr lang="es-ES" sz="6400" dirty="0"/>
              <a:t>En C++, las estructuras de control son herramientas que permiten modificar el flujo de ejecución de un programa, permitiendo tomar decisiones, repetir instrucciones y ejecutar acciones condicionales. Estas estructuras son fundamentales para crear programas más complejos y eficientes. </a:t>
            </a:r>
          </a:p>
          <a:p>
            <a:pPr marL="342900" indent="-342900">
              <a:lnSpc>
                <a:spcPct val="120000"/>
              </a:lnSpc>
              <a:spcBef>
                <a:spcPts val="0"/>
              </a:spcBef>
              <a:buFont typeface="+mj-lt"/>
              <a:buAutoNum type="arabicPeriod"/>
            </a:pPr>
            <a:r>
              <a:rPr lang="es-ES" sz="6400" dirty="0"/>
              <a:t>Estructuras Secuenciales: </a:t>
            </a:r>
          </a:p>
          <a:p>
            <a:pPr marL="800100" lvl="1" indent="-342900">
              <a:lnSpc>
                <a:spcPct val="120000"/>
              </a:lnSpc>
              <a:spcBef>
                <a:spcPts val="0"/>
              </a:spcBef>
              <a:buFont typeface="+mj-lt"/>
              <a:buAutoNum type="arabicPeriod"/>
            </a:pPr>
            <a:r>
              <a:rPr lang="es-ES" sz="6400" dirty="0"/>
              <a:t>Estas estructuras ejecutan las instrucciones en el orden en que aparecen en el código.</a:t>
            </a:r>
          </a:p>
          <a:p>
            <a:pPr marL="800100" lvl="1" indent="-342900">
              <a:lnSpc>
                <a:spcPct val="120000"/>
              </a:lnSpc>
              <a:spcBef>
                <a:spcPts val="0"/>
              </a:spcBef>
              <a:buFont typeface="+mj-lt"/>
              <a:buAutoNum type="arabicPeriod"/>
            </a:pPr>
            <a:r>
              <a:rPr lang="es-ES" sz="6400" dirty="0"/>
              <a:t>Cada instrucción se ejecuta una tras otra sin saltos ni condiciones.</a:t>
            </a:r>
          </a:p>
          <a:p>
            <a:pPr marL="342900" indent="-342900">
              <a:lnSpc>
                <a:spcPct val="120000"/>
              </a:lnSpc>
              <a:spcBef>
                <a:spcPts val="0"/>
              </a:spcBef>
              <a:buFont typeface="+mj-lt"/>
              <a:buAutoNum type="arabicPeriod"/>
            </a:pPr>
            <a:r>
              <a:rPr lang="es-ES" sz="6400" dirty="0"/>
              <a:t>Estructuras Condicionales (Selectivas): </a:t>
            </a:r>
          </a:p>
          <a:p>
            <a:pPr marL="800100" lvl="1" indent="-342900">
              <a:lnSpc>
                <a:spcPct val="120000"/>
              </a:lnSpc>
              <a:spcBef>
                <a:spcPts val="0"/>
              </a:spcBef>
              <a:buFont typeface="+mj-lt"/>
              <a:buAutoNum type="arabicPeriod"/>
            </a:pPr>
            <a:r>
              <a:rPr lang="es-ES" sz="6400" dirty="0"/>
              <a:t>Permiten tomar decisiones en función de una condición.</a:t>
            </a:r>
          </a:p>
          <a:p>
            <a:pPr marL="800100" lvl="1" indent="-342900">
              <a:lnSpc>
                <a:spcPct val="120000"/>
              </a:lnSpc>
              <a:spcBef>
                <a:spcPts val="0"/>
              </a:spcBef>
              <a:buFont typeface="+mj-lt"/>
              <a:buAutoNum type="arabicPeriod"/>
            </a:pPr>
            <a:r>
              <a:rPr lang="es-ES" sz="6400" dirty="0"/>
              <a:t>Las principales estructuras condicionales en C++ son </a:t>
            </a:r>
            <a:r>
              <a:rPr lang="es-ES" sz="6400" dirty="0" err="1"/>
              <a:t>if</a:t>
            </a:r>
            <a:r>
              <a:rPr lang="es-ES" sz="6400" dirty="0"/>
              <a:t>, </a:t>
            </a:r>
            <a:r>
              <a:rPr lang="es-ES" sz="6400" dirty="0" err="1"/>
              <a:t>if-else</a:t>
            </a:r>
            <a:r>
              <a:rPr lang="es-ES" sz="6400" dirty="0"/>
              <a:t> y switch.</a:t>
            </a:r>
          </a:p>
          <a:p>
            <a:pPr marL="342900" indent="-342900">
              <a:lnSpc>
                <a:spcPct val="120000"/>
              </a:lnSpc>
              <a:spcBef>
                <a:spcPts val="0"/>
              </a:spcBef>
              <a:buFont typeface="+mj-lt"/>
              <a:buAutoNum type="arabicPeriod"/>
            </a:pPr>
            <a:r>
              <a:rPr lang="es-ES" sz="6400" dirty="0"/>
              <a:t>Estructuras Iterativas (Repetitivas): </a:t>
            </a:r>
          </a:p>
          <a:p>
            <a:pPr marL="800100" lvl="1" indent="-342900">
              <a:lnSpc>
                <a:spcPct val="120000"/>
              </a:lnSpc>
              <a:spcBef>
                <a:spcPts val="0"/>
              </a:spcBef>
              <a:buFont typeface="+mj-lt"/>
              <a:buAutoNum type="arabicPeriod"/>
            </a:pPr>
            <a:r>
              <a:rPr lang="es-ES" sz="6400" dirty="0"/>
              <a:t>Permiten repetir un bloque de código varias veces, mientras se cumpla una condición.</a:t>
            </a:r>
          </a:p>
          <a:p>
            <a:pPr>
              <a:lnSpc>
                <a:spcPct val="120000"/>
              </a:lnSpc>
              <a:spcBef>
                <a:spcPts val="0"/>
              </a:spcBef>
            </a:pPr>
            <a:endParaRPr lang="es-ES" sz="1800" dirty="0"/>
          </a:p>
        </p:txBody>
      </p:sp>
      <p:pic>
        <p:nvPicPr>
          <p:cNvPr id="4" name="Picture 2" descr="Estructuras de control: Secuencial, selección e iteración">
            <a:extLst>
              <a:ext uri="{FF2B5EF4-FFF2-40B4-BE49-F238E27FC236}">
                <a16:creationId xmlns:a16="http://schemas.microsoft.com/office/drawing/2014/main" id="{7C97E6F5-1E93-901F-77C7-307161CD4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216" y="2407546"/>
            <a:ext cx="4300858" cy="204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A8E945D-811B-2AF5-0E35-B16F38F624F3}"/>
              </a:ext>
            </a:extLst>
          </p:cNvPr>
          <p:cNvSpPr>
            <a:spLocks noGrp="1"/>
          </p:cNvSpPr>
          <p:nvPr>
            <p:ph type="title"/>
          </p:nvPr>
        </p:nvSpPr>
        <p:spPr>
          <a:xfrm>
            <a:off x="1325432" y="615422"/>
            <a:ext cx="3660611" cy="796234"/>
          </a:xfrm>
        </p:spPr>
        <p:txBody>
          <a:bodyPr/>
          <a:lstStyle/>
          <a:p>
            <a:r>
              <a:rPr lang="en-GB" sz="4000" dirty="0" err="1"/>
              <a:t>Condicionales</a:t>
            </a:r>
            <a:r>
              <a:rPr lang="en-GB" sz="4000" dirty="0"/>
              <a:t> if / else / else if</a:t>
            </a:r>
            <a:endParaRPr lang="en-US" sz="4000" dirty="0"/>
          </a:p>
        </p:txBody>
      </p:sp>
      <p:sp>
        <p:nvSpPr>
          <p:cNvPr id="8" name="Content Placeholder 2">
            <a:extLst>
              <a:ext uri="{FF2B5EF4-FFF2-40B4-BE49-F238E27FC236}">
                <a16:creationId xmlns:a16="http://schemas.microsoft.com/office/drawing/2014/main" id="{6D6CAEE6-DFD4-4BBD-552D-A3CB7641AA0B}"/>
              </a:ext>
            </a:extLst>
          </p:cNvPr>
          <p:cNvSpPr txBox="1">
            <a:spLocks/>
          </p:cNvSpPr>
          <p:nvPr/>
        </p:nvSpPr>
        <p:spPr>
          <a:xfrm>
            <a:off x="838658" y="1903621"/>
            <a:ext cx="4818241" cy="134333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a:t>Los condicionales </a:t>
            </a:r>
            <a:r>
              <a:rPr lang="es-ES" sz="1800" dirty="0" err="1"/>
              <a:t>if</a:t>
            </a:r>
            <a:r>
              <a:rPr lang="es-ES" sz="1800" dirty="0"/>
              <a:t>, </a:t>
            </a:r>
            <a:r>
              <a:rPr lang="es-ES" sz="1800" dirty="0" err="1"/>
              <a:t>else</a:t>
            </a:r>
            <a:r>
              <a:rPr lang="es-ES" sz="1800" dirty="0"/>
              <a:t> y </a:t>
            </a:r>
            <a:r>
              <a:rPr lang="es-ES" sz="1800" dirty="0" err="1"/>
              <a:t>else</a:t>
            </a:r>
            <a:r>
              <a:rPr lang="es-ES" sz="1800" dirty="0"/>
              <a:t> </a:t>
            </a:r>
            <a:r>
              <a:rPr lang="es-ES" sz="1800" dirty="0" err="1"/>
              <a:t>if</a:t>
            </a:r>
            <a:r>
              <a:rPr lang="es-ES" sz="1800" dirty="0"/>
              <a:t> son estructuras de control que permiten tomar decisiones en el código, ejecutando diferentes bloques de código en función de si una condición es verdadera o falsa.</a:t>
            </a:r>
            <a:endParaRPr lang="en-US" sz="1800" dirty="0"/>
          </a:p>
        </p:txBody>
      </p:sp>
      <p:pic>
        <p:nvPicPr>
          <p:cNvPr id="3" name="Picture 2">
            <a:extLst>
              <a:ext uri="{FF2B5EF4-FFF2-40B4-BE49-F238E27FC236}">
                <a16:creationId xmlns:a16="http://schemas.microsoft.com/office/drawing/2014/main" id="{8C8D5C4F-C550-03C1-CDCE-BBC785201B45}"/>
              </a:ext>
            </a:extLst>
          </p:cNvPr>
          <p:cNvPicPr>
            <a:picLocks noChangeAspect="1"/>
          </p:cNvPicPr>
          <p:nvPr/>
        </p:nvPicPr>
        <p:blipFill>
          <a:blip r:embed="rId3"/>
          <a:stretch>
            <a:fillRect/>
          </a:stretch>
        </p:blipFill>
        <p:spPr>
          <a:xfrm>
            <a:off x="746616" y="3889248"/>
            <a:ext cx="4818241" cy="2353330"/>
          </a:xfrm>
          <a:prstGeom prst="rect">
            <a:avLst/>
          </a:prstGeom>
        </p:spPr>
      </p:pic>
      <p:sp>
        <p:nvSpPr>
          <p:cNvPr id="4" name="Title 1">
            <a:extLst>
              <a:ext uri="{FF2B5EF4-FFF2-40B4-BE49-F238E27FC236}">
                <a16:creationId xmlns:a16="http://schemas.microsoft.com/office/drawing/2014/main" id="{B47AC2B4-0672-F5EC-394C-3612E674A194}"/>
              </a:ext>
            </a:extLst>
          </p:cNvPr>
          <p:cNvSpPr txBox="1">
            <a:spLocks/>
          </p:cNvSpPr>
          <p:nvPr/>
        </p:nvSpPr>
        <p:spPr>
          <a:xfrm>
            <a:off x="8167733" y="615422"/>
            <a:ext cx="2049103" cy="796234"/>
          </a:xfrm>
          <a:prstGeom prst="rect">
            <a:avLst/>
          </a:prstGeom>
        </p:spPr>
        <p:txBody>
          <a:bodyPr vert="horz" lIns="91440" tIns="45720" rIns="91440" bIns="45720" rtlCol="0" anchor="ctr"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GB" sz="4000" dirty="0"/>
              <a:t>Switch</a:t>
            </a:r>
            <a:endParaRPr lang="en-US" sz="4000" dirty="0"/>
          </a:p>
        </p:txBody>
      </p:sp>
      <p:sp>
        <p:nvSpPr>
          <p:cNvPr id="5" name="Content Placeholder 2">
            <a:extLst>
              <a:ext uri="{FF2B5EF4-FFF2-40B4-BE49-F238E27FC236}">
                <a16:creationId xmlns:a16="http://schemas.microsoft.com/office/drawing/2014/main" id="{3F7EA052-52E8-18D7-655F-91A2D97E4A63}"/>
              </a:ext>
            </a:extLst>
          </p:cNvPr>
          <p:cNvSpPr txBox="1">
            <a:spLocks/>
          </p:cNvSpPr>
          <p:nvPr/>
        </p:nvSpPr>
        <p:spPr>
          <a:xfrm>
            <a:off x="6535102" y="1631044"/>
            <a:ext cx="5314363" cy="188849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a:t>Los condicionales Switch, son una estructura de control condicional, que permite definir múltiples casos que puede llegar a cumplir una variable cualquiera, y qué acción tomar en cualquiera de estas situaciones, incluso es posible determinar qué acción llevar a cabo en caso de no cumplir ninguna de las condiciones dadas.</a:t>
            </a:r>
            <a:endParaRPr lang="en-US" sz="1800" dirty="0"/>
          </a:p>
        </p:txBody>
      </p:sp>
      <p:pic>
        <p:nvPicPr>
          <p:cNvPr id="6" name="Picture 5">
            <a:extLst>
              <a:ext uri="{FF2B5EF4-FFF2-40B4-BE49-F238E27FC236}">
                <a16:creationId xmlns:a16="http://schemas.microsoft.com/office/drawing/2014/main" id="{69515013-B6E8-2400-57B9-5AC6E7C4CFF7}"/>
              </a:ext>
            </a:extLst>
          </p:cNvPr>
          <p:cNvPicPr>
            <a:picLocks noChangeAspect="1"/>
          </p:cNvPicPr>
          <p:nvPr/>
        </p:nvPicPr>
        <p:blipFill>
          <a:blip r:embed="rId4"/>
          <a:stretch>
            <a:fillRect/>
          </a:stretch>
        </p:blipFill>
        <p:spPr>
          <a:xfrm>
            <a:off x="6783164" y="3736133"/>
            <a:ext cx="4818240" cy="2850370"/>
          </a:xfrm>
          <a:prstGeom prst="rect">
            <a:avLst/>
          </a:prstGeom>
        </p:spPr>
      </p:pic>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99AE1-8E42-EAD2-ED04-468C19AE30A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104EF7F0-D648-5010-2657-4A5E250918A2}"/>
              </a:ext>
            </a:extLst>
          </p:cNvPr>
          <p:cNvSpPr>
            <a:spLocks noGrp="1"/>
          </p:cNvSpPr>
          <p:nvPr>
            <p:ph type="title"/>
          </p:nvPr>
        </p:nvSpPr>
        <p:spPr>
          <a:xfrm>
            <a:off x="1267505" y="851027"/>
            <a:ext cx="7994189" cy="796234"/>
          </a:xfrm>
        </p:spPr>
        <p:txBody>
          <a:bodyPr/>
          <a:lstStyle/>
          <a:p>
            <a:r>
              <a:rPr lang="en-GB" sz="4000" dirty="0" err="1"/>
              <a:t>Operadores</a:t>
            </a:r>
            <a:r>
              <a:rPr lang="en-GB" sz="4000" dirty="0"/>
              <a:t> </a:t>
            </a:r>
            <a:r>
              <a:rPr lang="en-GB" sz="4000" dirty="0" err="1"/>
              <a:t>relacionales</a:t>
            </a:r>
            <a:r>
              <a:rPr lang="en-GB" sz="4000" dirty="0"/>
              <a:t> y </a:t>
            </a:r>
            <a:r>
              <a:rPr lang="en-GB" sz="4000" dirty="0" err="1"/>
              <a:t>lógicos</a:t>
            </a:r>
            <a:endParaRPr lang="en-US" sz="4000" dirty="0"/>
          </a:p>
        </p:txBody>
      </p:sp>
      <p:sp>
        <p:nvSpPr>
          <p:cNvPr id="8" name="Content Placeholder 2">
            <a:extLst>
              <a:ext uri="{FF2B5EF4-FFF2-40B4-BE49-F238E27FC236}">
                <a16:creationId xmlns:a16="http://schemas.microsoft.com/office/drawing/2014/main" id="{7B4AA652-05DD-B653-7D95-B58F2F6D36ED}"/>
              </a:ext>
            </a:extLst>
          </p:cNvPr>
          <p:cNvSpPr txBox="1">
            <a:spLocks/>
          </p:cNvSpPr>
          <p:nvPr/>
        </p:nvSpPr>
        <p:spPr>
          <a:xfrm>
            <a:off x="1041170" y="1879697"/>
            <a:ext cx="5830410" cy="450299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s-ES" sz="2400" dirty="0"/>
              <a:t>Relacionales</a:t>
            </a:r>
          </a:p>
          <a:p>
            <a:pPr marL="914400" lvl="1" indent="-457200"/>
            <a:r>
              <a:rPr lang="en-US" sz="2000" dirty="0"/>
              <a:t>== </a:t>
            </a:r>
            <a:r>
              <a:rPr lang="en-US" sz="2000" dirty="0" err="1"/>
              <a:t>igual</a:t>
            </a:r>
            <a:endParaRPr lang="en-US" sz="2000" dirty="0"/>
          </a:p>
          <a:p>
            <a:pPr marL="914400" lvl="1" indent="-457200"/>
            <a:r>
              <a:rPr lang="en-US" sz="2000" dirty="0"/>
              <a:t>!= </a:t>
            </a:r>
            <a:r>
              <a:rPr lang="en-US" sz="2000" dirty="0" err="1"/>
              <a:t>distinto</a:t>
            </a:r>
            <a:endParaRPr lang="en-US" sz="2000" dirty="0"/>
          </a:p>
          <a:p>
            <a:pPr marL="914400" lvl="1" indent="-457200"/>
            <a:r>
              <a:rPr lang="en-US" sz="2000" dirty="0"/>
              <a:t>&gt; mayor</a:t>
            </a:r>
          </a:p>
          <a:p>
            <a:pPr marL="914400" lvl="1" indent="-457200"/>
            <a:r>
              <a:rPr lang="en-US" sz="2000" dirty="0"/>
              <a:t>&lt; </a:t>
            </a:r>
            <a:r>
              <a:rPr lang="en-US" sz="2000" dirty="0" err="1"/>
              <a:t>menor</a:t>
            </a:r>
            <a:endParaRPr lang="en-US" sz="2000" dirty="0"/>
          </a:p>
          <a:p>
            <a:pPr marL="914400" lvl="1" indent="-457200"/>
            <a:r>
              <a:rPr lang="en-US" sz="2000" dirty="0"/>
              <a:t>&gt;=, &lt;=</a:t>
            </a:r>
          </a:p>
          <a:p>
            <a:pPr marL="457200" indent="-457200"/>
            <a:r>
              <a:rPr lang="en-US" sz="2400" dirty="0" err="1"/>
              <a:t>Logicos</a:t>
            </a:r>
            <a:endParaRPr lang="en-US" sz="2400" dirty="0"/>
          </a:p>
          <a:p>
            <a:pPr marL="914400" lvl="1" indent="-457200"/>
            <a:r>
              <a:rPr lang="es-ES" sz="2000" dirty="0"/>
              <a:t>&amp;&amp; (Y lógico)</a:t>
            </a:r>
          </a:p>
          <a:p>
            <a:pPr marL="914400" lvl="1" indent="-457200"/>
            <a:r>
              <a:rPr lang="es-ES" sz="2000" dirty="0"/>
              <a:t>|| (O lógico)</a:t>
            </a:r>
          </a:p>
          <a:p>
            <a:pPr marL="914400" lvl="1" indent="-457200"/>
            <a:r>
              <a:rPr lang="es-ES" sz="2000" dirty="0"/>
              <a:t>! (Negación)</a:t>
            </a:r>
            <a:endParaRPr lang="en-US" sz="2000" dirty="0"/>
          </a:p>
        </p:txBody>
      </p:sp>
      <p:pic>
        <p:nvPicPr>
          <p:cNvPr id="2050" name="Picture 2" descr="Operadores lógicos | Linux, C/C++, Apuntes, etc…">
            <a:extLst>
              <a:ext uri="{FF2B5EF4-FFF2-40B4-BE49-F238E27FC236}">
                <a16:creationId xmlns:a16="http://schemas.microsoft.com/office/drawing/2014/main" id="{3681471A-F735-B382-4458-678C6E30D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8704" y="2039765"/>
            <a:ext cx="6065686" cy="3653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79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D17D8-436C-91C2-2E61-43D6B6152FA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A552B1A-A1F8-1CF1-2226-3A386A51885F}"/>
              </a:ext>
            </a:extLst>
          </p:cNvPr>
          <p:cNvSpPr>
            <a:spLocks noGrp="1"/>
          </p:cNvSpPr>
          <p:nvPr>
            <p:ph type="title"/>
          </p:nvPr>
        </p:nvSpPr>
        <p:spPr>
          <a:xfrm>
            <a:off x="1267505" y="851027"/>
            <a:ext cx="7994189" cy="796234"/>
          </a:xfrm>
        </p:spPr>
        <p:txBody>
          <a:bodyPr/>
          <a:lstStyle/>
          <a:p>
            <a:r>
              <a:rPr lang="en-GB" sz="4000" dirty="0" err="1"/>
              <a:t>Bucles</a:t>
            </a:r>
            <a:r>
              <a:rPr lang="en-GB" sz="4000" dirty="0"/>
              <a:t> while / do while / for</a:t>
            </a:r>
            <a:endParaRPr lang="en-US" sz="4000" dirty="0"/>
          </a:p>
        </p:txBody>
      </p:sp>
      <p:sp>
        <p:nvSpPr>
          <p:cNvPr id="8" name="Content Placeholder 2">
            <a:extLst>
              <a:ext uri="{FF2B5EF4-FFF2-40B4-BE49-F238E27FC236}">
                <a16:creationId xmlns:a16="http://schemas.microsoft.com/office/drawing/2014/main" id="{E14FC67D-07DD-EFB5-3D9C-BAF96B4F4A53}"/>
              </a:ext>
            </a:extLst>
          </p:cNvPr>
          <p:cNvSpPr txBox="1">
            <a:spLocks/>
          </p:cNvSpPr>
          <p:nvPr/>
        </p:nvSpPr>
        <p:spPr>
          <a:xfrm>
            <a:off x="1041169" y="1647261"/>
            <a:ext cx="10402410" cy="11622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a:t>Un ciclo o bucle permite repetir una o varias instrucciones cuantas veces lo necesitemos, por ejemplo, si quisiéramos escribir los números del uno al cien no tendría sentido escribir cien líneas mostrando un numero en cada una, para esto y para muchísimas cosas más, es útil un ciclo, permitiéndonos hacer una misma tarea en una cantidad de líneas muy pequeña y de forma prácticamente automática.</a:t>
            </a:r>
            <a:endParaRPr lang="en-US" sz="1800" dirty="0"/>
          </a:p>
        </p:txBody>
      </p:sp>
      <p:pic>
        <p:nvPicPr>
          <p:cNvPr id="3076" name="Picture 4" descr="Bucles en lenguaje C: Utilidad y resumen de los tres tipos de bucles">
            <a:extLst>
              <a:ext uri="{FF2B5EF4-FFF2-40B4-BE49-F238E27FC236}">
                <a16:creationId xmlns:a16="http://schemas.microsoft.com/office/drawing/2014/main" id="{39B04074-3FB6-72ED-4A71-76AD042504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699" b="1"/>
          <a:stretch/>
        </p:blipFill>
        <p:spPr bwMode="auto">
          <a:xfrm>
            <a:off x="1838758" y="3020904"/>
            <a:ext cx="8807231" cy="3135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90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63791-0DD7-CD53-D37A-2638767D792E}"/>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AD3935D5-AA31-97F9-F8AF-5CF0E0D03E9B}"/>
              </a:ext>
            </a:extLst>
          </p:cNvPr>
          <p:cNvSpPr>
            <a:spLocks noGrp="1"/>
          </p:cNvSpPr>
          <p:nvPr>
            <p:ph type="title"/>
          </p:nvPr>
        </p:nvSpPr>
        <p:spPr>
          <a:xfrm>
            <a:off x="1267505" y="607053"/>
            <a:ext cx="7994189" cy="796234"/>
          </a:xfrm>
        </p:spPr>
        <p:txBody>
          <a:bodyPr/>
          <a:lstStyle/>
          <a:p>
            <a:r>
              <a:rPr lang="en-GB" sz="4000" dirty="0"/>
              <a:t>Break y Continue</a:t>
            </a:r>
            <a:endParaRPr lang="en-US" sz="4000" dirty="0"/>
          </a:p>
        </p:txBody>
      </p:sp>
      <p:sp>
        <p:nvSpPr>
          <p:cNvPr id="8" name="Content Placeholder 2">
            <a:extLst>
              <a:ext uri="{FF2B5EF4-FFF2-40B4-BE49-F238E27FC236}">
                <a16:creationId xmlns:a16="http://schemas.microsoft.com/office/drawing/2014/main" id="{25FF8731-A927-636D-ECE5-8A6875994900}"/>
              </a:ext>
            </a:extLst>
          </p:cNvPr>
          <p:cNvSpPr txBox="1">
            <a:spLocks/>
          </p:cNvSpPr>
          <p:nvPr/>
        </p:nvSpPr>
        <p:spPr>
          <a:xfrm>
            <a:off x="787673" y="1403287"/>
            <a:ext cx="5504485" cy="444867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a:t>En C++, break y continue son sentencias de control de flujo que se utilizan dentro de bucles para modificar su comportamiento.</a:t>
            </a:r>
          </a:p>
          <a:p>
            <a:r>
              <a:rPr lang="es-ES" sz="1800" dirty="0"/>
              <a:t>break: </a:t>
            </a:r>
          </a:p>
          <a:p>
            <a:pPr lvl="1"/>
            <a:r>
              <a:rPr lang="es-ES" sz="1400" dirty="0"/>
              <a:t>Finaliza la ejecución del bucle más cercano (</a:t>
            </a:r>
            <a:r>
              <a:rPr lang="es-ES" sz="1400" dirty="0" err="1"/>
              <a:t>for</a:t>
            </a:r>
            <a:r>
              <a:rPr lang="es-ES" sz="1400" dirty="0"/>
              <a:t>, </a:t>
            </a:r>
            <a:r>
              <a:rPr lang="es-ES" sz="1400" dirty="0" err="1"/>
              <a:t>while</a:t>
            </a:r>
            <a:r>
              <a:rPr lang="es-ES" sz="1400" dirty="0"/>
              <a:t>, do-</a:t>
            </a:r>
            <a:r>
              <a:rPr lang="es-ES" sz="1400" dirty="0" err="1"/>
              <a:t>while</a:t>
            </a:r>
            <a:r>
              <a:rPr lang="es-ES" sz="1400" dirty="0"/>
              <a:t>) en el que se encuentra.</a:t>
            </a:r>
          </a:p>
          <a:p>
            <a:pPr lvl="1"/>
            <a:r>
              <a:rPr lang="es-ES" sz="1400" dirty="0"/>
              <a:t>El control pasa a la instrucción que se encuentra después del bucle.</a:t>
            </a:r>
          </a:p>
          <a:p>
            <a:pPr lvl="1"/>
            <a:r>
              <a:rPr lang="es-ES" sz="1400" dirty="0"/>
              <a:t>Se utiliza a menudo para salir de un bucle cuando se cumple una condición específica.</a:t>
            </a:r>
          </a:p>
          <a:p>
            <a:r>
              <a:rPr lang="es-ES" sz="1800" dirty="0"/>
              <a:t>continue: </a:t>
            </a:r>
          </a:p>
          <a:p>
            <a:pPr lvl="1"/>
            <a:r>
              <a:rPr lang="es-ES" sz="1400" dirty="0"/>
              <a:t>Salta la iteración actual del bucle.</a:t>
            </a:r>
          </a:p>
          <a:p>
            <a:pPr lvl="1"/>
            <a:r>
              <a:rPr lang="es-ES" sz="1400" dirty="0"/>
              <a:t>El control pasa a la siguiente iteración del bucle, sin ejecutar el código restante en la iteración actual.</a:t>
            </a:r>
          </a:p>
          <a:p>
            <a:pPr lvl="1"/>
            <a:r>
              <a:rPr lang="es-ES" sz="1400" dirty="0"/>
              <a:t>Se utiliza para pasar a la siguiente iteración del bucle sin ejecutar ciertas líneas de código en la iteración actual.</a:t>
            </a:r>
            <a:endParaRPr lang="en-US" sz="1400" dirty="0"/>
          </a:p>
        </p:txBody>
      </p:sp>
      <p:pic>
        <p:nvPicPr>
          <p:cNvPr id="4098" name="Picture 2" descr="break &amp; continue in C, C++, Java, C#">
            <a:extLst>
              <a:ext uri="{FF2B5EF4-FFF2-40B4-BE49-F238E27FC236}">
                <a16:creationId xmlns:a16="http://schemas.microsoft.com/office/drawing/2014/main" id="{C2C487C9-5A48-5940-D2A5-C2FC17EA89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78" b="4435"/>
          <a:stretch/>
        </p:blipFill>
        <p:spPr bwMode="auto">
          <a:xfrm>
            <a:off x="6292158" y="1989498"/>
            <a:ext cx="5625220" cy="2879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35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B40CC-559B-3F9D-D3CA-3B359B61B136}"/>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07067D1F-AA82-D765-3E4F-5BDC4B70B6C3}"/>
              </a:ext>
            </a:extLst>
          </p:cNvPr>
          <p:cNvSpPr>
            <a:spLocks noGrp="1"/>
          </p:cNvSpPr>
          <p:nvPr>
            <p:ph type="title"/>
          </p:nvPr>
        </p:nvSpPr>
        <p:spPr>
          <a:xfrm>
            <a:off x="1267505" y="663594"/>
            <a:ext cx="7994189" cy="796234"/>
          </a:xfrm>
        </p:spPr>
        <p:txBody>
          <a:bodyPr/>
          <a:lstStyle/>
          <a:p>
            <a:r>
              <a:rPr lang="en-GB" sz="4000" dirty="0" err="1"/>
              <a:t>Ejercicios</a:t>
            </a:r>
            <a:endParaRPr lang="en-US" sz="4000" dirty="0"/>
          </a:p>
        </p:txBody>
      </p:sp>
      <p:sp>
        <p:nvSpPr>
          <p:cNvPr id="8" name="Content Placeholder 2">
            <a:extLst>
              <a:ext uri="{FF2B5EF4-FFF2-40B4-BE49-F238E27FC236}">
                <a16:creationId xmlns:a16="http://schemas.microsoft.com/office/drawing/2014/main" id="{5DC222F4-29F8-739C-A184-638DED6C715E}"/>
              </a:ext>
            </a:extLst>
          </p:cNvPr>
          <p:cNvSpPr txBox="1">
            <a:spLocks/>
          </p:cNvSpPr>
          <p:nvPr/>
        </p:nvSpPr>
        <p:spPr>
          <a:xfrm>
            <a:off x="799733" y="1577523"/>
            <a:ext cx="10592534" cy="491381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s-ES" sz="1800" dirty="0"/>
              <a:t>Ejercicio 1: Número positivo, negativo o cero (Condicional </a:t>
            </a:r>
            <a:r>
              <a:rPr lang="es-ES" sz="1800" dirty="0" err="1"/>
              <a:t>if</a:t>
            </a:r>
            <a:r>
              <a:rPr lang="es-ES" sz="1800" dirty="0"/>
              <a:t>):Escribe un programa que pida un número al usuario y muestre si es positivo, negativo o igual a cero.</a:t>
            </a:r>
          </a:p>
          <a:p>
            <a:pPr marL="457200" indent="-457200"/>
            <a:r>
              <a:rPr lang="es-ES" sz="1800" dirty="0"/>
              <a:t>Ejercicio 2: Par o impar (Condicional </a:t>
            </a:r>
            <a:r>
              <a:rPr lang="es-ES" sz="1800" dirty="0" err="1"/>
              <a:t>if</a:t>
            </a:r>
            <a:r>
              <a:rPr lang="es-ES" sz="1800" dirty="0"/>
              <a:t>):Pide un número entero al usuario y muestra si es par o impar.</a:t>
            </a:r>
          </a:p>
          <a:p>
            <a:pPr marL="457200" indent="-457200"/>
            <a:r>
              <a:rPr lang="es-ES" sz="1800" dirty="0"/>
              <a:t>Ejercicio 3: Contador con </a:t>
            </a:r>
            <a:r>
              <a:rPr lang="es-ES" sz="1800" dirty="0" err="1"/>
              <a:t>whileEnunciado:Usa</a:t>
            </a:r>
            <a:r>
              <a:rPr lang="es-ES" sz="1800" dirty="0"/>
              <a:t> un bucle </a:t>
            </a:r>
            <a:r>
              <a:rPr lang="es-ES" sz="1800" dirty="0" err="1"/>
              <a:t>while</a:t>
            </a:r>
            <a:r>
              <a:rPr lang="es-ES" sz="1800" dirty="0"/>
              <a:t> para mostrar los números del 1 al 10.</a:t>
            </a:r>
          </a:p>
          <a:p>
            <a:pPr marL="457200" indent="-457200"/>
            <a:r>
              <a:rPr lang="es-ES" sz="1800" dirty="0"/>
              <a:t>Ejercicio 4: Suma de N números (con </a:t>
            </a:r>
            <a:r>
              <a:rPr lang="es-ES" sz="1800" dirty="0" err="1"/>
              <a:t>while</a:t>
            </a:r>
            <a:r>
              <a:rPr lang="es-ES" sz="1800" dirty="0"/>
              <a:t>)</a:t>
            </a:r>
            <a:r>
              <a:rPr lang="es-ES" sz="1800" dirty="0" err="1"/>
              <a:t>Enunciado:Pide</a:t>
            </a:r>
            <a:r>
              <a:rPr lang="es-ES" sz="1800" dirty="0"/>
              <a:t> al usuario cuántos números va a ingresar. Luego solicita esos números uno por uno y muestra la suma total.</a:t>
            </a:r>
          </a:p>
          <a:p>
            <a:pPr marL="457200" indent="-457200"/>
            <a:r>
              <a:rPr lang="es-ES" sz="1800" dirty="0"/>
              <a:t>Ejercicio 5: Tabla de multiplicar (con </a:t>
            </a:r>
            <a:r>
              <a:rPr lang="es-ES" sz="1800" dirty="0" err="1"/>
              <a:t>for</a:t>
            </a:r>
            <a:r>
              <a:rPr lang="es-ES" sz="1800" dirty="0"/>
              <a:t>)</a:t>
            </a:r>
            <a:r>
              <a:rPr lang="es-ES" sz="1800" dirty="0" err="1"/>
              <a:t>Enunciado:Pide</a:t>
            </a:r>
            <a:r>
              <a:rPr lang="es-ES" sz="1800" dirty="0"/>
              <a:t> un número al usuario y muestra su tabla de multiplicar del 1 al 12.</a:t>
            </a:r>
          </a:p>
          <a:p>
            <a:pPr marL="457200" indent="-457200"/>
            <a:r>
              <a:rPr lang="es-ES" sz="1800" dirty="0"/>
              <a:t>Ejercicio 6: Factorial (con </a:t>
            </a:r>
            <a:r>
              <a:rPr lang="es-ES" sz="1800" dirty="0" err="1"/>
              <a:t>for</a:t>
            </a:r>
            <a:r>
              <a:rPr lang="es-ES" sz="1800" dirty="0"/>
              <a:t>)</a:t>
            </a:r>
            <a:r>
              <a:rPr lang="es-ES" sz="1800" dirty="0" err="1"/>
              <a:t>Enunciado:Escribe</a:t>
            </a:r>
            <a:r>
              <a:rPr lang="es-ES" sz="1800" dirty="0"/>
              <a:t> un programa que calcule el factorial de un número ingresado por el usuario.Ejemplo:5! = 5 × 4 × 3 × 2 × 1 = 120</a:t>
            </a:r>
          </a:p>
          <a:p>
            <a:pPr marL="457200" indent="-457200"/>
            <a:r>
              <a:rPr lang="es-ES" sz="1800" dirty="0"/>
              <a:t>Ejercicio 7: Números hasta encontrar uno negativo (con do-</a:t>
            </a:r>
            <a:r>
              <a:rPr lang="es-ES" sz="1800" dirty="0" err="1"/>
              <a:t>while</a:t>
            </a:r>
            <a:r>
              <a:rPr lang="es-ES" sz="1800" dirty="0"/>
              <a:t>)</a:t>
            </a:r>
            <a:r>
              <a:rPr lang="es-ES" sz="1800" dirty="0" err="1"/>
              <a:t>Enunciado:Solicita</a:t>
            </a:r>
            <a:r>
              <a:rPr lang="es-ES" sz="1800" dirty="0"/>
              <a:t> números al usuario hasta que ingrese uno negativo. Luego muestra cuántos números ingresó en total.</a:t>
            </a:r>
          </a:p>
        </p:txBody>
      </p:sp>
    </p:spTree>
    <p:extLst>
      <p:ext uri="{BB962C8B-B14F-4D97-AF65-F5344CB8AC3E}">
        <p14:creationId xmlns:p14="http://schemas.microsoft.com/office/powerpoint/2010/main" val="139993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{29ABAD0E-48C1-4E10-BB90-972172E3F2E4}tf45331398_win32</Template>
  <TotalTime>314</TotalTime>
  <Words>697</Words>
  <Application>Microsoft Office PowerPoint</Application>
  <PresentationFormat>Widescreen</PresentationFormat>
  <Paragraphs>56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Custom</vt:lpstr>
      <vt:lpstr>Curso de C++</vt:lpstr>
      <vt:lpstr>Que son las estructuras de control?</vt:lpstr>
      <vt:lpstr>Condicionales if / else / else if</vt:lpstr>
      <vt:lpstr>Operadores relacionales y lógicos</vt:lpstr>
      <vt:lpstr>Bucles while / do while / for</vt:lpstr>
      <vt:lpstr>Break y Continue</vt:lpstr>
      <vt:lpstr>Ejercicios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Marko Echevarria Narrea</dc:creator>
  <cp:lastModifiedBy>Marko Echevarria Narrea</cp:lastModifiedBy>
  <cp:revision>6</cp:revision>
  <dcterms:created xsi:type="dcterms:W3CDTF">2025-04-05T13:16:21Z</dcterms:created>
  <dcterms:modified xsi:type="dcterms:W3CDTF">2025-04-13T17:28:12Z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