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303" r:id="rId6"/>
    <p:sldId id="304" r:id="rId7"/>
    <p:sldId id="305" r:id="rId8"/>
    <p:sldId id="301"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5646" autoAdjust="0"/>
  </p:normalViewPr>
  <p:slideViewPr>
    <p:cSldViewPr snapToGrid="0">
      <p:cViewPr varScale="1">
        <p:scale>
          <a:sx n="106" d="100"/>
          <a:sy n="106" d="100"/>
        </p:scale>
        <p:origin x="1002"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5/3/2025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EE143-28D7-690B-D369-BF7112D4E5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04926-6DC5-7FEC-1082-CD5A750636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1DF82F-B1A1-126C-FCB7-49B2457FA9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AC8D9C-664D-08C0-8735-54A74FF09DFF}"/>
              </a:ext>
            </a:extLst>
          </p:cNvPr>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87696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FB109-2F05-6E75-8B4F-E9C3B5A80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D0ECB9-4901-6DE1-BCB4-EECAA14DA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BBD90-CD86-9DD1-4E11-6D29531447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FB8EB1-2021-75BE-09A9-BBAA1E732E31}"/>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213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D6CAC-C256-E6BB-3D74-1DCE2E0365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BA1ABB-81DA-D270-5317-895B50937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91C51E-D65D-321F-1767-3CD50DC566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E2A11C-089C-D0BB-4E66-8CB8DE4613F6}"/>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2614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D1F56-A22C-29FA-276A-5AFC375EC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73439-C07D-EB91-AA30-346019ABF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A2F2F-23B4-A90B-B017-55E16B0651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33032-A3B3-7B01-2B92-F8753A48765D}"/>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1416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86014" y="1385180"/>
            <a:ext cx="2562533" cy="464760"/>
          </a:xfrm>
        </p:spPr>
        <p:txBody>
          <a:bodyPr/>
          <a:lstStyle/>
          <a:p>
            <a:r>
              <a:rPr lang="en-US" sz="3200" dirty="0" err="1"/>
              <a:t>Curso</a:t>
            </a:r>
            <a:r>
              <a:rPr lang="en-US" sz="3200" dirty="0"/>
              <a:t> de C++</a:t>
            </a:r>
          </a:p>
        </p:txBody>
      </p:sp>
      <p:sp>
        <p:nvSpPr>
          <p:cNvPr id="3" name="Title 1">
            <a:extLst>
              <a:ext uri="{FF2B5EF4-FFF2-40B4-BE49-F238E27FC236}">
                <a16:creationId xmlns:a16="http://schemas.microsoft.com/office/drawing/2014/main" id="{2455FB88-515B-DCF1-FC96-E44FD32CC39A}"/>
              </a:ext>
            </a:extLst>
          </p:cNvPr>
          <p:cNvSpPr txBox="1">
            <a:spLocks/>
          </p:cNvSpPr>
          <p:nvPr/>
        </p:nvSpPr>
        <p:spPr>
          <a:xfrm>
            <a:off x="1013586" y="2037029"/>
            <a:ext cx="9787198" cy="236349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dirty="0" err="1"/>
              <a:t>Sesion</a:t>
            </a:r>
            <a:r>
              <a:rPr lang="en-US" dirty="0"/>
              <a:t> 6: </a:t>
            </a:r>
            <a:r>
              <a:rPr lang="es-ES" dirty="0"/>
              <a:t>Programación Orientada a Objetos (POO) Parte 2</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1797B-277C-754D-65A6-E807AA8F0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1D017-56C5-14AF-055E-5CCA782B6205}"/>
              </a:ext>
            </a:extLst>
          </p:cNvPr>
          <p:cNvSpPr>
            <a:spLocks noGrp="1"/>
          </p:cNvSpPr>
          <p:nvPr>
            <p:ph type="title"/>
          </p:nvPr>
        </p:nvSpPr>
        <p:spPr>
          <a:xfrm>
            <a:off x="617609" y="503228"/>
            <a:ext cx="7511408" cy="796234"/>
          </a:xfrm>
        </p:spPr>
        <p:txBody>
          <a:bodyPr/>
          <a:lstStyle/>
          <a:p>
            <a:pPr algn="ctr"/>
            <a:r>
              <a:rPr lang="es-ES" dirty="0"/>
              <a:t>Constructores</a:t>
            </a:r>
            <a:endParaRPr lang="en-US" dirty="0"/>
          </a:p>
        </p:txBody>
      </p:sp>
      <p:sp>
        <p:nvSpPr>
          <p:cNvPr id="3" name="Content Placeholder 2">
            <a:extLst>
              <a:ext uri="{FF2B5EF4-FFF2-40B4-BE49-F238E27FC236}">
                <a16:creationId xmlns:a16="http://schemas.microsoft.com/office/drawing/2014/main" id="{B1736659-B6CD-F4A6-D748-2196574FDD08}"/>
              </a:ext>
            </a:extLst>
          </p:cNvPr>
          <p:cNvSpPr>
            <a:spLocks noGrp="1"/>
          </p:cNvSpPr>
          <p:nvPr>
            <p:ph idx="1"/>
          </p:nvPr>
        </p:nvSpPr>
        <p:spPr>
          <a:xfrm>
            <a:off x="384440" y="1413790"/>
            <a:ext cx="6478087" cy="5050383"/>
          </a:xfrm>
        </p:spPr>
        <p:txBody>
          <a:bodyPr vert="horz" lIns="91440" tIns="45720" rIns="91440" bIns="45720" rtlCol="0" anchor="t">
            <a:noAutofit/>
          </a:bodyPr>
          <a:lstStyle/>
          <a:p>
            <a:pPr>
              <a:lnSpc>
                <a:spcPct val="120000"/>
              </a:lnSpc>
              <a:spcBef>
                <a:spcPts val="0"/>
              </a:spcBef>
            </a:pPr>
            <a:r>
              <a:rPr lang="es-ES" sz="1400" dirty="0"/>
              <a:t>Un constructor es una función especial de clase que se llama automáticamente cuando se crea una instancia de esa clase. Su función principal es inicializar los miembros de la clase con valores predeterminados o proporcionados por el usuario. </a:t>
            </a:r>
          </a:p>
          <a:p>
            <a:pPr>
              <a:lnSpc>
                <a:spcPct val="120000"/>
              </a:lnSpc>
              <a:spcBef>
                <a:spcPts val="0"/>
              </a:spcBef>
            </a:pPr>
            <a:r>
              <a:rPr lang="es-ES" sz="1400" b="1" dirty="0"/>
              <a:t>Constructor por defecto:</a:t>
            </a:r>
          </a:p>
          <a:p>
            <a:pPr marL="285750" indent="-285750">
              <a:lnSpc>
                <a:spcPct val="120000"/>
              </a:lnSpc>
              <a:spcBef>
                <a:spcPts val="0"/>
              </a:spcBef>
              <a:buFont typeface="Arial" panose="020B0604020202020204" pitchFamily="34" charset="0"/>
              <a:buChar char="•"/>
            </a:pPr>
            <a:r>
              <a:rPr lang="es-ES" sz="1400" b="1" dirty="0"/>
              <a:t>Definición</a:t>
            </a:r>
            <a:r>
              <a:rPr lang="es-ES" sz="1400" dirty="0"/>
              <a:t>: Es una función miembro que se llama automáticamente cuando se crea un objeto de la clase, sin necesidad de pasarle ningún argumento.</a:t>
            </a:r>
          </a:p>
          <a:p>
            <a:pPr marL="285750" indent="-285750">
              <a:lnSpc>
                <a:spcPct val="120000"/>
              </a:lnSpc>
              <a:spcBef>
                <a:spcPts val="0"/>
              </a:spcBef>
              <a:buFont typeface="Arial" panose="020B0604020202020204" pitchFamily="34" charset="0"/>
              <a:buChar char="•"/>
            </a:pPr>
            <a:r>
              <a:rPr lang="es-ES" sz="1400" b="1" dirty="0"/>
              <a:t>Uso</a:t>
            </a:r>
            <a:r>
              <a:rPr lang="es-ES" sz="1400" dirty="0"/>
              <a:t>: Se utiliza para inicializar los miembros de la clase con valores predeterminados o sin inicializar.</a:t>
            </a:r>
          </a:p>
          <a:p>
            <a:pPr marL="285750" indent="-285750">
              <a:lnSpc>
                <a:spcPct val="120000"/>
              </a:lnSpc>
              <a:spcBef>
                <a:spcPts val="0"/>
              </a:spcBef>
              <a:buFont typeface="Arial" panose="020B0604020202020204" pitchFamily="34" charset="0"/>
              <a:buChar char="•"/>
            </a:pPr>
            <a:r>
              <a:rPr lang="es-ES" sz="1400" b="1" dirty="0"/>
              <a:t>Implicación</a:t>
            </a:r>
            <a:r>
              <a:rPr lang="es-ES" sz="1400" dirty="0"/>
              <a:t>: Si no se define un constructor por defecto explícitamente, el compilador lo generará automáticamente.</a:t>
            </a:r>
          </a:p>
          <a:p>
            <a:pPr>
              <a:lnSpc>
                <a:spcPct val="120000"/>
              </a:lnSpc>
              <a:spcBef>
                <a:spcPts val="0"/>
              </a:spcBef>
            </a:pPr>
            <a:r>
              <a:rPr lang="es-ES" sz="1400" b="1" dirty="0"/>
              <a:t>Constructor con parámetros:</a:t>
            </a:r>
          </a:p>
          <a:p>
            <a:pPr marL="285750" indent="-285750">
              <a:lnSpc>
                <a:spcPct val="120000"/>
              </a:lnSpc>
              <a:spcBef>
                <a:spcPts val="0"/>
              </a:spcBef>
              <a:buFont typeface="Arial" panose="020B0604020202020204" pitchFamily="34" charset="0"/>
              <a:buChar char="•"/>
            </a:pPr>
            <a:r>
              <a:rPr lang="es-ES" sz="1400" b="1" dirty="0"/>
              <a:t>Definición</a:t>
            </a:r>
            <a:r>
              <a:rPr lang="es-ES" sz="1400" dirty="0"/>
              <a:t>: Es una función miembro que recibe uno o más argumentos y se utiliza para inicializar los miembros de la clase con valores proporcionados al crear el objeto.</a:t>
            </a:r>
          </a:p>
          <a:p>
            <a:pPr marL="285750" indent="-285750">
              <a:lnSpc>
                <a:spcPct val="120000"/>
              </a:lnSpc>
              <a:spcBef>
                <a:spcPts val="0"/>
              </a:spcBef>
              <a:buFont typeface="Arial" panose="020B0604020202020204" pitchFamily="34" charset="0"/>
              <a:buChar char="•"/>
            </a:pPr>
            <a:r>
              <a:rPr lang="es-ES" sz="1400" b="1" dirty="0"/>
              <a:t>Uso</a:t>
            </a:r>
            <a:r>
              <a:rPr lang="es-ES" sz="1400" dirty="0"/>
              <a:t>: Se utiliza para inicializar los miembros de la clase con valores específicos proporcionados al crear el objeto.</a:t>
            </a:r>
          </a:p>
          <a:p>
            <a:pPr marL="285750" indent="-285750">
              <a:lnSpc>
                <a:spcPct val="120000"/>
              </a:lnSpc>
              <a:spcBef>
                <a:spcPts val="0"/>
              </a:spcBef>
              <a:buFont typeface="Arial" panose="020B0604020202020204" pitchFamily="34" charset="0"/>
              <a:buChar char="•"/>
            </a:pPr>
            <a:r>
              <a:rPr lang="es-ES" sz="1400" b="1" dirty="0"/>
              <a:t>Implicación</a:t>
            </a:r>
            <a:r>
              <a:rPr lang="es-ES" sz="1400" dirty="0"/>
              <a:t>: Si se define un constructor con parámetros, el compilador no generará automáticamente el constructor por defecto.</a:t>
            </a:r>
          </a:p>
        </p:txBody>
      </p:sp>
      <p:pic>
        <p:nvPicPr>
          <p:cNvPr id="5" name="Picture 4">
            <a:extLst>
              <a:ext uri="{FF2B5EF4-FFF2-40B4-BE49-F238E27FC236}">
                <a16:creationId xmlns:a16="http://schemas.microsoft.com/office/drawing/2014/main" id="{F0C5BD83-1BD2-DD7F-30E6-7D5C2BEE95E4}"/>
              </a:ext>
            </a:extLst>
          </p:cNvPr>
          <p:cNvPicPr>
            <a:picLocks noChangeAspect="1"/>
          </p:cNvPicPr>
          <p:nvPr/>
        </p:nvPicPr>
        <p:blipFill>
          <a:blip r:embed="rId3"/>
          <a:stretch>
            <a:fillRect/>
          </a:stretch>
        </p:blipFill>
        <p:spPr>
          <a:xfrm>
            <a:off x="6913767" y="1864201"/>
            <a:ext cx="5278233" cy="3488660"/>
          </a:xfrm>
          <a:prstGeom prst="rect">
            <a:avLst/>
          </a:prstGeom>
        </p:spPr>
      </p:pic>
    </p:spTree>
    <p:extLst>
      <p:ext uri="{BB962C8B-B14F-4D97-AF65-F5344CB8AC3E}">
        <p14:creationId xmlns:p14="http://schemas.microsoft.com/office/powerpoint/2010/main" val="180792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B4687-3EEB-79A5-C850-BE2D98460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57B33-6845-C00B-731B-AB70D23E8013}"/>
              </a:ext>
            </a:extLst>
          </p:cNvPr>
          <p:cNvSpPr>
            <a:spLocks noGrp="1"/>
          </p:cNvSpPr>
          <p:nvPr>
            <p:ph type="title"/>
          </p:nvPr>
        </p:nvSpPr>
        <p:spPr>
          <a:xfrm>
            <a:off x="617609" y="503228"/>
            <a:ext cx="7511408" cy="796234"/>
          </a:xfrm>
        </p:spPr>
        <p:txBody>
          <a:bodyPr/>
          <a:lstStyle/>
          <a:p>
            <a:pPr algn="ctr"/>
            <a:r>
              <a:rPr lang="es-ES" dirty="0"/>
              <a:t>Encapsulamiento</a:t>
            </a:r>
            <a:endParaRPr lang="en-US" dirty="0"/>
          </a:p>
        </p:txBody>
      </p:sp>
      <p:sp>
        <p:nvSpPr>
          <p:cNvPr id="3" name="Content Placeholder 2">
            <a:extLst>
              <a:ext uri="{FF2B5EF4-FFF2-40B4-BE49-F238E27FC236}">
                <a16:creationId xmlns:a16="http://schemas.microsoft.com/office/drawing/2014/main" id="{84C575C1-C30C-AC70-EB6A-093A4A05DDD7}"/>
              </a:ext>
            </a:extLst>
          </p:cNvPr>
          <p:cNvSpPr>
            <a:spLocks noGrp="1"/>
          </p:cNvSpPr>
          <p:nvPr>
            <p:ph idx="1"/>
          </p:nvPr>
        </p:nvSpPr>
        <p:spPr>
          <a:xfrm>
            <a:off x="598376" y="1413791"/>
            <a:ext cx="6049886" cy="4940981"/>
          </a:xfrm>
        </p:spPr>
        <p:txBody>
          <a:bodyPr vert="horz" lIns="91440" tIns="45720" rIns="91440" bIns="45720" rtlCol="0" anchor="t">
            <a:noAutofit/>
          </a:bodyPr>
          <a:lstStyle/>
          <a:p>
            <a:pPr>
              <a:lnSpc>
                <a:spcPct val="120000"/>
              </a:lnSpc>
              <a:spcBef>
                <a:spcPts val="0"/>
              </a:spcBef>
            </a:pPr>
            <a:r>
              <a:rPr lang="es-ES" sz="1400" dirty="0"/>
              <a:t>El encapsulamiento es una técnica de POO que permite agrupar datos y métodos que operan sobre esos datos dentro de una clase, restringiendo el acceso a algunos componentes. La protección de datos es crucial para asegurar la integridad y el correcto funcionamiento del software.</a:t>
            </a:r>
          </a:p>
          <a:p>
            <a:pPr>
              <a:lnSpc>
                <a:spcPct val="120000"/>
              </a:lnSpc>
              <a:spcBef>
                <a:spcPts val="0"/>
              </a:spcBef>
            </a:pPr>
            <a:r>
              <a:rPr lang="es-ES" sz="1400" dirty="0"/>
              <a:t>Proteger los datos es esencial para garantizar la integridad y la consistencia del estado de un objeto. Al restringir el acceso a los datos internos de una clase, se evita que otros elementos del código puedan modificar esos datos de manera incorrecta, lo que podría llevar a errores o comportamientos inesperados. </a:t>
            </a:r>
          </a:p>
          <a:p>
            <a:pPr marL="285750" indent="-285750">
              <a:lnSpc>
                <a:spcPct val="120000"/>
              </a:lnSpc>
              <a:spcBef>
                <a:spcPts val="0"/>
              </a:spcBef>
              <a:buFont typeface="Arial" panose="020B0604020202020204" pitchFamily="34" charset="0"/>
              <a:buChar char="•"/>
            </a:pPr>
            <a:r>
              <a:rPr lang="es-ES" sz="1400" b="1" dirty="0" err="1"/>
              <a:t>private</a:t>
            </a:r>
            <a:r>
              <a:rPr lang="es-ES" sz="1400" dirty="0"/>
              <a:t>: Los miembros declarados como </a:t>
            </a:r>
            <a:r>
              <a:rPr lang="es-ES" sz="1400" dirty="0" err="1"/>
              <a:t>private</a:t>
            </a:r>
            <a:r>
              <a:rPr lang="es-ES" sz="1400" dirty="0"/>
              <a:t> son accesibles únicamente desde la clase en la que se definen. No pueden ser accedidos directamente desde fuera de la clase, ni siquiera desde clases derivadas. </a:t>
            </a:r>
          </a:p>
          <a:p>
            <a:pPr marL="285750" indent="-285750">
              <a:lnSpc>
                <a:spcPct val="120000"/>
              </a:lnSpc>
              <a:spcBef>
                <a:spcPts val="0"/>
              </a:spcBef>
              <a:buFont typeface="Arial" panose="020B0604020202020204" pitchFamily="34" charset="0"/>
              <a:buChar char="•"/>
            </a:pPr>
            <a:r>
              <a:rPr lang="es-ES" sz="1400" b="1" dirty="0" err="1"/>
              <a:t>public</a:t>
            </a:r>
            <a:r>
              <a:rPr lang="es-ES" sz="1400" dirty="0"/>
              <a:t>: Los miembros declarados como </a:t>
            </a:r>
            <a:r>
              <a:rPr lang="es-ES" sz="1400" dirty="0" err="1"/>
              <a:t>public</a:t>
            </a:r>
            <a:r>
              <a:rPr lang="es-ES" sz="1400" dirty="0"/>
              <a:t> son accesibles desde cualquier parte del programa, incluyendo clases derivadas y otros elementos del código. Son la interfaz pública de la clase, lo que significa que definen cómo se puede interactuar con la clase desde el exterior. </a:t>
            </a:r>
          </a:p>
        </p:txBody>
      </p:sp>
      <p:pic>
        <p:nvPicPr>
          <p:cNvPr id="6" name="Picture 5">
            <a:extLst>
              <a:ext uri="{FF2B5EF4-FFF2-40B4-BE49-F238E27FC236}">
                <a16:creationId xmlns:a16="http://schemas.microsoft.com/office/drawing/2014/main" id="{3FED18DB-1C44-29D1-8974-05CC7EEDDCDD}"/>
              </a:ext>
            </a:extLst>
          </p:cNvPr>
          <p:cNvPicPr>
            <a:picLocks noChangeAspect="1"/>
          </p:cNvPicPr>
          <p:nvPr/>
        </p:nvPicPr>
        <p:blipFill>
          <a:blip r:embed="rId3"/>
          <a:srcRect l="1030" t="1331" r="1749" b="1"/>
          <a:stretch/>
        </p:blipFill>
        <p:spPr>
          <a:xfrm>
            <a:off x="6986588" y="1565931"/>
            <a:ext cx="4607037" cy="3726137"/>
          </a:xfrm>
          <a:prstGeom prst="rect">
            <a:avLst/>
          </a:prstGeom>
        </p:spPr>
      </p:pic>
    </p:spTree>
    <p:extLst>
      <p:ext uri="{BB962C8B-B14F-4D97-AF65-F5344CB8AC3E}">
        <p14:creationId xmlns:p14="http://schemas.microsoft.com/office/powerpoint/2010/main" val="344311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04953-29D0-67C5-E6A7-34EFDF6BD3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BF1B2-CB2B-4B18-F3D3-C6E6B26BB685}"/>
              </a:ext>
            </a:extLst>
          </p:cNvPr>
          <p:cNvSpPr>
            <a:spLocks noGrp="1"/>
          </p:cNvSpPr>
          <p:nvPr>
            <p:ph type="title"/>
          </p:nvPr>
        </p:nvSpPr>
        <p:spPr>
          <a:xfrm>
            <a:off x="617609" y="503228"/>
            <a:ext cx="7511408" cy="796234"/>
          </a:xfrm>
        </p:spPr>
        <p:txBody>
          <a:bodyPr/>
          <a:lstStyle/>
          <a:p>
            <a:pPr algn="ctr"/>
            <a:r>
              <a:rPr lang="en-GB" dirty="0"/>
              <a:t>Setters y Getters</a:t>
            </a:r>
            <a:endParaRPr lang="en-US" dirty="0"/>
          </a:p>
        </p:txBody>
      </p:sp>
      <p:sp>
        <p:nvSpPr>
          <p:cNvPr id="3" name="Content Placeholder 2">
            <a:extLst>
              <a:ext uri="{FF2B5EF4-FFF2-40B4-BE49-F238E27FC236}">
                <a16:creationId xmlns:a16="http://schemas.microsoft.com/office/drawing/2014/main" id="{D328C0B6-F04B-A4A5-AB70-8E61C9F1E402}"/>
              </a:ext>
            </a:extLst>
          </p:cNvPr>
          <p:cNvSpPr>
            <a:spLocks noGrp="1"/>
          </p:cNvSpPr>
          <p:nvPr>
            <p:ph idx="1"/>
          </p:nvPr>
        </p:nvSpPr>
        <p:spPr>
          <a:xfrm>
            <a:off x="411602" y="1299462"/>
            <a:ext cx="6143108" cy="4869314"/>
          </a:xfrm>
        </p:spPr>
        <p:txBody>
          <a:bodyPr vert="horz" lIns="91440" tIns="45720" rIns="91440" bIns="45720" rtlCol="0" anchor="t">
            <a:noAutofit/>
          </a:bodyPr>
          <a:lstStyle/>
          <a:p>
            <a:pPr>
              <a:lnSpc>
                <a:spcPct val="120000"/>
              </a:lnSpc>
              <a:spcBef>
                <a:spcPts val="0"/>
              </a:spcBef>
            </a:pPr>
            <a:r>
              <a:rPr lang="es-ES" sz="1400" dirty="0"/>
              <a:t>Los </a:t>
            </a:r>
            <a:r>
              <a:rPr lang="es-ES" sz="1400" dirty="0" err="1"/>
              <a:t>getters</a:t>
            </a:r>
            <a:r>
              <a:rPr lang="es-ES" sz="1400" dirty="0"/>
              <a:t> y </a:t>
            </a:r>
            <a:r>
              <a:rPr lang="es-ES" sz="1400" dirty="0" err="1"/>
              <a:t>setters</a:t>
            </a:r>
            <a:r>
              <a:rPr lang="es-ES" sz="1400" dirty="0"/>
              <a:t> son métodos públicos que permiten acceder y modificar atributos privados de una clase, respectivamente. Sirven para encapsular la lógica de acceso a los atributos de una clase, brindando control sobre la lectura y escritura de estos valores. Esto facilita el mantenimiento del código y permite agregar validaciones o lógica adicional antes de leer o escribir un atributo. </a:t>
            </a:r>
          </a:p>
          <a:p>
            <a:pPr>
              <a:lnSpc>
                <a:spcPct val="120000"/>
              </a:lnSpc>
              <a:spcBef>
                <a:spcPts val="0"/>
              </a:spcBef>
            </a:pPr>
            <a:r>
              <a:rPr lang="es-ES" sz="1400" dirty="0"/>
              <a:t>¿Para qué sirven?</a:t>
            </a:r>
          </a:p>
          <a:p>
            <a:pPr marL="285750" indent="-285750">
              <a:lnSpc>
                <a:spcPct val="120000"/>
              </a:lnSpc>
              <a:spcBef>
                <a:spcPts val="0"/>
              </a:spcBef>
              <a:buFont typeface="Arial" panose="020B0604020202020204" pitchFamily="34" charset="0"/>
              <a:buChar char="•"/>
            </a:pPr>
            <a:r>
              <a:rPr lang="es-ES" sz="1400" b="1" dirty="0"/>
              <a:t>Encapsulación</a:t>
            </a:r>
            <a:r>
              <a:rPr lang="es-ES" sz="1400" dirty="0"/>
              <a:t>: Permite que solo los métodos de la clase puedan acceder directamente a los atributos privados. </a:t>
            </a:r>
          </a:p>
          <a:p>
            <a:pPr marL="285750" indent="-285750">
              <a:lnSpc>
                <a:spcPct val="120000"/>
              </a:lnSpc>
              <a:spcBef>
                <a:spcPts val="0"/>
              </a:spcBef>
              <a:buFont typeface="Arial" panose="020B0604020202020204" pitchFamily="34" charset="0"/>
              <a:buChar char="•"/>
            </a:pPr>
            <a:r>
              <a:rPr lang="es-ES" sz="1400" b="1" dirty="0"/>
              <a:t>Control de Acceso</a:t>
            </a:r>
            <a:r>
              <a:rPr lang="es-ES" sz="1400" dirty="0"/>
              <a:t>: Permiten controlar cómo se accede y modifica la información de la clase.</a:t>
            </a:r>
          </a:p>
          <a:p>
            <a:pPr marL="285750" indent="-285750">
              <a:lnSpc>
                <a:spcPct val="120000"/>
              </a:lnSpc>
              <a:spcBef>
                <a:spcPts val="0"/>
              </a:spcBef>
              <a:buFont typeface="Arial" panose="020B0604020202020204" pitchFamily="34" charset="0"/>
              <a:buChar char="•"/>
            </a:pPr>
            <a:r>
              <a:rPr lang="es-ES" sz="1400" b="1" dirty="0"/>
              <a:t>Mantenimiento del Código</a:t>
            </a:r>
            <a:r>
              <a:rPr lang="es-ES" sz="1400" dirty="0"/>
              <a:t>: Evitan que los usuarios cambien directamente los atributos privados de la clase.</a:t>
            </a:r>
          </a:p>
          <a:p>
            <a:pPr marL="285750" indent="-285750">
              <a:lnSpc>
                <a:spcPct val="120000"/>
              </a:lnSpc>
              <a:spcBef>
                <a:spcPts val="0"/>
              </a:spcBef>
              <a:buFont typeface="Arial" panose="020B0604020202020204" pitchFamily="34" charset="0"/>
              <a:buChar char="•"/>
            </a:pPr>
            <a:r>
              <a:rPr lang="es-ES" sz="1400" b="1" dirty="0"/>
              <a:t>Flexibilidad</a:t>
            </a:r>
            <a:r>
              <a:rPr lang="es-ES" sz="1400" dirty="0"/>
              <a:t>: Facilita la modificación del código, permitiendo cambiar la implementación de un atributo sin afectar el código que utiliza la clase. </a:t>
            </a:r>
          </a:p>
        </p:txBody>
      </p:sp>
      <p:pic>
        <p:nvPicPr>
          <p:cNvPr id="5" name="Picture 4">
            <a:extLst>
              <a:ext uri="{FF2B5EF4-FFF2-40B4-BE49-F238E27FC236}">
                <a16:creationId xmlns:a16="http://schemas.microsoft.com/office/drawing/2014/main" id="{040C0469-F15E-0E40-7BCF-0B0A8AAEDA71}"/>
              </a:ext>
            </a:extLst>
          </p:cNvPr>
          <p:cNvPicPr>
            <a:picLocks noChangeAspect="1"/>
          </p:cNvPicPr>
          <p:nvPr/>
        </p:nvPicPr>
        <p:blipFill>
          <a:blip r:embed="rId3"/>
          <a:stretch>
            <a:fillRect/>
          </a:stretch>
        </p:blipFill>
        <p:spPr>
          <a:xfrm>
            <a:off x="7448424" y="1147479"/>
            <a:ext cx="3143689" cy="4744112"/>
          </a:xfrm>
          <a:prstGeom prst="rect">
            <a:avLst/>
          </a:prstGeom>
        </p:spPr>
      </p:pic>
    </p:spTree>
    <p:extLst>
      <p:ext uri="{BB962C8B-B14F-4D97-AF65-F5344CB8AC3E}">
        <p14:creationId xmlns:p14="http://schemas.microsoft.com/office/powerpoint/2010/main" val="180294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40CC-559B-3F9D-D3CA-3B359B61B13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7067D1F-AA82-D765-3E4F-5BDC4B70B6C3}"/>
              </a:ext>
            </a:extLst>
          </p:cNvPr>
          <p:cNvSpPr>
            <a:spLocks noGrp="1"/>
          </p:cNvSpPr>
          <p:nvPr>
            <p:ph type="title"/>
          </p:nvPr>
        </p:nvSpPr>
        <p:spPr>
          <a:xfrm>
            <a:off x="1258452" y="484360"/>
            <a:ext cx="7994189" cy="796234"/>
          </a:xfrm>
        </p:spPr>
        <p:txBody>
          <a:bodyPr/>
          <a:lstStyle/>
          <a:p>
            <a:r>
              <a:rPr lang="en-GB" sz="4000" dirty="0" err="1"/>
              <a:t>Ejercicios</a:t>
            </a:r>
            <a:endParaRPr lang="en-US" sz="4000" dirty="0"/>
          </a:p>
        </p:txBody>
      </p:sp>
      <p:sp>
        <p:nvSpPr>
          <p:cNvPr id="8" name="Content Placeholder 2">
            <a:extLst>
              <a:ext uri="{FF2B5EF4-FFF2-40B4-BE49-F238E27FC236}">
                <a16:creationId xmlns:a16="http://schemas.microsoft.com/office/drawing/2014/main" id="{5DC222F4-29F8-739C-A184-638DED6C715E}"/>
              </a:ext>
            </a:extLst>
          </p:cNvPr>
          <p:cNvSpPr txBox="1">
            <a:spLocks/>
          </p:cNvSpPr>
          <p:nvPr/>
        </p:nvSpPr>
        <p:spPr>
          <a:xfrm>
            <a:off x="1178542" y="1407353"/>
            <a:ext cx="6046124" cy="419674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Clase Punto2D</a:t>
            </a:r>
          </a:p>
          <a:p>
            <a:pPr lvl="1"/>
            <a:r>
              <a:rPr lang="es-ES" sz="1200" dirty="0"/>
              <a:t>Atributos privados x, y.</a:t>
            </a:r>
          </a:p>
          <a:p>
            <a:pPr lvl="1"/>
            <a:r>
              <a:rPr lang="es-ES" sz="1200" dirty="0"/>
              <a:t>Métodos mover(</a:t>
            </a:r>
            <a:r>
              <a:rPr lang="es-ES" sz="1200" dirty="0" err="1"/>
              <a:t>dx</a:t>
            </a:r>
            <a:r>
              <a:rPr lang="es-ES" sz="1200" dirty="0"/>
              <a:t>, </a:t>
            </a:r>
            <a:r>
              <a:rPr lang="es-ES" sz="1200" dirty="0" err="1"/>
              <a:t>dy</a:t>
            </a:r>
            <a:r>
              <a:rPr lang="es-ES" sz="1200" dirty="0"/>
              <a:t>), mostrar(), </a:t>
            </a:r>
            <a:r>
              <a:rPr lang="es-ES" sz="1200" dirty="0" err="1"/>
              <a:t>getX</a:t>
            </a:r>
            <a:r>
              <a:rPr lang="es-ES" sz="1200" dirty="0"/>
              <a:t>(), </a:t>
            </a:r>
            <a:r>
              <a:rPr lang="es-ES" sz="1200" dirty="0" err="1"/>
              <a:t>getY</a:t>
            </a:r>
            <a:r>
              <a:rPr lang="es-ES" sz="1200" dirty="0"/>
              <a:t>().</a:t>
            </a:r>
          </a:p>
          <a:p>
            <a:pPr lvl="1"/>
            <a:r>
              <a:rPr lang="es-ES" sz="1200" dirty="0"/>
              <a:t>Constructor que reciba las coordenadas iniciales.</a:t>
            </a:r>
          </a:p>
          <a:p>
            <a:r>
              <a:rPr lang="es-ES" sz="1600" dirty="0"/>
              <a:t>Clase Persona</a:t>
            </a:r>
          </a:p>
          <a:p>
            <a:pPr lvl="1"/>
            <a:r>
              <a:rPr lang="es-ES" sz="1200" dirty="0"/>
              <a:t>Atributos privados: nombre, edad.</a:t>
            </a:r>
          </a:p>
          <a:p>
            <a:pPr lvl="1"/>
            <a:r>
              <a:rPr lang="es-ES" sz="1200" dirty="0"/>
              <a:t>Métodos </a:t>
            </a:r>
            <a:r>
              <a:rPr lang="es-ES" sz="1200" dirty="0" err="1"/>
              <a:t>setEdad</a:t>
            </a:r>
            <a:r>
              <a:rPr lang="es-ES" sz="1200" dirty="0"/>
              <a:t>(</a:t>
            </a:r>
            <a:r>
              <a:rPr lang="es-ES" sz="1200" dirty="0" err="1"/>
              <a:t>int</a:t>
            </a:r>
            <a:r>
              <a:rPr lang="es-ES" sz="1200" dirty="0"/>
              <a:t>) que no permita edad negativa.</a:t>
            </a:r>
          </a:p>
          <a:p>
            <a:pPr lvl="1"/>
            <a:r>
              <a:rPr lang="es-ES" sz="1200" dirty="0" err="1"/>
              <a:t>esMayorEdad</a:t>
            </a:r>
            <a:r>
              <a:rPr lang="es-ES" sz="1200" dirty="0"/>
              <a:t>() retorna true si edad &gt;= 18.</a:t>
            </a:r>
          </a:p>
          <a:p>
            <a:pPr lvl="1"/>
            <a:r>
              <a:rPr lang="es-ES" sz="1200" dirty="0"/>
              <a:t>mostrar() imprime datos.</a:t>
            </a:r>
          </a:p>
          <a:p>
            <a:r>
              <a:rPr lang="es-ES" sz="1600" dirty="0"/>
              <a:t>Clase Video</a:t>
            </a:r>
          </a:p>
          <a:p>
            <a:pPr lvl="1"/>
            <a:r>
              <a:rPr lang="es-ES" sz="1200" dirty="0"/>
              <a:t>Atributos: titulo, </a:t>
            </a:r>
            <a:r>
              <a:rPr lang="es-ES" sz="1200" dirty="0" err="1"/>
              <a:t>duracionMin</a:t>
            </a:r>
            <a:r>
              <a:rPr lang="es-ES" sz="1200" dirty="0"/>
              <a:t> (en minutos), vista (booleano).</a:t>
            </a:r>
          </a:p>
          <a:p>
            <a:pPr lvl="1"/>
            <a:r>
              <a:rPr lang="es-ES" sz="1200" dirty="0"/>
              <a:t>Métodos para marcar como visto (ver()), mostrar </a:t>
            </a:r>
            <a:r>
              <a:rPr lang="es-ES" sz="1200" dirty="0" err="1"/>
              <a:t>info</a:t>
            </a:r>
            <a:r>
              <a:rPr lang="es-ES" sz="1200" dirty="0"/>
              <a:t>, y saber si ya se vio.</a:t>
            </a:r>
          </a:p>
          <a:p>
            <a:r>
              <a:rPr lang="es-ES" sz="1600" dirty="0"/>
              <a:t>Clase Círculo</a:t>
            </a:r>
          </a:p>
          <a:p>
            <a:pPr lvl="1"/>
            <a:r>
              <a:rPr lang="es-ES" sz="1200" dirty="0"/>
              <a:t>Atributo radio.</a:t>
            </a:r>
          </a:p>
          <a:p>
            <a:pPr lvl="1"/>
            <a:r>
              <a:rPr lang="es-ES" sz="1200" dirty="0"/>
              <a:t>Métodos: </a:t>
            </a:r>
            <a:r>
              <a:rPr lang="es-ES" sz="1200" dirty="0" err="1"/>
              <a:t>area</a:t>
            </a:r>
            <a:r>
              <a:rPr lang="es-ES" sz="1200" dirty="0"/>
              <a:t>(), </a:t>
            </a:r>
            <a:r>
              <a:rPr lang="es-ES" sz="1200" dirty="0" err="1"/>
              <a:t>perimetro</a:t>
            </a:r>
            <a:r>
              <a:rPr lang="es-ES" sz="1200" dirty="0"/>
              <a:t>(), </a:t>
            </a:r>
            <a:r>
              <a:rPr lang="es-ES" sz="1200" dirty="0" err="1"/>
              <a:t>setRadio</a:t>
            </a:r>
            <a:r>
              <a:rPr lang="es-ES" sz="1200" dirty="0"/>
              <a:t>() con validación.</a:t>
            </a:r>
          </a:p>
          <a:p>
            <a:pPr lvl="1"/>
            <a:r>
              <a:rPr lang="es-ES" sz="1200" dirty="0"/>
              <a:t>Usa </a:t>
            </a:r>
            <a:r>
              <a:rPr lang="es-ES" sz="1200" dirty="0" err="1"/>
              <a:t>getRadio</a:t>
            </a:r>
            <a:r>
              <a:rPr lang="es-ES" sz="1200" dirty="0"/>
              <a:t>() y mostrar().</a:t>
            </a:r>
          </a:p>
        </p:txBody>
      </p:sp>
    </p:spTree>
    <p:extLst>
      <p:ext uri="{BB962C8B-B14F-4D97-AF65-F5344CB8AC3E}">
        <p14:creationId xmlns:p14="http://schemas.microsoft.com/office/powerpoint/2010/main" val="139993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{29ABAD0E-48C1-4E10-BB90-972172E3F2E4}tf45331398_win32</Template>
  <TotalTime>927</TotalTime>
  <Words>660</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Curso de C++</vt:lpstr>
      <vt:lpstr>Constructores</vt:lpstr>
      <vt:lpstr>Encapsulamiento</vt:lpstr>
      <vt:lpstr>Setters y Getters</vt:lpstr>
      <vt:lpstr>Ejercicios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Marko Echevarria Narrea</dc:creator>
  <cp:lastModifiedBy>Marko Echevarria Narrea</cp:lastModifiedBy>
  <cp:revision>13</cp:revision>
  <dcterms:created xsi:type="dcterms:W3CDTF">2025-04-05T13:16:21Z</dcterms:created>
  <dcterms:modified xsi:type="dcterms:W3CDTF">2025-05-03T18:55:39Z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