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391" r:id="rId7"/>
    <p:sldId id="411" r:id="rId8"/>
    <p:sldId id="406" r:id="rId9"/>
    <p:sldId id="409" r:id="rId10"/>
    <p:sldId id="412" r:id="rId11"/>
    <p:sldId id="413" r:id="rId12"/>
    <p:sldId id="3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327" autoAdjust="0"/>
  </p:normalViewPr>
  <p:slideViewPr>
    <p:cSldViewPr snapToGrid="0">
      <p:cViewPr varScale="1">
        <p:scale>
          <a:sx n="124" d="100"/>
          <a:sy n="124" d="100"/>
        </p:scale>
        <p:origin x="23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BF2A4-6390-3C48-594C-8E17C0D5CA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764CED-083C-B239-4B56-279447E87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6E6C9A-4169-9E65-CD5B-09E43FD49E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8ACC01-4CE9-A92B-76A1-E8A33FD24003}"/>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80272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B5778-4A9A-273B-DF04-E7A2DED97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0D69C0-5AF5-C738-05AB-68D21D112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27EDD-B3E8-C664-47A6-BCAEE36ED4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3E4731-E0EC-3390-B761-FF2CF08FA6AD}"/>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91735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ED248-3D46-86C3-CF56-3EEFD9EF03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D8C94-B598-AA85-800D-9BC88AA4D6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9F7B9-CCAB-C2A4-7A8F-DD7FC9EFFF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F3E267-FFDB-F181-9741-554C8692F67A}"/>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42416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mongodb.com/try/download/community-kubernetes-operator"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188786" y="4658264"/>
            <a:ext cx="4244196" cy="497312"/>
          </a:xfrm>
        </p:spPr>
        <p:txBody>
          <a:bodyPr/>
          <a:lstStyle/>
          <a:p>
            <a:r>
              <a:rPr lang="en-US" sz="3600" dirty="0"/>
              <a:t>Curso de MongoDB</a:t>
            </a:r>
          </a:p>
        </p:txBody>
      </p:sp>
      <p:sp>
        <p:nvSpPr>
          <p:cNvPr id="3" name="Title 1">
            <a:extLst>
              <a:ext uri="{FF2B5EF4-FFF2-40B4-BE49-F238E27FC236}">
                <a16:creationId xmlns:a16="http://schemas.microsoft.com/office/drawing/2014/main" id="{38BE18AA-823C-CC53-C526-368D35C27709}"/>
              </a:ext>
            </a:extLst>
          </p:cNvPr>
          <p:cNvSpPr txBox="1">
            <a:spLocks/>
          </p:cNvSpPr>
          <p:nvPr/>
        </p:nvSpPr>
        <p:spPr>
          <a:xfrm>
            <a:off x="3329795" y="1311215"/>
            <a:ext cx="7962181" cy="2367951"/>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Sesión 1: </a:t>
            </a:r>
            <a:r>
              <a:rPr lang="en-US" dirty="0" err="1"/>
              <a:t>Introducción</a:t>
            </a:r>
            <a:r>
              <a:rPr lang="en-US" dirty="0"/>
              <a:t> a MongoDB y su estructura</a:t>
            </a:r>
          </a:p>
        </p:txBody>
      </p:sp>
      <p:pic>
        <p:nvPicPr>
          <p:cNvPr id="1026" name="Picture 2" descr="MongoDB Logo - símbolo, significado logotipo, historia, PNG">
            <a:extLst>
              <a:ext uri="{FF2B5EF4-FFF2-40B4-BE49-F238E27FC236}">
                <a16:creationId xmlns:a16="http://schemas.microsoft.com/office/drawing/2014/main" id="{90A7C957-2519-B5DA-6DD0-39144F43F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095" y="4658264"/>
            <a:ext cx="3519578" cy="219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445674"/>
            <a:ext cx="6528739" cy="1337405"/>
          </a:xfrm>
        </p:spPr>
        <p:txBody>
          <a:bodyPr/>
          <a:lstStyle/>
          <a:p>
            <a:r>
              <a:rPr lang="en-GB" dirty="0"/>
              <a:t>¿Qué es MongoDB?</a:t>
            </a:r>
            <a:endParaRPr lang="en-US" dirty="0"/>
          </a:p>
        </p:txBody>
      </p:sp>
      <p:sp>
        <p:nvSpPr>
          <p:cNvPr id="7" name="Text Placeholder 6">
            <a:extLst>
              <a:ext uri="{FF2B5EF4-FFF2-40B4-BE49-F238E27FC236}">
                <a16:creationId xmlns:a16="http://schemas.microsoft.com/office/drawing/2014/main" id="{F70BD87D-F7DA-961B-4024-A354DC87D168}"/>
              </a:ext>
            </a:extLst>
          </p:cNvPr>
          <p:cNvSpPr txBox="1">
            <a:spLocks/>
          </p:cNvSpPr>
          <p:nvPr/>
        </p:nvSpPr>
        <p:spPr>
          <a:xfrm>
            <a:off x="594360" y="2163492"/>
            <a:ext cx="5584498" cy="1218460"/>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MongoDB es una base de datos NoSQL de código abierto que almacena datos en documentos JSON. Es una alternativa a las bases de datos relacionales tradicionales que usan tablas. </a:t>
            </a:r>
          </a:p>
        </p:txBody>
      </p:sp>
      <p:sp>
        <p:nvSpPr>
          <p:cNvPr id="8" name="Text Placeholder 6">
            <a:extLst>
              <a:ext uri="{FF2B5EF4-FFF2-40B4-BE49-F238E27FC236}">
                <a16:creationId xmlns:a16="http://schemas.microsoft.com/office/drawing/2014/main" id="{FD67E2B8-6331-135B-CA7F-64E91EDC245E}"/>
              </a:ext>
            </a:extLst>
          </p:cNvPr>
          <p:cNvSpPr txBox="1">
            <a:spLocks/>
          </p:cNvSpPr>
          <p:nvPr/>
        </p:nvSpPr>
        <p:spPr>
          <a:xfrm>
            <a:off x="594360" y="3429000"/>
            <a:ext cx="5770930" cy="2847513"/>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Características de MongoDB</a:t>
            </a:r>
          </a:p>
          <a:p>
            <a:pPr>
              <a:lnSpc>
                <a:spcPct val="120000"/>
              </a:lnSpc>
              <a:spcBef>
                <a:spcPts val="200"/>
              </a:spcBef>
              <a:spcAft>
                <a:spcPts val="200"/>
              </a:spcAft>
            </a:pPr>
            <a:r>
              <a:rPr lang="es-ES" sz="1400" dirty="0"/>
              <a:t>Es flexible y puede evolucionar para adaptarse a los cambios en la aplicación </a:t>
            </a:r>
          </a:p>
          <a:p>
            <a:pPr>
              <a:lnSpc>
                <a:spcPct val="120000"/>
              </a:lnSpc>
              <a:spcBef>
                <a:spcPts val="200"/>
              </a:spcBef>
              <a:spcAft>
                <a:spcPts val="200"/>
              </a:spcAft>
            </a:pPr>
            <a:r>
              <a:rPr lang="es-ES" sz="1400" dirty="0"/>
              <a:t>Es escalable y permite agregar datos en múltiples entornos.</a:t>
            </a:r>
          </a:p>
          <a:p>
            <a:pPr>
              <a:lnSpc>
                <a:spcPct val="120000"/>
              </a:lnSpc>
              <a:spcBef>
                <a:spcPts val="200"/>
              </a:spcBef>
              <a:spcAft>
                <a:spcPts val="200"/>
              </a:spcAft>
            </a:pPr>
            <a:r>
              <a:rPr lang="es-ES" sz="1400" dirty="0"/>
              <a:t>Es compatible con varios lenguajes de programación, como Python, PHP, Ruby, Node.js, C++, Scala y JavaScript </a:t>
            </a:r>
          </a:p>
          <a:p>
            <a:pPr>
              <a:lnSpc>
                <a:spcPct val="120000"/>
              </a:lnSpc>
              <a:spcBef>
                <a:spcPts val="200"/>
              </a:spcBef>
              <a:spcAft>
                <a:spcPts val="200"/>
              </a:spcAft>
            </a:pPr>
            <a:r>
              <a:rPr lang="es-ES" sz="1400" dirty="0"/>
              <a:t>Tiene un rendimiento superior a otras bases de datos </a:t>
            </a:r>
          </a:p>
          <a:p>
            <a:pPr>
              <a:lnSpc>
                <a:spcPct val="120000"/>
              </a:lnSpc>
              <a:spcBef>
                <a:spcPts val="200"/>
              </a:spcBef>
              <a:spcAft>
                <a:spcPts val="200"/>
              </a:spcAft>
            </a:pPr>
            <a:r>
              <a:rPr lang="es-ES" sz="1400" dirty="0"/>
              <a:t>Permite manejar consultas ad hoc que no requieren esquemas predefinidos </a:t>
            </a:r>
          </a:p>
          <a:p>
            <a:endParaRPr lang="es-ES" sz="1600" dirty="0"/>
          </a:p>
        </p:txBody>
      </p:sp>
      <p:sp>
        <p:nvSpPr>
          <p:cNvPr id="9" name="Text Placeholder 6">
            <a:extLst>
              <a:ext uri="{FF2B5EF4-FFF2-40B4-BE49-F238E27FC236}">
                <a16:creationId xmlns:a16="http://schemas.microsoft.com/office/drawing/2014/main" id="{B7D27F13-AC2E-D8E3-0002-F61E0C564AED}"/>
              </a:ext>
            </a:extLst>
          </p:cNvPr>
          <p:cNvSpPr txBox="1">
            <a:spLocks/>
          </p:cNvSpPr>
          <p:nvPr/>
        </p:nvSpPr>
        <p:spPr>
          <a:xfrm>
            <a:off x="6960092" y="3429000"/>
            <a:ext cx="4493077" cy="2583842"/>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Usos de MongoDB </a:t>
            </a:r>
          </a:p>
          <a:p>
            <a:pPr>
              <a:lnSpc>
                <a:spcPct val="120000"/>
              </a:lnSpc>
              <a:spcBef>
                <a:spcPts val="200"/>
              </a:spcBef>
              <a:spcAft>
                <a:spcPts val="200"/>
              </a:spcAft>
            </a:pPr>
            <a:r>
              <a:rPr lang="es-ES" sz="1400" dirty="0"/>
              <a:t>Administración de contenidos en sistemas con grandes cantidades de documentos</a:t>
            </a:r>
          </a:p>
          <a:p>
            <a:pPr>
              <a:lnSpc>
                <a:spcPct val="120000"/>
              </a:lnSpc>
              <a:spcBef>
                <a:spcPts val="200"/>
              </a:spcBef>
              <a:spcAft>
                <a:spcPts val="200"/>
              </a:spcAft>
            </a:pPr>
            <a:r>
              <a:rPr lang="es-ES" sz="1400" dirty="0"/>
              <a:t>Proyectos que necesitan de escalabilidad</a:t>
            </a:r>
          </a:p>
          <a:p>
            <a:pPr>
              <a:lnSpc>
                <a:spcPct val="120000"/>
              </a:lnSpc>
              <a:spcBef>
                <a:spcPts val="200"/>
              </a:spcBef>
              <a:spcAft>
                <a:spcPts val="200"/>
              </a:spcAft>
            </a:pPr>
            <a:r>
              <a:rPr lang="es-ES" sz="1400" dirty="0"/>
              <a:t>Almacenar, procesar y analizar grandes cantidades de datos</a:t>
            </a:r>
          </a:p>
          <a:p>
            <a:pPr>
              <a:lnSpc>
                <a:spcPct val="120000"/>
              </a:lnSpc>
              <a:spcBef>
                <a:spcPts val="200"/>
              </a:spcBef>
              <a:spcAft>
                <a:spcPts val="200"/>
              </a:spcAft>
            </a:pPr>
            <a:r>
              <a:rPr lang="es-ES" sz="1400" dirty="0"/>
              <a:t>Analítica en tiempo real</a:t>
            </a:r>
          </a:p>
          <a:p>
            <a:pPr>
              <a:lnSpc>
                <a:spcPct val="120000"/>
              </a:lnSpc>
              <a:spcBef>
                <a:spcPts val="200"/>
              </a:spcBef>
              <a:spcAft>
                <a:spcPts val="200"/>
              </a:spcAft>
            </a:pPr>
            <a:r>
              <a:rPr lang="es-ES" sz="1400" dirty="0"/>
              <a:t>Equilibrio de carga</a:t>
            </a:r>
          </a:p>
          <a:p>
            <a:endParaRPr lang="es-ES" sz="1600"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 name="Title 1">
            <a:extLst>
              <a:ext uri="{FF2B5EF4-FFF2-40B4-BE49-F238E27FC236}">
                <a16:creationId xmlns:a16="http://schemas.microsoft.com/office/drawing/2014/main" id="{D9AC2AE3-3209-504B-ECE6-AE833CE5C080}"/>
              </a:ext>
            </a:extLst>
          </p:cNvPr>
          <p:cNvSpPr>
            <a:spLocks noGrp="1"/>
          </p:cNvSpPr>
          <p:nvPr>
            <p:ph type="title"/>
          </p:nvPr>
        </p:nvSpPr>
        <p:spPr>
          <a:xfrm>
            <a:off x="594361" y="960504"/>
            <a:ext cx="3946904" cy="822575"/>
          </a:xfrm>
        </p:spPr>
        <p:txBody>
          <a:bodyPr/>
          <a:lstStyle/>
          <a:p>
            <a:r>
              <a:rPr lang="en-GB" dirty="0"/>
              <a:t>SQL vs NoSQL</a:t>
            </a:r>
            <a:endParaRPr lang="en-US" dirty="0"/>
          </a:p>
        </p:txBody>
      </p:sp>
      <p:sp>
        <p:nvSpPr>
          <p:cNvPr id="8" name="Text Placeholder 6">
            <a:extLst>
              <a:ext uri="{FF2B5EF4-FFF2-40B4-BE49-F238E27FC236}">
                <a16:creationId xmlns:a16="http://schemas.microsoft.com/office/drawing/2014/main" id="{AB4B75CA-6B05-8437-FC47-2C228C23BDCB}"/>
              </a:ext>
            </a:extLst>
          </p:cNvPr>
          <p:cNvSpPr txBox="1">
            <a:spLocks/>
          </p:cNvSpPr>
          <p:nvPr/>
        </p:nvSpPr>
        <p:spPr>
          <a:xfrm>
            <a:off x="602578" y="2117579"/>
            <a:ext cx="5770930" cy="2847513"/>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Bases de Datos SQL (Relacionales)</a:t>
            </a:r>
          </a:p>
          <a:p>
            <a:pPr>
              <a:lnSpc>
                <a:spcPct val="120000"/>
              </a:lnSpc>
              <a:spcBef>
                <a:spcPts val="200"/>
              </a:spcBef>
              <a:spcAft>
                <a:spcPts val="200"/>
              </a:spcAft>
            </a:pPr>
            <a:r>
              <a:rPr lang="es-ES" sz="1400" dirty="0"/>
              <a:t>Datos estructurados en tablas con filas y columnas.</a:t>
            </a:r>
          </a:p>
          <a:p>
            <a:pPr>
              <a:lnSpc>
                <a:spcPct val="120000"/>
              </a:lnSpc>
              <a:spcBef>
                <a:spcPts val="200"/>
              </a:spcBef>
              <a:spcAft>
                <a:spcPts val="200"/>
              </a:spcAft>
            </a:pPr>
            <a:r>
              <a:rPr lang="es-ES" sz="1400" dirty="0"/>
              <a:t>Esquema fijo y relaciones estrictas entre tablas.</a:t>
            </a:r>
          </a:p>
          <a:p>
            <a:pPr>
              <a:lnSpc>
                <a:spcPct val="120000"/>
              </a:lnSpc>
              <a:spcBef>
                <a:spcPts val="200"/>
              </a:spcBef>
              <a:spcAft>
                <a:spcPts val="200"/>
              </a:spcAft>
            </a:pPr>
            <a:r>
              <a:rPr lang="es-ES" sz="1400" dirty="0"/>
              <a:t>Usan SQL para manipulación de datos.</a:t>
            </a:r>
          </a:p>
          <a:p>
            <a:pPr>
              <a:lnSpc>
                <a:spcPct val="120000"/>
              </a:lnSpc>
              <a:spcBef>
                <a:spcPts val="200"/>
              </a:spcBef>
              <a:spcAft>
                <a:spcPts val="200"/>
              </a:spcAft>
            </a:pPr>
            <a:r>
              <a:rPr lang="es-ES" sz="1400" dirty="0"/>
              <a:t>Ejemplos: MySQL, PostgreSQL, SQL Server.</a:t>
            </a:r>
            <a:endParaRPr lang="es-ES" sz="1600" dirty="0"/>
          </a:p>
        </p:txBody>
      </p:sp>
      <p:sp>
        <p:nvSpPr>
          <p:cNvPr id="9" name="Text Placeholder 6">
            <a:extLst>
              <a:ext uri="{FF2B5EF4-FFF2-40B4-BE49-F238E27FC236}">
                <a16:creationId xmlns:a16="http://schemas.microsoft.com/office/drawing/2014/main" id="{1FF9009E-BA9D-BB57-E910-374AD0710022}"/>
              </a:ext>
            </a:extLst>
          </p:cNvPr>
          <p:cNvSpPr txBox="1">
            <a:spLocks/>
          </p:cNvSpPr>
          <p:nvPr/>
        </p:nvSpPr>
        <p:spPr>
          <a:xfrm>
            <a:off x="6572250" y="2117579"/>
            <a:ext cx="4493077" cy="2583842"/>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pt-BR" sz="1600" dirty="0"/>
              <a:t>Bases de Datos NoSQL (MongoDB)</a:t>
            </a:r>
          </a:p>
          <a:p>
            <a:pPr>
              <a:lnSpc>
                <a:spcPct val="120000"/>
              </a:lnSpc>
              <a:spcBef>
                <a:spcPts val="200"/>
              </a:spcBef>
              <a:spcAft>
                <a:spcPts val="200"/>
              </a:spcAft>
            </a:pPr>
            <a:r>
              <a:rPr lang="es-ES" sz="1400" dirty="0"/>
              <a:t>Datos almacenados en documentos JSON/BSON.</a:t>
            </a:r>
          </a:p>
          <a:p>
            <a:pPr>
              <a:lnSpc>
                <a:spcPct val="120000"/>
              </a:lnSpc>
              <a:spcBef>
                <a:spcPts val="200"/>
              </a:spcBef>
              <a:spcAft>
                <a:spcPts val="200"/>
              </a:spcAft>
            </a:pPr>
            <a:r>
              <a:rPr lang="es-ES" sz="1400" dirty="0"/>
              <a:t>Esquema flexible y dinámico.</a:t>
            </a:r>
          </a:p>
          <a:p>
            <a:pPr>
              <a:lnSpc>
                <a:spcPct val="120000"/>
              </a:lnSpc>
              <a:spcBef>
                <a:spcPts val="200"/>
              </a:spcBef>
              <a:spcAft>
                <a:spcPts val="200"/>
              </a:spcAft>
            </a:pPr>
            <a:r>
              <a:rPr lang="es-ES" sz="1400" dirty="0"/>
              <a:t>Adecuado para grandes volúmenes de datos no estructurados.</a:t>
            </a:r>
          </a:p>
          <a:p>
            <a:pPr>
              <a:lnSpc>
                <a:spcPct val="120000"/>
              </a:lnSpc>
              <a:spcBef>
                <a:spcPts val="200"/>
              </a:spcBef>
              <a:spcAft>
                <a:spcPts val="200"/>
              </a:spcAft>
            </a:pPr>
            <a:r>
              <a:rPr lang="es-ES" sz="1400" dirty="0"/>
              <a:t>Ejemplo: MongoDB</a:t>
            </a:r>
            <a:endParaRPr lang="es-ES" sz="1600" dirty="0"/>
          </a:p>
        </p:txBody>
      </p:sp>
      <p:pic>
        <p:nvPicPr>
          <p:cNvPr id="1027" name="Picture 3" descr="Base de datos Relacionales - Diego Calvo">
            <a:extLst>
              <a:ext uri="{FF2B5EF4-FFF2-40B4-BE49-F238E27FC236}">
                <a16:creationId xmlns:a16="http://schemas.microsoft.com/office/drawing/2014/main" id="{20836130-3960-CD7E-029E-442D4DA15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78" y="4051817"/>
            <a:ext cx="38481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Bases de Datos NoSQL - Introducción - Código OnClick">
            <a:extLst>
              <a:ext uri="{FF2B5EF4-FFF2-40B4-BE49-F238E27FC236}">
                <a16:creationId xmlns:a16="http://schemas.microsoft.com/office/drawing/2014/main" id="{09EEF417-8CF0-985B-23D2-EB7B47274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4211146"/>
            <a:ext cx="4410075" cy="216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8C56A-C403-2AC5-BB98-7A14EA6CC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86209-A3B7-0BE0-E2F5-92125AA6B65A}"/>
              </a:ext>
            </a:extLst>
          </p:cNvPr>
          <p:cNvSpPr>
            <a:spLocks noGrp="1"/>
          </p:cNvSpPr>
          <p:nvPr>
            <p:ph type="title"/>
          </p:nvPr>
        </p:nvSpPr>
        <p:spPr>
          <a:xfrm>
            <a:off x="594360" y="389597"/>
            <a:ext cx="5149215" cy="1593507"/>
          </a:xfrm>
        </p:spPr>
        <p:txBody>
          <a:bodyPr/>
          <a:lstStyle/>
          <a:p>
            <a:r>
              <a:rPr lang="en-GB" dirty="0"/>
              <a:t>Bases de datos no relaciones</a:t>
            </a:r>
            <a:endParaRPr lang="en-US" dirty="0"/>
          </a:p>
        </p:txBody>
      </p:sp>
      <p:sp>
        <p:nvSpPr>
          <p:cNvPr id="7" name="Text Placeholder 6">
            <a:extLst>
              <a:ext uri="{FF2B5EF4-FFF2-40B4-BE49-F238E27FC236}">
                <a16:creationId xmlns:a16="http://schemas.microsoft.com/office/drawing/2014/main" id="{C9F58A8C-9CF4-C9AC-D2B2-68264C640507}"/>
              </a:ext>
            </a:extLst>
          </p:cNvPr>
          <p:cNvSpPr txBox="1">
            <a:spLocks/>
          </p:cNvSpPr>
          <p:nvPr/>
        </p:nvSpPr>
        <p:spPr>
          <a:xfrm>
            <a:off x="594360" y="2136243"/>
            <a:ext cx="5584498" cy="4893207"/>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Las bases de datos no relacionales, también conocidas como NoSQL, son sistemas de almacenamiento de datos que no se organizan en tablas. Son más flexibles que las bases de datos tradicionales y están pensadas para manejar grandes volúmenes de datos. </a:t>
            </a:r>
          </a:p>
          <a:p>
            <a:pPr marL="0" indent="0">
              <a:lnSpc>
                <a:spcPct val="120000"/>
              </a:lnSpc>
              <a:spcBef>
                <a:spcPts val="200"/>
              </a:spcBef>
              <a:spcAft>
                <a:spcPts val="200"/>
              </a:spcAft>
              <a:buFont typeface="Arial" panose="020B0604020202020204" pitchFamily="34" charset="0"/>
              <a:buNone/>
            </a:pPr>
            <a:r>
              <a:rPr lang="es-ES" sz="1600" dirty="0"/>
              <a:t>Cuándo usarlas </a:t>
            </a:r>
          </a:p>
          <a:p>
            <a:pPr>
              <a:lnSpc>
                <a:spcPct val="120000"/>
              </a:lnSpc>
              <a:spcBef>
                <a:spcPts val="200"/>
              </a:spcBef>
              <a:spcAft>
                <a:spcPts val="200"/>
              </a:spcAft>
            </a:pPr>
            <a:r>
              <a:rPr lang="es-ES" sz="1400" dirty="0"/>
              <a:t>Para aplicaciones web, redes sociales, análisis de datos en tiempo real</a:t>
            </a:r>
          </a:p>
          <a:p>
            <a:pPr>
              <a:lnSpc>
                <a:spcPct val="120000"/>
              </a:lnSpc>
              <a:spcBef>
                <a:spcPts val="200"/>
              </a:spcBef>
              <a:spcAft>
                <a:spcPts val="200"/>
              </a:spcAft>
            </a:pPr>
            <a:r>
              <a:rPr lang="es-ES" sz="1400" dirty="0"/>
              <a:t>Para aplicaciones móviles, de Internet de las Cosas (</a:t>
            </a:r>
            <a:r>
              <a:rPr lang="es-ES" sz="1400" dirty="0" err="1"/>
              <a:t>IoT</a:t>
            </a:r>
            <a:r>
              <a:rPr lang="es-ES" sz="1400" dirty="0"/>
              <a:t>) y de juegos</a:t>
            </a:r>
          </a:p>
          <a:p>
            <a:pPr>
              <a:lnSpc>
                <a:spcPct val="120000"/>
              </a:lnSpc>
              <a:spcBef>
                <a:spcPts val="200"/>
              </a:spcBef>
              <a:spcAft>
                <a:spcPts val="200"/>
              </a:spcAft>
            </a:pPr>
            <a:r>
              <a:rPr lang="es-ES" sz="1400" dirty="0"/>
              <a:t>Para proyectos de Big Data</a:t>
            </a:r>
          </a:p>
          <a:p>
            <a:pPr>
              <a:lnSpc>
                <a:spcPct val="120000"/>
              </a:lnSpc>
              <a:spcBef>
                <a:spcPts val="200"/>
              </a:spcBef>
              <a:spcAft>
                <a:spcPts val="200"/>
              </a:spcAft>
            </a:pPr>
            <a:r>
              <a:rPr lang="es-ES" sz="1400" dirty="0"/>
              <a:t>Para </a:t>
            </a:r>
            <a:r>
              <a:rPr lang="es-ES" sz="1400" dirty="0" err="1"/>
              <a:t>ecommerce</a:t>
            </a:r>
            <a:endParaRPr lang="es-ES" sz="1400" dirty="0"/>
          </a:p>
          <a:p>
            <a:pPr>
              <a:lnSpc>
                <a:spcPct val="120000"/>
              </a:lnSpc>
              <a:spcBef>
                <a:spcPts val="200"/>
              </a:spcBef>
              <a:spcAft>
                <a:spcPts val="200"/>
              </a:spcAft>
            </a:pPr>
            <a:r>
              <a:rPr lang="es-ES" sz="1400" dirty="0"/>
              <a:t>Para Data </a:t>
            </a:r>
            <a:r>
              <a:rPr lang="es-ES" sz="1400" dirty="0" err="1"/>
              <a:t>Science</a:t>
            </a:r>
            <a:endParaRPr lang="es-ES" sz="1400" dirty="0"/>
          </a:p>
          <a:p>
            <a:pPr>
              <a:lnSpc>
                <a:spcPct val="120000"/>
              </a:lnSpc>
              <a:spcBef>
                <a:spcPts val="200"/>
              </a:spcBef>
              <a:spcAft>
                <a:spcPts val="200"/>
              </a:spcAft>
            </a:pPr>
            <a:r>
              <a:rPr lang="es-ES" sz="1400" dirty="0"/>
              <a:t>Para sistemas que requieren una rápida iteración y evolución del esquema</a:t>
            </a:r>
          </a:p>
          <a:p>
            <a:pPr marL="0" indent="0">
              <a:lnSpc>
                <a:spcPct val="120000"/>
              </a:lnSpc>
              <a:spcBef>
                <a:spcPts val="200"/>
              </a:spcBef>
              <a:spcAft>
                <a:spcPts val="200"/>
              </a:spcAft>
              <a:buFont typeface="Arial" panose="020B0604020202020204" pitchFamily="34" charset="0"/>
              <a:buNone/>
            </a:pPr>
            <a:endParaRPr lang="es-ES" sz="1600" dirty="0"/>
          </a:p>
        </p:txBody>
      </p:sp>
      <p:sp>
        <p:nvSpPr>
          <p:cNvPr id="3" name="Text Placeholder 6">
            <a:extLst>
              <a:ext uri="{FF2B5EF4-FFF2-40B4-BE49-F238E27FC236}">
                <a16:creationId xmlns:a16="http://schemas.microsoft.com/office/drawing/2014/main" id="{571ABBE1-77DD-CFFB-3F88-974BADC0F92F}"/>
              </a:ext>
            </a:extLst>
          </p:cNvPr>
          <p:cNvSpPr txBox="1">
            <a:spLocks/>
          </p:cNvSpPr>
          <p:nvPr/>
        </p:nvSpPr>
        <p:spPr>
          <a:xfrm>
            <a:off x="6356985" y="2583919"/>
            <a:ext cx="5584498" cy="4369331"/>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Font typeface="Arial" panose="020B0604020202020204" pitchFamily="34" charset="0"/>
              <a:buNone/>
            </a:pPr>
            <a:r>
              <a:rPr lang="es-ES" sz="1600" dirty="0"/>
              <a:t>Características </a:t>
            </a:r>
          </a:p>
          <a:p>
            <a:pPr>
              <a:lnSpc>
                <a:spcPct val="120000"/>
              </a:lnSpc>
              <a:spcBef>
                <a:spcPts val="200"/>
              </a:spcBef>
              <a:spcAft>
                <a:spcPts val="200"/>
              </a:spcAft>
            </a:pPr>
            <a:r>
              <a:rPr lang="es-ES" sz="1400" dirty="0"/>
              <a:t>No utilizan el lenguaje SQL para realizar consultas.</a:t>
            </a:r>
          </a:p>
          <a:p>
            <a:pPr>
              <a:lnSpc>
                <a:spcPct val="120000"/>
              </a:lnSpc>
              <a:spcBef>
                <a:spcPts val="200"/>
              </a:spcBef>
              <a:spcAft>
                <a:spcPts val="200"/>
              </a:spcAft>
            </a:pPr>
            <a:r>
              <a:rPr lang="es-ES" sz="1400" dirty="0"/>
              <a:t>No trabajan con estructuras definidas.</a:t>
            </a:r>
          </a:p>
          <a:p>
            <a:pPr>
              <a:lnSpc>
                <a:spcPct val="120000"/>
              </a:lnSpc>
              <a:spcBef>
                <a:spcPts val="200"/>
              </a:spcBef>
              <a:spcAft>
                <a:spcPts val="200"/>
              </a:spcAft>
            </a:pPr>
            <a:r>
              <a:rPr lang="es-ES" sz="1400" dirty="0"/>
              <a:t>Son más actuales que las bases de datos relacionales.</a:t>
            </a:r>
          </a:p>
          <a:p>
            <a:pPr>
              <a:lnSpc>
                <a:spcPct val="120000"/>
              </a:lnSpc>
              <a:spcBef>
                <a:spcPts val="200"/>
              </a:spcBef>
              <a:spcAft>
                <a:spcPts val="200"/>
              </a:spcAft>
            </a:pPr>
            <a:r>
              <a:rPr lang="es-ES" sz="1400" dirty="0"/>
              <a:t>Son escalables y pueden crecer exponencialmente.</a:t>
            </a:r>
          </a:p>
          <a:p>
            <a:pPr>
              <a:lnSpc>
                <a:spcPct val="120000"/>
              </a:lnSpc>
              <a:spcBef>
                <a:spcPts val="200"/>
              </a:spcBef>
              <a:spcAft>
                <a:spcPts val="200"/>
              </a:spcAft>
            </a:pPr>
            <a:r>
              <a:rPr lang="es-ES" sz="1400" dirty="0"/>
              <a:t>Son ideales para el desarrollo ágil, iteraciones rápidas y envíos frecuentes de código.</a:t>
            </a:r>
          </a:p>
          <a:p>
            <a:pPr marL="0" indent="0">
              <a:lnSpc>
                <a:spcPct val="120000"/>
              </a:lnSpc>
              <a:spcBef>
                <a:spcPts val="200"/>
              </a:spcBef>
              <a:spcAft>
                <a:spcPts val="200"/>
              </a:spcAft>
              <a:buFont typeface="Arial" panose="020B0604020202020204" pitchFamily="34" charset="0"/>
              <a:buNone/>
            </a:pPr>
            <a:r>
              <a:rPr lang="es-ES" sz="1600" dirty="0"/>
              <a:t>Ventajas </a:t>
            </a:r>
          </a:p>
          <a:p>
            <a:pPr>
              <a:lnSpc>
                <a:spcPct val="120000"/>
              </a:lnSpc>
              <a:spcBef>
                <a:spcPts val="200"/>
              </a:spcBef>
              <a:spcAft>
                <a:spcPts val="200"/>
              </a:spcAft>
            </a:pPr>
            <a:r>
              <a:rPr lang="es-ES" sz="1400" dirty="0"/>
              <a:t>Responden a las necesidades de escalabilidad horizontal, </a:t>
            </a:r>
          </a:p>
          <a:p>
            <a:pPr>
              <a:lnSpc>
                <a:spcPct val="120000"/>
              </a:lnSpc>
              <a:spcBef>
                <a:spcPts val="200"/>
              </a:spcBef>
              <a:spcAft>
                <a:spcPts val="200"/>
              </a:spcAft>
            </a:pPr>
            <a:r>
              <a:rPr lang="es-ES" sz="1400" dirty="0"/>
              <a:t>No generan cuellos de botella, </a:t>
            </a:r>
          </a:p>
          <a:p>
            <a:pPr>
              <a:lnSpc>
                <a:spcPct val="120000"/>
              </a:lnSpc>
              <a:spcBef>
                <a:spcPts val="200"/>
              </a:spcBef>
              <a:spcAft>
                <a:spcPts val="200"/>
              </a:spcAft>
            </a:pPr>
            <a:r>
              <a:rPr lang="es-ES" sz="1400" dirty="0"/>
              <a:t>Escalamiento sencillo, </a:t>
            </a:r>
          </a:p>
          <a:p>
            <a:pPr>
              <a:lnSpc>
                <a:spcPct val="120000"/>
              </a:lnSpc>
              <a:spcBef>
                <a:spcPts val="200"/>
              </a:spcBef>
              <a:spcAft>
                <a:spcPts val="200"/>
              </a:spcAft>
            </a:pPr>
            <a:r>
              <a:rPr lang="es-ES" sz="1400" dirty="0"/>
              <a:t>Se ejecutan en </a:t>
            </a:r>
            <a:r>
              <a:rPr lang="es-ES" sz="1400" dirty="0" err="1"/>
              <a:t>clusters</a:t>
            </a:r>
            <a:r>
              <a:rPr lang="es-ES" sz="1400" dirty="0"/>
              <a:t> de máquinas baratas. </a:t>
            </a:r>
          </a:p>
        </p:txBody>
      </p:sp>
    </p:spTree>
    <p:extLst>
      <p:ext uri="{BB962C8B-B14F-4D97-AF65-F5344CB8AC3E}">
        <p14:creationId xmlns:p14="http://schemas.microsoft.com/office/powerpoint/2010/main" val="298864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73775" y="0"/>
            <a:ext cx="6118225" cy="6858000"/>
          </a:xfrm>
        </p:spPr>
      </p:pic>
      <p:pic>
        <p:nvPicPr>
          <p:cNvPr id="3074" name="Picture 2" descr="Crear tablas en SQL: Tutorial paso a paso">
            <a:extLst>
              <a:ext uri="{FF2B5EF4-FFF2-40B4-BE49-F238E27FC236}">
                <a16:creationId xmlns:a16="http://schemas.microsoft.com/office/drawing/2014/main" id="{7D05CE9D-DFCF-AFA4-58BF-5D4008FF8F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93" y="1807565"/>
            <a:ext cx="5112816" cy="39016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E5074CE-FDE3-D400-8E70-693CDB104C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98" t="2678" r="1027" b="4209"/>
          <a:stretch/>
        </p:blipFill>
        <p:spPr bwMode="auto">
          <a:xfrm>
            <a:off x="6156325" y="2032023"/>
            <a:ext cx="5953124" cy="318139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E2624C4-CD24-A346-4BE6-452C835EEF74}"/>
              </a:ext>
            </a:extLst>
          </p:cNvPr>
          <p:cNvSpPr>
            <a:spLocks noGrp="1"/>
          </p:cNvSpPr>
          <p:nvPr>
            <p:ph type="title"/>
          </p:nvPr>
        </p:nvSpPr>
        <p:spPr>
          <a:xfrm>
            <a:off x="574843" y="-1034233"/>
            <a:ext cx="4939666" cy="2542810"/>
          </a:xfrm>
        </p:spPr>
        <p:txBody>
          <a:bodyPr/>
          <a:lstStyle/>
          <a:p>
            <a:pPr algn="ctr"/>
            <a:r>
              <a:rPr lang="en-US" dirty="0"/>
              <a:t>FORMATO SQL (TABLAS)</a:t>
            </a:r>
          </a:p>
        </p:txBody>
      </p:sp>
      <p:sp>
        <p:nvSpPr>
          <p:cNvPr id="10" name="Title 1">
            <a:extLst>
              <a:ext uri="{FF2B5EF4-FFF2-40B4-BE49-F238E27FC236}">
                <a16:creationId xmlns:a16="http://schemas.microsoft.com/office/drawing/2014/main" id="{11E61097-70E8-6E85-7087-FEBCAA49125D}"/>
              </a:ext>
            </a:extLst>
          </p:cNvPr>
          <p:cNvSpPr txBox="1">
            <a:spLocks/>
          </p:cNvSpPr>
          <p:nvPr/>
        </p:nvSpPr>
        <p:spPr>
          <a:xfrm>
            <a:off x="6663054" y="-1034233"/>
            <a:ext cx="4939666" cy="254281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rPr>
              <a:t>FORMATO NO SQL (EJEMPLO: JSON)</a:t>
            </a:r>
          </a:p>
        </p:txBody>
      </p:sp>
    </p:spTree>
    <p:extLst>
      <p:ext uri="{BB962C8B-B14F-4D97-AF65-F5344CB8AC3E}">
        <p14:creationId xmlns:p14="http://schemas.microsoft.com/office/powerpoint/2010/main" val="29836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3" r="23"/>
          <a:stretch/>
        </p:blipFill>
        <p:spPr>
          <a:xfrm>
            <a:off x="0" y="-22225"/>
            <a:ext cx="12192000" cy="6880225"/>
          </a:xfrm>
        </p:spPr>
      </p:pic>
      <p:pic>
        <p:nvPicPr>
          <p:cNvPr id="2052" name="Picture 4" descr="May be an image of text">
            <a:extLst>
              <a:ext uri="{FF2B5EF4-FFF2-40B4-BE49-F238E27FC236}">
                <a16:creationId xmlns:a16="http://schemas.microsoft.com/office/drawing/2014/main" id="{7BADDEC9-1245-2A55-E739-A06F8C0FA9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02" t="3685" r="4367" b="9649"/>
          <a:stretch/>
        </p:blipFill>
        <p:spPr bwMode="auto">
          <a:xfrm>
            <a:off x="3208421" y="64698"/>
            <a:ext cx="5775157" cy="672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37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072E6-4F44-3729-76B8-9089241BF09A}"/>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25C26372-4F8A-B6CA-8620-211B567B522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71E0626-D6F9-6F3D-0129-9C2C44F8260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A4B1505-C36F-7C8F-8DE2-746B2D10D9D6}"/>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560ED780-BDC8-27A5-44B7-4636962B311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 name="Title 1">
            <a:extLst>
              <a:ext uri="{FF2B5EF4-FFF2-40B4-BE49-F238E27FC236}">
                <a16:creationId xmlns:a16="http://schemas.microsoft.com/office/drawing/2014/main" id="{6DB239C0-C564-53DE-A27C-5C60328432A4}"/>
              </a:ext>
            </a:extLst>
          </p:cNvPr>
          <p:cNvSpPr>
            <a:spLocks noGrp="1"/>
          </p:cNvSpPr>
          <p:nvPr>
            <p:ph type="title"/>
          </p:nvPr>
        </p:nvSpPr>
        <p:spPr>
          <a:xfrm>
            <a:off x="594360" y="189572"/>
            <a:ext cx="6787747" cy="1593507"/>
          </a:xfrm>
        </p:spPr>
        <p:txBody>
          <a:bodyPr/>
          <a:lstStyle/>
          <a:p>
            <a:r>
              <a:rPr lang="en-US" dirty="0" err="1"/>
              <a:t>Instalacion</a:t>
            </a:r>
            <a:r>
              <a:rPr lang="en-US" dirty="0"/>
              <a:t> de MongoDB</a:t>
            </a:r>
          </a:p>
        </p:txBody>
      </p:sp>
      <p:sp>
        <p:nvSpPr>
          <p:cNvPr id="8" name="Text Placeholder 6">
            <a:extLst>
              <a:ext uri="{FF2B5EF4-FFF2-40B4-BE49-F238E27FC236}">
                <a16:creationId xmlns:a16="http://schemas.microsoft.com/office/drawing/2014/main" id="{A86D82C8-5AC3-06CC-D358-B2E8B66A91B6}"/>
              </a:ext>
            </a:extLst>
          </p:cNvPr>
          <p:cNvSpPr txBox="1">
            <a:spLocks/>
          </p:cNvSpPr>
          <p:nvPr/>
        </p:nvSpPr>
        <p:spPr>
          <a:xfrm>
            <a:off x="602578" y="2068841"/>
            <a:ext cx="6779529" cy="3435496"/>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0"/>
              </a:spcBef>
              <a:spcAft>
                <a:spcPts val="200"/>
              </a:spcAft>
              <a:buNone/>
            </a:pPr>
            <a:r>
              <a:rPr lang="es-ES" sz="2000" dirty="0" err="1"/>
              <a:t>Instalacion</a:t>
            </a:r>
            <a:endParaRPr lang="es-ES" sz="2000" dirty="0"/>
          </a:p>
          <a:p>
            <a:pPr>
              <a:lnSpc>
                <a:spcPct val="120000"/>
              </a:lnSpc>
              <a:spcBef>
                <a:spcPts val="200"/>
              </a:spcBef>
              <a:spcAft>
                <a:spcPts val="200"/>
              </a:spcAft>
            </a:pPr>
            <a:r>
              <a:rPr lang="es-ES" sz="1600" b="0" dirty="0"/>
              <a:t>Descargar MongoDB </a:t>
            </a:r>
            <a:r>
              <a:rPr lang="es-ES" sz="1600" b="0" dirty="0" err="1"/>
              <a:t>Community</a:t>
            </a:r>
            <a:r>
              <a:rPr lang="es-ES" sz="1600" b="0" dirty="0"/>
              <a:t> </a:t>
            </a:r>
            <a:r>
              <a:rPr lang="es-ES" sz="1600" b="0" dirty="0" err="1"/>
              <a:t>Edition</a:t>
            </a:r>
            <a:r>
              <a:rPr lang="es-ES" sz="1600" b="0" dirty="0"/>
              <a:t> desde </a:t>
            </a:r>
            <a:r>
              <a:rPr lang="es-ES" sz="1600" b="0" dirty="0">
                <a:hlinkClick r:id="rId3"/>
              </a:rPr>
              <a:t>https://www.mongodb.com/try/download/community-kubernetes-operator</a:t>
            </a:r>
            <a:endParaRPr lang="es-ES" sz="1600" b="0" dirty="0"/>
          </a:p>
          <a:p>
            <a:pPr>
              <a:lnSpc>
                <a:spcPct val="120000"/>
              </a:lnSpc>
              <a:spcBef>
                <a:spcPts val="200"/>
              </a:spcBef>
              <a:spcAft>
                <a:spcPts val="200"/>
              </a:spcAft>
            </a:pPr>
            <a:r>
              <a:rPr lang="es-ES" sz="1600" b="0" dirty="0"/>
              <a:t>Instalar y configurar MongoDB en el sistema operativo</a:t>
            </a:r>
            <a:r>
              <a:rPr lang="es-ES" sz="1600" dirty="0"/>
              <a:t>.</a:t>
            </a:r>
          </a:p>
          <a:p>
            <a:pPr>
              <a:lnSpc>
                <a:spcPct val="120000"/>
              </a:lnSpc>
              <a:spcBef>
                <a:spcPts val="200"/>
              </a:spcBef>
              <a:spcAft>
                <a:spcPts val="200"/>
              </a:spcAft>
            </a:pPr>
            <a:endParaRPr lang="es-ES" sz="1600" dirty="0"/>
          </a:p>
          <a:p>
            <a:pPr marL="0" indent="0">
              <a:lnSpc>
                <a:spcPct val="120000"/>
              </a:lnSpc>
              <a:spcBef>
                <a:spcPts val="200"/>
              </a:spcBef>
              <a:spcAft>
                <a:spcPts val="200"/>
              </a:spcAft>
              <a:buNone/>
            </a:pPr>
            <a:r>
              <a:rPr lang="es-ES" sz="2000" dirty="0"/>
              <a:t>Herramientas</a:t>
            </a:r>
          </a:p>
          <a:p>
            <a:pPr>
              <a:lnSpc>
                <a:spcPct val="120000"/>
              </a:lnSpc>
              <a:spcBef>
                <a:spcPts val="200"/>
              </a:spcBef>
              <a:spcAft>
                <a:spcPts val="200"/>
              </a:spcAft>
            </a:pPr>
            <a:r>
              <a:rPr lang="es-ES" sz="1600" b="0" dirty="0"/>
              <a:t>MongoDB Shell (</a:t>
            </a:r>
            <a:r>
              <a:rPr lang="es-ES" sz="1600" b="0" dirty="0" err="1"/>
              <a:t>mongosh</a:t>
            </a:r>
            <a:r>
              <a:rPr lang="es-ES" sz="1600" b="0" dirty="0"/>
              <a:t>): Línea de comandos para interactuar con MongoDB.</a:t>
            </a:r>
          </a:p>
          <a:p>
            <a:pPr>
              <a:lnSpc>
                <a:spcPct val="120000"/>
              </a:lnSpc>
              <a:spcBef>
                <a:spcPts val="200"/>
              </a:spcBef>
              <a:spcAft>
                <a:spcPts val="200"/>
              </a:spcAft>
            </a:pPr>
            <a:r>
              <a:rPr lang="es-ES" sz="1600" b="0" dirty="0"/>
              <a:t>MongoDB </a:t>
            </a:r>
            <a:r>
              <a:rPr lang="es-ES" sz="1600" b="0" dirty="0" err="1"/>
              <a:t>Compass</a:t>
            </a:r>
            <a:r>
              <a:rPr lang="es-ES" sz="1600" b="0" dirty="0"/>
              <a:t>: Interfaz gráfica para administrar bases de datos.</a:t>
            </a:r>
          </a:p>
          <a:p>
            <a:pPr>
              <a:lnSpc>
                <a:spcPct val="120000"/>
              </a:lnSpc>
              <a:spcBef>
                <a:spcPts val="200"/>
              </a:spcBef>
              <a:spcAft>
                <a:spcPts val="200"/>
              </a:spcAft>
            </a:pPr>
            <a:r>
              <a:rPr lang="es-ES" sz="1600" b="0" dirty="0"/>
              <a:t>MongoDB Atlas: Servicio en la nube para bases de datos MongoDB.</a:t>
            </a:r>
          </a:p>
        </p:txBody>
      </p:sp>
      <p:pic>
        <p:nvPicPr>
          <p:cNvPr id="4098" name="Picture 2" descr="Cómo instalar MongoDB | The Full-Stack Blog">
            <a:extLst>
              <a:ext uri="{FF2B5EF4-FFF2-40B4-BE49-F238E27FC236}">
                <a16:creationId xmlns:a16="http://schemas.microsoft.com/office/drawing/2014/main" id="{E53BD1F4-9554-AC32-DB10-7D399A5FA1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433" t="9915" r="19746" b="8798"/>
          <a:stretch/>
        </p:blipFill>
        <p:spPr bwMode="auto">
          <a:xfrm>
            <a:off x="7458307" y="1911741"/>
            <a:ext cx="4443838" cy="359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5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B1574-572C-4AA7-2D07-0D757F122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DAA2E-2362-848A-E8F2-45430C022618}"/>
              </a:ext>
            </a:extLst>
          </p:cNvPr>
          <p:cNvSpPr>
            <a:spLocks noGrp="1"/>
          </p:cNvSpPr>
          <p:nvPr>
            <p:ph type="title"/>
          </p:nvPr>
        </p:nvSpPr>
        <p:spPr>
          <a:xfrm>
            <a:off x="594360" y="389597"/>
            <a:ext cx="5149215" cy="1593507"/>
          </a:xfrm>
        </p:spPr>
        <p:txBody>
          <a:bodyPr/>
          <a:lstStyle/>
          <a:p>
            <a:r>
              <a:rPr lang="en-GB" dirty="0" err="1"/>
              <a:t>Primeros</a:t>
            </a:r>
            <a:r>
              <a:rPr lang="en-GB" dirty="0"/>
              <a:t> pasos MongoDB</a:t>
            </a:r>
            <a:endParaRPr lang="en-US" dirty="0"/>
          </a:p>
        </p:txBody>
      </p:sp>
      <p:pic>
        <p:nvPicPr>
          <p:cNvPr id="5" name="Picture 4">
            <a:extLst>
              <a:ext uri="{FF2B5EF4-FFF2-40B4-BE49-F238E27FC236}">
                <a16:creationId xmlns:a16="http://schemas.microsoft.com/office/drawing/2014/main" id="{D7D3C4FD-5D7E-78EA-3341-91857A2F7DA5}"/>
              </a:ext>
            </a:extLst>
          </p:cNvPr>
          <p:cNvPicPr>
            <a:picLocks noChangeAspect="1"/>
          </p:cNvPicPr>
          <p:nvPr/>
        </p:nvPicPr>
        <p:blipFill>
          <a:blip r:embed="rId3"/>
          <a:stretch>
            <a:fillRect/>
          </a:stretch>
        </p:blipFill>
        <p:spPr>
          <a:xfrm>
            <a:off x="1266182" y="2697630"/>
            <a:ext cx="9202786" cy="2091542"/>
          </a:xfrm>
          <a:prstGeom prst="rect">
            <a:avLst/>
          </a:prstGeom>
        </p:spPr>
      </p:pic>
    </p:spTree>
    <p:extLst>
      <p:ext uri="{BB962C8B-B14F-4D97-AF65-F5344CB8AC3E}">
        <p14:creationId xmlns:p14="http://schemas.microsoft.com/office/powerpoint/2010/main" val="371380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{9F5E263A-2F87-4DE2-A6A6-4F422EC874E3}tf78853419_win32</Template>
  <TotalTime>197</TotalTime>
  <Words>496</Words>
  <Application>Microsoft Office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Franklin Gothic Book</vt:lpstr>
      <vt:lpstr>Franklin Gothic Demi</vt:lpstr>
      <vt:lpstr>Custom</vt:lpstr>
      <vt:lpstr>Curso de MongoDB</vt:lpstr>
      <vt:lpstr>¿Qué es MongoDB?</vt:lpstr>
      <vt:lpstr>SQL vs NoSQL</vt:lpstr>
      <vt:lpstr>Bases de datos no relaciones</vt:lpstr>
      <vt:lpstr>FORMATO SQL (TABLAS)</vt:lpstr>
      <vt:lpstr>PowerPoint Presentation</vt:lpstr>
      <vt:lpstr>Instalacion de MongoDB</vt:lpstr>
      <vt:lpstr>Primeros pasos MongoDB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Marko Echevarria Narrea</dc:creator>
  <cp:lastModifiedBy>Marko Echevarria Narrea</cp:lastModifiedBy>
  <cp:revision>4</cp:revision>
  <dcterms:created xsi:type="dcterms:W3CDTF">2025-03-30T13:48:23Z</dcterms:created>
  <dcterms:modified xsi:type="dcterms:W3CDTF">2025-04-06T16:11:58Z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