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1"/>
  </p:notesMasterIdLst>
  <p:handoutMasterIdLst>
    <p:handoutMasterId r:id="rId12"/>
  </p:handoutMasterIdLst>
  <p:sldIdLst>
    <p:sldId id="410" r:id="rId5"/>
    <p:sldId id="383" r:id="rId6"/>
    <p:sldId id="411" r:id="rId7"/>
    <p:sldId id="391" r:id="rId8"/>
    <p:sldId id="412" r:id="rId9"/>
    <p:sldId id="39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123" d="100"/>
          <a:sy n="123" d="100"/>
        </p:scale>
        <p:origin x="114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4/12/2025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4/12/2025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5BF2A4-6390-3C48-594C-8E17C0D5C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764CED-083C-B239-4B56-279447E877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6E6C9A-4169-9E65-CD5B-09E43FD49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ACC01-4CE9-A92B-76A1-E8A33FD240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723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9B5778-4A9A-273B-DF04-E7A2DED97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0D69C0-5AF5-C738-05AB-68D21D112B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027EDD-B3E8-C664-47A6-BCAEE36ED4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E4731-E0EC-3390-B761-FF2CF08FA6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356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8786" y="4658264"/>
            <a:ext cx="4244196" cy="497312"/>
          </a:xfrm>
        </p:spPr>
        <p:txBody>
          <a:bodyPr/>
          <a:lstStyle/>
          <a:p>
            <a:r>
              <a:rPr lang="en-US" sz="3600" dirty="0"/>
              <a:t>Curso de MongoDB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8BE18AA-823C-CC53-C526-368D35C27709}"/>
              </a:ext>
            </a:extLst>
          </p:cNvPr>
          <p:cNvSpPr txBox="1">
            <a:spLocks/>
          </p:cNvSpPr>
          <p:nvPr/>
        </p:nvSpPr>
        <p:spPr>
          <a:xfrm>
            <a:off x="3329795" y="1311215"/>
            <a:ext cx="7962181" cy="236795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Sesión 2: </a:t>
            </a:r>
            <a:r>
              <a:rPr lang="en-GB" dirty="0"/>
              <a:t>Operaciones CRUD </a:t>
            </a:r>
            <a:r>
              <a:rPr lang="en-GB" dirty="0" err="1"/>
              <a:t>en</a:t>
            </a:r>
            <a:r>
              <a:rPr lang="en-GB" dirty="0"/>
              <a:t> MongoDB</a:t>
            </a:r>
            <a:endParaRPr lang="en-US" dirty="0"/>
          </a:p>
        </p:txBody>
      </p:sp>
      <p:pic>
        <p:nvPicPr>
          <p:cNvPr id="1026" name="Picture 2" descr="MongoDB Logo - símbolo, significado logotipo, historia, PNG">
            <a:extLst>
              <a:ext uri="{FF2B5EF4-FFF2-40B4-BE49-F238E27FC236}">
                <a16:creationId xmlns:a16="http://schemas.microsoft.com/office/drawing/2014/main" id="{90A7C957-2519-B5DA-6DD0-39144F43F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095" y="4658264"/>
            <a:ext cx="3519578" cy="219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GB" i="1" dirty="0"/>
              <a:t>¿Qué es CRUD?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 txBox="1">
            <a:spLocks/>
          </p:cNvSpPr>
          <p:nvPr/>
        </p:nvSpPr>
        <p:spPr>
          <a:xfrm>
            <a:off x="482216" y="2210540"/>
            <a:ext cx="7540349" cy="1218460"/>
          </a:xfrm>
          <a:prstGeom prst="rect">
            <a:avLst/>
          </a:prstGeom>
        </p:spPr>
        <p:txBody>
          <a:bodyPr vert="horz" lIns="0" tIns="228600" rIns="0" bIns="0" rtlCol="0">
            <a:noAutofit/>
          </a:bodyPr>
          <a:lstStyle>
            <a:lvl1pPr marL="283464" indent="-283464" algn="l" defTabSz="914400" rtl="0" eaLnBrk="1" latinLnBrk="0" hangingPunct="1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</a:pPr>
            <a:endParaRPr lang="es-ES" sz="1600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D67E2B8-6331-135B-CA7F-64E91EDC245E}"/>
              </a:ext>
            </a:extLst>
          </p:cNvPr>
          <p:cNvSpPr txBox="1">
            <a:spLocks/>
          </p:cNvSpPr>
          <p:nvPr/>
        </p:nvSpPr>
        <p:spPr>
          <a:xfrm>
            <a:off x="510896" y="2316193"/>
            <a:ext cx="6151497" cy="4007598"/>
          </a:xfrm>
          <a:prstGeom prst="rect">
            <a:avLst/>
          </a:prstGeom>
        </p:spPr>
        <p:txBody>
          <a:bodyPr vert="horz" lIns="0" tIns="228600" rIns="0" bIns="0" rtlCol="0">
            <a:noAutofit/>
          </a:bodyPr>
          <a:lstStyle>
            <a:lvl1pPr marL="283464" indent="-283464" algn="l" defTabSz="914400" rtl="0" eaLnBrk="1" latinLnBrk="0" hangingPunct="1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s-ES" sz="1600" dirty="0"/>
              <a:t>CRUD es un acrónimo que significa "Crear, Leer, Actualizar y Eliminar“. Se refiere a las operaciones básicas que se pueden realizar sobre datos almacenados en una base de datos o un sistema de información. 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s-ES" sz="1600" dirty="0"/>
              <a:t>CRUD es un concepto fundamental en: Programación informática, Bases de datos, Diseño de aplicaciones. 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s-ES" sz="1600" dirty="0"/>
              <a:t>CRUD es fundamental para la gestión de datos y se suele implementar en: Sistemas de gestión de bases de datos (SGBD), Aplicaciones web, Interfaces de programación de aplicaciones (API). 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s-ES" sz="1600" dirty="0"/>
              <a:t>CRUD es un pilar fundamental para llevar a cabo una gestión eficiente de los datos en los procesos de desarrollo de aplicaciones y sistemas informáticos. 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7D27F13-AC2E-D8E3-0002-F61E0C564AED}"/>
              </a:ext>
            </a:extLst>
          </p:cNvPr>
          <p:cNvSpPr txBox="1">
            <a:spLocks/>
          </p:cNvSpPr>
          <p:nvPr/>
        </p:nvSpPr>
        <p:spPr>
          <a:xfrm>
            <a:off x="6781730" y="3713810"/>
            <a:ext cx="5022109" cy="2583842"/>
          </a:xfrm>
          <a:prstGeom prst="rect">
            <a:avLst/>
          </a:prstGeom>
        </p:spPr>
        <p:txBody>
          <a:bodyPr vert="horz" lIns="0" tIns="228600" rIns="0" bIns="0" rtlCol="0">
            <a:noAutofit/>
          </a:bodyPr>
          <a:lstStyle>
            <a:lvl1pPr marL="283464" indent="-283464" algn="l" defTabSz="914400" rtl="0" eaLnBrk="1" latinLnBrk="0" hangingPunct="1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s-ES" sz="1600" dirty="0" err="1"/>
              <a:t>Create</a:t>
            </a:r>
            <a:r>
              <a:rPr lang="es-ES" sz="1600" dirty="0"/>
              <a:t>:</a:t>
            </a:r>
            <a:r>
              <a:rPr lang="es-ES" sz="1600" b="0" dirty="0"/>
              <a:t> Agregar nuevos datos a la base de datos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s-ES" sz="1600" dirty="0" err="1"/>
              <a:t>Read</a:t>
            </a:r>
            <a:r>
              <a:rPr lang="es-ES" sz="1600" b="0" dirty="0"/>
              <a:t>: Consultar información, ya sea un registro o una colección de registros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s-ES" sz="1600" dirty="0" err="1"/>
              <a:t>Update</a:t>
            </a:r>
            <a:r>
              <a:rPr lang="es-ES" sz="1600" b="0" dirty="0"/>
              <a:t>: Modificar alguna de las columnas de un registro existente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s-ES" sz="1600" dirty="0" err="1"/>
              <a:t>Delete</a:t>
            </a:r>
            <a:r>
              <a:rPr lang="es-ES" sz="1600" b="0" dirty="0"/>
              <a:t>: Quitar un registro del almacén</a:t>
            </a:r>
          </a:p>
        </p:txBody>
      </p:sp>
      <p:pic>
        <p:nvPicPr>
          <p:cNvPr id="1026" name="Picture 2" descr="Qué es CRUD?: iniciándose en la gestión de base de datos - Parada Visual">
            <a:extLst>
              <a:ext uri="{FF2B5EF4-FFF2-40B4-BE49-F238E27FC236}">
                <a16:creationId xmlns:a16="http://schemas.microsoft.com/office/drawing/2014/main" id="{06BB0DD5-E206-BE0B-8C6A-1CE3BB6B2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406" y="953477"/>
            <a:ext cx="5602350" cy="2658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98C56A-C403-2AC5-BB98-7A14EA6CC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86209-A3B7-0BE0-E2F5-92125AA6B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89597"/>
            <a:ext cx="6332651" cy="1593507"/>
          </a:xfrm>
        </p:spPr>
        <p:txBody>
          <a:bodyPr/>
          <a:lstStyle/>
          <a:p>
            <a:r>
              <a:rPr lang="en-GB" dirty="0"/>
              <a:t>Crear y leer documentos (Create and Read)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9F58A8C-9CF4-C9AC-D2B2-68264C640507}"/>
              </a:ext>
            </a:extLst>
          </p:cNvPr>
          <p:cNvSpPr txBox="1">
            <a:spLocks/>
          </p:cNvSpPr>
          <p:nvPr/>
        </p:nvSpPr>
        <p:spPr>
          <a:xfrm>
            <a:off x="594360" y="2336985"/>
            <a:ext cx="2675051" cy="1320615"/>
          </a:xfrm>
          <a:prstGeom prst="rect">
            <a:avLst/>
          </a:prstGeom>
        </p:spPr>
        <p:txBody>
          <a:bodyPr vert="horz" lIns="0" tIns="228600" rIns="0" bIns="0" rtlCol="0">
            <a:noAutofit/>
          </a:bodyPr>
          <a:lstStyle>
            <a:lvl1pPr marL="283464" indent="-283464" algn="l" defTabSz="914400" rtl="0" eaLnBrk="1" latinLnBrk="0" hangingPunct="1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s-ES" dirty="0" err="1"/>
              <a:t>insertOne</a:t>
            </a:r>
            <a:r>
              <a:rPr lang="es-ES" dirty="0"/>
              <a:t>()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</a:pPr>
            <a:endParaRPr lang="es-ES" sz="1600" dirty="0"/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571ABBE1-77DD-CFFB-3F88-974BADC0F92F}"/>
              </a:ext>
            </a:extLst>
          </p:cNvPr>
          <p:cNvSpPr txBox="1">
            <a:spLocks/>
          </p:cNvSpPr>
          <p:nvPr/>
        </p:nvSpPr>
        <p:spPr>
          <a:xfrm>
            <a:off x="594360" y="4350767"/>
            <a:ext cx="3537693" cy="1581371"/>
          </a:xfrm>
          <a:prstGeom prst="rect">
            <a:avLst/>
          </a:prstGeom>
        </p:spPr>
        <p:txBody>
          <a:bodyPr vert="horz" lIns="0" tIns="228600" rIns="0" bIns="0" rtlCol="0">
            <a:noAutofit/>
          </a:bodyPr>
          <a:lstStyle>
            <a:lvl1pPr marL="283464" indent="-283464" algn="l" defTabSz="914400" rtl="0" eaLnBrk="1" latinLnBrk="0" hangingPunct="1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s-ES" dirty="0" err="1"/>
              <a:t>insertMany</a:t>
            </a:r>
            <a:r>
              <a:rPr lang="es-ES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938A23-EC7E-7E7D-F0C8-C24E8C93D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3119417"/>
            <a:ext cx="4334480" cy="10478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CBA285-E756-79AA-E5E6-E30193509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" y="5071892"/>
            <a:ext cx="4277322" cy="15813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FF8497-EFF3-515B-355A-7098864A79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7011" y="3114654"/>
            <a:ext cx="4315427" cy="10574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ABB113-A0A8-4465-4C44-0B4D676F7F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7011" y="4371128"/>
            <a:ext cx="4315427" cy="10693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AD32B8C-E2D8-8F43-B138-2E5A56F438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7011" y="5639572"/>
            <a:ext cx="4315427" cy="1013691"/>
          </a:xfrm>
          <a:prstGeom prst="rect">
            <a:avLst/>
          </a:prstGeom>
        </p:spPr>
      </p:pic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1C010E88-6CF0-BD45-D584-59BDC048D3A9}"/>
              </a:ext>
            </a:extLst>
          </p:cNvPr>
          <p:cNvSpPr txBox="1">
            <a:spLocks/>
          </p:cNvSpPr>
          <p:nvPr/>
        </p:nvSpPr>
        <p:spPr>
          <a:xfrm>
            <a:off x="6927011" y="2336985"/>
            <a:ext cx="2216989" cy="777669"/>
          </a:xfrm>
          <a:prstGeom prst="rect">
            <a:avLst/>
          </a:prstGeom>
        </p:spPr>
        <p:txBody>
          <a:bodyPr vert="horz" lIns="0" tIns="228600" rIns="0" bIns="0" rtlCol="0">
            <a:noAutofit/>
          </a:bodyPr>
          <a:lstStyle>
            <a:lvl1pPr marL="283464" indent="-283464" algn="l" defTabSz="914400" rtl="0" eaLnBrk="1" latinLnBrk="0" hangingPunct="1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s-ES" dirty="0" err="1"/>
              <a:t>find</a:t>
            </a:r>
            <a:r>
              <a:rPr lang="es-ES" dirty="0"/>
              <a:t>()</a:t>
            </a:r>
            <a:endParaRPr lang="es-ES" sz="1600" dirty="0"/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</a:pP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988643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ED8F804-B6A5-E164-4766-DD4C863C8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89597"/>
            <a:ext cx="8765300" cy="1593507"/>
          </a:xfrm>
        </p:spPr>
        <p:txBody>
          <a:bodyPr/>
          <a:lstStyle/>
          <a:p>
            <a:r>
              <a:rPr lang="en-GB" dirty="0"/>
              <a:t>Actualizar y eliminar documentos (Update and Delete)</a:t>
            </a:r>
            <a:endParaRPr lang="en-US" dirty="0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FA2FCF1D-ABAE-168B-3E09-555F83AB5FAF}"/>
              </a:ext>
            </a:extLst>
          </p:cNvPr>
          <p:cNvSpPr txBox="1">
            <a:spLocks/>
          </p:cNvSpPr>
          <p:nvPr/>
        </p:nvSpPr>
        <p:spPr>
          <a:xfrm>
            <a:off x="930510" y="2336985"/>
            <a:ext cx="2675051" cy="1320615"/>
          </a:xfrm>
          <a:prstGeom prst="rect">
            <a:avLst/>
          </a:prstGeom>
        </p:spPr>
        <p:txBody>
          <a:bodyPr vert="horz" lIns="0" tIns="228600" rIns="0" bIns="0" rtlCol="0">
            <a:noAutofit/>
          </a:bodyPr>
          <a:lstStyle>
            <a:lvl1pPr marL="283464" indent="-283464" algn="l" defTabSz="914400" rtl="0" eaLnBrk="1" latinLnBrk="0" hangingPunct="1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s-ES" dirty="0" err="1"/>
              <a:t>updateOne</a:t>
            </a:r>
            <a:r>
              <a:rPr lang="es-ES" dirty="0"/>
              <a:t>()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</a:pPr>
            <a:endParaRPr lang="es-ES" sz="1600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0F36B296-E3A4-E76A-E703-A705E864A587}"/>
              </a:ext>
            </a:extLst>
          </p:cNvPr>
          <p:cNvSpPr txBox="1">
            <a:spLocks/>
          </p:cNvSpPr>
          <p:nvPr/>
        </p:nvSpPr>
        <p:spPr>
          <a:xfrm>
            <a:off x="930510" y="4350767"/>
            <a:ext cx="3537693" cy="1581371"/>
          </a:xfrm>
          <a:prstGeom prst="rect">
            <a:avLst/>
          </a:prstGeom>
        </p:spPr>
        <p:txBody>
          <a:bodyPr vert="horz" lIns="0" tIns="228600" rIns="0" bIns="0" rtlCol="0">
            <a:noAutofit/>
          </a:bodyPr>
          <a:lstStyle>
            <a:lvl1pPr marL="283464" indent="-283464" algn="l" defTabSz="914400" rtl="0" eaLnBrk="1" latinLnBrk="0" hangingPunct="1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s-ES" dirty="0" err="1"/>
              <a:t>updateMany</a:t>
            </a:r>
            <a:r>
              <a:rPr lang="es-ES" dirty="0"/>
              <a:t>()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91EF5B3A-E31F-1217-7A41-7AB2554729BC}"/>
              </a:ext>
            </a:extLst>
          </p:cNvPr>
          <p:cNvSpPr txBox="1">
            <a:spLocks/>
          </p:cNvSpPr>
          <p:nvPr/>
        </p:nvSpPr>
        <p:spPr>
          <a:xfrm>
            <a:off x="6927011" y="2336985"/>
            <a:ext cx="2216989" cy="777669"/>
          </a:xfrm>
          <a:prstGeom prst="rect">
            <a:avLst/>
          </a:prstGeom>
        </p:spPr>
        <p:txBody>
          <a:bodyPr vert="horz" lIns="0" tIns="228600" rIns="0" bIns="0" rtlCol="0">
            <a:noAutofit/>
          </a:bodyPr>
          <a:lstStyle>
            <a:lvl1pPr marL="283464" indent="-283464" algn="l" defTabSz="914400" rtl="0" eaLnBrk="1" latinLnBrk="0" hangingPunct="1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s-ES" dirty="0" err="1"/>
              <a:t>deleteOne</a:t>
            </a:r>
            <a:r>
              <a:rPr lang="es-ES" dirty="0"/>
              <a:t>()</a:t>
            </a:r>
            <a:endParaRPr lang="es-ES" sz="1600" dirty="0"/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</a:pPr>
            <a:endParaRPr lang="es-ES" sz="16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E4F0474-095B-04F3-1233-16B36C7CF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199" y="3061741"/>
            <a:ext cx="4107791" cy="147226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D0EB441-A832-3A3B-8BB5-79609F172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199" y="5120042"/>
            <a:ext cx="4258269" cy="155279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B9B2D7E-4896-EE79-7C6B-F7A05E55D1A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798"/>
          <a:stretch/>
        </p:blipFill>
        <p:spPr>
          <a:xfrm>
            <a:off x="6676845" y="3138414"/>
            <a:ext cx="4584646" cy="1120871"/>
          </a:xfrm>
          <a:prstGeom prst="rect">
            <a:avLst/>
          </a:prstGeom>
        </p:spPr>
      </p:pic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9C5BA032-A30F-0779-3E63-617EDA19F47C}"/>
              </a:ext>
            </a:extLst>
          </p:cNvPr>
          <p:cNvSpPr txBox="1">
            <a:spLocks/>
          </p:cNvSpPr>
          <p:nvPr/>
        </p:nvSpPr>
        <p:spPr>
          <a:xfrm>
            <a:off x="6927011" y="4283045"/>
            <a:ext cx="2216989" cy="777669"/>
          </a:xfrm>
          <a:prstGeom prst="rect">
            <a:avLst/>
          </a:prstGeom>
        </p:spPr>
        <p:txBody>
          <a:bodyPr vert="horz" lIns="0" tIns="228600" rIns="0" bIns="0" rtlCol="0">
            <a:noAutofit/>
          </a:bodyPr>
          <a:lstStyle>
            <a:lvl1pPr marL="283464" indent="-283464" algn="l" defTabSz="914400" rtl="0" eaLnBrk="1" latinLnBrk="0" hangingPunct="1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s-ES" dirty="0" err="1"/>
              <a:t>deleteMany</a:t>
            </a:r>
            <a:r>
              <a:rPr lang="es-ES" dirty="0"/>
              <a:t>()</a:t>
            </a:r>
            <a:endParaRPr lang="es-ES" sz="1600" dirty="0"/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</a:pPr>
            <a:endParaRPr lang="es-ES" sz="16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148EDCE-D6A1-75B2-B786-ECEA9DD5AD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6845" y="5084474"/>
            <a:ext cx="4672043" cy="112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3072E6-4F44-3729-76B8-9089241BF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25C26372-4F8A-B6CA-8620-211B567B5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71E0626-D6F9-6F3D-0129-9C2C44F82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A4B1505-C36F-7C8F-8DE2-746B2D10D9D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60ED780-BDC8-27A5-44B7-4636962B3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6DB239C0-C564-53DE-A27C-5C6032843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 err="1"/>
              <a:t>Ejercicios</a:t>
            </a:r>
            <a:r>
              <a:rPr lang="en-US" dirty="0"/>
              <a:t> de Clase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A86D82C8-5AC3-06CC-D358-B2E8B66A91B6}"/>
              </a:ext>
            </a:extLst>
          </p:cNvPr>
          <p:cNvSpPr txBox="1">
            <a:spLocks/>
          </p:cNvSpPr>
          <p:nvPr/>
        </p:nvSpPr>
        <p:spPr>
          <a:xfrm>
            <a:off x="949610" y="2384551"/>
            <a:ext cx="9041754" cy="3821890"/>
          </a:xfrm>
          <a:prstGeom prst="rect">
            <a:avLst/>
          </a:prstGeom>
        </p:spPr>
        <p:txBody>
          <a:bodyPr vert="horz" lIns="0" tIns="228600" rIns="0" bIns="0" rtlCol="0">
            <a:noAutofit/>
          </a:bodyPr>
          <a:lstStyle>
            <a:lvl1pPr marL="283464" indent="-283464" algn="l" defTabSz="914400" rtl="0" eaLnBrk="1" latinLnBrk="0" hangingPunct="1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lang="es-ES" sz="1200" dirty="0"/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s-ES" sz="1200" dirty="0" err="1"/>
              <a:t>db.productos.insertMany</a:t>
            </a:r>
            <a:r>
              <a:rPr lang="es-ES" sz="1200" dirty="0"/>
              <a:t>([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s-ES" sz="1200" dirty="0"/>
              <a:t>  {nombre: "Laptop", precio: 2500, stock: 10, </a:t>
            </a:r>
            <a:r>
              <a:rPr lang="es-ES" sz="1200" dirty="0" err="1"/>
              <a:t>categoria</a:t>
            </a:r>
            <a:r>
              <a:rPr lang="es-ES" sz="1200" dirty="0"/>
              <a:t>: "Tecnología"},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s-ES" sz="1200" dirty="0"/>
              <a:t>  {nombre: "Mouse", precio: 50, stock: 100, </a:t>
            </a:r>
            <a:r>
              <a:rPr lang="es-ES" sz="1200" dirty="0" err="1"/>
              <a:t>categoria</a:t>
            </a:r>
            <a:r>
              <a:rPr lang="es-ES" sz="1200" dirty="0"/>
              <a:t>: "Accesorios"},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s-ES" sz="1200" dirty="0"/>
              <a:t>  {nombre: "Teclado", precio: 120, stock: 50, </a:t>
            </a:r>
            <a:r>
              <a:rPr lang="es-ES" sz="1200" dirty="0" err="1"/>
              <a:t>categoria</a:t>
            </a:r>
            <a:r>
              <a:rPr lang="es-ES" sz="1200" dirty="0"/>
              <a:t>: "Accesorios"},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s-ES" sz="1200" dirty="0"/>
              <a:t>  {nombre: "Monitor", precio: 700, stock: 20, </a:t>
            </a:r>
            <a:r>
              <a:rPr lang="es-ES" sz="1200" dirty="0" err="1"/>
              <a:t>categoria</a:t>
            </a:r>
            <a:r>
              <a:rPr lang="es-ES" sz="1200" dirty="0"/>
              <a:t>: "Tecnología"},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s-ES" sz="1200" dirty="0"/>
              <a:t>  {nombre: "Silla", precio: 400, stock: 5, </a:t>
            </a:r>
            <a:r>
              <a:rPr lang="es-ES" sz="1200" dirty="0" err="1"/>
              <a:t>categoria</a:t>
            </a:r>
            <a:r>
              <a:rPr lang="es-ES" sz="1200" dirty="0"/>
              <a:t>: "Oficina"}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s-ES" sz="1200" dirty="0"/>
              <a:t>])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lang="es-ES" sz="1200" dirty="0"/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295FA852-617B-316F-CC68-CAD527297D68}"/>
              </a:ext>
            </a:extLst>
          </p:cNvPr>
          <p:cNvSpPr txBox="1">
            <a:spLocks/>
          </p:cNvSpPr>
          <p:nvPr/>
        </p:nvSpPr>
        <p:spPr>
          <a:xfrm>
            <a:off x="6449573" y="1042526"/>
            <a:ext cx="4495060" cy="5625902"/>
          </a:xfrm>
          <a:prstGeom prst="rect">
            <a:avLst/>
          </a:prstGeom>
        </p:spPr>
        <p:txBody>
          <a:bodyPr vert="horz" lIns="0" tIns="228600" rIns="0" bIns="0" rtlCol="0">
            <a:noAutofit/>
          </a:bodyPr>
          <a:lstStyle>
            <a:lvl1pPr marL="283464" indent="-283464" algn="l" defTabSz="914400" rtl="0" eaLnBrk="1" latinLnBrk="0" hangingPunct="1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s-ES" sz="1200" dirty="0"/>
              <a:t>Inserta un nuevo producto llamado “Tablet” que cuesta 1200, hay 15 unidades en stock, y es de la categoría “Tecnología”. Inserta dos productos más en una sola operación </a:t>
            </a:r>
            <a:r>
              <a:rPr lang="es-ES" sz="1200" dirty="0" err="1"/>
              <a:t>insertMany</a:t>
            </a:r>
            <a:r>
              <a:rPr lang="es-ES" sz="1200" dirty="0"/>
              <a:t>().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s-ES" sz="1200" dirty="0"/>
              <a:t>Muestra todos los productos disponibles.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s-ES" sz="1200" dirty="0"/>
              <a:t>Muestra todos los productos cuya categoría sea “Accesorios”.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s-ES" sz="1200" dirty="0"/>
              <a:t>Muestra solo los nombres y precios de todos los productos, ocultando el _id.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s-ES" sz="1200" dirty="0"/>
              <a:t>Muestra los productos que tienen un precio mayor a 500.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s-ES" sz="1200" dirty="0"/>
              <a:t>Aumenta el stock del “Laptop” en 5 unidades.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s-ES" sz="1200" dirty="0"/>
              <a:t>Cambia la categoría del producto “Silla” a “Mobiliario”.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s-ES" sz="1200" dirty="0"/>
              <a:t>Incrementa el precio de todos los productos con precio menor a 200 en 20 unidades.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s-ES" sz="1200" dirty="0"/>
              <a:t>Elimina el producto “Mouse”.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s-ES" sz="1200" dirty="0"/>
              <a:t>Elimina todos los productos cuyo stock sea menor a 10.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s-ES" sz="1200" dirty="0"/>
              <a:t>Inserta un nuevo producto llamado “Audífonos” con los siguientes datos: 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s-ES" sz="800" b="0" dirty="0"/>
              <a:t>{nombre: "Audífonos", precio: 150, stock: 30, </a:t>
            </a:r>
            <a:r>
              <a:rPr lang="es-ES" sz="800" b="0" dirty="0" err="1"/>
              <a:t>categoria</a:t>
            </a:r>
            <a:r>
              <a:rPr lang="es-ES" sz="800" b="0" dirty="0"/>
              <a:t>: "Accesorios"}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s-ES" sz="800" dirty="0"/>
              <a:t>Auméntale el precio a 180.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s-ES" sz="800" dirty="0"/>
              <a:t>Cámbiale la categoría a “Audio”.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s-ES" sz="800" dirty="0"/>
              <a:t>Finalmente, elimínalo.</a:t>
            </a:r>
          </a:p>
        </p:txBody>
      </p:sp>
    </p:spTree>
    <p:extLst>
      <p:ext uri="{BB962C8B-B14F-4D97-AF65-F5344CB8AC3E}">
        <p14:creationId xmlns:p14="http://schemas.microsoft.com/office/powerpoint/2010/main" val="3497450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{9F5E263A-2F87-4DE2-A6A6-4F422EC874E3}tf78853419_win32</Template>
  <TotalTime>249</TotalTime>
  <Words>509</Words>
  <Application>Microsoft Office PowerPoint</Application>
  <PresentationFormat>Widescreen</PresentationFormat>
  <Paragraphs>51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Franklin Gothic Book</vt:lpstr>
      <vt:lpstr>Franklin Gothic Demi</vt:lpstr>
      <vt:lpstr>Custom</vt:lpstr>
      <vt:lpstr>Curso de MongoDB</vt:lpstr>
      <vt:lpstr>¿Qué es CRUD?</vt:lpstr>
      <vt:lpstr>Crear y leer documentos (Create and Read)</vt:lpstr>
      <vt:lpstr>Actualizar y eliminar documentos (Update and Delete)</vt:lpstr>
      <vt:lpstr>Ejercicios de Clase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Marko Echevarria Narrea</dc:creator>
  <cp:lastModifiedBy>Marko Echevarria Narrea</cp:lastModifiedBy>
  <cp:revision>6</cp:revision>
  <dcterms:created xsi:type="dcterms:W3CDTF">2025-03-30T13:48:23Z</dcterms:created>
  <dcterms:modified xsi:type="dcterms:W3CDTF">2025-04-12T16:13:04Z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