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411" r:id="rId6"/>
    <p:sldId id="414" r:id="rId7"/>
    <p:sldId id="413" r:id="rId8"/>
    <p:sldId id="412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72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1734" y="6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F2A4-6390-3C48-594C-8E17C0D5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64CED-083C-B239-4B56-279447E87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E6C9A-4169-9E65-CD5B-09E43FD49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ACC01-4CE9-A92B-76A1-E8A33FD24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1C29B-EC31-71E8-E2CA-E04F75BB7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D157A6-F14F-9EA7-B280-D36791D2B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A4163-0D25-A4CE-F6E4-24AA76E28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E5B9-F1B5-C623-F724-467783417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74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A6167-2883-C866-8F3C-E00B1486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605DF-DEDC-4467-AE9C-CE8B0033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22662-F2EF-2CD4-EC50-A51A086D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302C-D6D5-8360-ED90-DBE849981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35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B5778-4A9A-273B-DF04-E7A2DED9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D69C0-5AF5-C738-05AB-68D21D112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27EDD-B3E8-C664-47A6-BCAEE36ED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4731-E0EC-3390-B761-FF2CF08FA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5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786" y="4658264"/>
            <a:ext cx="4244196" cy="497312"/>
          </a:xfrm>
        </p:spPr>
        <p:txBody>
          <a:bodyPr/>
          <a:lstStyle/>
          <a:p>
            <a:r>
              <a:rPr lang="en-US" sz="3600" dirty="0"/>
              <a:t>Curso de MongoDB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BE18AA-823C-CC53-C526-368D35C27709}"/>
              </a:ext>
            </a:extLst>
          </p:cNvPr>
          <p:cNvSpPr txBox="1">
            <a:spLocks/>
          </p:cNvSpPr>
          <p:nvPr/>
        </p:nvSpPr>
        <p:spPr>
          <a:xfrm>
            <a:off x="3329795" y="1311215"/>
            <a:ext cx="8376250" cy="23679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Sesión 3: </a:t>
            </a:r>
            <a:r>
              <a:rPr lang="en-US" dirty="0" err="1"/>
              <a:t>Consultas</a:t>
            </a:r>
            <a:r>
              <a:rPr lang="en-US" dirty="0"/>
              <a:t> avanzadas </a:t>
            </a:r>
            <a:r>
              <a:rPr lang="en-US" dirty="0" err="1"/>
              <a:t>en</a:t>
            </a:r>
            <a:r>
              <a:rPr lang="en-US" dirty="0"/>
              <a:t> MongoDB</a:t>
            </a:r>
          </a:p>
        </p:txBody>
      </p:sp>
      <p:pic>
        <p:nvPicPr>
          <p:cNvPr id="1026" name="Picture 2" descr="MongoDB Logo - símbolo, significado logotipo, historia, PNG">
            <a:extLst>
              <a:ext uri="{FF2B5EF4-FFF2-40B4-BE49-F238E27FC236}">
                <a16:creationId xmlns:a16="http://schemas.microsoft.com/office/drawing/2014/main" id="{90A7C957-2519-B5DA-6DD0-39144F43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95" y="4658264"/>
            <a:ext cx="3519578" cy="219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8C56A-C403-2AC5-BB98-7A14EA6C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6209-A3B7-0BE0-E2F5-92125AA6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9597"/>
            <a:ext cx="6332651" cy="1593507"/>
          </a:xfrm>
        </p:spPr>
        <p:txBody>
          <a:bodyPr/>
          <a:lstStyle/>
          <a:p>
            <a:r>
              <a:rPr lang="en-GB" dirty="0" err="1"/>
              <a:t>Repaso</a:t>
            </a:r>
            <a:r>
              <a:rPr lang="en-GB" dirty="0"/>
              <a:t> de find()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F58A8C-9CF4-C9AC-D2B2-68264C640507}"/>
              </a:ext>
            </a:extLst>
          </p:cNvPr>
          <p:cNvSpPr txBox="1">
            <a:spLocks/>
          </p:cNvSpPr>
          <p:nvPr/>
        </p:nvSpPr>
        <p:spPr>
          <a:xfrm>
            <a:off x="594360" y="2231622"/>
            <a:ext cx="7350568" cy="1320615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Querying Data</a:t>
            </a:r>
          </a:p>
          <a:p>
            <a:pPr marL="0" indent="0"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 query, or filter, data we can include a query in our find() or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findOne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methods.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endParaRPr lang="es-ES" sz="1600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1ABBE1-77DD-CFFB-3F88-974BADC0F92F}"/>
              </a:ext>
            </a:extLst>
          </p:cNvPr>
          <p:cNvSpPr txBox="1">
            <a:spLocks/>
          </p:cNvSpPr>
          <p:nvPr/>
        </p:nvSpPr>
        <p:spPr>
          <a:xfrm>
            <a:off x="594360" y="3093785"/>
            <a:ext cx="9481293" cy="1581371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Projection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Both find methods accept a second parameter called projection.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This parameter is an object that describes which fields to include in the results.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Note: This parameter is optional. If omitted, all fields will be included in the results.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C6D7C-5A47-9AE8-8763-E424258C1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767" y="4908430"/>
            <a:ext cx="5718465" cy="173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4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DA983-530E-F6EF-DC1C-0BF892A0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088F956-59D5-ECFF-A807-ECC53E58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9597"/>
            <a:ext cx="8765300" cy="1593507"/>
          </a:xfrm>
        </p:spPr>
        <p:txBody>
          <a:bodyPr/>
          <a:lstStyle/>
          <a:p>
            <a:r>
              <a:rPr lang="en-GB" dirty="0" err="1"/>
              <a:t>Operadores</a:t>
            </a:r>
            <a:r>
              <a:rPr lang="en-GB" dirty="0"/>
              <a:t> de </a:t>
            </a:r>
            <a:r>
              <a:rPr lang="en-GB" dirty="0" err="1"/>
              <a:t>comparación</a:t>
            </a:r>
            <a:r>
              <a:rPr lang="en-GB" dirty="0"/>
              <a:t> y </a:t>
            </a:r>
            <a:r>
              <a:rPr lang="en-GB" dirty="0" err="1"/>
              <a:t>lógicos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AF8F546-429C-2D63-5D34-95D43EF8E0C0}"/>
              </a:ext>
            </a:extLst>
          </p:cNvPr>
          <p:cNvSpPr txBox="1">
            <a:spLocks/>
          </p:cNvSpPr>
          <p:nvPr/>
        </p:nvSpPr>
        <p:spPr>
          <a:xfrm>
            <a:off x="930510" y="2315730"/>
            <a:ext cx="5165490" cy="2226539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$</a:t>
            </a:r>
            <a:r>
              <a:rPr lang="es-ES" sz="1800" dirty="0" err="1"/>
              <a:t>eq</a:t>
            </a:r>
            <a:r>
              <a:rPr lang="es-ES" sz="1800" dirty="0"/>
              <a:t>: igual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$</a:t>
            </a:r>
            <a:r>
              <a:rPr lang="es-ES" sz="1800" dirty="0" err="1"/>
              <a:t>ne</a:t>
            </a:r>
            <a:r>
              <a:rPr lang="es-ES" sz="1800" dirty="0"/>
              <a:t>: distinto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$</a:t>
            </a:r>
            <a:r>
              <a:rPr lang="es-ES" sz="1800" dirty="0" err="1"/>
              <a:t>gt</a:t>
            </a:r>
            <a:r>
              <a:rPr lang="es-ES" sz="1800" dirty="0"/>
              <a:t>, $</a:t>
            </a:r>
            <a:r>
              <a:rPr lang="es-ES" sz="1800" dirty="0" err="1"/>
              <a:t>gte</a:t>
            </a:r>
            <a:r>
              <a:rPr lang="es-ES" sz="1800" dirty="0"/>
              <a:t>: mayor, mayor o igual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$</a:t>
            </a:r>
            <a:r>
              <a:rPr lang="es-ES" sz="1800" dirty="0" err="1"/>
              <a:t>lt</a:t>
            </a:r>
            <a:r>
              <a:rPr lang="es-ES" sz="1800" dirty="0"/>
              <a:t>, $</a:t>
            </a:r>
            <a:r>
              <a:rPr lang="es-ES" sz="1800" dirty="0" err="1"/>
              <a:t>lte</a:t>
            </a:r>
            <a:r>
              <a:rPr lang="es-ES" sz="1800" dirty="0"/>
              <a:t>: menor, menor o igual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endParaRPr lang="es-ES" sz="12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C66746B-2072-97EC-DD47-B2155743477A}"/>
              </a:ext>
            </a:extLst>
          </p:cNvPr>
          <p:cNvSpPr txBox="1">
            <a:spLocks/>
          </p:cNvSpPr>
          <p:nvPr/>
        </p:nvSpPr>
        <p:spPr>
          <a:xfrm>
            <a:off x="930509" y="4063538"/>
            <a:ext cx="4781311" cy="1581371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$and: todas las condiciones deben cumplirse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$</a:t>
            </a:r>
            <a:r>
              <a:rPr lang="es-ES" sz="1800" dirty="0" err="1"/>
              <a:t>or</a:t>
            </a:r>
            <a:r>
              <a:rPr lang="es-ES" sz="1800" dirty="0"/>
              <a:t>: al menos una condición debe cumplirse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$</a:t>
            </a:r>
            <a:r>
              <a:rPr lang="es-ES" sz="1800" dirty="0" err="1"/>
              <a:t>nor</a:t>
            </a:r>
            <a:r>
              <a:rPr lang="es-ES" sz="1800" dirty="0"/>
              <a:t>: usar un </a:t>
            </a:r>
            <a:r>
              <a:rPr lang="es-ES" sz="1800" dirty="0" err="1"/>
              <a:t>nor</a:t>
            </a:r>
            <a:r>
              <a:rPr lang="es-ES" sz="1800" dirty="0"/>
              <a:t> </a:t>
            </a:r>
            <a:r>
              <a:rPr lang="es-ES" sz="1800" dirty="0" err="1"/>
              <a:t>logico</a:t>
            </a:r>
            <a:endParaRPr lang="es-ES" sz="1800" dirty="0"/>
          </a:p>
        </p:txBody>
      </p:sp>
      <p:pic>
        <p:nvPicPr>
          <p:cNvPr id="2050" name="Picture 2" descr="Operadores para realizar queries y proyecciones - Platzi">
            <a:extLst>
              <a:ext uri="{FF2B5EF4-FFF2-40B4-BE49-F238E27FC236}">
                <a16:creationId xmlns:a16="http://schemas.microsoft.com/office/drawing/2014/main" id="{C0DD2529-3B44-B82D-990E-840D39D3F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8"/>
          <a:stretch/>
        </p:blipFill>
        <p:spPr bwMode="auto">
          <a:xfrm>
            <a:off x="6853219" y="1535502"/>
            <a:ext cx="3600000" cy="273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radores para realizar queries y proyecciones - Platzi">
            <a:extLst>
              <a:ext uri="{FF2B5EF4-FFF2-40B4-BE49-F238E27FC236}">
                <a16:creationId xmlns:a16="http://schemas.microsoft.com/office/drawing/2014/main" id="{796BBEBC-47BC-FF1E-B2D2-785D8BFA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19" y="4419255"/>
            <a:ext cx="3600000" cy="207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32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4B094-48C6-015A-6AF9-78B024C2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9C2C9D2-3728-9EA8-097A-42D8BF22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49648"/>
            <a:ext cx="11597640" cy="1593507"/>
          </a:xfrm>
        </p:spPr>
        <p:txBody>
          <a:bodyPr/>
          <a:lstStyle/>
          <a:p>
            <a:r>
              <a:rPr lang="en-GB" sz="3600" dirty="0" err="1"/>
              <a:t>Ordenamiento</a:t>
            </a:r>
            <a:r>
              <a:rPr lang="en-GB" sz="3600" dirty="0"/>
              <a:t> y </a:t>
            </a:r>
            <a:r>
              <a:rPr lang="en-GB" sz="3600" dirty="0" err="1"/>
              <a:t>limites</a:t>
            </a:r>
            <a:br>
              <a:rPr lang="en-GB" sz="3600" dirty="0"/>
            </a:br>
            <a:r>
              <a:rPr lang="es-ES" sz="3600" dirty="0"/>
              <a:t>Operadores con arreglos y campos anidados</a:t>
            </a:r>
            <a:endParaRPr lang="en-US" sz="3600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12B1E05-0820-29EE-8A03-8E595AD16EEF}"/>
              </a:ext>
            </a:extLst>
          </p:cNvPr>
          <p:cNvSpPr txBox="1">
            <a:spLocks/>
          </p:cNvSpPr>
          <p:nvPr/>
        </p:nvSpPr>
        <p:spPr>
          <a:xfrm>
            <a:off x="930510" y="2436500"/>
            <a:ext cx="5165490" cy="2226539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.</a:t>
            </a:r>
            <a:r>
              <a:rPr lang="es-ES" sz="1800" dirty="0" err="1"/>
              <a:t>sort</a:t>
            </a:r>
            <a:r>
              <a:rPr lang="es-ES" sz="1800" dirty="0"/>
              <a:t>({campo: 1}): ascendente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.</a:t>
            </a:r>
            <a:r>
              <a:rPr lang="es-ES" sz="1800" dirty="0" err="1"/>
              <a:t>sort</a:t>
            </a:r>
            <a:r>
              <a:rPr lang="es-ES" sz="1800" dirty="0"/>
              <a:t>({campo: -1}): descendente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.</a:t>
            </a:r>
            <a:r>
              <a:rPr lang="es-ES" sz="1800" dirty="0" err="1"/>
              <a:t>limit</a:t>
            </a:r>
            <a:r>
              <a:rPr lang="es-ES" sz="1800" dirty="0"/>
              <a:t>(n): limita la cantidad de resultados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.</a:t>
            </a:r>
            <a:r>
              <a:rPr lang="es-ES" sz="1800" dirty="0" err="1"/>
              <a:t>skip</a:t>
            </a:r>
            <a:r>
              <a:rPr lang="es-ES" sz="1800" dirty="0"/>
              <a:t>(n): omite los primeros n resultados</a:t>
            </a:r>
            <a:endParaRPr lang="es-ES" sz="12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DF9B43D-F6FC-DF32-290C-0251F4FBCB30}"/>
              </a:ext>
            </a:extLst>
          </p:cNvPr>
          <p:cNvSpPr txBox="1">
            <a:spLocks/>
          </p:cNvSpPr>
          <p:nvPr/>
        </p:nvSpPr>
        <p:spPr>
          <a:xfrm>
            <a:off x="930510" y="4296451"/>
            <a:ext cx="4781311" cy="1581371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800" dirty="0"/>
              <a:t>Buscar en campos que son </a:t>
            </a:r>
            <a:r>
              <a:rPr lang="es-ES" sz="1800" dirty="0" err="1"/>
              <a:t>arrays</a:t>
            </a:r>
            <a:r>
              <a:rPr lang="es-ES" sz="1800" dirty="0"/>
              <a:t> y acceder a propiedades de documentos anidados</a:t>
            </a:r>
          </a:p>
        </p:txBody>
      </p:sp>
    </p:spTree>
    <p:extLst>
      <p:ext uri="{BB962C8B-B14F-4D97-AF65-F5344CB8AC3E}">
        <p14:creationId xmlns:p14="http://schemas.microsoft.com/office/powerpoint/2010/main" val="411934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072E6-4F44-3729-76B8-9089241B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5C26372-4F8A-B6CA-8620-211B567B5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71E0626-D6F9-6F3D-0129-9C2C44F82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A4B1505-C36F-7C8F-8DE2-746B2D10D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60ED780-BDC8-27A5-44B7-4636962B3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DB239C0-C564-53DE-A27C-5C603284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de Clase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95FA852-617B-316F-CC68-CAD527297D68}"/>
              </a:ext>
            </a:extLst>
          </p:cNvPr>
          <p:cNvSpPr txBox="1">
            <a:spLocks/>
          </p:cNvSpPr>
          <p:nvPr/>
        </p:nvSpPr>
        <p:spPr>
          <a:xfrm>
            <a:off x="594360" y="2065179"/>
            <a:ext cx="11407139" cy="4440396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600" dirty="0"/>
              <a:t>Listar todos los empleados que ganen más de 4000 y tengan menos de 35 años.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ES" sz="1600" dirty="0"/>
              <a:t>	</a:t>
            </a:r>
            <a:r>
              <a:rPr lang="es-ES" sz="1600" dirty="0" err="1"/>
              <a:t>db.empleados.find</a:t>
            </a:r>
            <a:r>
              <a:rPr lang="es-ES" sz="1600" dirty="0"/>
              <a:t>( { $and: [ { salario: {$</a:t>
            </a:r>
            <a:r>
              <a:rPr lang="es-ES" sz="1600" dirty="0" err="1"/>
              <a:t>gt</a:t>
            </a:r>
            <a:r>
              <a:rPr lang="es-ES" sz="1600" dirty="0"/>
              <a:t>: 4000} }, {edad: { $</a:t>
            </a:r>
            <a:r>
              <a:rPr lang="es-ES" sz="1600" dirty="0" err="1"/>
              <a:t>lt</a:t>
            </a:r>
            <a:r>
              <a:rPr lang="es-ES" sz="1600" dirty="0"/>
              <a:t>: 35 } } ] } )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600" dirty="0"/>
              <a:t>Mostrar los nombres y habilidades de empleados cuyo cargo sea "Desarrollador" o vivan en "Cusco".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ES" sz="1600" dirty="0"/>
              <a:t>	</a:t>
            </a:r>
            <a:r>
              <a:rPr lang="es-ES" sz="1600" dirty="0" err="1"/>
              <a:t>db.empleados.find</a:t>
            </a:r>
            <a:r>
              <a:rPr lang="es-ES" sz="1600" dirty="0"/>
              <a:t>( { $</a:t>
            </a:r>
            <a:r>
              <a:rPr lang="es-ES" sz="1600" dirty="0" err="1"/>
              <a:t>or</a:t>
            </a:r>
            <a:r>
              <a:rPr lang="es-ES" sz="1600" dirty="0"/>
              <a:t>: [ { cargo: "Desarrollador" }, { "</a:t>
            </a:r>
            <a:r>
              <a:rPr lang="es-ES" sz="1600" dirty="0" err="1"/>
              <a:t>direccion.ciudad</a:t>
            </a:r>
            <a:r>
              <a:rPr lang="es-ES" sz="1600" dirty="0"/>
              <a:t>": "Cusco" } ] }, {nombre:1, habilidades:1, _id:0} )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600" dirty="0"/>
              <a:t>Listar los empleados que NO tengan la habilidad "Excel".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600" dirty="0"/>
              <a:t>Buscar a todos los empleados que tengan exactamente 3 habilidades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600" dirty="0"/>
              <a:t>Listar los empleados ordenados por salario de mayor a menor, y mostrar solo los 3 primeros.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600" dirty="0"/>
              <a:t>Mostrar a los empleados cuya primera habilidad sea "MongoDB".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600" dirty="0"/>
              <a:t>Buscar a los empleados que vivan en Lima pero no en el distrito "Miraflores".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600" dirty="0"/>
              <a:t>Listar los empleados que tengan tanto "MongoDB" como "</a:t>
            </a:r>
            <a:r>
              <a:rPr lang="es-ES" sz="1600" dirty="0" err="1"/>
              <a:t>React</a:t>
            </a:r>
            <a:r>
              <a:rPr lang="es-ES" sz="1600" dirty="0"/>
              <a:t>" en sus habilidades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600" dirty="0"/>
              <a:t>Mostrar los nombres y salarios de empleados que ganen entre 3500 y 5000 (inclusive).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600" dirty="0"/>
              <a:t>Listar a todos los empleados, omitiendo los 2 primeros resultados (paginación).</a:t>
            </a:r>
          </a:p>
        </p:txBody>
      </p:sp>
    </p:spTree>
    <p:extLst>
      <p:ext uri="{BB962C8B-B14F-4D97-AF65-F5344CB8AC3E}">
        <p14:creationId xmlns:p14="http://schemas.microsoft.com/office/powerpoint/2010/main" val="349745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{9F5E263A-2F87-4DE2-A6A6-4F422EC874E3}tf78853419_win32</Template>
  <TotalTime>361</TotalTime>
  <Words>439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Segoe UI</vt:lpstr>
      <vt:lpstr>Custom</vt:lpstr>
      <vt:lpstr>Curso de MongoDB</vt:lpstr>
      <vt:lpstr>Repaso de find()</vt:lpstr>
      <vt:lpstr>Operadores de comparación y lógicos</vt:lpstr>
      <vt:lpstr>Ordenamiento y limites Operadores con arreglos y campos anidados</vt:lpstr>
      <vt:lpstr>Ejercicios de Clase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9</cp:revision>
  <dcterms:created xsi:type="dcterms:W3CDTF">2025-03-30T13:48:23Z</dcterms:created>
  <dcterms:modified xsi:type="dcterms:W3CDTF">2025-04-13T16:11:50Z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