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410" r:id="rId5"/>
    <p:sldId id="411" r:id="rId6"/>
    <p:sldId id="414" r:id="rId7"/>
    <p:sldId id="416" r:id="rId8"/>
    <p:sldId id="413" r:id="rId9"/>
    <p:sldId id="417" r:id="rId10"/>
    <p:sldId id="412" r:id="rId11"/>
    <p:sldId id="3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9" autoAdjust="0"/>
    <p:restoredTop sz="96327" autoAdjust="0"/>
  </p:normalViewPr>
  <p:slideViewPr>
    <p:cSldViewPr snapToGrid="0">
      <p:cViewPr varScale="1">
        <p:scale>
          <a:sx n="124" d="100"/>
          <a:sy n="124" d="100"/>
        </p:scale>
        <p:origin x="45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BF2A4-6390-3C48-594C-8E17C0D5C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764CED-083C-B239-4B56-279447E877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6E6C9A-4169-9E65-CD5B-09E43FD49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ACC01-4CE9-A92B-76A1-E8A33FD240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2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1C29B-EC31-71E8-E2CA-E04F75BB7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D157A6-F14F-9EA7-B280-D36791D2B8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CA4163-0D25-A4CE-F6E4-24AA76E28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1E5B9-F1B5-C623-F724-467783417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74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2DF3B-44BB-2944-9444-AE333D137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F90885-E5A6-871B-47B3-4DEA1C1A63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88D8A3-B820-E157-8582-E78CD376E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71F7-5AE9-E4AA-0EBC-C1AD9B4F67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63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A6167-2883-C866-8F3C-E00B14866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605DF-DEDC-4467-AE9C-CE8B00333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22662-F2EF-2CD4-EC50-A51A086DC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9302C-D6D5-8360-ED90-DBE849981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35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A8502-1FE1-A271-1EE0-9609266B3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A74407-100B-E021-4CCC-76BBCA09A2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A41A48-C447-4444-5CB0-B988238D3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E261F-7B80-B355-1655-3CA93B388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3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B5778-4A9A-273B-DF04-E7A2DED97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D69C0-5AF5-C738-05AB-68D21D112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027EDD-B3E8-C664-47A6-BCAEE36ED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E4731-E0EC-3390-B761-FF2CF08FA6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5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8786" y="4658264"/>
            <a:ext cx="4244196" cy="497312"/>
          </a:xfrm>
        </p:spPr>
        <p:txBody>
          <a:bodyPr/>
          <a:lstStyle/>
          <a:p>
            <a:r>
              <a:rPr lang="en-US" sz="3600" dirty="0"/>
              <a:t>Curso de MongoDB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8BE18AA-823C-CC53-C526-368D35C27709}"/>
              </a:ext>
            </a:extLst>
          </p:cNvPr>
          <p:cNvSpPr txBox="1">
            <a:spLocks/>
          </p:cNvSpPr>
          <p:nvPr/>
        </p:nvSpPr>
        <p:spPr>
          <a:xfrm>
            <a:off x="3329795" y="1311215"/>
            <a:ext cx="8376250" cy="236795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Sesión 4: </a:t>
            </a:r>
            <a:r>
              <a:rPr lang="es-ES" dirty="0"/>
              <a:t>Modelado de Datos en MongoDB</a:t>
            </a:r>
            <a:endParaRPr lang="en-US" dirty="0"/>
          </a:p>
        </p:txBody>
      </p:sp>
      <p:pic>
        <p:nvPicPr>
          <p:cNvPr id="1026" name="Picture 2" descr="MongoDB Logo - símbolo, significado logotipo, historia, PNG">
            <a:extLst>
              <a:ext uri="{FF2B5EF4-FFF2-40B4-BE49-F238E27FC236}">
                <a16:creationId xmlns:a16="http://schemas.microsoft.com/office/drawing/2014/main" id="{90A7C957-2519-B5DA-6DD0-39144F43F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095" y="4658264"/>
            <a:ext cx="3519578" cy="219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8C56A-C403-2AC5-BB98-7A14EA6CC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Modelado de datos NoSQL - IABD">
            <a:extLst>
              <a:ext uri="{FF2B5EF4-FFF2-40B4-BE49-F238E27FC236}">
                <a16:creationId xmlns:a16="http://schemas.microsoft.com/office/drawing/2014/main" id="{A3664CEC-1637-72E1-DC85-5CA1103B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882" y="4035582"/>
            <a:ext cx="4329023" cy="263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A86209-A3B7-0BE0-E2F5-92125AA6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89597"/>
            <a:ext cx="7937165" cy="1593507"/>
          </a:xfrm>
        </p:spPr>
        <p:txBody>
          <a:bodyPr/>
          <a:lstStyle/>
          <a:p>
            <a:r>
              <a:rPr lang="es-ES" sz="4400" dirty="0"/>
              <a:t>¿</a:t>
            </a:r>
            <a:r>
              <a:rPr lang="en-GB" dirty="0"/>
              <a:t>Que es el </a:t>
            </a:r>
            <a:r>
              <a:rPr lang="en-GB" dirty="0" err="1"/>
              <a:t>modelado</a:t>
            </a:r>
            <a:r>
              <a:rPr lang="en-GB" dirty="0"/>
              <a:t> de datos?</a:t>
            </a:r>
            <a:endParaRPr lang="en-US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71ABBE1-77DD-CFFB-3F88-974BADC0F92F}"/>
              </a:ext>
            </a:extLst>
          </p:cNvPr>
          <p:cNvSpPr txBox="1">
            <a:spLocks/>
          </p:cNvSpPr>
          <p:nvPr/>
        </p:nvSpPr>
        <p:spPr>
          <a:xfrm>
            <a:off x="594360" y="2162132"/>
            <a:ext cx="11137565" cy="4997793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El modelado de datos define cómo se organizan y relacionan los datos.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En bases relacionales usamos tablas, llaves primarias y foráneas, pero en MongoDB usamos documentos (JSON).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MongoDB permite estructurar los datos de manera más flexible y cercana a cómo las aplicaciones usan esos datos.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Un buen modelado mejora: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Lecturas rápidas (al evitar </a:t>
            </a:r>
            <a:r>
              <a:rPr lang="es-ES" sz="18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joins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innecesarios).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Menor complejidad del código </a:t>
            </a:r>
            <a:r>
              <a:rPr lang="es-ES" sz="18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backend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Escalabilidad horizontal más sencilla.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Mayor consistencia estructural.</a:t>
            </a:r>
          </a:p>
        </p:txBody>
      </p:sp>
    </p:spTree>
    <p:extLst>
      <p:ext uri="{BB962C8B-B14F-4D97-AF65-F5344CB8AC3E}">
        <p14:creationId xmlns:p14="http://schemas.microsoft.com/office/powerpoint/2010/main" val="298864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DA983-530E-F6EF-DC1C-0BF892A0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088F956-59D5-ECFF-A807-ECC53E58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89597"/>
            <a:ext cx="11292840" cy="1593507"/>
          </a:xfrm>
        </p:spPr>
        <p:txBody>
          <a:bodyPr/>
          <a:lstStyle/>
          <a:p>
            <a:r>
              <a:rPr lang="en-GB" dirty="0"/>
              <a:t>Documentos </a:t>
            </a:r>
            <a:r>
              <a:rPr lang="en-GB" dirty="0" err="1"/>
              <a:t>embebidos</a:t>
            </a:r>
            <a:r>
              <a:rPr lang="en-GB" dirty="0"/>
              <a:t> (</a:t>
            </a:r>
            <a:r>
              <a:rPr lang="en-GB" dirty="0" err="1"/>
              <a:t>subdocumentos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7C602DF0-EFA7-E059-8CCA-DF03345642F8}"/>
              </a:ext>
            </a:extLst>
          </p:cNvPr>
          <p:cNvSpPr txBox="1">
            <a:spLocks/>
          </p:cNvSpPr>
          <p:nvPr/>
        </p:nvSpPr>
        <p:spPr>
          <a:xfrm>
            <a:off x="594361" y="2162132"/>
            <a:ext cx="8135572" cy="4997793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Son documentos dentro de otros documentos (análogos a una "subtabla").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Útiles cuando: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Los datos se acceden siempre juntos.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El tamaño del subdocumento es limitado.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Ventajas: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Rendimiento de lectura mejorado: Todo está en un solo documento → una sola lectura desde disco.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Menos consultas: No necesitas buscar en otra colección (no hay </a:t>
            </a:r>
            <a:r>
              <a:rPr lang="es-ES" sz="14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joins</a:t>
            </a:r>
            <a:r>
              <a:rPr lang="es-ES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Consistencia estructural: Asegura que los datos dependientes viajen siempre juntos.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Más simple para estructuras jerárquicas: Como comentarios, direcciones, detalles de factura, etc.</a:t>
            </a:r>
            <a:endParaRPr lang="en-GB" sz="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F9650E-1C20-57C2-D7C0-8CA2AEA18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404" y="2727338"/>
            <a:ext cx="2651235" cy="254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2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EB6BF-4EAE-18FB-5851-B3FA7124C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C4F7E7-ACA2-03B7-DF85-90DD7E2E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89597"/>
            <a:ext cx="11235690" cy="1593507"/>
          </a:xfrm>
        </p:spPr>
        <p:txBody>
          <a:bodyPr/>
          <a:lstStyle/>
          <a:p>
            <a:r>
              <a:rPr lang="en-GB" dirty="0" err="1"/>
              <a:t>Referencias</a:t>
            </a:r>
            <a:r>
              <a:rPr lang="en-GB" dirty="0"/>
              <a:t> (</a:t>
            </a:r>
            <a:r>
              <a:rPr lang="en-GB" dirty="0" err="1"/>
              <a:t>modelado</a:t>
            </a:r>
            <a:r>
              <a:rPr lang="en-GB" dirty="0"/>
              <a:t> con </a:t>
            </a:r>
            <a:r>
              <a:rPr lang="en-GB" dirty="0" err="1"/>
              <a:t>normalización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FF00527-EA33-02D9-D6A8-7832689A7B31}"/>
              </a:ext>
            </a:extLst>
          </p:cNvPr>
          <p:cNvSpPr txBox="1">
            <a:spLocks/>
          </p:cNvSpPr>
          <p:nvPr/>
        </p:nvSpPr>
        <p:spPr>
          <a:xfrm>
            <a:off x="594360" y="2162132"/>
            <a:ext cx="11137565" cy="4997793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En vez de tener el subdocumento dentro, se usa el _id de otro documento como referencia.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 parece a una clave foránea en SQL.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Permite mayor modularidad y reutilización.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Ideal para: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Datos que cambian frecuentemente.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Relaciones muchos a muchos.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Documentos grandes.</a:t>
            </a:r>
            <a:endParaRPr lang="en-GB" sz="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A20FF0-CD4D-7FFE-0A44-E1B00BA9E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612" y="2815970"/>
            <a:ext cx="3189983" cy="3464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AC8C33-4308-9113-707A-AC4F913DA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445" y="3898450"/>
            <a:ext cx="275310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3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4B094-48C6-015A-6AF9-78B024C2E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9C2C9D2-3728-9EA8-097A-42D8BF22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49648"/>
            <a:ext cx="11597640" cy="1593507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s-ES" spc="50" dirty="0"/>
              <a:t>¿Cuándo usar embebidos vs referencias?</a:t>
            </a:r>
            <a:endParaRPr lang="en-US" spc="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1B5827-EFD2-1680-360E-E8EBA6C6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684" y="2718336"/>
            <a:ext cx="8234631" cy="357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4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537AA-D20F-5262-EDBD-0712DC064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B55F4F-D35F-033C-39D9-08ED6AC6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49648"/>
            <a:ext cx="7608607" cy="1593507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s-ES" spc="50" dirty="0"/>
              <a:t>Desnormalizar datos en MongoDB</a:t>
            </a:r>
            <a:endParaRPr lang="en-US" spc="50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AC223D68-0562-087D-A68C-94B9F448E9F5}"/>
              </a:ext>
            </a:extLst>
          </p:cNvPr>
          <p:cNvSpPr txBox="1">
            <a:spLocks/>
          </p:cNvSpPr>
          <p:nvPr/>
        </p:nvSpPr>
        <p:spPr>
          <a:xfrm>
            <a:off x="594361" y="2162132"/>
            <a:ext cx="6263182" cy="4997793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Desnormalizar = duplicar datos conscientemente.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MongoDB lo permite porque favorece velocidad de lectura.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Es común copiar el nombre del cliente en un pedido para evitar hacer 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joins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Ventaja: alta velocidad.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Desventaja: riesgo de inconsistencia si se actualiza un dato y no se sincroniza el duplicado.</a:t>
            </a:r>
            <a:endParaRPr lang="en-GB" sz="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19F834-8A6B-D069-B294-A8F132D3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823" y="588263"/>
            <a:ext cx="4017382" cy="31477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D38A1E-D8D7-E5BC-C0C3-CC5D0F92D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823" y="3903478"/>
            <a:ext cx="4017382" cy="236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0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072E6-4F44-3729-76B8-9089241BF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5C26372-4F8A-B6CA-8620-211B567B5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71E0626-D6F9-6F3D-0129-9C2C44F82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A4B1505-C36F-7C8F-8DE2-746B2D10D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60ED780-BDC8-27A5-44B7-4636962B3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DB239C0-C564-53DE-A27C-5C603284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 err="1"/>
              <a:t>Ejercicios</a:t>
            </a:r>
            <a:r>
              <a:rPr lang="en-US" dirty="0"/>
              <a:t> de Clase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95FA852-617B-316F-CC68-CAD527297D68}"/>
              </a:ext>
            </a:extLst>
          </p:cNvPr>
          <p:cNvSpPr txBox="1">
            <a:spLocks/>
          </p:cNvSpPr>
          <p:nvPr/>
        </p:nvSpPr>
        <p:spPr>
          <a:xfrm>
            <a:off x="6221135" y="400268"/>
            <a:ext cx="5968365" cy="1363821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defPPr>
              <a:defRPr lang="en-US"/>
            </a:defPPr>
            <a:lvl1pPr marL="283464" indent="-283464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83464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bg1"/>
                </a:solidFill>
              </a:defRPr>
            </a:lvl2pPr>
            <a:lvl3pPr marL="1143000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bg1"/>
                </a:solidFill>
              </a:defRPr>
            </a:lvl3pPr>
            <a:lvl4pPr marL="1600200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bg1"/>
                </a:solidFill>
              </a:defRPr>
            </a:lvl4pPr>
            <a:lvl5pPr marL="2057400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s-ES" dirty="0">
                <a:solidFill>
                  <a:schemeClr val="bg1"/>
                </a:solidFill>
              </a:rPr>
              <a:t>Tienda online de productos tecnológicos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b="0" dirty="0">
                <a:solidFill>
                  <a:schemeClr val="bg1"/>
                </a:solidFill>
              </a:rPr>
              <a:t>Productos (nombre, precio, stock, categoría)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b="0" dirty="0">
                <a:solidFill>
                  <a:schemeClr val="bg1"/>
                </a:solidFill>
              </a:rPr>
              <a:t>Opiniones de usuarios (texto, fecha, calificación)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b="0" dirty="0">
                <a:solidFill>
                  <a:schemeClr val="bg1"/>
                </a:solidFill>
              </a:rPr>
              <a:t>Usuarios (nombre, email)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D0AA1C4-022D-5F38-0466-AF1F1B4F04A4}"/>
              </a:ext>
            </a:extLst>
          </p:cNvPr>
          <p:cNvSpPr txBox="1">
            <a:spLocks/>
          </p:cNvSpPr>
          <p:nvPr/>
        </p:nvSpPr>
        <p:spPr>
          <a:xfrm>
            <a:off x="6221135" y="4963453"/>
            <a:ext cx="5501640" cy="1363821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defPPr>
              <a:defRPr lang="en-US"/>
            </a:defPPr>
            <a:lvl1pPr marL="283464" indent="-283464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83464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bg1"/>
                </a:solidFill>
              </a:defRPr>
            </a:lvl2pPr>
            <a:lvl3pPr marL="1143000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bg1"/>
                </a:solidFill>
              </a:defRPr>
            </a:lvl3pPr>
            <a:lvl4pPr marL="1600200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bg1"/>
                </a:solidFill>
              </a:defRPr>
            </a:lvl4pPr>
            <a:lvl5pPr marL="2057400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</a:rPr>
              <a:t>Sistema de </a:t>
            </a:r>
            <a:r>
              <a:rPr lang="en-GB" dirty="0" err="1">
                <a:solidFill>
                  <a:schemeClr val="bg1"/>
                </a:solidFill>
              </a:rPr>
              <a:t>reseñas</a:t>
            </a:r>
            <a:r>
              <a:rPr lang="en-GB" dirty="0">
                <a:solidFill>
                  <a:schemeClr val="bg1"/>
                </a:solidFill>
              </a:rPr>
              <a:t> de restaurants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b="0" dirty="0">
                <a:solidFill>
                  <a:schemeClr val="bg1"/>
                </a:solidFill>
              </a:rPr>
              <a:t>Nombre, </a:t>
            </a:r>
            <a:r>
              <a:rPr lang="es-ES" b="0" dirty="0" err="1">
                <a:solidFill>
                  <a:schemeClr val="bg1"/>
                </a:solidFill>
              </a:rPr>
              <a:t>ubicaciónVarias</a:t>
            </a:r>
            <a:r>
              <a:rPr lang="es-ES" b="0" dirty="0">
                <a:solidFill>
                  <a:schemeClr val="bg1"/>
                </a:solidFill>
              </a:rPr>
              <a:t> reseñas hechas por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b="0" dirty="0">
                <a:solidFill>
                  <a:schemeClr val="bg1"/>
                </a:solidFill>
              </a:rPr>
              <a:t>usuarios (comentario, calificación, fecha)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853B972-C077-0E6B-8B2C-57503A7008D3}"/>
              </a:ext>
            </a:extLst>
          </p:cNvPr>
          <p:cNvSpPr txBox="1">
            <a:spLocks/>
          </p:cNvSpPr>
          <p:nvPr/>
        </p:nvSpPr>
        <p:spPr>
          <a:xfrm>
            <a:off x="6223635" y="1905139"/>
            <a:ext cx="5501640" cy="1440573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defPPr>
              <a:defRPr lang="en-US"/>
            </a:defPPr>
            <a:lvl1pPr marL="283464" indent="-283464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83464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bg1"/>
                </a:solidFill>
              </a:defRPr>
            </a:lvl2pPr>
            <a:lvl3pPr marL="1143000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bg1"/>
                </a:solidFill>
              </a:defRPr>
            </a:lvl3pPr>
            <a:lvl4pPr marL="1600200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bg1"/>
                </a:solidFill>
              </a:defRPr>
            </a:lvl4pPr>
            <a:lvl5pPr marL="2057400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s-ES" dirty="0">
                <a:solidFill>
                  <a:schemeClr val="bg1"/>
                </a:solidFill>
              </a:rPr>
              <a:t>Red social académica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b="0" dirty="0">
                <a:solidFill>
                  <a:schemeClr val="bg1"/>
                </a:solidFill>
              </a:rPr>
              <a:t>Publicar artículos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b="0" dirty="0">
                <a:solidFill>
                  <a:schemeClr val="bg1"/>
                </a:solidFill>
              </a:rPr>
              <a:t>Tener seguidores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b="0" dirty="0">
                <a:solidFill>
                  <a:schemeClr val="bg1"/>
                </a:solidFill>
              </a:rPr>
              <a:t>Comentar artículos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B868C4-053A-55A6-9810-DE60DA26CC85}"/>
              </a:ext>
            </a:extLst>
          </p:cNvPr>
          <p:cNvSpPr txBox="1">
            <a:spLocks/>
          </p:cNvSpPr>
          <p:nvPr/>
        </p:nvSpPr>
        <p:spPr>
          <a:xfrm>
            <a:off x="6223634" y="3429000"/>
            <a:ext cx="5815965" cy="1593507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defPPr>
              <a:defRPr lang="en-US"/>
            </a:defPPr>
            <a:lvl1pPr marL="283464" indent="-283464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83464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bg1"/>
                </a:solidFill>
              </a:defRPr>
            </a:lvl2pPr>
            <a:lvl3pPr marL="1143000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bg1"/>
                </a:solidFill>
              </a:defRPr>
            </a:lvl3pPr>
            <a:lvl4pPr marL="1600200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bg1"/>
                </a:solidFill>
              </a:defRPr>
            </a:lvl4pPr>
            <a:lvl5pPr marL="2057400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s-ES" dirty="0">
                <a:solidFill>
                  <a:schemeClr val="bg1"/>
                </a:solidFill>
              </a:rPr>
              <a:t>Sistema de pedidos en una cadena de farmacias: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b="0" dirty="0">
                <a:solidFill>
                  <a:schemeClr val="bg1"/>
                </a:solidFill>
              </a:rPr>
              <a:t>Clientes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b="0" dirty="0">
                <a:solidFill>
                  <a:schemeClr val="bg1"/>
                </a:solidFill>
              </a:rPr>
              <a:t>Pedidos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b="0" dirty="0">
                <a:solidFill>
                  <a:schemeClr val="bg1"/>
                </a:solidFill>
              </a:rPr>
              <a:t>Detalles del pedido (productos, cantidad, precio)</a:t>
            </a:r>
          </a:p>
        </p:txBody>
      </p:sp>
    </p:spTree>
    <p:extLst>
      <p:ext uri="{BB962C8B-B14F-4D97-AF65-F5344CB8AC3E}">
        <p14:creationId xmlns:p14="http://schemas.microsoft.com/office/powerpoint/2010/main" val="349745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{9F5E263A-2F87-4DE2-A6A6-4F422EC874E3}tf78853419_win32</Template>
  <TotalTime>516</TotalTime>
  <Words>408</Words>
  <Application>Microsoft Office PowerPoint</Application>
  <PresentationFormat>Widescreen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Segoe UI</vt:lpstr>
      <vt:lpstr>Custom</vt:lpstr>
      <vt:lpstr>Curso de MongoDB</vt:lpstr>
      <vt:lpstr>¿Que es el modelado de datos?</vt:lpstr>
      <vt:lpstr>Documentos embebidos (subdocumentos)</vt:lpstr>
      <vt:lpstr>Referencias (modelado con normalización)</vt:lpstr>
      <vt:lpstr>¿Cuándo usar embebidos vs referencias?</vt:lpstr>
      <vt:lpstr>Desnormalizar datos en MongoDB</vt:lpstr>
      <vt:lpstr>Ejercicios de Clase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Echevarria Narrea</dc:creator>
  <cp:lastModifiedBy>Marko Echevarria Narrea</cp:lastModifiedBy>
  <cp:revision>13</cp:revision>
  <dcterms:created xsi:type="dcterms:W3CDTF">2025-03-30T13:48:23Z</dcterms:created>
  <dcterms:modified xsi:type="dcterms:W3CDTF">2025-04-26T16:33:20Z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