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411" r:id="rId6"/>
    <p:sldId id="414" r:id="rId7"/>
    <p:sldId id="416" r:id="rId8"/>
    <p:sldId id="413" r:id="rId9"/>
    <p:sldId id="417" r:id="rId10"/>
    <p:sldId id="412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9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F2A4-6390-3C48-594C-8E17C0D5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64CED-083C-B239-4B56-279447E87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E6C9A-4169-9E65-CD5B-09E43FD49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ACC01-4CE9-A92B-76A1-E8A33FD24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1C29B-EC31-71E8-E2CA-E04F75BB7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D157A6-F14F-9EA7-B280-D36791D2B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A4163-0D25-A4CE-F6E4-24AA76E28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E5B9-F1B5-C623-F724-467783417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7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2DF3B-44BB-2944-9444-AE333D137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90885-E5A6-871B-47B3-4DEA1C1A6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8D8A3-B820-E157-8582-E78CD376E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71F7-5AE9-E4AA-0EBC-C1AD9B4F6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63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A6167-2883-C866-8F3C-E00B1486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605DF-DEDC-4467-AE9C-CE8B0033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22662-F2EF-2CD4-EC50-A51A086D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302C-D6D5-8360-ED90-DBE849981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8502-1FE1-A271-1EE0-9609266B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74407-100B-E021-4CCC-76BBCA09A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41A48-C447-4444-5CB0-B988238D3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261F-7B80-B355-1655-3CA93B388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3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B5778-4A9A-273B-DF04-E7A2DED9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D69C0-5AF5-C738-05AB-68D21D112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27EDD-B3E8-C664-47A6-BCAEE36ED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4731-E0EC-3390-B761-FF2CF08FA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5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786" y="4658264"/>
            <a:ext cx="4244196" cy="497312"/>
          </a:xfrm>
        </p:spPr>
        <p:txBody>
          <a:bodyPr/>
          <a:lstStyle/>
          <a:p>
            <a:r>
              <a:rPr lang="en-US" sz="3600" dirty="0"/>
              <a:t>Curso de MongoDB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BE18AA-823C-CC53-C526-368D35C27709}"/>
              </a:ext>
            </a:extLst>
          </p:cNvPr>
          <p:cNvSpPr txBox="1">
            <a:spLocks/>
          </p:cNvSpPr>
          <p:nvPr/>
        </p:nvSpPr>
        <p:spPr>
          <a:xfrm>
            <a:off x="3329795" y="1311215"/>
            <a:ext cx="8734138" cy="23679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Sesión 5: </a:t>
            </a:r>
            <a:r>
              <a:rPr lang="es-ES" dirty="0"/>
              <a:t>Agregaciones y procesamiento de datos</a:t>
            </a:r>
            <a:r>
              <a:rPr lang="en-US" dirty="0"/>
              <a:t> </a:t>
            </a:r>
          </a:p>
        </p:txBody>
      </p:sp>
      <p:pic>
        <p:nvPicPr>
          <p:cNvPr id="1026" name="Picture 2" descr="MongoDB Logo - símbolo, significado logotipo, historia, PNG">
            <a:extLst>
              <a:ext uri="{FF2B5EF4-FFF2-40B4-BE49-F238E27FC236}">
                <a16:creationId xmlns:a16="http://schemas.microsoft.com/office/drawing/2014/main" id="{90A7C957-2519-B5DA-6DD0-39144F43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95" y="4658264"/>
            <a:ext cx="3519578" cy="21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8C56A-C403-2AC5-BB98-7A14EA6C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6209-A3B7-0BE0-E2F5-92125AA6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9597"/>
            <a:ext cx="7937165" cy="1593507"/>
          </a:xfrm>
        </p:spPr>
        <p:txBody>
          <a:bodyPr/>
          <a:lstStyle/>
          <a:p>
            <a:r>
              <a:rPr lang="en-GB" dirty="0"/>
              <a:t>¿Qué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agregación</a:t>
            </a:r>
            <a:r>
              <a:rPr lang="en-GB" dirty="0"/>
              <a:t>?</a:t>
            </a:r>
            <a:endParaRPr lang="en-US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1ABBE1-77DD-CFFB-3F88-974BADC0F92F}"/>
              </a:ext>
            </a:extLst>
          </p:cNvPr>
          <p:cNvSpPr txBox="1">
            <a:spLocks/>
          </p:cNvSpPr>
          <p:nvPr/>
        </p:nvSpPr>
        <p:spPr>
          <a:xfrm>
            <a:off x="527217" y="2055592"/>
            <a:ext cx="11137565" cy="4997793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dirty="0">
                <a:solidFill>
                  <a:srgbClr val="000000"/>
                </a:solidFill>
                <a:latin typeface="Segoe UI" panose="020B0502040204020203" pitchFamily="34" charset="0"/>
              </a:rPr>
              <a:t>E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 una forma de procesar un gran número de documentos de una colección haciéndolos pasar por distintas etapas. Las etapas constituyen lo que se conoce como "pipeline".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Similar a GROUP BY, SUM(), AVG(), JOIN, etc.,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SQL.</a:t>
            </a:r>
          </a:p>
        </p:txBody>
      </p:sp>
      <p:pic>
        <p:nvPicPr>
          <p:cNvPr id="1026" name="Picture 2" descr="Framework de agregación en MongoDB - IABD">
            <a:extLst>
              <a:ext uri="{FF2B5EF4-FFF2-40B4-BE49-F238E27FC236}">
                <a16:creationId xmlns:a16="http://schemas.microsoft.com/office/drawing/2014/main" id="{4102846B-EAA9-177E-759C-FD52C40D4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92" y="3429000"/>
            <a:ext cx="4817889" cy="346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DA983-530E-F6EF-DC1C-0BF892A0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88F956-59D5-ECFF-A807-ECC53E58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29" y="1176937"/>
            <a:ext cx="6252114" cy="683222"/>
          </a:xfrm>
        </p:spPr>
        <p:txBody>
          <a:bodyPr/>
          <a:lstStyle/>
          <a:p>
            <a:r>
              <a:rPr lang="en-GB" dirty="0" err="1"/>
              <a:t>Metodos</a:t>
            </a:r>
            <a:r>
              <a:rPr lang="en-GB" dirty="0"/>
              <a:t> de </a:t>
            </a:r>
            <a:r>
              <a:rPr lang="en-GB" dirty="0" err="1"/>
              <a:t>agregacion</a:t>
            </a:r>
            <a:endParaRPr lang="en-US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7C602DF0-EFA7-E059-8CCA-DF03345642F8}"/>
              </a:ext>
            </a:extLst>
          </p:cNvPr>
          <p:cNvSpPr txBox="1">
            <a:spLocks/>
          </p:cNvSpPr>
          <p:nvPr/>
        </p:nvSpPr>
        <p:spPr>
          <a:xfrm>
            <a:off x="1716230" y="2039187"/>
            <a:ext cx="6989780" cy="1756725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aggregate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→ Proceso avanzado usando un pipeline de etapas.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countDocuments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→ Cuenta documentos que cumplen un filtro.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distinct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→ Devuelve valores únicos de un campo</a:t>
            </a:r>
            <a:r>
              <a:rPr lang="es-ES" sz="1800" b="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s-ES" sz="1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70EF76-86C5-2D67-E371-0014B3E2D2E1}"/>
              </a:ext>
            </a:extLst>
          </p:cNvPr>
          <p:cNvSpPr txBox="1">
            <a:spLocks/>
          </p:cNvSpPr>
          <p:nvPr/>
        </p:nvSpPr>
        <p:spPr>
          <a:xfrm>
            <a:off x="1716229" y="3979049"/>
            <a:ext cx="9379516" cy="68322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dirty="0"/>
              <a:t>¿Qué es el pipeline de agregación?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1BC500A8-10D4-5F22-ABD3-A5DDA1A175FB}"/>
              </a:ext>
            </a:extLst>
          </p:cNvPr>
          <p:cNvSpPr txBox="1">
            <a:spLocks/>
          </p:cNvSpPr>
          <p:nvPr/>
        </p:nvSpPr>
        <p:spPr>
          <a:xfrm>
            <a:off x="1716229" y="4662271"/>
            <a:ext cx="8534271" cy="1573588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Una serie de etapas (</a:t>
            </a:r>
            <a:r>
              <a:rPr lang="es-ES" sz="18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stages</a:t>
            </a: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que los documentos recorren secuencialmente.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Cada etapa transforma o filtra los documentos.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Analógico a una línea de producción en una fábrica.</a:t>
            </a:r>
          </a:p>
        </p:txBody>
      </p:sp>
    </p:spTree>
    <p:extLst>
      <p:ext uri="{BB962C8B-B14F-4D97-AF65-F5344CB8AC3E}">
        <p14:creationId xmlns:p14="http://schemas.microsoft.com/office/powerpoint/2010/main" val="340632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EB6BF-4EAE-18FB-5851-B3FA7124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AC4F7E7-ACA2-03B7-DF85-90DD7E2E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9597"/>
            <a:ext cx="11235690" cy="1593507"/>
          </a:xfrm>
        </p:spPr>
        <p:txBody>
          <a:bodyPr/>
          <a:lstStyle/>
          <a:p>
            <a:r>
              <a:rPr lang="en-GB" dirty="0" err="1"/>
              <a:t>Principales</a:t>
            </a:r>
            <a:r>
              <a:rPr lang="en-GB" dirty="0"/>
              <a:t> </a:t>
            </a:r>
            <a:r>
              <a:rPr lang="en-GB" dirty="0" err="1"/>
              <a:t>etapas</a:t>
            </a:r>
            <a:r>
              <a:rPr lang="en-GB" dirty="0"/>
              <a:t> del pipeline</a:t>
            </a:r>
            <a:endParaRPr lang="en-US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FF00527-EA33-02D9-D6A8-7832689A7B31}"/>
              </a:ext>
            </a:extLst>
          </p:cNvPr>
          <p:cNvSpPr txBox="1">
            <a:spLocks/>
          </p:cNvSpPr>
          <p:nvPr/>
        </p:nvSpPr>
        <p:spPr>
          <a:xfrm>
            <a:off x="1116874" y="2154448"/>
            <a:ext cx="10109499" cy="4997793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$match → Filtra documentos (equivalente a WHERE en SQL).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group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→ Agrupa documentos para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sumarizar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datos.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project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→ Modifica la forma del documento (selección y transformación de campos).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sort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→ Ordena los documentos.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limit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→ Limita el número de documentos.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skip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→ Omite documentos.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GB" sz="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3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4B094-48C6-015A-6AF9-78B024C2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9C2C9D2-3728-9EA8-097A-42D8BF22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88" y="713534"/>
            <a:ext cx="6800739" cy="709159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s-ES" spc="50" dirty="0"/>
              <a:t>Ejemplo básico de pipeline</a:t>
            </a:r>
            <a:endParaRPr lang="en-US" spc="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5CC40-493A-6881-424F-F3CC1C7D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907" y="1599629"/>
            <a:ext cx="4358185" cy="187620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46F8AB-DB78-0FC2-4E06-26D22FC25241}"/>
              </a:ext>
            </a:extLst>
          </p:cNvPr>
          <p:cNvSpPr txBox="1">
            <a:spLocks/>
          </p:cNvSpPr>
          <p:nvPr/>
        </p:nvSpPr>
        <p:spPr>
          <a:xfrm>
            <a:off x="602044" y="3475835"/>
            <a:ext cx="7661873" cy="70915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pc="50" dirty="0"/>
              <a:t>Operadores en agregaciones</a:t>
            </a:r>
            <a:endParaRPr lang="en-US" spc="50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1066F3A-6F48-4500-2D32-84DA0AECFF26}"/>
              </a:ext>
            </a:extLst>
          </p:cNvPr>
          <p:cNvSpPr txBox="1">
            <a:spLocks/>
          </p:cNvSpPr>
          <p:nvPr/>
        </p:nvSpPr>
        <p:spPr>
          <a:xfrm>
            <a:off x="3506610" y="4184994"/>
            <a:ext cx="6021593" cy="2250070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$sum, 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avg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$min, 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max</a:t>
            </a:r>
            <a:endParaRPr lang="es-E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push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addToSet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(listas)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first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last</a:t>
            </a:r>
            <a:endParaRPr lang="es-E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count</a:t>
            </a:r>
            <a:endParaRPr lang="es-ES" sz="20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expr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(operaciones dentro de documentos)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GB" sz="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37AA-D20F-5262-EDBD-0712DC06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B55F4F-D35F-033C-39D9-08ED6AC6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98709"/>
            <a:ext cx="8841633" cy="744446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 err="1"/>
              <a:t>Procesamiento</a:t>
            </a:r>
            <a:r>
              <a:rPr lang="en-GB" dirty="0"/>
              <a:t> de datos </a:t>
            </a:r>
            <a:r>
              <a:rPr lang="en-GB" dirty="0" err="1"/>
              <a:t>complejo</a:t>
            </a:r>
            <a:endParaRPr lang="en-US" spc="50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C223D68-0562-087D-A68C-94B9F448E9F5}"/>
              </a:ext>
            </a:extLst>
          </p:cNvPr>
          <p:cNvSpPr txBox="1">
            <a:spLocks/>
          </p:cNvSpPr>
          <p:nvPr/>
        </p:nvSpPr>
        <p:spPr>
          <a:xfrm>
            <a:off x="594360" y="2162133"/>
            <a:ext cx="10163287" cy="1449364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Uso de varias etapas combinadas.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Transformaciones avanzadas: 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lookup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(unir colecciones), 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unwind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(desenrollar arreglos).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Condiciones con 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cond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$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ifNull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etc.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endParaRPr lang="en-GB" sz="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E8D16AA-3C7F-22D1-1D9F-7658413F4148}"/>
              </a:ext>
            </a:extLst>
          </p:cNvPr>
          <p:cNvSpPr txBox="1">
            <a:spLocks/>
          </p:cNvSpPr>
          <p:nvPr/>
        </p:nvSpPr>
        <p:spPr>
          <a:xfrm>
            <a:off x="594359" y="3611497"/>
            <a:ext cx="8841633" cy="7444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¿Por qué </a:t>
            </a:r>
            <a:r>
              <a:rPr lang="en-GB" dirty="0" err="1"/>
              <a:t>aprender</a:t>
            </a:r>
            <a:r>
              <a:rPr lang="en-GB" dirty="0"/>
              <a:t> </a:t>
            </a:r>
            <a:r>
              <a:rPr lang="en-GB" dirty="0" err="1"/>
              <a:t>agregaciones</a:t>
            </a:r>
            <a:r>
              <a:rPr lang="en-GB" dirty="0"/>
              <a:t>?</a:t>
            </a:r>
            <a:endParaRPr lang="en-US" spc="5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0B4C464-573F-5F54-2A40-7F5545696D8B}"/>
              </a:ext>
            </a:extLst>
          </p:cNvPr>
          <p:cNvSpPr txBox="1">
            <a:spLocks/>
          </p:cNvSpPr>
          <p:nvPr/>
        </p:nvSpPr>
        <p:spPr>
          <a:xfrm>
            <a:off x="594360" y="4281645"/>
            <a:ext cx="10924006" cy="1523662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MongoDB es muy eficiente en análisis de datos sin necesidad de mover datos a otro sistema.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Construcción de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dashboards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reportes, estadísticas directamente en base de datos.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Optimización de consultas: menos tráfico de red, menos carga en la aplicación.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GB" sz="1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0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072E6-4F44-3729-76B8-9089241B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C26372-4F8A-B6CA-8620-211B567B5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71E0626-D6F9-6F3D-0129-9C2C44F82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A4B1505-C36F-7C8F-8DE2-746B2D10D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60ED780-BDC8-27A5-44B7-4636962B3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DB239C0-C564-53DE-A27C-5C603284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de Clase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95FA852-617B-316F-CC68-CAD527297D68}"/>
              </a:ext>
            </a:extLst>
          </p:cNvPr>
          <p:cNvSpPr txBox="1">
            <a:spLocks/>
          </p:cNvSpPr>
          <p:nvPr/>
        </p:nvSpPr>
        <p:spPr>
          <a:xfrm>
            <a:off x="978433" y="2126473"/>
            <a:ext cx="10901083" cy="4248572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defPPr>
              <a:defRPr lang="en-US"/>
            </a:defPPr>
            <a:lvl1pPr marL="283464" indent="-283464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>
                <a:solidFill>
                  <a:schemeClr val="tx2">
                    <a:lumMod val="75000"/>
                  </a:schemeClr>
                </a:solidFill>
              </a:defRPr>
            </a:lvl1pPr>
            <a:lvl2pPr marL="685800" indent="-283464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2pPr>
            <a:lvl3pPr marL="11430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3pPr>
            <a:lvl4pPr marL="16002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4pPr>
            <a:lvl5pPr marL="2057400" indent="-283464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una colección productos, agrupar los productos por </a:t>
            </a:r>
            <a:r>
              <a:rPr lang="es-ES" sz="1600" b="0" dirty="0" err="1">
                <a:solidFill>
                  <a:schemeClr val="bg1"/>
                </a:solidFill>
              </a:rPr>
              <a:t>categoria</a:t>
            </a:r>
            <a:r>
              <a:rPr lang="es-ES" sz="1600" b="0" dirty="0">
                <a:solidFill>
                  <a:schemeClr val="bg1"/>
                </a:solidFill>
              </a:rPr>
              <a:t> y calcula el total de precios sumados en cada categoría.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la colección ventas, agrupar las ventas por </a:t>
            </a:r>
            <a:r>
              <a:rPr lang="es-ES" sz="1600" b="0" dirty="0" err="1">
                <a:solidFill>
                  <a:schemeClr val="bg1"/>
                </a:solidFill>
              </a:rPr>
              <a:t>cliente_id</a:t>
            </a:r>
            <a:r>
              <a:rPr lang="es-ES" sz="1600" b="0" dirty="0">
                <a:solidFill>
                  <a:schemeClr val="bg1"/>
                </a:solidFill>
              </a:rPr>
              <a:t>, sumar el monto total de cada cliente y filtrar solo los que tienen un monto mayor a 5000.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la colección ordenes, descomponer el arreglo </a:t>
            </a:r>
            <a:r>
              <a:rPr lang="es-ES" sz="1600" b="0" dirty="0" err="1">
                <a:solidFill>
                  <a:schemeClr val="bg1"/>
                </a:solidFill>
              </a:rPr>
              <a:t>items</a:t>
            </a:r>
            <a:r>
              <a:rPr lang="es-ES" sz="1600" b="0" dirty="0">
                <a:solidFill>
                  <a:schemeClr val="bg1"/>
                </a:solidFill>
              </a:rPr>
              <a:t>, contar cuántas veces aparece cada </a:t>
            </a:r>
            <a:r>
              <a:rPr lang="es-ES" sz="1600" b="0" dirty="0" err="1">
                <a:solidFill>
                  <a:schemeClr val="bg1"/>
                </a:solidFill>
              </a:rPr>
              <a:t>producto_id</a:t>
            </a:r>
            <a:r>
              <a:rPr lang="es-ES" sz="1600" b="0" dirty="0">
                <a:solidFill>
                  <a:schemeClr val="bg1"/>
                </a:solidFill>
              </a:rPr>
              <a:t>, ordenarlos de mayor a menor y mostrar los 5 más vendidos.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reseñas, calcular el promedio de </a:t>
            </a:r>
            <a:r>
              <a:rPr lang="es-ES" sz="1600" b="0" dirty="0" err="1">
                <a:solidFill>
                  <a:schemeClr val="bg1"/>
                </a:solidFill>
              </a:rPr>
              <a:t>calificacion</a:t>
            </a:r>
            <a:r>
              <a:rPr lang="es-ES" sz="1600" b="0" dirty="0">
                <a:solidFill>
                  <a:schemeClr val="bg1"/>
                </a:solidFill>
              </a:rPr>
              <a:t> agrupado por </a:t>
            </a:r>
            <a:r>
              <a:rPr lang="es-ES" sz="1600" b="0" dirty="0" err="1">
                <a:solidFill>
                  <a:schemeClr val="bg1"/>
                </a:solidFill>
              </a:rPr>
              <a:t>producto_id</a:t>
            </a:r>
            <a:r>
              <a:rPr lang="es-ES" sz="1600" b="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ventas, extraer el año y mes de fecha, agrupar por año y mes, y contar el número de ventas en cada grupo.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ordenes, descomponer el arreglo de productos, agrupar por </a:t>
            </a:r>
            <a:r>
              <a:rPr lang="es-ES" sz="1600" b="0" dirty="0" err="1">
                <a:solidFill>
                  <a:schemeClr val="bg1"/>
                </a:solidFill>
              </a:rPr>
              <a:t>cliente.pais</a:t>
            </a:r>
            <a:r>
              <a:rPr lang="es-ES" sz="1600" b="0" dirty="0">
                <a:solidFill>
                  <a:schemeClr val="bg1"/>
                </a:solidFill>
              </a:rPr>
              <a:t> y contar el número total de productos vendidos por país.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asistencias, ordenar por fecha, agrupar por </a:t>
            </a:r>
            <a:r>
              <a:rPr lang="es-ES" sz="1600" b="0" dirty="0" err="1">
                <a:solidFill>
                  <a:schemeClr val="bg1"/>
                </a:solidFill>
              </a:rPr>
              <a:t>empleado_id</a:t>
            </a:r>
            <a:r>
              <a:rPr lang="es-ES" sz="1600" b="0" dirty="0">
                <a:solidFill>
                  <a:schemeClr val="bg1"/>
                </a:solidFill>
              </a:rPr>
              <a:t> y obtener la primera y última fecha de asistencia de cada empleado.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productos, filtrar los documentos con stock = 0 y proyectar solo nombre y </a:t>
            </a:r>
            <a:r>
              <a:rPr lang="es-ES" sz="1600" b="0" dirty="0" err="1">
                <a:solidFill>
                  <a:schemeClr val="bg1"/>
                </a:solidFill>
              </a:rPr>
              <a:t>categoria</a:t>
            </a:r>
            <a:r>
              <a:rPr lang="es-ES" sz="1600" b="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productos, agrupar por </a:t>
            </a:r>
            <a:r>
              <a:rPr lang="es-ES" sz="1600" b="0" dirty="0" err="1">
                <a:solidFill>
                  <a:schemeClr val="bg1"/>
                </a:solidFill>
              </a:rPr>
              <a:t>categoria</a:t>
            </a:r>
            <a:r>
              <a:rPr lang="es-ES" sz="1600" b="0" dirty="0">
                <a:solidFill>
                  <a:schemeClr val="bg1"/>
                </a:solidFill>
              </a:rPr>
              <a:t>, contar cuántos productos hay en cada una y mostrar solo las categorías con más de 10 productos.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bg1"/>
                </a:solidFill>
              </a:rPr>
              <a:t>En ventas, agrupar por </a:t>
            </a:r>
            <a:r>
              <a:rPr lang="es-ES" sz="1600" b="0" dirty="0" err="1">
                <a:solidFill>
                  <a:schemeClr val="bg1"/>
                </a:solidFill>
              </a:rPr>
              <a:t>sucursal_id</a:t>
            </a:r>
            <a:r>
              <a:rPr lang="es-ES" sz="1600" b="0" dirty="0">
                <a:solidFill>
                  <a:schemeClr val="bg1"/>
                </a:solidFill>
              </a:rPr>
              <a:t> y calcular el promedio del monto vendido en cada sucursal.</a:t>
            </a:r>
          </a:p>
        </p:txBody>
      </p:sp>
    </p:spTree>
    <p:extLst>
      <p:ext uri="{BB962C8B-B14F-4D97-AF65-F5344CB8AC3E}">
        <p14:creationId xmlns:p14="http://schemas.microsoft.com/office/powerpoint/2010/main" val="349745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{9F5E263A-2F87-4DE2-A6A6-4F422EC874E3}tf78853419_win32</Template>
  <TotalTime>668</TotalTime>
  <Words>574</Words>
  <Application>Microsoft Office PowerPoint</Application>
  <PresentationFormat>Widescreen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Segoe UI</vt:lpstr>
      <vt:lpstr>Custom</vt:lpstr>
      <vt:lpstr>Curso de MongoDB</vt:lpstr>
      <vt:lpstr>¿Qué es una agregación?</vt:lpstr>
      <vt:lpstr>Metodos de agregacion</vt:lpstr>
      <vt:lpstr>Principales etapas del pipeline</vt:lpstr>
      <vt:lpstr>Ejemplo básico de pipeline</vt:lpstr>
      <vt:lpstr>Procesamiento de datos complejo</vt:lpstr>
      <vt:lpstr>Ejercicios de Clase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17</cp:revision>
  <dcterms:created xsi:type="dcterms:W3CDTF">2025-03-30T13:48:23Z</dcterms:created>
  <dcterms:modified xsi:type="dcterms:W3CDTF">2025-05-03T16:23:48Z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