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1"/>
  </p:notesMasterIdLst>
  <p:handoutMasterIdLst>
    <p:handoutMasterId r:id="rId12"/>
  </p:handoutMasterIdLst>
  <p:sldIdLst>
    <p:sldId id="410" r:id="rId5"/>
    <p:sldId id="413" r:id="rId6"/>
    <p:sldId id="418" r:id="rId7"/>
    <p:sldId id="417" r:id="rId8"/>
    <p:sldId id="412" r:id="rId9"/>
    <p:sldId id="39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359" autoAdjust="0"/>
    <p:restoredTop sz="96327" autoAdjust="0"/>
  </p:normalViewPr>
  <p:slideViewPr>
    <p:cSldViewPr snapToGrid="0">
      <p:cViewPr varScale="1">
        <p:scale>
          <a:sx n="111" d="100"/>
          <a:sy n="111" d="100"/>
        </p:scale>
        <p:origin x="972"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5/3/2025</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5/3/2025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3A6167-2883-C866-8F3C-E00B148668F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1605DF-DEDC-4467-AE9C-CE8B00333C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1D22662-F2EF-2CD4-EC50-A51A086DC94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B89302C-D6D5-8360-ED90-DBE849981776}"/>
              </a:ext>
            </a:extLst>
          </p:cNvPr>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490835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7C2167-5390-5314-09AF-E23D454FC4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CB65E45-713C-2CEB-2501-3D7003D649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B5CB900-F811-835E-5C46-9D751D79E3F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5CA920C-16D3-C812-F256-73DDDD4A8E91}"/>
              </a:ext>
            </a:extLst>
          </p:cNvPr>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2714853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3A8502-1FE1-A271-1EE0-9609266B3AC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CA74407-100B-E021-4CCC-76BBCA09A2E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A41A48-C447-4444-5CB0-B988238D3D8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6DE261F-7B80-B355-1655-3CA93B388AE4}"/>
              </a:ext>
            </a:extLst>
          </p:cNvPr>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501330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9B5778-4A9A-273B-DF04-E7A2DED97B9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0D69C0-5AF5-C738-05AB-68D21D112B3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C027EDD-B3E8-C664-47A6-BCAEE36ED43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C3E4731-E0EC-3390-B761-FF2CF08FA6AD}"/>
              </a:ext>
            </a:extLst>
          </p:cNvPr>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1917356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1765923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5188786" y="4658264"/>
            <a:ext cx="4244196" cy="497312"/>
          </a:xfrm>
        </p:spPr>
        <p:txBody>
          <a:bodyPr/>
          <a:lstStyle/>
          <a:p>
            <a:r>
              <a:rPr lang="en-US" sz="3600" dirty="0"/>
              <a:t>Curso de MongoDB</a:t>
            </a:r>
          </a:p>
        </p:txBody>
      </p:sp>
      <p:sp>
        <p:nvSpPr>
          <p:cNvPr id="3" name="Title 1">
            <a:extLst>
              <a:ext uri="{FF2B5EF4-FFF2-40B4-BE49-F238E27FC236}">
                <a16:creationId xmlns:a16="http://schemas.microsoft.com/office/drawing/2014/main" id="{38BE18AA-823C-CC53-C526-368D35C27709}"/>
              </a:ext>
            </a:extLst>
          </p:cNvPr>
          <p:cNvSpPr txBox="1">
            <a:spLocks/>
          </p:cNvSpPr>
          <p:nvPr/>
        </p:nvSpPr>
        <p:spPr>
          <a:xfrm>
            <a:off x="3329795" y="1311215"/>
            <a:ext cx="8734138" cy="2367951"/>
          </a:xfrm>
          <a:prstGeom prst="rect">
            <a:avLst/>
          </a:prstGeom>
        </p:spPr>
        <p:txBody>
          <a:bodyPr vert="horz" lIns="0" tIns="0" rIns="0" bIns="0" rtlCol="0" anchor="b">
            <a:noAutofit/>
          </a:bodyPr>
          <a:lstStyle>
            <a:lvl1pPr algn="l" defTabSz="914400" rtl="0" eaLnBrk="1" latinLnBrk="0" hangingPunct="1">
              <a:lnSpc>
                <a:spcPct val="80000"/>
              </a:lnSpc>
              <a:spcBef>
                <a:spcPct val="0"/>
              </a:spcBef>
              <a:buNone/>
              <a:defRPr sz="60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Sesión 6: </a:t>
            </a:r>
            <a:r>
              <a:rPr lang="es-ES" dirty="0"/>
              <a:t>Agregaciones y procesamiento de datos 2</a:t>
            </a:r>
            <a:r>
              <a:rPr lang="en-US" dirty="0"/>
              <a:t> </a:t>
            </a:r>
          </a:p>
        </p:txBody>
      </p:sp>
      <p:pic>
        <p:nvPicPr>
          <p:cNvPr id="1026" name="Picture 2" descr="MongoDB Logo - símbolo, significado logotipo, historia, PNG">
            <a:extLst>
              <a:ext uri="{FF2B5EF4-FFF2-40B4-BE49-F238E27FC236}">
                <a16:creationId xmlns:a16="http://schemas.microsoft.com/office/drawing/2014/main" id="{90A7C957-2519-B5DA-6DD0-39144F43FD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1095" y="4658264"/>
            <a:ext cx="3519578" cy="2199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0304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84B094-48C6-015A-6AF9-78B024C2E972}"/>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3246F8AB-DB78-0FC2-4E06-26D22FC25241}"/>
              </a:ext>
            </a:extLst>
          </p:cNvPr>
          <p:cNvSpPr txBox="1">
            <a:spLocks/>
          </p:cNvSpPr>
          <p:nvPr/>
        </p:nvSpPr>
        <p:spPr>
          <a:xfrm>
            <a:off x="593418" y="1319231"/>
            <a:ext cx="7661873" cy="709159"/>
          </a:xfrm>
          <a:prstGeom prst="rect">
            <a:avLst/>
          </a:prstGeom>
        </p:spPr>
        <p:txBody>
          <a:bodyPr vert="horz" lIns="0" tIns="0" rIns="0" bIns="0" rtlCol="0" anchor="b" anchorCtr="0">
            <a:noAutofit/>
          </a:bodyPr>
          <a:lst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pc="50" dirty="0"/>
              <a:t>Operadores en agregaciones</a:t>
            </a:r>
            <a:endParaRPr lang="en-US" spc="50" dirty="0"/>
          </a:p>
        </p:txBody>
      </p:sp>
      <p:sp>
        <p:nvSpPr>
          <p:cNvPr id="6" name="Text Placeholder 6">
            <a:extLst>
              <a:ext uri="{FF2B5EF4-FFF2-40B4-BE49-F238E27FC236}">
                <a16:creationId xmlns:a16="http://schemas.microsoft.com/office/drawing/2014/main" id="{11066F3A-6F48-4500-2D32-84DA0AECFF26}"/>
              </a:ext>
            </a:extLst>
          </p:cNvPr>
          <p:cNvSpPr txBox="1">
            <a:spLocks/>
          </p:cNvSpPr>
          <p:nvPr/>
        </p:nvSpPr>
        <p:spPr>
          <a:xfrm>
            <a:off x="593418" y="2192626"/>
            <a:ext cx="6021593" cy="1042917"/>
          </a:xfrm>
          <a:prstGeom prst="rect">
            <a:avLst/>
          </a:prstGeom>
        </p:spPr>
        <p:txBody>
          <a:bodyPr vert="horz" lIns="0" tIns="228600" rIns="0" bIns="0" rtlCol="0">
            <a:noAutofit/>
          </a:bodyPr>
          <a:lstStyle>
            <a:lvl1pPr marL="283464" indent="-283464" algn="l" defTabSz="914400" rtl="0" eaLnBrk="1" latinLnBrk="0" hangingPunct="1">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marL="685800" indent="-283464" algn="l" defTabSz="914400" rtl="0" eaLnBrk="1" latinLnBrk="0" hangingPunct="1">
              <a:lnSpc>
                <a:spcPct val="90000"/>
              </a:lnSpc>
              <a:spcBef>
                <a:spcPts val="600"/>
              </a:spcBef>
              <a:buFont typeface="Arial" panose="020B0604020202020204" pitchFamily="34" charset="0"/>
              <a:buChar char="•"/>
              <a:defRPr sz="2000" b="0" i="0" kern="1200">
                <a:solidFill>
                  <a:schemeClr val="bg1"/>
                </a:solidFill>
                <a:latin typeface="+mn-lt"/>
                <a:ea typeface="+mn-ea"/>
                <a:cs typeface="+mn-cs"/>
              </a:defRPr>
            </a:lvl2pPr>
            <a:lvl3pPr marL="11430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4pPr>
            <a:lvl5pPr marL="20574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spcBef>
                <a:spcPts val="200"/>
              </a:spcBef>
              <a:spcAft>
                <a:spcPts val="200"/>
              </a:spcAft>
            </a:pPr>
            <a:r>
              <a:rPr lang="es-ES" sz="2000" b="0" i="0" dirty="0">
                <a:solidFill>
                  <a:schemeClr val="bg1"/>
                </a:solidFill>
                <a:effectLst/>
                <a:latin typeface="Segoe UI" panose="020B0502040204020203" pitchFamily="34" charset="0"/>
              </a:rPr>
              <a:t>$</a:t>
            </a:r>
            <a:r>
              <a:rPr lang="es-ES" sz="2000" b="0" i="0" dirty="0" err="1">
                <a:solidFill>
                  <a:schemeClr val="bg1"/>
                </a:solidFill>
                <a:effectLst/>
                <a:latin typeface="Segoe UI" panose="020B0502040204020203" pitchFamily="34" charset="0"/>
              </a:rPr>
              <a:t>count</a:t>
            </a:r>
            <a:endParaRPr lang="es-ES" sz="2000" b="0" i="0" dirty="0">
              <a:solidFill>
                <a:schemeClr val="bg1"/>
              </a:solidFill>
              <a:effectLst/>
              <a:latin typeface="Segoe UI" panose="020B0502040204020203" pitchFamily="34" charset="0"/>
            </a:endParaRPr>
          </a:p>
          <a:p>
            <a:pPr>
              <a:lnSpc>
                <a:spcPct val="120000"/>
              </a:lnSpc>
              <a:spcBef>
                <a:spcPts val="200"/>
              </a:spcBef>
              <a:spcAft>
                <a:spcPts val="200"/>
              </a:spcAft>
            </a:pPr>
            <a:r>
              <a:rPr lang="es-ES" sz="2000" b="0" i="0" dirty="0">
                <a:solidFill>
                  <a:schemeClr val="bg1"/>
                </a:solidFill>
                <a:effectLst/>
                <a:latin typeface="Segoe UI" panose="020B0502040204020203" pitchFamily="34" charset="0"/>
              </a:rPr>
              <a:t>$</a:t>
            </a:r>
            <a:r>
              <a:rPr lang="es-ES" sz="2000" b="0" i="0" dirty="0" err="1">
                <a:solidFill>
                  <a:schemeClr val="bg1"/>
                </a:solidFill>
                <a:effectLst/>
                <a:latin typeface="Segoe UI" panose="020B0502040204020203" pitchFamily="34" charset="0"/>
              </a:rPr>
              <a:t>expr</a:t>
            </a:r>
            <a:r>
              <a:rPr lang="es-ES" sz="2000" b="0" i="0" dirty="0">
                <a:solidFill>
                  <a:schemeClr val="bg1"/>
                </a:solidFill>
                <a:effectLst/>
                <a:latin typeface="Segoe UI" panose="020B0502040204020203" pitchFamily="34" charset="0"/>
              </a:rPr>
              <a:t> (operaciones dentro de documentos)</a:t>
            </a:r>
          </a:p>
          <a:p>
            <a:pPr>
              <a:lnSpc>
                <a:spcPct val="120000"/>
              </a:lnSpc>
              <a:spcBef>
                <a:spcPts val="200"/>
              </a:spcBef>
              <a:spcAft>
                <a:spcPts val="200"/>
              </a:spcAft>
            </a:pPr>
            <a:endParaRPr lang="en-GB" sz="100" b="0" i="0" dirty="0">
              <a:solidFill>
                <a:schemeClr val="bg1"/>
              </a:solidFill>
              <a:effectLst/>
              <a:latin typeface="Segoe UI" panose="020B0502040204020203" pitchFamily="34" charset="0"/>
            </a:endParaRPr>
          </a:p>
        </p:txBody>
      </p:sp>
      <p:pic>
        <p:nvPicPr>
          <p:cNvPr id="9" name="Picture 8">
            <a:extLst>
              <a:ext uri="{FF2B5EF4-FFF2-40B4-BE49-F238E27FC236}">
                <a16:creationId xmlns:a16="http://schemas.microsoft.com/office/drawing/2014/main" id="{B5FE2CCC-F570-77C5-9C1F-001AB41DB5AB}"/>
              </a:ext>
            </a:extLst>
          </p:cNvPr>
          <p:cNvPicPr>
            <a:picLocks noChangeAspect="1"/>
          </p:cNvPicPr>
          <p:nvPr/>
        </p:nvPicPr>
        <p:blipFill>
          <a:blip r:embed="rId3"/>
          <a:stretch>
            <a:fillRect/>
          </a:stretch>
        </p:blipFill>
        <p:spPr>
          <a:xfrm>
            <a:off x="2963673" y="3622457"/>
            <a:ext cx="6264654" cy="2863842"/>
          </a:xfrm>
          <a:prstGeom prst="rect">
            <a:avLst/>
          </a:prstGeom>
        </p:spPr>
      </p:pic>
    </p:spTree>
    <p:extLst>
      <p:ext uri="{BB962C8B-B14F-4D97-AF65-F5344CB8AC3E}">
        <p14:creationId xmlns:p14="http://schemas.microsoft.com/office/powerpoint/2010/main" val="4119347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D893A0-8E32-D4B9-31EC-36F84EE70F49}"/>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09EA9F54-F729-5F0C-C457-5F3C77A62D46}"/>
              </a:ext>
            </a:extLst>
          </p:cNvPr>
          <p:cNvSpPr>
            <a:spLocks noGrp="1"/>
          </p:cNvSpPr>
          <p:nvPr>
            <p:ph type="title"/>
          </p:nvPr>
        </p:nvSpPr>
        <p:spPr>
          <a:xfrm>
            <a:off x="594360" y="1198709"/>
            <a:ext cx="8841633" cy="744446"/>
          </a:xfrm>
        </p:spPr>
        <p:txBody>
          <a:bodyPr vert="horz" lIns="0" tIns="0" rIns="0" bIns="0" rtlCol="0" anchor="b" anchorCtr="0">
            <a:noAutofit/>
          </a:bodyPr>
          <a:lstStyle/>
          <a:p>
            <a:r>
              <a:rPr lang="en-GB" dirty="0" err="1"/>
              <a:t>Procesamiento</a:t>
            </a:r>
            <a:r>
              <a:rPr lang="en-GB" dirty="0"/>
              <a:t> de datos </a:t>
            </a:r>
            <a:r>
              <a:rPr lang="en-GB" dirty="0" err="1"/>
              <a:t>complejo</a:t>
            </a:r>
            <a:endParaRPr lang="en-US" spc="50" dirty="0"/>
          </a:p>
        </p:txBody>
      </p:sp>
      <p:sp>
        <p:nvSpPr>
          <p:cNvPr id="2" name="Text Placeholder 6">
            <a:extLst>
              <a:ext uri="{FF2B5EF4-FFF2-40B4-BE49-F238E27FC236}">
                <a16:creationId xmlns:a16="http://schemas.microsoft.com/office/drawing/2014/main" id="{9C7236AF-9B47-6C9D-490B-AF727A68C4D8}"/>
              </a:ext>
            </a:extLst>
          </p:cNvPr>
          <p:cNvSpPr txBox="1">
            <a:spLocks/>
          </p:cNvSpPr>
          <p:nvPr/>
        </p:nvSpPr>
        <p:spPr>
          <a:xfrm>
            <a:off x="703628" y="2162132"/>
            <a:ext cx="5392372" cy="2496131"/>
          </a:xfrm>
          <a:prstGeom prst="rect">
            <a:avLst/>
          </a:prstGeom>
        </p:spPr>
        <p:txBody>
          <a:bodyPr vert="horz" lIns="0" tIns="228600" rIns="0" bIns="0" rtlCol="0">
            <a:noAutofit/>
          </a:bodyPr>
          <a:lstStyle>
            <a:lvl1pPr marL="283464" indent="-283464" algn="l" defTabSz="914400" rtl="0" eaLnBrk="1" latinLnBrk="0" hangingPunct="1">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marL="685800" indent="-283464" algn="l" defTabSz="914400" rtl="0" eaLnBrk="1" latinLnBrk="0" hangingPunct="1">
              <a:lnSpc>
                <a:spcPct val="90000"/>
              </a:lnSpc>
              <a:spcBef>
                <a:spcPts val="600"/>
              </a:spcBef>
              <a:buFont typeface="Arial" panose="020B0604020202020204" pitchFamily="34" charset="0"/>
              <a:buChar char="•"/>
              <a:defRPr sz="2000" b="0" i="0" kern="1200">
                <a:solidFill>
                  <a:schemeClr val="bg1"/>
                </a:solidFill>
                <a:latin typeface="+mn-lt"/>
                <a:ea typeface="+mn-ea"/>
                <a:cs typeface="+mn-cs"/>
              </a:defRPr>
            </a:lvl2pPr>
            <a:lvl3pPr marL="11430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4pPr>
            <a:lvl5pPr marL="20574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spcBef>
                <a:spcPts val="200"/>
              </a:spcBef>
              <a:spcAft>
                <a:spcPts val="200"/>
              </a:spcAft>
            </a:pPr>
            <a:r>
              <a:rPr lang="es-ES" sz="2000" b="0" i="0" dirty="0">
                <a:solidFill>
                  <a:schemeClr val="bg1"/>
                </a:solidFill>
                <a:effectLst/>
                <a:latin typeface="Segoe UI" panose="020B0502040204020203" pitchFamily="34" charset="0"/>
              </a:rPr>
              <a:t>Uso de varias etapas combinadas.</a:t>
            </a:r>
          </a:p>
          <a:p>
            <a:pPr>
              <a:lnSpc>
                <a:spcPct val="120000"/>
              </a:lnSpc>
              <a:spcBef>
                <a:spcPts val="200"/>
              </a:spcBef>
              <a:spcAft>
                <a:spcPts val="200"/>
              </a:spcAft>
            </a:pPr>
            <a:r>
              <a:rPr lang="es-ES" sz="2000" b="0" i="0" dirty="0">
                <a:solidFill>
                  <a:schemeClr val="bg1"/>
                </a:solidFill>
                <a:effectLst/>
                <a:latin typeface="Segoe UI" panose="020B0502040204020203" pitchFamily="34" charset="0"/>
              </a:rPr>
              <a:t>Transformaciones avanzadas: </a:t>
            </a:r>
          </a:p>
          <a:p>
            <a:pPr lvl="1">
              <a:lnSpc>
                <a:spcPct val="120000"/>
              </a:lnSpc>
              <a:spcBef>
                <a:spcPts val="200"/>
              </a:spcBef>
              <a:spcAft>
                <a:spcPts val="200"/>
              </a:spcAft>
            </a:pPr>
            <a:r>
              <a:rPr lang="es-ES" sz="1600" b="0" i="0" dirty="0">
                <a:solidFill>
                  <a:schemeClr val="bg1"/>
                </a:solidFill>
                <a:effectLst/>
                <a:latin typeface="Segoe UI" panose="020B0502040204020203" pitchFamily="34" charset="0"/>
              </a:rPr>
              <a:t>$</a:t>
            </a:r>
            <a:r>
              <a:rPr lang="es-ES" sz="1600" b="0" i="0" dirty="0" err="1">
                <a:solidFill>
                  <a:schemeClr val="bg1"/>
                </a:solidFill>
                <a:effectLst/>
                <a:latin typeface="Segoe UI" panose="020B0502040204020203" pitchFamily="34" charset="0"/>
              </a:rPr>
              <a:t>lookup</a:t>
            </a:r>
            <a:r>
              <a:rPr lang="es-ES" sz="1600" b="0" i="0" dirty="0">
                <a:solidFill>
                  <a:schemeClr val="bg1"/>
                </a:solidFill>
                <a:effectLst/>
                <a:latin typeface="Segoe UI" panose="020B0502040204020203" pitchFamily="34" charset="0"/>
              </a:rPr>
              <a:t> (unir colecciones), </a:t>
            </a:r>
          </a:p>
          <a:p>
            <a:pPr lvl="1">
              <a:lnSpc>
                <a:spcPct val="120000"/>
              </a:lnSpc>
              <a:spcBef>
                <a:spcPts val="200"/>
              </a:spcBef>
              <a:spcAft>
                <a:spcPts val="200"/>
              </a:spcAft>
            </a:pPr>
            <a:r>
              <a:rPr lang="es-ES" sz="1600" b="0" i="0" dirty="0">
                <a:solidFill>
                  <a:schemeClr val="bg1"/>
                </a:solidFill>
                <a:effectLst/>
                <a:latin typeface="Segoe UI" panose="020B0502040204020203" pitchFamily="34" charset="0"/>
              </a:rPr>
              <a:t>$</a:t>
            </a:r>
            <a:r>
              <a:rPr lang="es-ES" sz="1600" b="0" i="0" dirty="0" err="1">
                <a:solidFill>
                  <a:schemeClr val="bg1"/>
                </a:solidFill>
                <a:effectLst/>
                <a:latin typeface="Segoe UI" panose="020B0502040204020203" pitchFamily="34" charset="0"/>
              </a:rPr>
              <a:t>unwind</a:t>
            </a:r>
            <a:r>
              <a:rPr lang="es-ES" sz="1600" b="0" i="0" dirty="0">
                <a:solidFill>
                  <a:schemeClr val="bg1"/>
                </a:solidFill>
                <a:effectLst/>
                <a:latin typeface="Segoe UI" panose="020B0502040204020203" pitchFamily="34" charset="0"/>
              </a:rPr>
              <a:t> (desenrollar arreglos).</a:t>
            </a:r>
          </a:p>
          <a:p>
            <a:pPr>
              <a:lnSpc>
                <a:spcPct val="120000"/>
              </a:lnSpc>
              <a:spcBef>
                <a:spcPts val="200"/>
              </a:spcBef>
              <a:spcAft>
                <a:spcPts val="200"/>
              </a:spcAft>
            </a:pPr>
            <a:r>
              <a:rPr lang="es-ES" sz="2000" b="0" i="0" dirty="0">
                <a:solidFill>
                  <a:schemeClr val="bg1"/>
                </a:solidFill>
                <a:effectLst/>
                <a:latin typeface="Segoe UI" panose="020B0502040204020203" pitchFamily="34" charset="0"/>
              </a:rPr>
              <a:t>Condiciones con $</a:t>
            </a:r>
            <a:r>
              <a:rPr lang="es-ES" sz="2000" b="0" i="0" dirty="0" err="1">
                <a:solidFill>
                  <a:schemeClr val="bg1"/>
                </a:solidFill>
                <a:effectLst/>
                <a:latin typeface="Segoe UI" panose="020B0502040204020203" pitchFamily="34" charset="0"/>
              </a:rPr>
              <a:t>cond</a:t>
            </a:r>
            <a:r>
              <a:rPr lang="es-ES" sz="2000" b="0" i="0" dirty="0">
                <a:solidFill>
                  <a:schemeClr val="bg1"/>
                </a:solidFill>
                <a:effectLst/>
                <a:latin typeface="Segoe UI" panose="020B0502040204020203" pitchFamily="34" charset="0"/>
              </a:rPr>
              <a:t>, $</a:t>
            </a:r>
            <a:r>
              <a:rPr lang="es-ES" sz="2000" b="0" i="0" dirty="0" err="1">
                <a:solidFill>
                  <a:schemeClr val="bg1"/>
                </a:solidFill>
                <a:effectLst/>
                <a:latin typeface="Segoe UI" panose="020B0502040204020203" pitchFamily="34" charset="0"/>
              </a:rPr>
              <a:t>ifNull</a:t>
            </a:r>
            <a:r>
              <a:rPr lang="es-ES" sz="2000" b="0" i="0" dirty="0">
                <a:solidFill>
                  <a:schemeClr val="bg1"/>
                </a:solidFill>
                <a:effectLst/>
                <a:latin typeface="Segoe UI" panose="020B0502040204020203" pitchFamily="34" charset="0"/>
              </a:rPr>
              <a:t>, etc.</a:t>
            </a:r>
          </a:p>
          <a:p>
            <a:pPr>
              <a:lnSpc>
                <a:spcPct val="120000"/>
              </a:lnSpc>
              <a:spcBef>
                <a:spcPts val="200"/>
              </a:spcBef>
              <a:spcAft>
                <a:spcPts val="200"/>
              </a:spcAft>
            </a:pPr>
            <a:endParaRPr lang="en-GB" sz="100" b="0" i="0" dirty="0">
              <a:solidFill>
                <a:srgbClr val="000000"/>
              </a:solidFill>
              <a:effectLst/>
              <a:latin typeface="Segoe UI" panose="020B0502040204020203" pitchFamily="34" charset="0"/>
            </a:endParaRPr>
          </a:p>
        </p:txBody>
      </p:sp>
      <p:pic>
        <p:nvPicPr>
          <p:cNvPr id="7" name="Picture 6">
            <a:extLst>
              <a:ext uri="{FF2B5EF4-FFF2-40B4-BE49-F238E27FC236}">
                <a16:creationId xmlns:a16="http://schemas.microsoft.com/office/drawing/2014/main" id="{2D133A0E-B791-AA76-ADB8-B38B0AE5701C}"/>
              </a:ext>
            </a:extLst>
          </p:cNvPr>
          <p:cNvPicPr>
            <a:picLocks noChangeAspect="1"/>
          </p:cNvPicPr>
          <p:nvPr/>
        </p:nvPicPr>
        <p:blipFill>
          <a:blip r:embed="rId3"/>
          <a:srcRect l="908" t="717" r="2041" b="684"/>
          <a:stretch/>
        </p:blipFill>
        <p:spPr>
          <a:xfrm>
            <a:off x="6711352" y="2162132"/>
            <a:ext cx="4192437" cy="4622206"/>
          </a:xfrm>
          <a:prstGeom prst="rect">
            <a:avLst/>
          </a:prstGeom>
        </p:spPr>
      </p:pic>
    </p:spTree>
    <p:extLst>
      <p:ext uri="{BB962C8B-B14F-4D97-AF65-F5344CB8AC3E}">
        <p14:creationId xmlns:p14="http://schemas.microsoft.com/office/powerpoint/2010/main" val="1636894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1537AA-D20F-5262-EDBD-0712DC064E4D}"/>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E8D16AA-3C7F-22D1-1D9F-7658413F4148}"/>
              </a:ext>
            </a:extLst>
          </p:cNvPr>
          <p:cNvSpPr txBox="1">
            <a:spLocks/>
          </p:cNvSpPr>
          <p:nvPr/>
        </p:nvSpPr>
        <p:spPr>
          <a:xfrm>
            <a:off x="594360" y="1213354"/>
            <a:ext cx="8841633" cy="744446"/>
          </a:xfrm>
          <a:prstGeom prst="rect">
            <a:avLst/>
          </a:prstGeom>
        </p:spPr>
        <p:txBody>
          <a:bodyPr vert="horz" lIns="0" tIns="0" rIns="0" bIns="0" rtlCol="0" anchor="b" anchorCtr="0">
            <a:noAutofit/>
          </a:bodyPr>
          <a:lst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¿Por qué </a:t>
            </a:r>
            <a:r>
              <a:rPr lang="en-GB" dirty="0" err="1"/>
              <a:t>aprender</a:t>
            </a:r>
            <a:r>
              <a:rPr lang="en-GB" dirty="0"/>
              <a:t> </a:t>
            </a:r>
            <a:r>
              <a:rPr lang="en-GB" dirty="0" err="1"/>
              <a:t>agregaciones</a:t>
            </a:r>
            <a:r>
              <a:rPr lang="en-GB" dirty="0"/>
              <a:t>?</a:t>
            </a:r>
            <a:endParaRPr lang="en-US" spc="50" dirty="0"/>
          </a:p>
        </p:txBody>
      </p:sp>
      <p:sp>
        <p:nvSpPr>
          <p:cNvPr id="5" name="Text Placeholder 6">
            <a:extLst>
              <a:ext uri="{FF2B5EF4-FFF2-40B4-BE49-F238E27FC236}">
                <a16:creationId xmlns:a16="http://schemas.microsoft.com/office/drawing/2014/main" id="{90B4C464-573F-5F54-2A40-7F5545696D8B}"/>
              </a:ext>
            </a:extLst>
          </p:cNvPr>
          <p:cNvSpPr txBox="1">
            <a:spLocks/>
          </p:cNvSpPr>
          <p:nvPr/>
        </p:nvSpPr>
        <p:spPr>
          <a:xfrm>
            <a:off x="633997" y="2202678"/>
            <a:ext cx="10924006" cy="4344771"/>
          </a:xfrm>
          <a:prstGeom prst="rect">
            <a:avLst/>
          </a:prstGeom>
        </p:spPr>
        <p:txBody>
          <a:bodyPr vert="horz" lIns="0" tIns="228600" rIns="0" bIns="0" rtlCol="0">
            <a:noAutofit/>
          </a:bodyPr>
          <a:lstStyle>
            <a:lvl1pPr marL="283464" indent="-283464" algn="l" defTabSz="914400" rtl="0" eaLnBrk="1" latinLnBrk="0" hangingPunct="1">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marL="685800" indent="-283464" algn="l" defTabSz="914400" rtl="0" eaLnBrk="1" latinLnBrk="0" hangingPunct="1">
              <a:lnSpc>
                <a:spcPct val="90000"/>
              </a:lnSpc>
              <a:spcBef>
                <a:spcPts val="600"/>
              </a:spcBef>
              <a:buFont typeface="Arial" panose="020B0604020202020204" pitchFamily="34" charset="0"/>
              <a:buChar char="•"/>
              <a:defRPr sz="2000" b="0" i="0" kern="1200">
                <a:solidFill>
                  <a:schemeClr val="bg1"/>
                </a:solidFill>
                <a:latin typeface="+mn-lt"/>
                <a:ea typeface="+mn-ea"/>
                <a:cs typeface="+mn-cs"/>
              </a:defRPr>
            </a:lvl2pPr>
            <a:lvl3pPr marL="11430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4pPr>
            <a:lvl5pPr marL="20574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spcBef>
                <a:spcPts val="200"/>
              </a:spcBef>
              <a:spcAft>
                <a:spcPts val="200"/>
              </a:spcAft>
            </a:pPr>
            <a:r>
              <a:rPr lang="es-ES" sz="1400" i="0" dirty="0">
                <a:solidFill>
                  <a:srgbClr val="000000"/>
                </a:solidFill>
                <a:effectLst/>
                <a:latin typeface="Segoe UI" panose="020B0502040204020203" pitchFamily="34" charset="0"/>
              </a:rPr>
              <a:t>Mayor control sobre los datos: </a:t>
            </a:r>
            <a:r>
              <a:rPr lang="es-ES" sz="1400" b="0" i="0" dirty="0">
                <a:solidFill>
                  <a:srgbClr val="000000"/>
                </a:solidFill>
                <a:effectLst/>
                <a:latin typeface="Segoe UI" panose="020B0502040204020203" pitchFamily="34" charset="0"/>
              </a:rPr>
              <a:t>Las agregaciones te permiten manipular y transformar los datos de forma granular, creando flujos de operaciones personalizados para análisis específicos. </a:t>
            </a:r>
          </a:p>
          <a:p>
            <a:pPr>
              <a:lnSpc>
                <a:spcPct val="120000"/>
              </a:lnSpc>
              <a:spcBef>
                <a:spcPts val="200"/>
              </a:spcBef>
              <a:spcAft>
                <a:spcPts val="200"/>
              </a:spcAft>
            </a:pPr>
            <a:r>
              <a:rPr lang="es-ES" sz="1400" i="0" dirty="0">
                <a:solidFill>
                  <a:srgbClr val="000000"/>
                </a:solidFill>
                <a:effectLst/>
                <a:latin typeface="Segoe UI" panose="020B0502040204020203" pitchFamily="34" charset="0"/>
              </a:rPr>
              <a:t>Cálculos complejos: </a:t>
            </a:r>
            <a:r>
              <a:rPr lang="es-ES" sz="1400" b="0" i="0" dirty="0">
                <a:solidFill>
                  <a:srgbClr val="000000"/>
                </a:solidFill>
                <a:effectLst/>
                <a:latin typeface="Segoe UI" panose="020B0502040204020203" pitchFamily="34" charset="0"/>
              </a:rPr>
              <a:t>Realiza operaciones como agrupaciones, sumas, promedios y otras operaciones matemáticas en tus datos, lo que te permite obtener </a:t>
            </a:r>
            <a:r>
              <a:rPr lang="es-ES" sz="1400" b="0" i="0" dirty="0" err="1">
                <a:solidFill>
                  <a:srgbClr val="000000"/>
                </a:solidFill>
                <a:effectLst/>
                <a:latin typeface="Segoe UI" panose="020B0502040204020203" pitchFamily="34" charset="0"/>
              </a:rPr>
              <a:t>insights</a:t>
            </a:r>
            <a:r>
              <a:rPr lang="es-ES" sz="1400" b="0" i="0" dirty="0">
                <a:solidFill>
                  <a:srgbClr val="000000"/>
                </a:solidFill>
                <a:effectLst/>
                <a:latin typeface="Segoe UI" panose="020B0502040204020203" pitchFamily="34" charset="0"/>
              </a:rPr>
              <a:t> más detallados. </a:t>
            </a:r>
          </a:p>
          <a:p>
            <a:pPr>
              <a:lnSpc>
                <a:spcPct val="120000"/>
              </a:lnSpc>
              <a:spcBef>
                <a:spcPts val="200"/>
              </a:spcBef>
              <a:spcAft>
                <a:spcPts val="200"/>
              </a:spcAft>
            </a:pPr>
            <a:r>
              <a:rPr lang="es-ES" sz="1400" i="0" dirty="0">
                <a:solidFill>
                  <a:srgbClr val="000000"/>
                </a:solidFill>
                <a:effectLst/>
                <a:latin typeface="Segoe UI" panose="020B0502040204020203" pitchFamily="34" charset="0"/>
              </a:rPr>
              <a:t>Mejor rendimiento:</a:t>
            </a:r>
            <a:r>
              <a:rPr lang="es-ES" sz="1400" b="0" i="0" dirty="0">
                <a:solidFill>
                  <a:srgbClr val="000000"/>
                </a:solidFill>
                <a:effectLst/>
                <a:latin typeface="Segoe UI" panose="020B0502040204020203" pitchFamily="34" charset="0"/>
              </a:rPr>
              <a:t> Las canalizaciones de agregación suelen ser más eficientes, especialmente para grandes conjuntos de datos, ya que se ejecutan completamente dentro de la base de datos, evitando la transferencia de grandes cantidades de datos a la red, dice una publicación en Medium. </a:t>
            </a:r>
          </a:p>
          <a:p>
            <a:pPr>
              <a:lnSpc>
                <a:spcPct val="120000"/>
              </a:lnSpc>
              <a:spcBef>
                <a:spcPts val="200"/>
              </a:spcBef>
              <a:spcAft>
                <a:spcPts val="200"/>
              </a:spcAft>
            </a:pPr>
            <a:r>
              <a:rPr lang="es-ES" sz="1400" i="0" dirty="0">
                <a:solidFill>
                  <a:srgbClr val="000000"/>
                </a:solidFill>
                <a:effectLst/>
                <a:latin typeface="Segoe UI" panose="020B0502040204020203" pitchFamily="34" charset="0"/>
              </a:rPr>
              <a:t>Análisis avanzado:</a:t>
            </a:r>
            <a:r>
              <a:rPr lang="es-ES" sz="1400" b="0" i="0" dirty="0">
                <a:solidFill>
                  <a:srgbClr val="000000"/>
                </a:solidFill>
                <a:effectLst/>
                <a:latin typeface="Segoe UI" panose="020B0502040204020203" pitchFamily="34" charset="0"/>
              </a:rPr>
              <a:t> Las agregaciones facilitan la creación de informes personalizados, la detección de patrones y tendencias en tus datos, y la generación de datos de resumen para tomar decisiones informadas. </a:t>
            </a:r>
          </a:p>
          <a:p>
            <a:pPr>
              <a:lnSpc>
                <a:spcPct val="120000"/>
              </a:lnSpc>
              <a:spcBef>
                <a:spcPts val="200"/>
              </a:spcBef>
              <a:spcAft>
                <a:spcPts val="200"/>
              </a:spcAft>
            </a:pPr>
            <a:r>
              <a:rPr lang="es-ES" sz="1400" i="0" dirty="0">
                <a:solidFill>
                  <a:srgbClr val="000000"/>
                </a:solidFill>
                <a:effectLst/>
                <a:latin typeface="Segoe UI" panose="020B0502040204020203" pitchFamily="34" charset="0"/>
              </a:rPr>
              <a:t>Ahorro de recursos:</a:t>
            </a:r>
            <a:r>
              <a:rPr lang="es-ES" sz="1400" b="0" i="0" dirty="0">
                <a:solidFill>
                  <a:srgbClr val="000000"/>
                </a:solidFill>
                <a:effectLst/>
                <a:latin typeface="Segoe UI" panose="020B0502040204020203" pitchFamily="34" charset="0"/>
              </a:rPr>
              <a:t> Al procesar datos dentro de la base de datos, las agregaciones pueden reducir la necesidad de mover grandes cantidades de datos a aplicaciones externas, lo que puede ahorrar tiempo y recursos.</a:t>
            </a:r>
          </a:p>
          <a:p>
            <a:pPr>
              <a:lnSpc>
                <a:spcPct val="120000"/>
              </a:lnSpc>
              <a:spcBef>
                <a:spcPts val="200"/>
              </a:spcBef>
              <a:spcAft>
                <a:spcPts val="200"/>
              </a:spcAft>
            </a:pPr>
            <a:r>
              <a:rPr lang="es-ES" sz="1400" i="0" dirty="0">
                <a:solidFill>
                  <a:srgbClr val="000000"/>
                </a:solidFill>
                <a:effectLst/>
                <a:latin typeface="Segoe UI" panose="020B0502040204020203" pitchFamily="34" charset="0"/>
              </a:rPr>
              <a:t>Herramienta versátil: </a:t>
            </a:r>
            <a:r>
              <a:rPr lang="es-ES" sz="1400" b="0" i="0" dirty="0">
                <a:solidFill>
                  <a:srgbClr val="000000"/>
                </a:solidFill>
                <a:effectLst/>
                <a:latin typeface="Segoe UI" panose="020B0502040204020203" pitchFamily="34" charset="0"/>
              </a:rPr>
              <a:t>Las agregaciones son una herramienta esencial para cualquier persona que trabaje con datos en MongoDB, ya que te permiten obtener resultados de forma más eficiente y personalizada que con las consultas estándar. </a:t>
            </a:r>
          </a:p>
          <a:p>
            <a:pPr marL="0" indent="0">
              <a:lnSpc>
                <a:spcPct val="120000"/>
              </a:lnSpc>
              <a:spcBef>
                <a:spcPts val="200"/>
              </a:spcBef>
              <a:spcAft>
                <a:spcPts val="200"/>
              </a:spcAft>
              <a:buNone/>
            </a:pPr>
            <a:endParaRPr lang="en-GB" sz="400"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2240900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3072E6-4F44-3729-76B8-9089241BF09A}"/>
            </a:ext>
          </a:extLst>
        </p:cNvPr>
        <p:cNvGrpSpPr/>
        <p:nvPr/>
      </p:nvGrpSpPr>
      <p:grpSpPr>
        <a:xfrm>
          <a:off x="0" y="0"/>
          <a:ext cx="0" cy="0"/>
          <a:chOff x="0" y="0"/>
          <a:chExt cx="0" cy="0"/>
        </a:xfrm>
      </p:grpSpPr>
      <p:grpSp>
        <p:nvGrpSpPr>
          <p:cNvPr id="19" name="Group 18">
            <a:extLst>
              <a:ext uri="{FF2B5EF4-FFF2-40B4-BE49-F238E27FC236}">
                <a16:creationId xmlns:a16="http://schemas.microsoft.com/office/drawing/2014/main" id="{25C26372-4F8A-B6CA-8620-211B567B522B}"/>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E71E0626-D6F9-6F3D-0129-9C2C44F8260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DA4B1505-C36F-7C8F-8DE2-746B2D10D9D6}"/>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560ED780-BDC8-27A5-44B7-4636962B311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 name="Title 1">
            <a:extLst>
              <a:ext uri="{FF2B5EF4-FFF2-40B4-BE49-F238E27FC236}">
                <a16:creationId xmlns:a16="http://schemas.microsoft.com/office/drawing/2014/main" id="{6DB239C0-C564-53DE-A27C-5C60328432A4}"/>
              </a:ext>
            </a:extLst>
          </p:cNvPr>
          <p:cNvSpPr>
            <a:spLocks noGrp="1"/>
          </p:cNvSpPr>
          <p:nvPr>
            <p:ph type="title"/>
          </p:nvPr>
        </p:nvSpPr>
        <p:spPr>
          <a:xfrm>
            <a:off x="594360" y="189572"/>
            <a:ext cx="6787747" cy="1593507"/>
          </a:xfrm>
        </p:spPr>
        <p:txBody>
          <a:bodyPr/>
          <a:lstStyle/>
          <a:p>
            <a:r>
              <a:rPr lang="en-US" dirty="0" err="1"/>
              <a:t>Ejercicios</a:t>
            </a:r>
            <a:r>
              <a:rPr lang="en-US" dirty="0"/>
              <a:t> de Clase</a:t>
            </a:r>
          </a:p>
        </p:txBody>
      </p:sp>
      <p:sp>
        <p:nvSpPr>
          <p:cNvPr id="2" name="Text Placeholder 6">
            <a:extLst>
              <a:ext uri="{FF2B5EF4-FFF2-40B4-BE49-F238E27FC236}">
                <a16:creationId xmlns:a16="http://schemas.microsoft.com/office/drawing/2014/main" id="{295FA852-617B-316F-CC68-CAD527297D68}"/>
              </a:ext>
            </a:extLst>
          </p:cNvPr>
          <p:cNvSpPr txBox="1">
            <a:spLocks/>
          </p:cNvSpPr>
          <p:nvPr/>
        </p:nvSpPr>
        <p:spPr>
          <a:xfrm>
            <a:off x="978433" y="2126473"/>
            <a:ext cx="10901083" cy="4248572"/>
          </a:xfrm>
          <a:prstGeom prst="rect">
            <a:avLst/>
          </a:prstGeom>
        </p:spPr>
        <p:txBody>
          <a:bodyPr vert="horz" lIns="0" tIns="228600" rIns="0" bIns="0" rtlCol="0">
            <a:noAutofit/>
          </a:bodyPr>
          <a:lstStyle>
            <a:defPPr>
              <a:defRPr lang="en-US"/>
            </a:defPPr>
            <a:lvl1pPr marL="283464" indent="-283464">
              <a:lnSpc>
                <a:spcPct val="80000"/>
              </a:lnSpc>
              <a:spcBef>
                <a:spcPts val="0"/>
              </a:spcBef>
              <a:buFont typeface="Arial" panose="020B0604020202020204" pitchFamily="34" charset="0"/>
              <a:buNone/>
              <a:defRPr sz="2000" b="1" i="0">
                <a:solidFill>
                  <a:schemeClr val="tx2">
                    <a:lumMod val="75000"/>
                  </a:schemeClr>
                </a:solidFill>
              </a:defRPr>
            </a:lvl1pPr>
            <a:lvl2pPr marL="685800" indent="-283464">
              <a:lnSpc>
                <a:spcPct val="90000"/>
              </a:lnSpc>
              <a:spcBef>
                <a:spcPts val="600"/>
              </a:spcBef>
              <a:buFont typeface="Arial" panose="020B0604020202020204" pitchFamily="34" charset="0"/>
              <a:buChar char="•"/>
              <a:defRPr sz="2000" b="0" i="0">
                <a:solidFill>
                  <a:schemeClr val="bg1"/>
                </a:solidFill>
              </a:defRPr>
            </a:lvl2pPr>
            <a:lvl3pPr marL="1143000" indent="-283464">
              <a:lnSpc>
                <a:spcPct val="90000"/>
              </a:lnSpc>
              <a:spcBef>
                <a:spcPts val="1800"/>
              </a:spcBef>
              <a:buFont typeface="Arial" panose="020B0604020202020204" pitchFamily="34" charset="0"/>
              <a:buChar char="•"/>
              <a:defRPr sz="2000" b="0" i="0">
                <a:solidFill>
                  <a:schemeClr val="bg1"/>
                </a:solidFill>
              </a:defRPr>
            </a:lvl3pPr>
            <a:lvl4pPr marL="1600200" indent="-283464">
              <a:lnSpc>
                <a:spcPct val="90000"/>
              </a:lnSpc>
              <a:spcBef>
                <a:spcPts val="1800"/>
              </a:spcBef>
              <a:buFont typeface="Arial" panose="020B0604020202020204" pitchFamily="34" charset="0"/>
              <a:buChar char="•"/>
              <a:defRPr sz="2000" b="0" i="0">
                <a:solidFill>
                  <a:schemeClr val="bg1"/>
                </a:solidFill>
              </a:defRPr>
            </a:lvl4pPr>
            <a:lvl5pPr marL="2057400" indent="-283464">
              <a:lnSpc>
                <a:spcPct val="90000"/>
              </a:lnSpc>
              <a:spcBef>
                <a:spcPts val="1800"/>
              </a:spcBef>
              <a:buFont typeface="Arial" panose="020B0604020202020204" pitchFamily="34" charset="0"/>
              <a:buChar char="•"/>
              <a:defRPr sz="2000" b="0" i="0">
                <a:solidFill>
                  <a:schemeClr val="bg1"/>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457200" indent="-457200">
              <a:lnSpc>
                <a:spcPct val="100000"/>
              </a:lnSpc>
              <a:buFont typeface="Arial" panose="020B0604020202020204" pitchFamily="34" charset="0"/>
              <a:buChar char="•"/>
            </a:pPr>
            <a:r>
              <a:rPr lang="es-ES" sz="1600" b="0" dirty="0">
                <a:solidFill>
                  <a:schemeClr val="bg1"/>
                </a:solidFill>
              </a:rPr>
              <a:t>En una colección productos, agrupar los productos por </a:t>
            </a:r>
            <a:r>
              <a:rPr lang="es-ES" sz="1600" b="0" dirty="0" err="1">
                <a:solidFill>
                  <a:schemeClr val="bg1"/>
                </a:solidFill>
              </a:rPr>
              <a:t>categoria</a:t>
            </a:r>
            <a:r>
              <a:rPr lang="es-ES" sz="1600" b="0" dirty="0">
                <a:solidFill>
                  <a:schemeClr val="bg1"/>
                </a:solidFill>
              </a:rPr>
              <a:t> y calcula el total de precios sumados en cada categoría.</a:t>
            </a:r>
          </a:p>
          <a:p>
            <a:pPr marL="457200" indent="-457200">
              <a:lnSpc>
                <a:spcPct val="100000"/>
              </a:lnSpc>
              <a:buFont typeface="Arial" panose="020B0604020202020204" pitchFamily="34" charset="0"/>
              <a:buChar char="•"/>
            </a:pPr>
            <a:r>
              <a:rPr lang="es-ES" sz="1600" b="0" dirty="0">
                <a:solidFill>
                  <a:schemeClr val="bg1"/>
                </a:solidFill>
              </a:rPr>
              <a:t>En la colección ventas, agrupar las ventas por </a:t>
            </a:r>
            <a:r>
              <a:rPr lang="es-ES" sz="1600" b="0" dirty="0" err="1">
                <a:solidFill>
                  <a:schemeClr val="bg1"/>
                </a:solidFill>
              </a:rPr>
              <a:t>cliente_id</a:t>
            </a:r>
            <a:r>
              <a:rPr lang="es-ES" sz="1600" b="0" dirty="0">
                <a:solidFill>
                  <a:schemeClr val="bg1"/>
                </a:solidFill>
              </a:rPr>
              <a:t>, sumar el monto total de cada cliente y filtrar solo los que tienen un monto mayor a 5000.</a:t>
            </a:r>
          </a:p>
          <a:p>
            <a:pPr marL="457200" indent="-457200">
              <a:lnSpc>
                <a:spcPct val="100000"/>
              </a:lnSpc>
              <a:buFont typeface="Arial" panose="020B0604020202020204" pitchFamily="34" charset="0"/>
              <a:buChar char="•"/>
            </a:pPr>
            <a:r>
              <a:rPr lang="es-ES" sz="1600" b="0" dirty="0">
                <a:solidFill>
                  <a:schemeClr val="bg1"/>
                </a:solidFill>
              </a:rPr>
              <a:t>En la colección ordenes, descomponer el arreglo </a:t>
            </a:r>
            <a:r>
              <a:rPr lang="es-ES" sz="1600" b="0" dirty="0" err="1">
                <a:solidFill>
                  <a:schemeClr val="bg1"/>
                </a:solidFill>
              </a:rPr>
              <a:t>items</a:t>
            </a:r>
            <a:r>
              <a:rPr lang="es-ES" sz="1600" b="0" dirty="0">
                <a:solidFill>
                  <a:schemeClr val="bg1"/>
                </a:solidFill>
              </a:rPr>
              <a:t>, contar cuántas veces aparece cada </a:t>
            </a:r>
            <a:r>
              <a:rPr lang="es-ES" sz="1600" b="0" dirty="0" err="1">
                <a:solidFill>
                  <a:schemeClr val="bg1"/>
                </a:solidFill>
              </a:rPr>
              <a:t>producto_id</a:t>
            </a:r>
            <a:r>
              <a:rPr lang="es-ES" sz="1600" b="0" dirty="0">
                <a:solidFill>
                  <a:schemeClr val="bg1"/>
                </a:solidFill>
              </a:rPr>
              <a:t>, ordenarlos de mayor a menor y mostrar los 5 más vendidos.</a:t>
            </a:r>
          </a:p>
          <a:p>
            <a:pPr marL="457200" indent="-457200">
              <a:lnSpc>
                <a:spcPct val="100000"/>
              </a:lnSpc>
              <a:buFont typeface="Arial" panose="020B0604020202020204" pitchFamily="34" charset="0"/>
              <a:buChar char="•"/>
            </a:pPr>
            <a:r>
              <a:rPr lang="es-ES" sz="1600" b="0" dirty="0">
                <a:solidFill>
                  <a:schemeClr val="bg1"/>
                </a:solidFill>
              </a:rPr>
              <a:t>En reseñas, calcular el promedio de </a:t>
            </a:r>
            <a:r>
              <a:rPr lang="es-ES" sz="1600" b="0" dirty="0" err="1">
                <a:solidFill>
                  <a:schemeClr val="bg1"/>
                </a:solidFill>
              </a:rPr>
              <a:t>calificacion</a:t>
            </a:r>
            <a:r>
              <a:rPr lang="es-ES" sz="1600" b="0" dirty="0">
                <a:solidFill>
                  <a:schemeClr val="bg1"/>
                </a:solidFill>
              </a:rPr>
              <a:t> agrupado por </a:t>
            </a:r>
            <a:r>
              <a:rPr lang="es-ES" sz="1600" b="0" dirty="0" err="1">
                <a:solidFill>
                  <a:schemeClr val="bg1"/>
                </a:solidFill>
              </a:rPr>
              <a:t>producto_id</a:t>
            </a:r>
            <a:r>
              <a:rPr lang="es-ES" sz="1600" b="0" dirty="0">
                <a:solidFill>
                  <a:schemeClr val="bg1"/>
                </a:solidFill>
              </a:rPr>
              <a:t>.</a:t>
            </a:r>
          </a:p>
          <a:p>
            <a:pPr marL="457200" indent="-457200">
              <a:lnSpc>
                <a:spcPct val="100000"/>
              </a:lnSpc>
              <a:buFont typeface="Arial" panose="020B0604020202020204" pitchFamily="34" charset="0"/>
              <a:buChar char="•"/>
            </a:pPr>
            <a:r>
              <a:rPr lang="es-ES" sz="1600" b="0" dirty="0">
                <a:solidFill>
                  <a:schemeClr val="bg1"/>
                </a:solidFill>
              </a:rPr>
              <a:t>En ventas, extraer el año y mes de fecha, agrupar por año y mes, y contar el número de ventas en cada grupo.</a:t>
            </a:r>
          </a:p>
          <a:p>
            <a:pPr marL="457200" indent="-457200">
              <a:lnSpc>
                <a:spcPct val="100000"/>
              </a:lnSpc>
              <a:buFont typeface="Arial" panose="020B0604020202020204" pitchFamily="34" charset="0"/>
              <a:buChar char="•"/>
            </a:pPr>
            <a:r>
              <a:rPr lang="es-ES" sz="1600" b="0" dirty="0">
                <a:solidFill>
                  <a:schemeClr val="bg1"/>
                </a:solidFill>
              </a:rPr>
              <a:t>En ordenes, descomponer el arreglo de productos, agrupar por </a:t>
            </a:r>
            <a:r>
              <a:rPr lang="es-ES" sz="1600" b="0" dirty="0" err="1">
                <a:solidFill>
                  <a:schemeClr val="bg1"/>
                </a:solidFill>
              </a:rPr>
              <a:t>cliente.pais</a:t>
            </a:r>
            <a:r>
              <a:rPr lang="es-ES" sz="1600" b="0" dirty="0">
                <a:solidFill>
                  <a:schemeClr val="bg1"/>
                </a:solidFill>
              </a:rPr>
              <a:t> y contar el número total de productos vendidos por país.</a:t>
            </a:r>
          </a:p>
          <a:p>
            <a:pPr marL="457200" indent="-457200">
              <a:lnSpc>
                <a:spcPct val="100000"/>
              </a:lnSpc>
              <a:buFont typeface="Arial" panose="020B0604020202020204" pitchFamily="34" charset="0"/>
              <a:buChar char="•"/>
            </a:pPr>
            <a:r>
              <a:rPr lang="es-ES" sz="1600" b="0" dirty="0">
                <a:solidFill>
                  <a:schemeClr val="bg1"/>
                </a:solidFill>
              </a:rPr>
              <a:t>En asistencias, ordenar por fecha, agrupar por </a:t>
            </a:r>
            <a:r>
              <a:rPr lang="es-ES" sz="1600" b="0" dirty="0" err="1">
                <a:solidFill>
                  <a:schemeClr val="bg1"/>
                </a:solidFill>
              </a:rPr>
              <a:t>empleado_id</a:t>
            </a:r>
            <a:r>
              <a:rPr lang="es-ES" sz="1600" b="0" dirty="0">
                <a:solidFill>
                  <a:schemeClr val="bg1"/>
                </a:solidFill>
              </a:rPr>
              <a:t> y obtener la primera y última fecha de asistencia de cada empleado.</a:t>
            </a:r>
          </a:p>
          <a:p>
            <a:pPr marL="457200" indent="-457200">
              <a:lnSpc>
                <a:spcPct val="100000"/>
              </a:lnSpc>
              <a:buFont typeface="Arial" panose="020B0604020202020204" pitchFamily="34" charset="0"/>
              <a:buChar char="•"/>
            </a:pPr>
            <a:r>
              <a:rPr lang="es-ES" sz="1600" b="0" dirty="0">
                <a:solidFill>
                  <a:schemeClr val="bg1"/>
                </a:solidFill>
              </a:rPr>
              <a:t>En productos, filtrar los documentos con stock = 0 y proyectar solo nombre y </a:t>
            </a:r>
            <a:r>
              <a:rPr lang="es-ES" sz="1600" b="0" dirty="0" err="1">
                <a:solidFill>
                  <a:schemeClr val="bg1"/>
                </a:solidFill>
              </a:rPr>
              <a:t>categoria</a:t>
            </a:r>
            <a:r>
              <a:rPr lang="es-ES" sz="1600" b="0" dirty="0">
                <a:solidFill>
                  <a:schemeClr val="bg1"/>
                </a:solidFill>
              </a:rPr>
              <a:t>.</a:t>
            </a:r>
          </a:p>
          <a:p>
            <a:pPr marL="457200" indent="-457200">
              <a:lnSpc>
                <a:spcPct val="100000"/>
              </a:lnSpc>
              <a:buFont typeface="Arial" panose="020B0604020202020204" pitchFamily="34" charset="0"/>
              <a:buChar char="•"/>
            </a:pPr>
            <a:r>
              <a:rPr lang="es-ES" sz="1600" b="0" dirty="0">
                <a:solidFill>
                  <a:schemeClr val="bg1"/>
                </a:solidFill>
              </a:rPr>
              <a:t>En productos, agrupar por </a:t>
            </a:r>
            <a:r>
              <a:rPr lang="es-ES" sz="1600" b="0" dirty="0" err="1">
                <a:solidFill>
                  <a:schemeClr val="bg1"/>
                </a:solidFill>
              </a:rPr>
              <a:t>categoria</a:t>
            </a:r>
            <a:r>
              <a:rPr lang="es-ES" sz="1600" b="0" dirty="0">
                <a:solidFill>
                  <a:schemeClr val="bg1"/>
                </a:solidFill>
              </a:rPr>
              <a:t>, contar cuántos productos hay en cada una y mostrar solo las categorías con más de 10 productos.</a:t>
            </a:r>
          </a:p>
          <a:p>
            <a:pPr marL="457200" indent="-457200">
              <a:lnSpc>
                <a:spcPct val="100000"/>
              </a:lnSpc>
              <a:buFont typeface="Arial" panose="020B0604020202020204" pitchFamily="34" charset="0"/>
              <a:buChar char="•"/>
            </a:pPr>
            <a:r>
              <a:rPr lang="es-ES" sz="1600" b="0" dirty="0">
                <a:solidFill>
                  <a:schemeClr val="bg1"/>
                </a:solidFill>
              </a:rPr>
              <a:t>En ventas, agrupar por </a:t>
            </a:r>
            <a:r>
              <a:rPr lang="es-ES" sz="1600" b="0" dirty="0" err="1">
                <a:solidFill>
                  <a:schemeClr val="bg1"/>
                </a:solidFill>
              </a:rPr>
              <a:t>sucursal_id</a:t>
            </a:r>
            <a:r>
              <a:rPr lang="es-ES" sz="1600" b="0" dirty="0">
                <a:solidFill>
                  <a:schemeClr val="bg1"/>
                </a:solidFill>
              </a:rPr>
              <a:t> y calcular el promedio del monto vendido en cada sucursal.</a:t>
            </a:r>
          </a:p>
        </p:txBody>
      </p:sp>
    </p:spTree>
    <p:extLst>
      <p:ext uri="{BB962C8B-B14F-4D97-AF65-F5344CB8AC3E}">
        <p14:creationId xmlns:p14="http://schemas.microsoft.com/office/powerpoint/2010/main" val="3497450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a:lstStyle/>
          <a:p>
            <a:r>
              <a:rPr lang="en-US" dirty="0"/>
              <a:t>Thank you</a:t>
            </a:r>
          </a:p>
        </p:txBody>
      </p:sp>
    </p:spTree>
    <p:extLst>
      <p:ext uri="{BB962C8B-B14F-4D97-AF65-F5344CB8AC3E}">
        <p14:creationId xmlns:p14="http://schemas.microsoft.com/office/powerpoint/2010/main" val="4261132419"/>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2.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{9F5E263A-2F87-4DE2-A6A6-4F422EC874E3}tf78853419_win32</Template>
  <TotalTime>794</TotalTime>
  <Words>527</Words>
  <Application>Microsoft Office PowerPoint</Application>
  <PresentationFormat>Widescreen</PresentationFormat>
  <Paragraphs>36</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Franklin Gothic Book</vt:lpstr>
      <vt:lpstr>Franklin Gothic Demi</vt:lpstr>
      <vt:lpstr>Segoe UI</vt:lpstr>
      <vt:lpstr>Custom</vt:lpstr>
      <vt:lpstr>Curso de MongoDB</vt:lpstr>
      <vt:lpstr>PowerPoint Presentation</vt:lpstr>
      <vt:lpstr>Procesamiento de datos complejo</vt:lpstr>
      <vt:lpstr>PowerPoint Presentation</vt:lpstr>
      <vt:lpstr>Ejercicios de Clase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Marko Echevarria Narrea</dc:creator>
  <cp:lastModifiedBy>Marko Echevarria Narrea</cp:lastModifiedBy>
  <cp:revision>19</cp:revision>
  <dcterms:created xsi:type="dcterms:W3CDTF">2025-03-30T13:48:23Z</dcterms:created>
  <dcterms:modified xsi:type="dcterms:W3CDTF">2025-05-03T16:23:43Z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