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B178-6EB7-419B-B9C2-77DC9CB7D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90655-6923-48E1-B5B9-BA066085A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BFEFC-4A00-4ED5-AD76-9F55F181A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D64F-030C-4915-80A9-942E7805B649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31A15-8FC0-42C1-BA89-21C6FB09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8B366-C76A-4686-972E-DC73F941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1E73-2458-48A9-9DF7-69F01FBB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0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4B6FB-D452-40AD-9B3A-E4F18C13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37FC8-BF58-46CC-9B0C-FA43CEB07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A6FC-F988-4D44-BB22-5ABD7D78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D64F-030C-4915-80A9-942E7805B649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1769E-2C36-43E5-9876-1B066B11E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4C2F0-C4EF-4BBF-9A4A-858271CD4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1E73-2458-48A9-9DF7-69F01FBB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9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18ABF9-0343-427A-87CE-BC6DD2943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07D39-0043-496C-B328-D6930FADA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7B290-3F50-4A41-879B-DFCFB700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D64F-030C-4915-80A9-942E7805B649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27F15-EA4D-4D8E-B839-FBD7EBD5E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17777-BD5B-4EE3-9443-72E3ADDE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1E73-2458-48A9-9DF7-69F01FBB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2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CD14B-77C5-4F61-A7BB-5BC6FBBAE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0CD13-B1D4-4E0E-90CF-7B4332A55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1A513-5AE6-48BB-B7F0-1BD753D3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D64F-030C-4915-80A9-942E7805B649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456E-972F-4451-9989-CB38C943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09B66-4ED3-416C-B653-EF598970C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1E73-2458-48A9-9DF7-69F01FBB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8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2B73C-37E3-45F9-9347-6231CBFD4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06133-167E-46E6-8ABC-059A761AC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A393-18DD-4801-BF74-4F30DE358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D64F-030C-4915-80A9-942E7805B649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C1844-AD92-4A8D-B8FC-DDD3634C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6F530-6ABC-40B2-AAF4-9D32B2C1F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1E73-2458-48A9-9DF7-69F01FBB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4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F2A5D-9837-498B-B26E-AB297D06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8E41D-30E4-4A88-AAC5-0833AFBB2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BF34E-4898-4774-9576-39D301DE1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0C02C-92E9-4B48-9861-00B384868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D64F-030C-4915-80A9-942E7805B649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E58A6-F8A6-4AE1-82A4-B0BB32E29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86028-9D1B-4000-9978-3D1E52DE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1E73-2458-48A9-9DF7-69F01FBB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4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5532F-DD36-4BAB-BCB7-7CDADE242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1929A-1344-4C6B-8324-91BF92A98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BB1AB-AF85-467C-BCBA-56FF90F49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3E5148-D683-4C4D-A962-5560484F9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DDDE1D-1C69-4A9E-90F7-ABDA67C27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97E4E4-7342-45BB-A1DE-0FA881F0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D64F-030C-4915-80A9-942E7805B649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CB3248-3B35-42F6-9F1B-56565D60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5C5C87-7028-47DE-A836-CE36D1E5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1E73-2458-48A9-9DF7-69F01FBB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2F22-3031-4821-922D-C59C817B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A2A5A-D96D-4283-B794-2BE82A33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D64F-030C-4915-80A9-942E7805B649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130DB-4417-47CA-A606-ADF20335B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A84BB-1BD4-494B-B08D-4D4D49B4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1E73-2458-48A9-9DF7-69F01FBB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895CFA-47A4-437C-9946-DCDEA7926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D64F-030C-4915-80A9-942E7805B649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D85E1-412B-4709-9FD0-303DC03B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D213F-C457-4E0F-975E-5D98103D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1E73-2458-48A9-9DF7-69F01FBB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4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8CB2-320D-4EA4-831B-4BC31089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18FF0-BB2D-46BD-9685-46D4F1E0F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14777-AD2D-421A-95E3-80D99DB19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94F20-F845-4A15-9B18-2B04DFE98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D64F-030C-4915-80A9-942E7805B649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7CB40-5FA8-412F-887D-5D7D3614E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C9EBA-5D9C-49DD-B1ED-2EF89DB3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1E73-2458-48A9-9DF7-69F01FBB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6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C957-C931-4855-87DF-B3527B62A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7D6487-3B57-427F-BA9C-2B03AD87A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C81FA-F8DF-4B6B-A50E-1D6B46D30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5D8C8-0469-4793-97DC-C99D4B3BD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D64F-030C-4915-80A9-942E7805B649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EDD70-07C3-4CB7-86B2-9DCCDC17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D052A-E2A7-4EC6-ABB6-D2C3A1AC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1E73-2458-48A9-9DF7-69F01FBB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3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0F40E-8877-49E5-8D16-CEAF9482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1CD8B-D833-410E-A817-0D5829B25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0CCDE-ECC3-4436-899C-7058A0590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DD64F-030C-4915-80A9-942E7805B649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CE29C-A5DD-43EA-9966-13C6F2331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EC61D-9E5D-4ABF-BFBE-A17562D63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21E73-2458-48A9-9DF7-69F01FBB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7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05D62-F7F8-41E6-B642-4DDAC94E6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Credit One data science project- Introduction, methods and project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1F130-CB97-4727-B39B-D620DC7EBD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Marko </a:t>
            </a:r>
            <a:r>
              <a:rPr lang="en-US" dirty="0" err="1"/>
              <a:t>Gorenc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6D726-D55C-4D65-80E7-8D7629D09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Credit One’s goals for data science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6BDFE-263E-41C5-853C-39AD9A4E1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073" y="4816475"/>
            <a:ext cx="9925051" cy="1051570"/>
          </a:xfrm>
          <a:solidFill>
            <a:srgbClr val="00B0F0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/>
              <a:t>Stakeholder needs from the project:</a:t>
            </a:r>
          </a:p>
          <a:p>
            <a:pPr marL="0" indent="0">
              <a:buNone/>
            </a:pPr>
            <a:r>
              <a:rPr lang="en-US" sz="2000" b="1" dirty="0"/>
              <a:t>To understand those most likely to default on a loan, and to minimize the amount of money loaned to higher-risk customers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9744FA-FC52-46B8-9288-FA7F225E2806}"/>
              </a:ext>
            </a:extLst>
          </p:cNvPr>
          <p:cNvSpPr txBox="1"/>
          <p:nvPr/>
        </p:nvSpPr>
        <p:spPr>
          <a:xfrm>
            <a:off x="981075" y="2285911"/>
            <a:ext cx="9925050" cy="1323439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/>
              <a:t>Key Goal: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To minimize Credit One’s financial risk of customer loan defaults by utilizing historical banking data to build a predictive model that identifies customers most likely to default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EBABF10-4024-40ED-B480-FE1537F4E1F4}"/>
              </a:ext>
            </a:extLst>
          </p:cNvPr>
          <p:cNvSpPr/>
          <p:nvPr/>
        </p:nvSpPr>
        <p:spPr>
          <a:xfrm rot="10800000">
            <a:off x="3824288" y="3815512"/>
            <a:ext cx="4238625" cy="794802"/>
          </a:xfrm>
          <a:prstGeom prst="triangle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32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E81AC-1C33-4E0E-A778-8D77C0739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data science framework utilized for this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5EF44-7E49-4438-BC5F-98A886CAF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19975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err="1"/>
              <a:t>Zumel</a:t>
            </a:r>
            <a:r>
              <a:rPr lang="en-US" sz="2400" dirty="0"/>
              <a:t> and Mount in “</a:t>
            </a:r>
            <a:r>
              <a:rPr lang="en-US" sz="2400" i="1" dirty="0"/>
              <a:t>Practical Data Science with R” </a:t>
            </a:r>
            <a:r>
              <a:rPr lang="en-US" sz="2400" dirty="0"/>
              <a:t>Chapter 1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Merits of </a:t>
            </a:r>
            <a:r>
              <a:rPr lang="en-US" sz="2400" b="1" dirty="0" err="1"/>
              <a:t>Zumel</a:t>
            </a:r>
            <a:r>
              <a:rPr lang="en-US" sz="2400" b="1" dirty="0"/>
              <a:t> and Mount method</a:t>
            </a:r>
          </a:p>
          <a:p>
            <a:r>
              <a:rPr lang="en-US" sz="2400" dirty="0"/>
              <a:t>Encourages feedback and iteration between data scientist and all other stakeholders</a:t>
            </a:r>
          </a:p>
          <a:p>
            <a:r>
              <a:rPr lang="en-US" sz="2400" dirty="0"/>
              <a:t>Provides an objective view of the data to solve the problem</a:t>
            </a:r>
          </a:p>
          <a:p>
            <a:r>
              <a:rPr lang="en-US" sz="2400" dirty="0"/>
              <a:t>Helps to answer specific questions posed by stakeholders</a:t>
            </a:r>
          </a:p>
          <a:p>
            <a:r>
              <a:rPr lang="en-US" sz="2400" dirty="0"/>
              <a:t>Flexible method that relies on iteration to help refine end product</a:t>
            </a:r>
          </a:p>
          <a:p>
            <a:r>
              <a:rPr lang="en-US" sz="2400" dirty="0"/>
              <a:t>Can be utilized over the long term if properly maintained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5" name="Picture 4" descr="A person wearing a costume&#10;&#10;Description automatically generated">
            <a:extLst>
              <a:ext uri="{FF2B5EF4-FFF2-40B4-BE49-F238E27FC236}">
                <a16:creationId xmlns:a16="http://schemas.microsoft.com/office/drawing/2014/main" id="{EAB1C944-9822-4E45-861F-638B3CDC2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410" y="1920789"/>
            <a:ext cx="2971390" cy="398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40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28E25-EEAA-494B-8834-15204FA4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Dataset description and utilization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B9A91-F2CC-435F-9430-8F487A4F6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238"/>
            <a:ext cx="10344150" cy="5048562"/>
          </a:xfr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1" dirty="0"/>
              <a:t>Dataset description</a:t>
            </a:r>
          </a:p>
          <a:p>
            <a:r>
              <a:rPr lang="en-US" sz="1600" dirty="0"/>
              <a:t>The data is composed of 24 features collated into groups for easier digestion</a:t>
            </a:r>
          </a:p>
          <a:p>
            <a:r>
              <a:rPr lang="en-US" sz="1600" dirty="0"/>
              <a:t>Group 1 (features 1-5) - demographic data for each customer (</a:t>
            </a:r>
            <a:r>
              <a:rPr lang="en-US" sz="1600" dirty="0" err="1"/>
              <a:t>curent</a:t>
            </a:r>
            <a:r>
              <a:rPr lang="en-US" sz="1600" dirty="0"/>
              <a:t> account balance, gender, education, age, and marital status</a:t>
            </a:r>
          </a:p>
          <a:p>
            <a:r>
              <a:rPr lang="en-US" sz="1600" dirty="0"/>
              <a:t>Group 2 (features 6-11) - historical payment information of each customer in months counting back from September, 2005.</a:t>
            </a:r>
          </a:p>
          <a:p>
            <a:r>
              <a:rPr lang="en-US" sz="1600" dirty="0"/>
              <a:t>Group 3 (features 12-17) - historical record of the amount of bill statement covering the same time period as above.</a:t>
            </a:r>
          </a:p>
          <a:p>
            <a:r>
              <a:rPr lang="en-US" sz="1600" dirty="0"/>
              <a:t>Group 4 (features 18- 23) -amount of the previous payment remitted from the customer.</a:t>
            </a:r>
          </a:p>
          <a:p>
            <a:r>
              <a:rPr lang="en-US" sz="1600" dirty="0"/>
              <a:t>The final feature (24) describes whether or not the customer has defaulted on his/her loan.</a:t>
            </a:r>
          </a:p>
          <a:p>
            <a:r>
              <a:rPr lang="en-US" sz="1600" dirty="0"/>
              <a:t>The provided dataset will be used to understand what a typical default vs. no-default customer profile looks like</a:t>
            </a:r>
          </a:p>
          <a:p>
            <a:pPr marL="0" indent="0">
              <a:buNone/>
            </a:pPr>
            <a:r>
              <a:rPr lang="en-US" sz="1600" b="1" dirty="0"/>
              <a:t>Data Status</a:t>
            </a:r>
          </a:p>
          <a:p>
            <a:r>
              <a:rPr lang="en-US" sz="1600" dirty="0"/>
              <a:t>Data imported from Credit One’s SQL database</a:t>
            </a:r>
          </a:p>
          <a:p>
            <a:r>
              <a:rPr lang="en-US" sz="1600" dirty="0"/>
              <a:t>Initial data cleanup performed to remove duplicate entries, erroneous entries, and null data for a streamlined model building process</a:t>
            </a:r>
          </a:p>
          <a:p>
            <a:r>
              <a:rPr lang="en-US" sz="1600" dirty="0"/>
              <a:t>Where necessary and applicable, verbal descriptors were replaced with integers to enable the machine learning model building process.</a:t>
            </a:r>
          </a:p>
        </p:txBody>
      </p:sp>
    </p:spTree>
    <p:extLst>
      <p:ext uri="{BB962C8B-B14F-4D97-AF65-F5344CB8AC3E}">
        <p14:creationId xmlns:p14="http://schemas.microsoft.com/office/powerpoint/2010/main" val="461021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B6F0-A620-40B1-8F55-A8A15516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State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E82C0-377E-42A7-A8F0-DB9F2ADF0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Known issues</a:t>
            </a:r>
          </a:p>
          <a:p>
            <a:pPr lvl="1"/>
            <a:r>
              <a:rPr lang="en-US" sz="1800" dirty="0"/>
              <a:t>Dataset covers a small period of time- final model will be built around the short period of time covered by the dataset and will reflect data limitations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Dataset included a number or erroneous inputs that were removed </a:t>
            </a:r>
          </a:p>
          <a:p>
            <a:pPr lvl="2"/>
            <a:r>
              <a:rPr lang="en-US" sz="1600" dirty="0"/>
              <a:t>E.g., duplicate entries, extraneous header at top of sheet, extraneous header buried within sheet, null data points</a:t>
            </a:r>
          </a:p>
          <a:p>
            <a:pPr lvl="2"/>
            <a:endParaRPr lang="en-US" sz="1600" dirty="0"/>
          </a:p>
          <a:p>
            <a:pPr marL="0" indent="0">
              <a:buNone/>
            </a:pPr>
            <a:r>
              <a:rPr lang="en-US" sz="2000" b="1" dirty="0"/>
              <a:t>Proposed solutions</a:t>
            </a:r>
          </a:p>
          <a:p>
            <a:pPr lvl="1"/>
            <a:r>
              <a:rPr lang="en-US" sz="1800" dirty="0"/>
              <a:t>Errors were removed from the input data </a:t>
            </a:r>
          </a:p>
          <a:p>
            <a:pPr lvl="1"/>
            <a:r>
              <a:rPr lang="en-US" sz="1800" dirty="0"/>
              <a:t>Any future issues with null data, or inaccuracies are subject to removal and may result in the omission of certain features from the model</a:t>
            </a:r>
          </a:p>
        </p:txBody>
      </p:sp>
    </p:spTree>
    <p:extLst>
      <p:ext uri="{BB962C8B-B14F-4D97-AF65-F5344CB8AC3E}">
        <p14:creationId xmlns:p14="http://schemas.microsoft.com/office/powerpoint/2010/main" val="158407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69DA-4107-4A44-B1EB-948998F23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Zumel</a:t>
            </a:r>
            <a:r>
              <a:rPr lang="en-US" sz="2800" dirty="0"/>
              <a:t> and Mount method for data science projects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F049E5B-D1F9-4739-853E-AD58BE13D733}"/>
              </a:ext>
            </a:extLst>
          </p:cNvPr>
          <p:cNvGrpSpPr/>
          <p:nvPr/>
        </p:nvGrpSpPr>
        <p:grpSpPr>
          <a:xfrm>
            <a:off x="367747" y="1704976"/>
            <a:ext cx="11716500" cy="4720827"/>
            <a:chOff x="367747" y="1410106"/>
            <a:chExt cx="11716500" cy="507284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112218B-4541-4AA4-A2E6-6490AEB42CFF}"/>
                </a:ext>
              </a:extLst>
            </p:cNvPr>
            <p:cNvSpPr/>
            <p:nvPr/>
          </p:nvSpPr>
          <p:spPr>
            <a:xfrm rot="19710118">
              <a:off x="2181759" y="1837973"/>
              <a:ext cx="2928575" cy="587628"/>
            </a:xfrm>
            <a:custGeom>
              <a:avLst/>
              <a:gdLst>
                <a:gd name="connsiteX0" fmla="*/ 0 w 2657475"/>
                <a:gd name="connsiteY0" fmla="*/ 0 h 571500"/>
                <a:gd name="connsiteX1" fmla="*/ 1905000 w 2657475"/>
                <a:gd name="connsiteY1" fmla="*/ 9525 h 571500"/>
                <a:gd name="connsiteX2" fmla="*/ 2657475 w 2657475"/>
                <a:gd name="connsiteY2" fmla="*/ 571500 h 571500"/>
                <a:gd name="connsiteX0" fmla="*/ 0 w 2657475"/>
                <a:gd name="connsiteY0" fmla="*/ 34655 h 606155"/>
                <a:gd name="connsiteX1" fmla="*/ 1905000 w 2657475"/>
                <a:gd name="connsiteY1" fmla="*/ 44180 h 606155"/>
                <a:gd name="connsiteX2" fmla="*/ 2657475 w 2657475"/>
                <a:gd name="connsiteY2" fmla="*/ 606155 h 606155"/>
                <a:gd name="connsiteX0" fmla="*/ 0 w 2657475"/>
                <a:gd name="connsiteY0" fmla="*/ 28001 h 599501"/>
                <a:gd name="connsiteX1" fmla="*/ 1485900 w 2657475"/>
                <a:gd name="connsiteY1" fmla="*/ 47051 h 599501"/>
                <a:gd name="connsiteX2" fmla="*/ 2657475 w 2657475"/>
                <a:gd name="connsiteY2" fmla="*/ 599501 h 599501"/>
                <a:gd name="connsiteX0" fmla="*/ 0 w 2657475"/>
                <a:gd name="connsiteY0" fmla="*/ 0 h 571500"/>
                <a:gd name="connsiteX1" fmla="*/ 1524000 w 2657475"/>
                <a:gd name="connsiteY1" fmla="*/ 114300 h 571500"/>
                <a:gd name="connsiteX2" fmla="*/ 2657475 w 2657475"/>
                <a:gd name="connsiteY2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7475" h="571500">
                  <a:moveTo>
                    <a:pt x="0" y="0"/>
                  </a:moveTo>
                  <a:cubicBezTo>
                    <a:pt x="635000" y="3175"/>
                    <a:pt x="1081087" y="19050"/>
                    <a:pt x="1524000" y="114300"/>
                  </a:cubicBezTo>
                  <a:cubicBezTo>
                    <a:pt x="1966913" y="209550"/>
                    <a:pt x="2406650" y="384175"/>
                    <a:pt x="2657475" y="571500"/>
                  </a:cubicBezTo>
                </a:path>
              </a:pathLst>
            </a:custGeom>
            <a:noFill/>
            <a:ln w="381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0E0FC97-4A4D-406A-A65D-8805F75E2BD1}"/>
                </a:ext>
              </a:extLst>
            </p:cNvPr>
            <p:cNvGrpSpPr/>
            <p:nvPr/>
          </p:nvGrpSpPr>
          <p:grpSpPr>
            <a:xfrm>
              <a:off x="367747" y="1410106"/>
              <a:ext cx="11716500" cy="5072846"/>
              <a:chOff x="367747" y="1410106"/>
              <a:chExt cx="11716500" cy="507284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5BCDAF1-C204-46E1-B5C2-B57BE9B5FC8D}"/>
                  </a:ext>
                </a:extLst>
              </p:cNvPr>
              <p:cNvSpPr/>
              <p:nvPr/>
            </p:nvSpPr>
            <p:spPr>
              <a:xfrm>
                <a:off x="5242261" y="1410106"/>
                <a:ext cx="1647825" cy="34051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Define the goal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8620B66-87E2-459F-8B76-43717B8B8D09}"/>
                  </a:ext>
                </a:extLst>
              </p:cNvPr>
              <p:cNvSpPr/>
              <p:nvPr/>
            </p:nvSpPr>
            <p:spPr>
              <a:xfrm>
                <a:off x="8529636" y="2596753"/>
                <a:ext cx="2728914" cy="42267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Collect and manage data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DBD4819-781D-47CB-B85E-73A4DF2AED35}"/>
                  </a:ext>
                </a:extLst>
              </p:cNvPr>
              <p:cNvSpPr/>
              <p:nvPr/>
            </p:nvSpPr>
            <p:spPr>
              <a:xfrm>
                <a:off x="9058274" y="4612480"/>
                <a:ext cx="1671639" cy="42267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Build a model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2061A1C-EDC6-447B-A16B-8A831C190D1A}"/>
                  </a:ext>
                </a:extLst>
              </p:cNvPr>
              <p:cNvSpPr/>
              <p:nvPr/>
            </p:nvSpPr>
            <p:spPr>
              <a:xfrm>
                <a:off x="4458891" y="6142433"/>
                <a:ext cx="3214689" cy="34051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Evaluate and critique the model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C82F1E5-521B-4B99-AA1D-CD7134E393D2}"/>
                  </a:ext>
                </a:extLst>
              </p:cNvPr>
              <p:cNvSpPr/>
              <p:nvPr/>
            </p:nvSpPr>
            <p:spPr>
              <a:xfrm>
                <a:off x="1133475" y="4612480"/>
                <a:ext cx="3304303" cy="44410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Present results and document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0247411-E1AB-41EC-A301-3C1AED79AEB8}"/>
                  </a:ext>
                </a:extLst>
              </p:cNvPr>
              <p:cNvSpPr/>
              <p:nvPr/>
            </p:nvSpPr>
            <p:spPr>
              <a:xfrm>
                <a:off x="742950" y="2725340"/>
                <a:ext cx="3205165" cy="42267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Deploy and maintain the model</a:t>
                </a:r>
              </a:p>
            </p:txBody>
          </p:sp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D604D07-6CAC-462B-B190-D113AD949915}"/>
                  </a:ext>
                </a:extLst>
              </p:cNvPr>
              <p:cNvSpPr/>
              <p:nvPr/>
            </p:nvSpPr>
            <p:spPr>
              <a:xfrm>
                <a:off x="7015162" y="1578138"/>
                <a:ext cx="2728914" cy="945254"/>
              </a:xfrm>
              <a:custGeom>
                <a:avLst/>
                <a:gdLst>
                  <a:gd name="connsiteX0" fmla="*/ 0 w 2657475"/>
                  <a:gd name="connsiteY0" fmla="*/ 0 h 571500"/>
                  <a:gd name="connsiteX1" fmla="*/ 1905000 w 2657475"/>
                  <a:gd name="connsiteY1" fmla="*/ 9525 h 571500"/>
                  <a:gd name="connsiteX2" fmla="*/ 2657475 w 2657475"/>
                  <a:gd name="connsiteY2" fmla="*/ 571500 h 571500"/>
                  <a:gd name="connsiteX0" fmla="*/ 0 w 2657475"/>
                  <a:gd name="connsiteY0" fmla="*/ 34655 h 606155"/>
                  <a:gd name="connsiteX1" fmla="*/ 1905000 w 2657475"/>
                  <a:gd name="connsiteY1" fmla="*/ 44180 h 606155"/>
                  <a:gd name="connsiteX2" fmla="*/ 2657475 w 2657475"/>
                  <a:gd name="connsiteY2" fmla="*/ 606155 h 606155"/>
                  <a:gd name="connsiteX0" fmla="*/ 0 w 2657475"/>
                  <a:gd name="connsiteY0" fmla="*/ 28001 h 599501"/>
                  <a:gd name="connsiteX1" fmla="*/ 1485900 w 2657475"/>
                  <a:gd name="connsiteY1" fmla="*/ 47051 h 599501"/>
                  <a:gd name="connsiteX2" fmla="*/ 2657475 w 2657475"/>
                  <a:gd name="connsiteY2" fmla="*/ 599501 h 599501"/>
                  <a:gd name="connsiteX0" fmla="*/ 0 w 2657475"/>
                  <a:gd name="connsiteY0" fmla="*/ 0 h 571500"/>
                  <a:gd name="connsiteX1" fmla="*/ 1524000 w 2657475"/>
                  <a:gd name="connsiteY1" fmla="*/ 114300 h 571500"/>
                  <a:gd name="connsiteX2" fmla="*/ 2657475 w 2657475"/>
                  <a:gd name="connsiteY2" fmla="*/ 57150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7475" h="571500">
                    <a:moveTo>
                      <a:pt x="0" y="0"/>
                    </a:moveTo>
                    <a:cubicBezTo>
                      <a:pt x="635000" y="3175"/>
                      <a:pt x="1081087" y="19050"/>
                      <a:pt x="1524000" y="114300"/>
                    </a:cubicBezTo>
                    <a:cubicBezTo>
                      <a:pt x="1966913" y="209550"/>
                      <a:pt x="2406650" y="384175"/>
                      <a:pt x="2657475" y="571500"/>
                    </a:cubicBezTo>
                  </a:path>
                </a:pathLst>
              </a:custGeom>
              <a:noFill/>
              <a:ln w="38100"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A19D57A6-2E51-4F3B-837B-BE299C2673F7}"/>
                  </a:ext>
                </a:extLst>
              </p:cNvPr>
              <p:cNvSpPr/>
              <p:nvPr/>
            </p:nvSpPr>
            <p:spPr>
              <a:xfrm rot="9089862" flipV="1">
                <a:off x="7683523" y="5723069"/>
                <a:ext cx="2505581" cy="431512"/>
              </a:xfrm>
              <a:custGeom>
                <a:avLst/>
                <a:gdLst>
                  <a:gd name="connsiteX0" fmla="*/ 0 w 2657475"/>
                  <a:gd name="connsiteY0" fmla="*/ 0 h 571500"/>
                  <a:gd name="connsiteX1" fmla="*/ 1905000 w 2657475"/>
                  <a:gd name="connsiteY1" fmla="*/ 9525 h 571500"/>
                  <a:gd name="connsiteX2" fmla="*/ 2657475 w 2657475"/>
                  <a:gd name="connsiteY2" fmla="*/ 571500 h 571500"/>
                  <a:gd name="connsiteX0" fmla="*/ 0 w 2657475"/>
                  <a:gd name="connsiteY0" fmla="*/ 34655 h 606155"/>
                  <a:gd name="connsiteX1" fmla="*/ 1905000 w 2657475"/>
                  <a:gd name="connsiteY1" fmla="*/ 44180 h 606155"/>
                  <a:gd name="connsiteX2" fmla="*/ 2657475 w 2657475"/>
                  <a:gd name="connsiteY2" fmla="*/ 606155 h 606155"/>
                  <a:gd name="connsiteX0" fmla="*/ 0 w 2657475"/>
                  <a:gd name="connsiteY0" fmla="*/ 28001 h 599501"/>
                  <a:gd name="connsiteX1" fmla="*/ 1485900 w 2657475"/>
                  <a:gd name="connsiteY1" fmla="*/ 47051 h 599501"/>
                  <a:gd name="connsiteX2" fmla="*/ 2657475 w 2657475"/>
                  <a:gd name="connsiteY2" fmla="*/ 599501 h 599501"/>
                  <a:gd name="connsiteX0" fmla="*/ 0 w 2657475"/>
                  <a:gd name="connsiteY0" fmla="*/ 0 h 571500"/>
                  <a:gd name="connsiteX1" fmla="*/ 1524000 w 2657475"/>
                  <a:gd name="connsiteY1" fmla="*/ 114300 h 571500"/>
                  <a:gd name="connsiteX2" fmla="*/ 2657475 w 2657475"/>
                  <a:gd name="connsiteY2" fmla="*/ 571500 h 571500"/>
                  <a:gd name="connsiteX0" fmla="*/ 0 w 2657475"/>
                  <a:gd name="connsiteY0" fmla="*/ 0 h 5392880"/>
                  <a:gd name="connsiteX1" fmla="*/ 1249832 w 2657475"/>
                  <a:gd name="connsiteY1" fmla="*/ 5391566 h 5392880"/>
                  <a:gd name="connsiteX2" fmla="*/ 2657475 w 2657475"/>
                  <a:gd name="connsiteY2" fmla="*/ 571500 h 5392880"/>
                  <a:gd name="connsiteX0" fmla="*/ 0 w 2657475"/>
                  <a:gd name="connsiteY0" fmla="*/ 0 h 5392880"/>
                  <a:gd name="connsiteX1" fmla="*/ 1249832 w 2657475"/>
                  <a:gd name="connsiteY1" fmla="*/ 5391566 h 5392880"/>
                  <a:gd name="connsiteX2" fmla="*/ 2657475 w 2657475"/>
                  <a:gd name="connsiteY2" fmla="*/ 571500 h 5392880"/>
                  <a:gd name="connsiteX0" fmla="*/ 0 w 2657475"/>
                  <a:gd name="connsiteY0" fmla="*/ 0 h 5392880"/>
                  <a:gd name="connsiteX1" fmla="*/ 1249832 w 2657475"/>
                  <a:gd name="connsiteY1" fmla="*/ 5391566 h 5392880"/>
                  <a:gd name="connsiteX2" fmla="*/ 2657475 w 2657475"/>
                  <a:gd name="connsiteY2" fmla="*/ 571500 h 5392880"/>
                  <a:gd name="connsiteX0" fmla="*/ 0 w 2657475"/>
                  <a:gd name="connsiteY0" fmla="*/ 0 h 5394018"/>
                  <a:gd name="connsiteX1" fmla="*/ 1249832 w 2657475"/>
                  <a:gd name="connsiteY1" fmla="*/ 5391566 h 5394018"/>
                  <a:gd name="connsiteX2" fmla="*/ 2657475 w 2657475"/>
                  <a:gd name="connsiteY2" fmla="*/ 571500 h 5394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7475" h="5394018">
                    <a:moveTo>
                      <a:pt x="0" y="0"/>
                    </a:moveTo>
                    <a:cubicBezTo>
                      <a:pt x="372000" y="6021863"/>
                      <a:pt x="810451" y="3376891"/>
                      <a:pt x="1249832" y="5391566"/>
                    </a:cubicBezTo>
                    <a:cubicBezTo>
                      <a:pt x="1692745" y="5486816"/>
                      <a:pt x="2390946" y="2787940"/>
                      <a:pt x="2657475" y="571500"/>
                    </a:cubicBezTo>
                  </a:path>
                </a:pathLst>
              </a:custGeom>
              <a:noFill/>
              <a:ln w="38100"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E3A4862A-1961-475B-902D-9CCC9C1680E6}"/>
                  </a:ext>
                </a:extLst>
              </p:cNvPr>
              <p:cNvSpPr/>
              <p:nvPr/>
            </p:nvSpPr>
            <p:spPr>
              <a:xfrm rot="11239630">
                <a:off x="2106996" y="5312739"/>
                <a:ext cx="2335955" cy="865108"/>
              </a:xfrm>
              <a:custGeom>
                <a:avLst/>
                <a:gdLst>
                  <a:gd name="connsiteX0" fmla="*/ 0 w 2657475"/>
                  <a:gd name="connsiteY0" fmla="*/ 0 h 571500"/>
                  <a:gd name="connsiteX1" fmla="*/ 1905000 w 2657475"/>
                  <a:gd name="connsiteY1" fmla="*/ 9525 h 571500"/>
                  <a:gd name="connsiteX2" fmla="*/ 2657475 w 2657475"/>
                  <a:gd name="connsiteY2" fmla="*/ 571500 h 571500"/>
                  <a:gd name="connsiteX0" fmla="*/ 0 w 2657475"/>
                  <a:gd name="connsiteY0" fmla="*/ 34655 h 606155"/>
                  <a:gd name="connsiteX1" fmla="*/ 1905000 w 2657475"/>
                  <a:gd name="connsiteY1" fmla="*/ 44180 h 606155"/>
                  <a:gd name="connsiteX2" fmla="*/ 2657475 w 2657475"/>
                  <a:gd name="connsiteY2" fmla="*/ 606155 h 606155"/>
                  <a:gd name="connsiteX0" fmla="*/ 0 w 2657475"/>
                  <a:gd name="connsiteY0" fmla="*/ 28001 h 599501"/>
                  <a:gd name="connsiteX1" fmla="*/ 1485900 w 2657475"/>
                  <a:gd name="connsiteY1" fmla="*/ 47051 h 599501"/>
                  <a:gd name="connsiteX2" fmla="*/ 2657475 w 2657475"/>
                  <a:gd name="connsiteY2" fmla="*/ 599501 h 599501"/>
                  <a:gd name="connsiteX0" fmla="*/ 0 w 2657475"/>
                  <a:gd name="connsiteY0" fmla="*/ 0 h 571500"/>
                  <a:gd name="connsiteX1" fmla="*/ 1524000 w 2657475"/>
                  <a:gd name="connsiteY1" fmla="*/ 114300 h 571500"/>
                  <a:gd name="connsiteX2" fmla="*/ 2657475 w 2657475"/>
                  <a:gd name="connsiteY2" fmla="*/ 57150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7475" h="571500">
                    <a:moveTo>
                      <a:pt x="0" y="0"/>
                    </a:moveTo>
                    <a:cubicBezTo>
                      <a:pt x="635000" y="3175"/>
                      <a:pt x="1081087" y="19050"/>
                      <a:pt x="1524000" y="114300"/>
                    </a:cubicBezTo>
                    <a:cubicBezTo>
                      <a:pt x="1966913" y="209550"/>
                      <a:pt x="2406650" y="384175"/>
                      <a:pt x="2657475" y="571500"/>
                    </a:cubicBezTo>
                  </a:path>
                </a:pathLst>
              </a:custGeom>
              <a:noFill/>
              <a:ln w="38100"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B14C5F7-EC3B-4181-BE4D-68CE74C08FEC}"/>
                  </a:ext>
                </a:extLst>
              </p:cNvPr>
              <p:cNvSpPr/>
              <p:nvPr/>
            </p:nvSpPr>
            <p:spPr>
              <a:xfrm>
                <a:off x="10067926" y="3147356"/>
                <a:ext cx="123825" cy="1392497"/>
              </a:xfrm>
              <a:custGeom>
                <a:avLst/>
                <a:gdLst>
                  <a:gd name="connsiteX0" fmla="*/ 0 w 400050"/>
                  <a:gd name="connsiteY0" fmla="*/ 0 h 1038225"/>
                  <a:gd name="connsiteX1" fmla="*/ 400050 w 400050"/>
                  <a:gd name="connsiteY1" fmla="*/ 466725 h 1038225"/>
                  <a:gd name="connsiteX2" fmla="*/ 76200 w 400050"/>
                  <a:gd name="connsiteY2" fmla="*/ 1038225 h 1038225"/>
                  <a:gd name="connsiteX0" fmla="*/ 0 w 400558"/>
                  <a:gd name="connsiteY0" fmla="*/ 0 h 1038225"/>
                  <a:gd name="connsiteX1" fmla="*/ 400050 w 400558"/>
                  <a:gd name="connsiteY1" fmla="*/ 466725 h 1038225"/>
                  <a:gd name="connsiteX2" fmla="*/ 76200 w 400558"/>
                  <a:gd name="connsiteY2" fmla="*/ 1038225 h 1038225"/>
                  <a:gd name="connsiteX0" fmla="*/ 0 w 221080"/>
                  <a:gd name="connsiteY0" fmla="*/ 0 h 1038225"/>
                  <a:gd name="connsiteX1" fmla="*/ 219075 w 221080"/>
                  <a:gd name="connsiteY1" fmla="*/ 514350 h 1038225"/>
                  <a:gd name="connsiteX2" fmla="*/ 76200 w 221080"/>
                  <a:gd name="connsiteY2" fmla="*/ 1038225 h 1038225"/>
                  <a:gd name="connsiteX0" fmla="*/ 47625 w 151422"/>
                  <a:gd name="connsiteY0" fmla="*/ 0 h 1038225"/>
                  <a:gd name="connsiteX1" fmla="*/ 142875 w 151422"/>
                  <a:gd name="connsiteY1" fmla="*/ 514350 h 1038225"/>
                  <a:gd name="connsiteX2" fmla="*/ 0 w 151422"/>
                  <a:gd name="connsiteY2" fmla="*/ 1038225 h 1038225"/>
                  <a:gd name="connsiteX0" fmla="*/ 47625 w 219937"/>
                  <a:gd name="connsiteY0" fmla="*/ 0 h 1038225"/>
                  <a:gd name="connsiteX1" fmla="*/ 219075 w 219937"/>
                  <a:gd name="connsiteY1" fmla="*/ 523875 h 1038225"/>
                  <a:gd name="connsiteX2" fmla="*/ 0 w 219937"/>
                  <a:gd name="connsiteY2" fmla="*/ 1038225 h 10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937" h="1038225">
                    <a:moveTo>
                      <a:pt x="47625" y="0"/>
                    </a:moveTo>
                    <a:cubicBezTo>
                      <a:pt x="180975" y="155575"/>
                      <a:pt x="227012" y="350838"/>
                      <a:pt x="219075" y="523875"/>
                    </a:cubicBezTo>
                    <a:cubicBezTo>
                      <a:pt x="211138" y="696912"/>
                      <a:pt x="107950" y="847725"/>
                      <a:pt x="0" y="1038225"/>
                    </a:cubicBezTo>
                  </a:path>
                </a:pathLst>
              </a:custGeom>
              <a:noFill/>
              <a:ln w="38100"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9CCE1BC-15D6-48D5-8A36-D31E7B155475}"/>
                  </a:ext>
                </a:extLst>
              </p:cNvPr>
              <p:cNvSpPr/>
              <p:nvPr/>
            </p:nvSpPr>
            <p:spPr>
              <a:xfrm rot="10800000">
                <a:off x="1895473" y="3228974"/>
                <a:ext cx="104775" cy="1272775"/>
              </a:xfrm>
              <a:custGeom>
                <a:avLst/>
                <a:gdLst>
                  <a:gd name="connsiteX0" fmla="*/ 0 w 400050"/>
                  <a:gd name="connsiteY0" fmla="*/ 0 h 1038225"/>
                  <a:gd name="connsiteX1" fmla="*/ 400050 w 400050"/>
                  <a:gd name="connsiteY1" fmla="*/ 466725 h 1038225"/>
                  <a:gd name="connsiteX2" fmla="*/ 76200 w 400050"/>
                  <a:gd name="connsiteY2" fmla="*/ 1038225 h 1038225"/>
                  <a:gd name="connsiteX0" fmla="*/ 0 w 400558"/>
                  <a:gd name="connsiteY0" fmla="*/ 0 h 1038225"/>
                  <a:gd name="connsiteX1" fmla="*/ 400050 w 400558"/>
                  <a:gd name="connsiteY1" fmla="*/ 466725 h 1038225"/>
                  <a:gd name="connsiteX2" fmla="*/ 76200 w 400558"/>
                  <a:gd name="connsiteY2" fmla="*/ 1038225 h 1038225"/>
                  <a:gd name="connsiteX0" fmla="*/ 0 w 221080"/>
                  <a:gd name="connsiteY0" fmla="*/ 0 h 1038225"/>
                  <a:gd name="connsiteX1" fmla="*/ 219075 w 221080"/>
                  <a:gd name="connsiteY1" fmla="*/ 514350 h 1038225"/>
                  <a:gd name="connsiteX2" fmla="*/ 76200 w 221080"/>
                  <a:gd name="connsiteY2" fmla="*/ 1038225 h 1038225"/>
                  <a:gd name="connsiteX0" fmla="*/ 47625 w 151422"/>
                  <a:gd name="connsiteY0" fmla="*/ 0 h 1038225"/>
                  <a:gd name="connsiteX1" fmla="*/ 142875 w 151422"/>
                  <a:gd name="connsiteY1" fmla="*/ 514350 h 1038225"/>
                  <a:gd name="connsiteX2" fmla="*/ 0 w 151422"/>
                  <a:gd name="connsiteY2" fmla="*/ 1038225 h 1038225"/>
                  <a:gd name="connsiteX0" fmla="*/ 47625 w 219937"/>
                  <a:gd name="connsiteY0" fmla="*/ 0 h 1038225"/>
                  <a:gd name="connsiteX1" fmla="*/ 219075 w 219937"/>
                  <a:gd name="connsiteY1" fmla="*/ 523875 h 1038225"/>
                  <a:gd name="connsiteX2" fmla="*/ 0 w 219937"/>
                  <a:gd name="connsiteY2" fmla="*/ 1038225 h 10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937" h="1038225">
                    <a:moveTo>
                      <a:pt x="47625" y="0"/>
                    </a:moveTo>
                    <a:cubicBezTo>
                      <a:pt x="180975" y="155575"/>
                      <a:pt x="227012" y="350838"/>
                      <a:pt x="219075" y="523875"/>
                    </a:cubicBezTo>
                    <a:cubicBezTo>
                      <a:pt x="211138" y="696912"/>
                      <a:pt x="107950" y="847725"/>
                      <a:pt x="0" y="1038225"/>
                    </a:cubicBezTo>
                  </a:path>
                </a:pathLst>
              </a:custGeom>
              <a:noFill/>
              <a:ln w="38100"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254796B-685F-4299-8B5C-6C2A75C7C7BD}"/>
                  </a:ext>
                </a:extLst>
              </p:cNvPr>
              <p:cNvSpPr/>
              <p:nvPr/>
            </p:nvSpPr>
            <p:spPr>
              <a:xfrm>
                <a:off x="6048374" y="4820801"/>
                <a:ext cx="2871560" cy="1256150"/>
              </a:xfrm>
              <a:custGeom>
                <a:avLst/>
                <a:gdLst>
                  <a:gd name="connsiteX0" fmla="*/ 0 w 2743200"/>
                  <a:gd name="connsiteY0" fmla="*/ 857250 h 857250"/>
                  <a:gd name="connsiteX1" fmla="*/ 1304925 w 2743200"/>
                  <a:gd name="connsiteY1" fmla="*/ 209550 h 857250"/>
                  <a:gd name="connsiteX2" fmla="*/ 2743200 w 2743200"/>
                  <a:gd name="connsiteY2" fmla="*/ 0 h 857250"/>
                  <a:gd name="connsiteX0" fmla="*/ 0 w 2743200"/>
                  <a:gd name="connsiteY0" fmla="*/ 857250 h 857250"/>
                  <a:gd name="connsiteX1" fmla="*/ 1304925 w 2743200"/>
                  <a:gd name="connsiteY1" fmla="*/ 209550 h 857250"/>
                  <a:gd name="connsiteX2" fmla="*/ 2743200 w 2743200"/>
                  <a:gd name="connsiteY2" fmla="*/ 0 h 857250"/>
                  <a:gd name="connsiteX0" fmla="*/ 0 w 2743200"/>
                  <a:gd name="connsiteY0" fmla="*/ 857250 h 857250"/>
                  <a:gd name="connsiteX1" fmla="*/ 1304925 w 2743200"/>
                  <a:gd name="connsiteY1" fmla="*/ 209550 h 857250"/>
                  <a:gd name="connsiteX2" fmla="*/ 2743200 w 2743200"/>
                  <a:gd name="connsiteY2" fmla="*/ 0 h 857250"/>
                  <a:gd name="connsiteX0" fmla="*/ 0 w 2743200"/>
                  <a:gd name="connsiteY0" fmla="*/ 857250 h 857250"/>
                  <a:gd name="connsiteX1" fmla="*/ 1304925 w 2743200"/>
                  <a:gd name="connsiteY1" fmla="*/ 209550 h 857250"/>
                  <a:gd name="connsiteX2" fmla="*/ 2743200 w 2743200"/>
                  <a:gd name="connsiteY2" fmla="*/ 0 h 857250"/>
                  <a:gd name="connsiteX0" fmla="*/ 0 w 2743200"/>
                  <a:gd name="connsiteY0" fmla="*/ 857250 h 857250"/>
                  <a:gd name="connsiteX1" fmla="*/ 1285875 w 2743200"/>
                  <a:gd name="connsiteY1" fmla="*/ 266700 h 857250"/>
                  <a:gd name="connsiteX2" fmla="*/ 2743200 w 2743200"/>
                  <a:gd name="connsiteY2" fmla="*/ 0 h 857250"/>
                  <a:gd name="connsiteX0" fmla="*/ 0 w 2790825"/>
                  <a:gd name="connsiteY0" fmla="*/ 1247775 h 1247775"/>
                  <a:gd name="connsiteX1" fmla="*/ 1333500 w 2790825"/>
                  <a:gd name="connsiteY1" fmla="*/ 266700 h 1247775"/>
                  <a:gd name="connsiteX2" fmla="*/ 2790825 w 2790825"/>
                  <a:gd name="connsiteY2" fmla="*/ 0 h 1247775"/>
                  <a:gd name="connsiteX0" fmla="*/ 0 w 2790825"/>
                  <a:gd name="connsiteY0" fmla="*/ 1247775 h 1247775"/>
                  <a:gd name="connsiteX1" fmla="*/ 1333500 w 2790825"/>
                  <a:gd name="connsiteY1" fmla="*/ 266700 h 1247775"/>
                  <a:gd name="connsiteX2" fmla="*/ 2790825 w 2790825"/>
                  <a:gd name="connsiteY2" fmla="*/ 0 h 1247775"/>
                  <a:gd name="connsiteX0" fmla="*/ 0 w 2790825"/>
                  <a:gd name="connsiteY0" fmla="*/ 1247775 h 1247775"/>
                  <a:gd name="connsiteX1" fmla="*/ 1247775 w 2790825"/>
                  <a:gd name="connsiteY1" fmla="*/ 238125 h 1247775"/>
                  <a:gd name="connsiteX2" fmla="*/ 2790825 w 2790825"/>
                  <a:gd name="connsiteY2" fmla="*/ 0 h 1247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90825" h="1247775">
                    <a:moveTo>
                      <a:pt x="0" y="1247775"/>
                    </a:moveTo>
                    <a:cubicBezTo>
                      <a:pt x="263525" y="727075"/>
                      <a:pt x="782638" y="446087"/>
                      <a:pt x="1247775" y="238125"/>
                    </a:cubicBezTo>
                    <a:cubicBezTo>
                      <a:pt x="1712912" y="30163"/>
                      <a:pt x="2311400" y="69850"/>
                      <a:pt x="2790825" y="0"/>
                    </a:cubicBezTo>
                  </a:path>
                </a:pathLst>
              </a:custGeom>
              <a:noFill/>
              <a:ln w="38100"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E1D441E-CA17-443A-93C6-B9B5832FDA28}"/>
                  </a:ext>
                </a:extLst>
              </p:cNvPr>
              <p:cNvSpPr txBox="1"/>
              <p:nvPr/>
            </p:nvSpPr>
            <p:spPr>
              <a:xfrm>
                <a:off x="7536525" y="1524060"/>
                <a:ext cx="2357568" cy="4924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ctr"/>
              </a:lstStyle>
              <a:p>
                <a:r>
                  <a:rPr lang="en-US" sz="1600" dirty="0"/>
                  <a:t>Poorly defined projects are difficult to conclude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334B598-0799-4160-811F-708898208DF1}"/>
                  </a:ext>
                </a:extLst>
              </p:cNvPr>
              <p:cNvSpPr txBox="1"/>
              <p:nvPr/>
            </p:nvSpPr>
            <p:spPr>
              <a:xfrm>
                <a:off x="5129639" y="4964471"/>
                <a:ext cx="2871560" cy="4924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dirty="0"/>
                  <a:t>Iteration is necessary for a high-confidence model results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7365483-8200-4EBA-BD41-EC9365F97E2E}"/>
                  </a:ext>
                </a:extLst>
              </p:cNvPr>
              <p:cNvSpPr txBox="1"/>
              <p:nvPr/>
            </p:nvSpPr>
            <p:spPr>
              <a:xfrm>
                <a:off x="7143910" y="3500000"/>
                <a:ext cx="4613464" cy="4924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dirty="0"/>
                  <a:t>Data is basis of predictions, good results require comprehensive and clean data sets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B14A83-41CF-43EB-851B-4975C91AE00B}"/>
                  </a:ext>
                </a:extLst>
              </p:cNvPr>
              <p:cNvSpPr txBox="1"/>
              <p:nvPr/>
            </p:nvSpPr>
            <p:spPr>
              <a:xfrm>
                <a:off x="7403904" y="5634918"/>
                <a:ext cx="4680343" cy="5291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dirty="0"/>
                  <a:t>Different models yield different results, model selection will be based on the goal and data limitations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191FAE2-D8B3-4237-AD6F-014148B42CC2}"/>
                  </a:ext>
                </a:extLst>
              </p:cNvPr>
              <p:cNvSpPr txBox="1"/>
              <p:nvPr/>
            </p:nvSpPr>
            <p:spPr>
              <a:xfrm>
                <a:off x="1593741" y="1815001"/>
                <a:ext cx="3242153" cy="4924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dirty="0"/>
                  <a:t>Good models must be maintained or will be irrelevant in the future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38CF368-506C-448E-B0C6-498A21A6C313}"/>
                  </a:ext>
                </a:extLst>
              </p:cNvPr>
              <p:cNvSpPr txBox="1"/>
              <p:nvPr/>
            </p:nvSpPr>
            <p:spPr>
              <a:xfrm>
                <a:off x="434627" y="3552159"/>
                <a:ext cx="4613465" cy="4924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dirty="0"/>
                  <a:t>Model interpretation subject to modeler and will attempt to address the goal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3AF200A-7942-44C6-AD4F-3A3A63A8BC9C}"/>
                  </a:ext>
                </a:extLst>
              </p:cNvPr>
              <p:cNvSpPr txBox="1"/>
              <p:nvPr/>
            </p:nvSpPr>
            <p:spPr>
              <a:xfrm>
                <a:off x="367747" y="5572116"/>
                <a:ext cx="3864591" cy="5291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dirty="0"/>
                  <a:t>Model results are subject to data quality and assumptions, results must “make sense”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7942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F506-F42E-487E-9DA8-D3763CBD5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to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FE276-4AAA-4BE6-A62F-743E51D58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Based on the preliminary view of the data, the team believes that</a:t>
            </a:r>
          </a:p>
          <a:p>
            <a:endParaRPr lang="en-US" sz="1800" dirty="0"/>
          </a:p>
          <a:p>
            <a:pPr marL="514350" indent="-514350">
              <a:buAutoNum type="arabicPeriod"/>
            </a:pPr>
            <a:r>
              <a:rPr lang="en-US" sz="1800" b="1" dirty="0"/>
              <a:t>The dataset provided is not comprehensive and additional data would help build a better model</a:t>
            </a:r>
          </a:p>
          <a:p>
            <a:pPr lvl="1"/>
            <a:r>
              <a:rPr lang="en-US" sz="1800" dirty="0"/>
              <a:t>The dataset covers the period of increased defaults, and thus the control group is limited, investigate possibility of acquiring additional data</a:t>
            </a:r>
          </a:p>
          <a:p>
            <a:pPr lvl="1"/>
            <a:endParaRPr lang="en-US" sz="1800" dirty="0"/>
          </a:p>
          <a:p>
            <a:pPr marL="514350" indent="-514350">
              <a:buAutoNum type="arabicPeriod"/>
            </a:pPr>
            <a:r>
              <a:rPr lang="en-US" sz="1800" b="1" dirty="0"/>
              <a:t>The dataset may need to be further worked with to develop strong results</a:t>
            </a:r>
          </a:p>
          <a:p>
            <a:pPr lvl="1"/>
            <a:r>
              <a:rPr lang="en-US" sz="1800" dirty="0"/>
              <a:t>No action item</a:t>
            </a:r>
          </a:p>
          <a:p>
            <a:pPr lvl="1"/>
            <a:endParaRPr lang="en-US" sz="1800" dirty="0"/>
          </a:p>
          <a:p>
            <a:pPr marL="514350" indent="-514350">
              <a:buAutoNum type="arabicPeriod"/>
            </a:pPr>
            <a:r>
              <a:rPr lang="en-US" sz="1800" b="1" dirty="0"/>
              <a:t>Credit One’s current goal is too broad and requires refinement with strong, quantitative goals</a:t>
            </a:r>
          </a:p>
          <a:p>
            <a:pPr lvl="1"/>
            <a:r>
              <a:rPr lang="en-US" sz="1800" dirty="0"/>
              <a:t>Continue to work with stakeholders to establish an optimized goal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7710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667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Credit One data science project- Introduction, methods and project approach</vt:lpstr>
      <vt:lpstr>Credit One’s goals for data science project</vt:lpstr>
      <vt:lpstr>The data science framework utilized for this work</vt:lpstr>
      <vt:lpstr>Dataset description and utilization</vt:lpstr>
      <vt:lpstr>State of the dataset</vt:lpstr>
      <vt:lpstr>The Zumel and Mount method for data science projects</vt:lpstr>
      <vt:lpstr>Recommendations to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data science</dc:title>
  <dc:creator>Marko</dc:creator>
  <cp:lastModifiedBy>Marko</cp:lastModifiedBy>
  <cp:revision>15</cp:revision>
  <dcterms:created xsi:type="dcterms:W3CDTF">2020-08-16T21:49:04Z</dcterms:created>
  <dcterms:modified xsi:type="dcterms:W3CDTF">2020-08-17T14:52:15Z</dcterms:modified>
</cp:coreProperties>
</file>