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65" r:id="rId4"/>
    <p:sldId id="257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Debortoli" initials="DD" lastIdx="1" clrIdx="0">
    <p:extLst>
      <p:ext uri="{19B8F6BF-5375-455C-9EA6-DF929625EA0E}">
        <p15:presenceInfo xmlns:p15="http://schemas.microsoft.com/office/powerpoint/2012/main" userId="ea9d90dc23676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1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4800550921236"/>
          <c:y val="0.10412193888607962"/>
          <c:w val="0.79120578987032564"/>
          <c:h val="0.79073157139761197"/>
        </c:manualLayout>
      </c:layout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76200">
                <a:solidFill>
                  <a:srgbClr val="C00000"/>
                </a:solidFill>
              </a:ln>
              <a:effectLst/>
            </c:spPr>
          </c:marker>
          <c:xVal>
            <c:numRef>
              <c:f>Sheet1!$C$3:$C$33</c:f>
              <c:numCache>
                <c:formatCode>General</c:formatCode>
                <c:ptCount val="31"/>
                <c:pt idx="0">
                  <c:v>1994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  <c:pt idx="27">
                  <c:v>2021</c:v>
                </c:pt>
                <c:pt idx="28">
                  <c:v>2022</c:v>
                </c:pt>
                <c:pt idx="29">
                  <c:v>2023</c:v>
                </c:pt>
                <c:pt idx="30">
                  <c:v>2024</c:v>
                </c:pt>
              </c:numCache>
            </c:numRef>
          </c:xVal>
          <c:yVal>
            <c:numRef>
              <c:f>Sheet1!$D$3:$D$33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DE1-FA43-B4C3-F0EEEF918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069183"/>
        <c:axId val="581541231"/>
      </c:scatterChart>
      <c:valAx>
        <c:axId val="585069183"/>
        <c:scaling>
          <c:orientation val="minMax"/>
          <c:max val="2024"/>
          <c:min val="199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581541231"/>
        <c:crosses val="autoZero"/>
        <c:crossBetween val="midCat"/>
        <c:majorUnit val="4"/>
      </c:valAx>
      <c:valAx>
        <c:axId val="58154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defRPr>
                </a:pPr>
                <a:r>
                  <a:rPr lang="en-US"/>
                  <a:t>Age of CREi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5850691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1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C185-5117-DA47-B00A-32F5FD8B9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B45B3-F419-5440-B91A-BEC9F5F15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FE4C-56ED-CB42-BDCC-225022E6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5B40-8238-A74E-9245-D439EE5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68C7-6D5A-BC45-9185-B3C81FED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BBDC-AFA7-FD4F-AF8C-121E86E4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E8ACF-01C9-284E-B9B7-AFF54EBA9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00D97-ECE0-5B41-A170-E93FB82A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03180-C483-D24D-8B55-707BB385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988D-43DD-DB40-9C66-9539CB43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E808B-BE63-6245-B6CA-97E3859D5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16D36-880E-4140-9CFD-A16A775C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99B5-42B4-634D-A48B-3467E09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88D00-FF03-C04A-99FC-0397D81D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9268-1B1A-0E4E-B91E-BD79BFFB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6002-28D8-D94B-80F7-48F5FC3C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0C6D-8519-6345-8080-D9D2DD8D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E234-4592-C348-BA1B-E0AC3596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02A62-D0E3-9947-9034-7A9E9DB4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2FCD-F7F5-364F-8DF3-68C526F2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D947-27AF-0649-B73C-57552F5E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85701-7844-D94B-862E-C239A28F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706C7-7D45-F843-8423-8A9E51E4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2D15B-EEDF-F042-B018-D4FAE6B3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0B6C-621E-DC45-AFA8-B1E114BB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B472-07FA-C94C-BE7A-F21A04F6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5E6C-AB93-C943-9A77-A93E3EEC8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1B080-522B-5D46-923A-03709FD8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0E0C8-5712-EC40-ABC8-E2C4556F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CE532-DD6B-1544-8159-F8E13573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56BCC-7F25-C146-921C-0425C58E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3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EBFA-39F0-8A4F-B6E0-8FF18553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106E-9E09-3C45-BBD0-BB046598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520BD-CCE3-9F49-A7F9-67E193C70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D7294-9E74-F04B-818F-3BE3221F7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35950-C4DE-AD40-8A3E-4A99E2189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A5851-FE94-AB46-B659-98B4C1E4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4CC1-497F-C044-9C1D-0B589A80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09241-8F4C-3C48-AC33-89AE5B05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2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7AE1-6853-FF49-A532-46EFC770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F59F4-8774-394E-B6BD-AA62516D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AD3A9-B00F-1C4D-8376-179AA577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067A5-4823-5745-9D98-A87F9D2B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2C563-7F1A-524E-8750-61FE9A06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12B66-A8FA-374C-91F3-D75A120F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6EEF8-729C-AA4A-A1BE-0692BE3D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AEEE-995F-1A47-9168-F6229B7C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179B-3856-5141-B468-9C63E409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FCD90-56A9-B448-A19F-9B03C3C8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B2766-D939-8745-AEA1-C3B57CA6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56896-F200-164A-BC06-B4A1F994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DBD4-77DE-D241-80A6-E30276BF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B85D-F0D6-124E-92D4-3D5BB5BA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CABB4-66FB-114D-9519-F45FAF17B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8FC40-7DD2-C84A-AC7D-D437A2140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8EACA-4338-584C-AF41-E2246768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483E1-E4EE-0A4B-89EB-BB11C6D5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EB493-3ACD-2249-94DA-BB889A98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B52EA-A118-2546-A391-D659E3F6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D1DA-A7DA-FE48-979C-8EDE71B9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DB967-8796-BE4F-8611-DAA79576A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D7AD-7016-524B-BCC9-A93B5D70215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225B-9628-0145-BF06-55FAE7084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734B-9516-CE4A-923E-A94C2E84B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45FC-2915-434C-AA79-9CA5982E4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FF1C9-C49F-3D90-3298-105174C9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A2FDAD-64FC-75C1-0B03-93D332247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DF275-71B2-7F0B-C968-814CB6DD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661" y="279452"/>
            <a:ext cx="1874153" cy="10562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54BFA62-4291-194F-D06A-1F6161B3C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176" y="4274574"/>
            <a:ext cx="9144000" cy="2387600"/>
          </a:xfrm>
        </p:spPr>
        <p:txBody>
          <a:bodyPr>
            <a:noAutofit/>
          </a:bodyPr>
          <a:lstStyle/>
          <a:p>
            <a:pPr algn="l"/>
            <a:br>
              <a:rPr lang="en-US" sz="8000" dirty="0"/>
            </a:br>
            <a:r>
              <a:rPr lang="en-US" sz="16000" dirty="0"/>
              <a:t>CREi@30</a:t>
            </a:r>
            <a:br>
              <a:rPr lang="en-US" sz="16000" dirty="0"/>
            </a:br>
            <a:endParaRPr lang="en-US" sz="16000" dirty="0"/>
          </a:p>
        </p:txBody>
      </p:sp>
    </p:spTree>
    <p:extLst>
      <p:ext uri="{BB962C8B-B14F-4D97-AF65-F5344CB8AC3E}">
        <p14:creationId xmlns:p14="http://schemas.microsoft.com/office/powerpoint/2010/main" val="414106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D53A95-F56D-7D42-8801-1250A40A5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6297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Author: Filip Novak (U-S-S-S-R)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CA2FA-957B-0D4F-B3D0-D1AFA33B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661" y="279452"/>
            <a:ext cx="1874153" cy="10562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3C13EF1-4E7D-8243-A336-7321DE422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the Cuban Missile Crisis Cause the Great Depression</a:t>
            </a:r>
          </a:p>
        </p:txBody>
      </p:sp>
    </p:spTree>
    <p:extLst>
      <p:ext uri="{BB962C8B-B14F-4D97-AF65-F5344CB8AC3E}">
        <p14:creationId xmlns:p14="http://schemas.microsoft.com/office/powerpoint/2010/main" val="22391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448FF-F628-D0FB-63E6-AA33605A1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B4A969-C7E4-ED9D-2DCC-A38BE470C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CREi</a:t>
            </a:r>
            <a:r>
              <a:rPr lang="en-US" dirty="0"/>
              <a:t> – UPF PhD Students Lunch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8337B-36CD-24DF-C1D4-3BE52BBDA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661" y="279452"/>
            <a:ext cx="1874153" cy="10562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5CE55B9-2593-7DA0-CE47-DA06810ED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051E-2B7E-404C-A032-80D0DC541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69" y="313509"/>
            <a:ext cx="11782697" cy="3196454"/>
          </a:xfrm>
        </p:spPr>
        <p:txBody>
          <a:bodyPr>
            <a:noAutofit/>
          </a:bodyPr>
          <a:lstStyle/>
          <a:p>
            <a:r>
              <a:rPr lang="en-US" sz="6600" b="1" dirty="0" err="1"/>
              <a:t>C</a:t>
            </a:r>
            <a:r>
              <a:rPr lang="en-US" sz="4000" b="1" dirty="0" err="1"/>
              <a:t>ontinous</a:t>
            </a:r>
            <a:r>
              <a:rPr lang="en-US" sz="4000" b="1" dirty="0"/>
              <a:t> </a:t>
            </a:r>
            <a:r>
              <a:rPr lang="en-US" sz="6600" b="1" dirty="0" err="1"/>
              <a:t>R</a:t>
            </a:r>
            <a:r>
              <a:rPr lang="en-US" sz="4000" b="1" dirty="0" err="1"/>
              <a:t>edunant</a:t>
            </a:r>
            <a:r>
              <a:rPr lang="en-US" sz="4000" b="1" dirty="0"/>
              <a:t> </a:t>
            </a:r>
            <a:r>
              <a:rPr lang="en-US" sz="6600" b="1" dirty="0"/>
              <a:t>E</a:t>
            </a:r>
            <a:r>
              <a:rPr lang="en-US" sz="4000" b="1" dirty="0"/>
              <a:t>ndless </a:t>
            </a:r>
            <a:r>
              <a:rPr lang="en-US" sz="6600" b="1" dirty="0"/>
              <a:t>i</a:t>
            </a:r>
            <a:r>
              <a:rPr lang="en-US" sz="4000" b="1" dirty="0"/>
              <a:t>nterventions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3A95-F56D-7D42-8801-1250A40A5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 </a:t>
            </a:r>
            <a:r>
              <a:rPr lang="en-US" dirty="0" err="1"/>
              <a:t>Pressione</a:t>
            </a:r>
            <a:r>
              <a:rPr lang="en-US" dirty="0"/>
              <a:t>   		Noah Idea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CREi</a:t>
            </a:r>
            <a:r>
              <a:rPr lang="en-US" dirty="0"/>
              <a:t> – UPF PhD Students Lunch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CA2FA-957B-0D4F-B3D0-D1AFA33B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661" y="279452"/>
            <a:ext cx="1874153" cy="105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4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2AE3-FBF7-A747-BED8-B71EB5C2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6F3B-DED8-DF49-991E-27BD7328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calibrated </a:t>
            </a:r>
            <a:r>
              <a:rPr lang="en-US" dirty="0"/>
              <a:t>3D model of the universe</a:t>
            </a:r>
          </a:p>
          <a:p>
            <a:pPr lvl="1"/>
            <a:r>
              <a:rPr lang="en-US" dirty="0"/>
              <a:t>Nominal rigidities and bubbly episodes in the voting booths</a:t>
            </a:r>
          </a:p>
          <a:p>
            <a:pPr lvl="1"/>
            <a:r>
              <a:rPr lang="en-US" dirty="0"/>
              <a:t>Amenities with collateral constraints, causing turbulence and stagnation</a:t>
            </a:r>
          </a:p>
          <a:p>
            <a:pPr lvl="1"/>
            <a:r>
              <a:rPr lang="en-US" dirty="0"/>
              <a:t>Divine–coincidence does not hold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7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2AE3-FBF7-A747-BED8-B71EB5C2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6F3B-DED8-DF49-991E-27BD7328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calibrated </a:t>
            </a:r>
            <a:r>
              <a:rPr lang="en-US" dirty="0"/>
              <a:t>3D model of the universe</a:t>
            </a:r>
          </a:p>
          <a:p>
            <a:pPr lvl="1"/>
            <a:r>
              <a:rPr lang="en-US" dirty="0"/>
              <a:t>Nominal rigidities and bubbly episodes in the voting booths</a:t>
            </a:r>
          </a:p>
          <a:p>
            <a:pPr lvl="1"/>
            <a:r>
              <a:rPr lang="en-US" dirty="0"/>
              <a:t>Amenities with collateral constraints, causing turbulence and stagnation</a:t>
            </a:r>
          </a:p>
          <a:p>
            <a:pPr lvl="1"/>
            <a:r>
              <a:rPr lang="en-US" dirty="0"/>
              <a:t>Divine–coincidence does not hold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Data </a:t>
            </a:r>
          </a:p>
          <a:p>
            <a:pPr lvl="1"/>
            <a:r>
              <a:rPr lang="en-US" dirty="0"/>
              <a:t>Big Brother Dataset (1984 onwards)</a:t>
            </a:r>
          </a:p>
          <a:p>
            <a:pPr lvl="1"/>
            <a:r>
              <a:rPr lang="en-US" dirty="0" err="1"/>
              <a:t>CREi</a:t>
            </a:r>
            <a:r>
              <a:rPr lang="en-US" dirty="0"/>
              <a:t> Memoires (1994 onwards)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5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2AE3-FBF7-A747-BED8-B71EB5C2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6F3B-DED8-DF49-991E-27BD7328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calibrated </a:t>
            </a:r>
            <a:r>
              <a:rPr lang="en-US" dirty="0"/>
              <a:t>3D model of the universe</a:t>
            </a:r>
          </a:p>
          <a:p>
            <a:pPr lvl="1"/>
            <a:r>
              <a:rPr lang="en-US" dirty="0"/>
              <a:t>Nominal rigidities and bubbly episodes in the voting booths</a:t>
            </a:r>
          </a:p>
          <a:p>
            <a:pPr lvl="1"/>
            <a:r>
              <a:rPr lang="en-US" dirty="0"/>
              <a:t>Amenities with collateral constraints, causing turbulence and stagnation</a:t>
            </a:r>
          </a:p>
          <a:p>
            <a:pPr lvl="1"/>
            <a:r>
              <a:rPr lang="en-US" dirty="0"/>
              <a:t>Divine–coincidence does not hold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Data </a:t>
            </a:r>
          </a:p>
          <a:p>
            <a:pPr lvl="1"/>
            <a:r>
              <a:rPr lang="en-US" dirty="0"/>
              <a:t>Big Brother Dataset (1984 onwards)</a:t>
            </a:r>
          </a:p>
          <a:p>
            <a:pPr lvl="1"/>
            <a:r>
              <a:rPr lang="en-US" dirty="0" err="1"/>
              <a:t>CREi</a:t>
            </a:r>
            <a:r>
              <a:rPr lang="en-US" dirty="0"/>
              <a:t> Memoires (1994 onwards)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Solving the model takes </a:t>
            </a:r>
            <a:r>
              <a:rPr lang="en-US" b="1" dirty="0"/>
              <a:t>several years </a:t>
            </a:r>
            <a:r>
              <a:rPr lang="en-US" dirty="0"/>
              <a:t>… writing the code took </a:t>
            </a:r>
            <a:r>
              <a:rPr lang="en-US" b="1" dirty="0"/>
              <a:t>forever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5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4CE15D-AAC3-A242-9DE0-1F7803DFC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010585"/>
              </p:ext>
            </p:extLst>
          </p:nvPr>
        </p:nvGraphicFramePr>
        <p:xfrm>
          <a:off x="1332411" y="1201783"/>
          <a:ext cx="9588138" cy="5041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A51F418-58C4-0048-B9A0-0EC3C27E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" y="182245"/>
            <a:ext cx="10515600" cy="1325563"/>
          </a:xfrm>
        </p:spPr>
        <p:txBody>
          <a:bodyPr/>
          <a:lstStyle/>
          <a:p>
            <a:r>
              <a:rPr lang="en-US" b="1" dirty="0"/>
              <a:t>Main Findings: </a:t>
            </a:r>
            <a:r>
              <a:rPr lang="en-US" b="1" dirty="0" err="1"/>
              <a:t>CREi’s</a:t>
            </a:r>
            <a:r>
              <a:rPr lang="en-US" b="1" dirty="0"/>
              <a:t> age increases over time!</a:t>
            </a:r>
          </a:p>
        </p:txBody>
      </p:sp>
    </p:spTree>
    <p:extLst>
      <p:ext uri="{BB962C8B-B14F-4D97-AF65-F5344CB8AC3E}">
        <p14:creationId xmlns:p14="http://schemas.microsoft.com/office/powerpoint/2010/main" val="303183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51F418-58C4-0048-B9A0-0EC3C27E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" y="182245"/>
            <a:ext cx="10515600" cy="1325563"/>
          </a:xfrm>
        </p:spPr>
        <p:txBody>
          <a:bodyPr/>
          <a:lstStyle/>
          <a:p>
            <a:r>
              <a:rPr lang="en-US" b="1" dirty="0"/>
              <a:t>Robustness: Director-Level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08ED0-4A27-4F49-8115-2DE76150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99" y="4060359"/>
            <a:ext cx="2141404" cy="2195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FD4519-7801-7246-9EF6-3DED88B7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599" y="1163918"/>
            <a:ext cx="2141404" cy="2658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17566-6E2B-F84F-B40F-B383869D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970" y="1163918"/>
            <a:ext cx="1956656" cy="2429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9D001-9CE4-8945-A655-39522CD83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411" y="3753667"/>
            <a:ext cx="1892300" cy="25019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1A5F77-27F0-1347-AEEE-CBA85F493F12}"/>
              </a:ext>
            </a:extLst>
          </p:cNvPr>
          <p:cNvCxnSpPr>
            <a:cxnSpLocks/>
          </p:cNvCxnSpPr>
          <p:nvPr/>
        </p:nvCxnSpPr>
        <p:spPr>
          <a:xfrm>
            <a:off x="3561347" y="3593432"/>
            <a:ext cx="3513221" cy="0"/>
          </a:xfrm>
          <a:prstGeom prst="straightConnector1">
            <a:avLst/>
          </a:prstGeom>
          <a:ln w="476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E883E0-5344-D943-9623-671BDED49DC5}"/>
              </a:ext>
            </a:extLst>
          </p:cNvPr>
          <p:cNvSpPr txBox="1"/>
          <p:nvPr/>
        </p:nvSpPr>
        <p:spPr>
          <a:xfrm>
            <a:off x="6624837" y="3843677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A4516-D76C-0B41-9BDB-8C6486E312CC}"/>
              </a:ext>
            </a:extLst>
          </p:cNvPr>
          <p:cNvSpPr txBox="1"/>
          <p:nvPr/>
        </p:nvSpPr>
        <p:spPr>
          <a:xfrm>
            <a:off x="3504647" y="3875512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1994</a:t>
            </a:r>
          </a:p>
        </p:txBody>
      </p:sp>
    </p:spTree>
    <p:extLst>
      <p:ext uri="{BB962C8B-B14F-4D97-AF65-F5344CB8AC3E}">
        <p14:creationId xmlns:p14="http://schemas.microsoft.com/office/powerpoint/2010/main" val="3182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201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CREi@30 </vt:lpstr>
      <vt:lpstr>Did the Cuban Missile Crisis Cause the Great Depression</vt:lpstr>
      <vt:lpstr>PowerPoint Presentation</vt:lpstr>
      <vt:lpstr>Continous Redunant Endless interventions </vt:lpstr>
      <vt:lpstr>The Approach</vt:lpstr>
      <vt:lpstr>The Approach</vt:lpstr>
      <vt:lpstr>The Approach</vt:lpstr>
      <vt:lpstr>Main Findings: CREi’s age increases over time!</vt:lpstr>
      <vt:lpstr>Robustness: Director-Level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Debortoli</dc:creator>
  <cp:lastModifiedBy>MARKO IRISARRI MARTINEZ</cp:lastModifiedBy>
  <cp:revision>2</cp:revision>
  <dcterms:created xsi:type="dcterms:W3CDTF">2024-11-25T17:01:06Z</dcterms:created>
  <dcterms:modified xsi:type="dcterms:W3CDTF">2024-11-25T22:20:37Z</dcterms:modified>
</cp:coreProperties>
</file>