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2" r:id="rId24"/>
    <p:sldId id="273" r:id="rId25"/>
    <p:sldId id="275" r:id="rId26"/>
    <p:sldId id="286" r:id="rId27"/>
    <p:sldId id="287" r:id="rId28"/>
    <p:sldId id="288" r:id="rId29"/>
    <p:sldId id="289" r:id="rId30"/>
    <p:sldId id="27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3B6D3-918F-49F0-912C-607450607D50}">
          <p14:sldIdLst>
            <p14:sldId id="267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  <p14:sldId id="266"/>
            <p14:sldId id="264"/>
            <p14:sldId id="265"/>
            <p14:sldId id="269"/>
            <p14:sldId id="270"/>
            <p14:sldId id="271"/>
            <p14:sldId id="278"/>
            <p14:sldId id="279"/>
            <p14:sldId id="280"/>
            <p14:sldId id="281"/>
            <p14:sldId id="282"/>
            <p14:sldId id="283"/>
            <p14:sldId id="284"/>
            <p14:sldId id="272"/>
            <p14:sldId id="273"/>
            <p14:sldId id="275"/>
            <p14:sldId id="286"/>
            <p14:sldId id="287"/>
            <p14:sldId id="288"/>
            <p14:sldId id="289"/>
          </p14:sldIdLst>
        </p14:section>
        <p14:section name="Popups" id="{0E31B68C-B07E-4497-B09D-B16B0C92DA63}">
          <p14:sldIdLst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C1F"/>
    <a:srgbClr val="B9CB1E"/>
    <a:srgbClr val="DACF1C"/>
    <a:srgbClr val="E6B91E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</c:v>
                </c:pt>
                <c:pt idx="1">
                  <c:v>81</c:v>
                </c:pt>
                <c:pt idx="2">
                  <c:v>674</c:v>
                </c:pt>
                <c:pt idx="3">
                  <c:v>4618</c:v>
                </c:pt>
                <c:pt idx="4">
                  <c:v>83433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0-4752-9BA7-CCA5F05910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66</c:v>
                </c:pt>
                <c:pt idx="1">
                  <c:v>252</c:v>
                </c:pt>
                <c:pt idx="2">
                  <c:v>1250</c:v>
                </c:pt>
                <c:pt idx="3">
                  <c:v>11201</c:v>
                </c:pt>
                <c:pt idx="4">
                  <c:v>112919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0-4752-9BA7-CCA5F0591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576248"/>
        <c:axId val="415576576"/>
      </c:lineChart>
      <c:catAx>
        <c:axId val="415576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576"/>
        <c:crosses val="autoZero"/>
        <c:auto val="1"/>
        <c:lblAlgn val="ctr"/>
        <c:lblOffset val="100"/>
        <c:noMultiLvlLbl val="0"/>
      </c:catAx>
      <c:valAx>
        <c:axId val="4155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576248"/>
        <c:crosses val="autoZero"/>
        <c:crossBetween val="between"/>
      </c:valAx>
      <c:spPr>
        <a:noFill/>
        <a:ln>
          <a:noFill/>
        </a:ln>
        <a:effectLst>
          <a:softEdge rad="571500"/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C03077-7381-4F90-9D7B-93AE52E1DE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F8EBF-FA76-4552-881A-5AE122390F53}">
      <dgm:prSet/>
      <dgm:spPr/>
      <dgm:t>
        <a:bodyPr/>
        <a:lstStyle/>
        <a:p>
          <a:r>
            <a:rPr lang="en-US"/>
            <a:t>Circular wiring(dependency)</a:t>
          </a:r>
        </a:p>
      </dgm:t>
    </dgm:pt>
    <dgm:pt modelId="{D9D757D9-2B83-45DE-B4B9-1C91666F9122}" type="parTrans" cxnId="{AF12B1F7-6EC1-4D94-B1C3-4CC8A6160F41}">
      <dgm:prSet/>
      <dgm:spPr/>
      <dgm:t>
        <a:bodyPr/>
        <a:lstStyle/>
        <a:p>
          <a:endParaRPr lang="en-US"/>
        </a:p>
      </dgm:t>
    </dgm:pt>
    <dgm:pt modelId="{7785CFD1-922D-4686-AC03-C1DE64852FD3}" type="sibTrans" cxnId="{AF12B1F7-6EC1-4D94-B1C3-4CC8A6160F41}">
      <dgm:prSet/>
      <dgm:spPr/>
      <dgm:t>
        <a:bodyPr/>
        <a:lstStyle/>
        <a:p>
          <a:endParaRPr lang="en-US"/>
        </a:p>
      </dgm:t>
    </dgm:pt>
    <dgm:pt modelId="{5DCB86FD-E7D4-44B4-B858-E3E2A41657AE}">
      <dgm:prSet/>
      <dgm:spPr/>
      <dgm:t>
        <a:bodyPr/>
        <a:lstStyle/>
        <a:p>
          <a:r>
            <a:rPr lang="en-US" dirty="0"/>
            <a:t>Two or more beans are directly or indirectly depend on each other . Try to analyze flow and to decouple them</a:t>
          </a:r>
        </a:p>
      </dgm:t>
    </dgm:pt>
    <dgm:pt modelId="{43A329CE-3B05-42AF-B5BF-39C5C6C5B819}" type="parTrans" cxnId="{ADA0F5BD-AB6F-41A0-8120-46721A4ECD51}">
      <dgm:prSet/>
      <dgm:spPr/>
      <dgm:t>
        <a:bodyPr/>
        <a:lstStyle/>
        <a:p>
          <a:endParaRPr lang="en-US"/>
        </a:p>
      </dgm:t>
    </dgm:pt>
    <dgm:pt modelId="{5972D28B-42D1-43F1-BF3F-1A3EFCB84363}" type="sibTrans" cxnId="{ADA0F5BD-AB6F-41A0-8120-46721A4ECD51}">
      <dgm:prSet/>
      <dgm:spPr/>
      <dgm:t>
        <a:bodyPr/>
        <a:lstStyle/>
        <a:p>
          <a:endParaRPr lang="en-US"/>
        </a:p>
      </dgm:t>
    </dgm:pt>
    <dgm:pt modelId="{DD094E71-B207-4C56-93D5-9B8D5864CADC}">
      <dgm:prSet/>
      <dgm:spPr/>
      <dgm:t>
        <a:bodyPr/>
        <a:lstStyle/>
        <a:p>
          <a:r>
            <a:rPr lang="en-US"/>
            <a:t>Interface with too many methods</a:t>
          </a:r>
        </a:p>
      </dgm:t>
    </dgm:pt>
    <dgm:pt modelId="{FFEC0521-124C-406D-A13A-D597AA5549BF}" type="parTrans" cxnId="{27AA849F-3825-48BF-B0C8-45C7C067BD3F}">
      <dgm:prSet/>
      <dgm:spPr/>
      <dgm:t>
        <a:bodyPr/>
        <a:lstStyle/>
        <a:p>
          <a:endParaRPr lang="en-US"/>
        </a:p>
      </dgm:t>
    </dgm:pt>
    <dgm:pt modelId="{B26CA643-867C-4B99-AE52-95593CCF0DCF}" type="sibTrans" cxnId="{27AA849F-3825-48BF-B0C8-45C7C067BD3F}">
      <dgm:prSet/>
      <dgm:spPr/>
      <dgm:t>
        <a:bodyPr/>
        <a:lstStyle/>
        <a:p>
          <a:endParaRPr lang="en-US"/>
        </a:p>
      </dgm:t>
    </dgm:pt>
    <dgm:pt modelId="{0C51947E-7C68-47E2-AADF-A0D1F8DDA34A}">
      <dgm:prSet/>
      <dgm:spPr/>
      <dgm:t>
        <a:bodyPr/>
        <a:lstStyle/>
        <a:p>
          <a:r>
            <a:rPr lang="en-US" dirty="0"/>
            <a:t>If method has to many method, it’s obvious that it does more than one things. </a:t>
          </a:r>
          <a:r>
            <a:rPr lang="en-US" b="0" i="0" u="none" dirty="0"/>
            <a:t>Break</a:t>
          </a:r>
          <a:r>
            <a:rPr lang="en-US" dirty="0"/>
            <a:t> it into two or more smaller interfaces (I)</a:t>
          </a:r>
        </a:p>
      </dgm:t>
    </dgm:pt>
    <dgm:pt modelId="{56B81A9A-A5EC-4E47-A4B1-9F7D33DF0EDD}" type="parTrans" cxnId="{E47A223E-0FFC-45A9-9E58-8B6A557E3018}">
      <dgm:prSet/>
      <dgm:spPr/>
      <dgm:t>
        <a:bodyPr/>
        <a:lstStyle/>
        <a:p>
          <a:endParaRPr lang="en-US"/>
        </a:p>
      </dgm:t>
    </dgm:pt>
    <dgm:pt modelId="{8E3321E8-0B16-4FA4-9E3F-ACBA8AEA61C3}" type="sibTrans" cxnId="{E47A223E-0FFC-45A9-9E58-8B6A557E3018}">
      <dgm:prSet/>
      <dgm:spPr/>
      <dgm:t>
        <a:bodyPr/>
        <a:lstStyle/>
        <a:p>
          <a:endParaRPr lang="en-US"/>
        </a:p>
      </dgm:t>
    </dgm:pt>
    <dgm:pt modelId="{FF1DC059-636E-45D6-BDCA-162305A2DF57}">
      <dgm:prSet/>
      <dgm:spPr/>
      <dgm:t>
        <a:bodyPr/>
        <a:lstStyle/>
        <a:p>
          <a:r>
            <a:rPr lang="en-US"/>
            <a:t>Self wiring</a:t>
          </a:r>
        </a:p>
      </dgm:t>
    </dgm:pt>
    <dgm:pt modelId="{C25C365A-754D-4561-BA65-23C7E30EC926}" type="parTrans" cxnId="{890FD7F3-E39F-425D-B1AB-1D621ACC9B15}">
      <dgm:prSet/>
      <dgm:spPr/>
      <dgm:t>
        <a:bodyPr/>
        <a:lstStyle/>
        <a:p>
          <a:endParaRPr lang="en-US"/>
        </a:p>
      </dgm:t>
    </dgm:pt>
    <dgm:pt modelId="{8E8CEE32-52B9-4D74-99F1-D1C2F1AFDBD1}" type="sibTrans" cxnId="{890FD7F3-E39F-425D-B1AB-1D621ACC9B15}">
      <dgm:prSet/>
      <dgm:spPr/>
      <dgm:t>
        <a:bodyPr/>
        <a:lstStyle/>
        <a:p>
          <a:endParaRPr lang="en-US"/>
        </a:p>
      </dgm:t>
    </dgm:pt>
    <dgm:pt modelId="{3C07008A-9FE8-4D4B-8410-A20662D2C757}">
      <dgm:prSet/>
      <dgm:spPr/>
      <dgm:t>
        <a:bodyPr/>
        <a:lstStyle/>
        <a:p>
          <a:r>
            <a:rPr lang="en-US" dirty="0"/>
            <a:t>Because of transactions we are calling the methods from the same service.  Move it into new interface/service</a:t>
          </a:r>
        </a:p>
      </dgm:t>
    </dgm:pt>
    <dgm:pt modelId="{52B72161-F463-4243-9F17-F3D1A45B0467}" type="parTrans" cxnId="{64ED5C90-C521-4C74-B88C-1944EA12A4A0}">
      <dgm:prSet/>
      <dgm:spPr/>
      <dgm:t>
        <a:bodyPr/>
        <a:lstStyle/>
        <a:p>
          <a:endParaRPr lang="en-US"/>
        </a:p>
      </dgm:t>
    </dgm:pt>
    <dgm:pt modelId="{8B6F2007-9A08-41F2-AD69-8BBC1BDF0DB4}" type="sibTrans" cxnId="{64ED5C90-C521-4C74-B88C-1944EA12A4A0}">
      <dgm:prSet/>
      <dgm:spPr/>
      <dgm:t>
        <a:bodyPr/>
        <a:lstStyle/>
        <a:p>
          <a:endParaRPr lang="en-US"/>
        </a:p>
      </dgm:t>
    </dgm:pt>
    <dgm:pt modelId="{CA6968E9-43CC-4E2A-B4E9-FDBE498E8F73}">
      <dgm:prSet/>
      <dgm:spPr/>
      <dgm:t>
        <a:bodyPr/>
        <a:lstStyle/>
        <a:p>
          <a:r>
            <a:rPr lang="en-US"/>
            <a:t>Service bean is not singleton</a:t>
          </a:r>
        </a:p>
      </dgm:t>
    </dgm:pt>
    <dgm:pt modelId="{192E8EC4-8F69-49B3-B744-27D918445169}" type="parTrans" cxnId="{440A8817-686B-4148-8E07-8901CAB06EC8}">
      <dgm:prSet/>
      <dgm:spPr/>
      <dgm:t>
        <a:bodyPr/>
        <a:lstStyle/>
        <a:p>
          <a:endParaRPr lang="en-US"/>
        </a:p>
      </dgm:t>
    </dgm:pt>
    <dgm:pt modelId="{AAB67D7D-8B45-47DE-885C-6AE54509D2DF}" type="sibTrans" cxnId="{440A8817-686B-4148-8E07-8901CAB06EC8}">
      <dgm:prSet/>
      <dgm:spPr/>
      <dgm:t>
        <a:bodyPr/>
        <a:lstStyle/>
        <a:p>
          <a:endParaRPr lang="en-US"/>
        </a:p>
      </dgm:t>
    </dgm:pt>
    <dgm:pt modelId="{5A46E586-978C-4B99-B0BD-DA5169D0A934}">
      <dgm:prSet/>
      <dgm:spPr/>
      <dgm:t>
        <a:bodyPr/>
        <a:lstStyle/>
        <a:p>
          <a:r>
            <a:rPr lang="en-US"/>
            <a:t>Services and Repositories should be stateless, especially in RESTful and MS apps.  In special cases stateful bean is allowed, but be sure that your case is special case</a:t>
          </a:r>
        </a:p>
      </dgm:t>
    </dgm:pt>
    <dgm:pt modelId="{E6C3167F-C2F4-48D7-A049-73641E5A570E}" type="parTrans" cxnId="{897D64B5-15D7-4137-BDF1-E5AB2B735494}">
      <dgm:prSet/>
      <dgm:spPr/>
      <dgm:t>
        <a:bodyPr/>
        <a:lstStyle/>
        <a:p>
          <a:endParaRPr lang="en-US"/>
        </a:p>
      </dgm:t>
    </dgm:pt>
    <dgm:pt modelId="{A5E1789C-4AA5-4F82-8997-6C95492D5553}" type="sibTrans" cxnId="{897D64B5-15D7-4137-BDF1-E5AB2B735494}">
      <dgm:prSet/>
      <dgm:spPr/>
      <dgm:t>
        <a:bodyPr/>
        <a:lstStyle/>
        <a:p>
          <a:endParaRPr lang="en-US"/>
        </a:p>
      </dgm:t>
    </dgm:pt>
    <dgm:pt modelId="{43B51FDF-C1DB-45F3-B121-83D9514A79FA}">
      <dgm:prSet/>
      <dgm:spPr/>
      <dgm:t>
        <a:bodyPr/>
        <a:lstStyle/>
        <a:p>
          <a:r>
            <a:rPr lang="en-US" b="0" i="0" u="none" dirty="0"/>
            <a:t>Abstraction absence</a:t>
          </a:r>
          <a:endParaRPr lang="en-US" dirty="0"/>
        </a:p>
      </dgm:t>
    </dgm:pt>
    <dgm:pt modelId="{3C91DD28-AF6E-41A7-9579-8590ACED719A}" type="parTrans" cxnId="{B129D441-B8CE-4B1C-A42F-86D0E52C58DA}">
      <dgm:prSet/>
      <dgm:spPr/>
      <dgm:t>
        <a:bodyPr/>
        <a:lstStyle/>
        <a:p>
          <a:endParaRPr lang="en-US"/>
        </a:p>
      </dgm:t>
    </dgm:pt>
    <dgm:pt modelId="{588C9D4D-A0EB-4776-97BF-0B45CE529149}" type="sibTrans" cxnId="{B129D441-B8CE-4B1C-A42F-86D0E52C58DA}">
      <dgm:prSet/>
      <dgm:spPr/>
      <dgm:t>
        <a:bodyPr/>
        <a:lstStyle/>
        <a:p>
          <a:endParaRPr lang="en-US"/>
        </a:p>
      </dgm:t>
    </dgm:pt>
    <dgm:pt modelId="{24ED5EA7-D8BC-42C0-B351-2158FD05F706}">
      <dgm:prSet/>
      <dgm:spPr/>
      <dgm:t>
        <a:bodyPr/>
        <a:lstStyle/>
        <a:p>
          <a:r>
            <a:rPr lang="en-US" dirty="0"/>
            <a:t>Service doesn’t have an interfaces, it means that DI is useless. Use interface abstraction for service and repository layer </a:t>
          </a:r>
        </a:p>
      </dgm:t>
    </dgm:pt>
    <dgm:pt modelId="{7D555F90-5019-4D92-BF31-6C35842A5904}" type="parTrans" cxnId="{B041C628-002E-49C8-A5D1-E38C9573738D}">
      <dgm:prSet/>
      <dgm:spPr/>
      <dgm:t>
        <a:bodyPr/>
        <a:lstStyle/>
        <a:p>
          <a:endParaRPr lang="en-US"/>
        </a:p>
      </dgm:t>
    </dgm:pt>
    <dgm:pt modelId="{E0FEB924-75E8-4C46-9109-303B9E21421F}" type="sibTrans" cxnId="{B041C628-002E-49C8-A5D1-E38C9573738D}">
      <dgm:prSet/>
      <dgm:spPr/>
      <dgm:t>
        <a:bodyPr/>
        <a:lstStyle/>
        <a:p>
          <a:endParaRPr lang="en-US"/>
        </a:p>
      </dgm:t>
    </dgm:pt>
    <dgm:pt modelId="{63ED6716-8012-419C-9C39-268398FBC75F}">
      <dgm:prSet/>
      <dgm:spPr/>
      <dgm:t>
        <a:bodyPr/>
        <a:lstStyle/>
        <a:p>
          <a:r>
            <a:rPr lang="en-US" dirty="0"/>
            <a:t>Service input isn’t immutable</a:t>
          </a:r>
        </a:p>
      </dgm:t>
    </dgm:pt>
    <dgm:pt modelId="{B63934F6-61C8-445E-8E14-2277B65DBF68}" type="parTrans" cxnId="{5D843679-9B40-4F01-8B83-53884CCA3603}">
      <dgm:prSet/>
      <dgm:spPr/>
      <dgm:t>
        <a:bodyPr/>
        <a:lstStyle/>
        <a:p>
          <a:endParaRPr lang="en-US"/>
        </a:p>
      </dgm:t>
    </dgm:pt>
    <dgm:pt modelId="{F3D6B960-E1C4-4FE8-A5F5-8E598ABCA9A7}" type="sibTrans" cxnId="{5D843679-9B40-4F01-8B83-53884CCA3603}">
      <dgm:prSet/>
      <dgm:spPr/>
      <dgm:t>
        <a:bodyPr/>
        <a:lstStyle/>
        <a:p>
          <a:endParaRPr lang="en-US"/>
        </a:p>
      </dgm:t>
    </dgm:pt>
    <dgm:pt modelId="{A186D10E-1CC7-48F6-827B-D48119376C16}">
      <dgm:prSet/>
      <dgm:spPr/>
      <dgm:t>
        <a:bodyPr/>
        <a:lstStyle/>
        <a:p>
          <a:r>
            <a:rPr lang="en-US"/>
            <a:t>Service should return result , if doesn’t do it, refactore in that way. Sometimes is mutable arg is allowed, because of performanse</a:t>
          </a:r>
        </a:p>
      </dgm:t>
    </dgm:pt>
    <dgm:pt modelId="{2E05951C-3FAB-4525-BC17-95E14B12F355}" type="parTrans" cxnId="{2B6DA58F-E9DF-4390-B5BD-D9E59155BDD1}">
      <dgm:prSet/>
      <dgm:spPr/>
      <dgm:t>
        <a:bodyPr/>
        <a:lstStyle/>
        <a:p>
          <a:endParaRPr lang="en-US"/>
        </a:p>
      </dgm:t>
    </dgm:pt>
    <dgm:pt modelId="{FD956712-18AB-4CD5-B042-06D14186029C}" type="sibTrans" cxnId="{2B6DA58F-E9DF-4390-B5BD-D9E59155BDD1}">
      <dgm:prSet/>
      <dgm:spPr/>
      <dgm:t>
        <a:bodyPr/>
        <a:lstStyle/>
        <a:p>
          <a:endParaRPr lang="en-US"/>
        </a:p>
      </dgm:t>
    </dgm:pt>
    <dgm:pt modelId="{0AA049E1-CA35-4FED-AF24-9262F70FB965}" type="pres">
      <dgm:prSet presAssocID="{5FC03077-7381-4F90-9D7B-93AE52E1DE6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A56278-107A-4C0B-9EAF-CF6F44D91049}" type="pres">
      <dgm:prSet presAssocID="{B44F8EBF-FA76-4552-881A-5AE122390F53}" presName="horFlow" presStyleCnt="0"/>
      <dgm:spPr/>
    </dgm:pt>
    <dgm:pt modelId="{92D80E63-2E73-49AE-9635-132D4C9E34AF}" type="pres">
      <dgm:prSet presAssocID="{B44F8EBF-FA76-4552-881A-5AE122390F53}" presName="bigChev" presStyleLbl="node1" presStyleIdx="0" presStyleCnt="6" custScaleX="173065"/>
      <dgm:spPr/>
    </dgm:pt>
    <dgm:pt modelId="{DE779353-0B26-4B8D-A8DD-B1B615E710CD}" type="pres">
      <dgm:prSet presAssocID="{43A329CE-3B05-42AF-B5BF-39C5C6C5B819}" presName="parTrans" presStyleCnt="0"/>
      <dgm:spPr/>
    </dgm:pt>
    <dgm:pt modelId="{C0DBC5A4-16C7-45DD-894E-FFFE88D9070B}" type="pres">
      <dgm:prSet presAssocID="{5DCB86FD-E7D4-44B4-B858-E3E2A41657AE}" presName="node" presStyleLbl="alignAccFollowNode1" presStyleIdx="0" presStyleCnt="6" custScaleX="600705">
        <dgm:presLayoutVars>
          <dgm:bulletEnabled val="1"/>
        </dgm:presLayoutVars>
      </dgm:prSet>
      <dgm:spPr/>
    </dgm:pt>
    <dgm:pt modelId="{CD05214C-6BB0-42DE-A5B5-3A8C76A47FFF}" type="pres">
      <dgm:prSet presAssocID="{B44F8EBF-FA76-4552-881A-5AE122390F53}" presName="vSp" presStyleCnt="0"/>
      <dgm:spPr/>
    </dgm:pt>
    <dgm:pt modelId="{32BCF464-014D-41D9-8F3C-05097DCFA702}" type="pres">
      <dgm:prSet presAssocID="{DD094E71-B207-4C56-93D5-9B8D5864CADC}" presName="horFlow" presStyleCnt="0"/>
      <dgm:spPr/>
    </dgm:pt>
    <dgm:pt modelId="{5A122CC2-8D8A-4245-B6A3-998221FEE5F2}" type="pres">
      <dgm:prSet presAssocID="{DD094E71-B207-4C56-93D5-9B8D5864CADC}" presName="bigChev" presStyleLbl="node1" presStyleIdx="1" presStyleCnt="6" custScaleX="169914"/>
      <dgm:spPr/>
    </dgm:pt>
    <dgm:pt modelId="{900B333D-E71C-47ED-86FF-C6A072766702}" type="pres">
      <dgm:prSet presAssocID="{56B81A9A-A5EC-4E47-A4B1-9F7D33DF0EDD}" presName="parTrans" presStyleCnt="0"/>
      <dgm:spPr/>
    </dgm:pt>
    <dgm:pt modelId="{45B422AB-76CA-4832-AD15-CB8D13F0CCB2}" type="pres">
      <dgm:prSet presAssocID="{0C51947E-7C68-47E2-AADF-A0D1F8DDA34A}" presName="node" presStyleLbl="alignAccFollowNode1" presStyleIdx="1" presStyleCnt="6" custScaleX="600705">
        <dgm:presLayoutVars>
          <dgm:bulletEnabled val="1"/>
        </dgm:presLayoutVars>
      </dgm:prSet>
      <dgm:spPr/>
    </dgm:pt>
    <dgm:pt modelId="{69680B7D-205E-4CD5-99C5-88AF0C07640E}" type="pres">
      <dgm:prSet presAssocID="{DD094E71-B207-4C56-93D5-9B8D5864CADC}" presName="vSp" presStyleCnt="0"/>
      <dgm:spPr/>
    </dgm:pt>
    <dgm:pt modelId="{1EDCE863-C4FD-494F-82E8-AEEE7DBFF276}" type="pres">
      <dgm:prSet presAssocID="{FF1DC059-636E-45D6-BDCA-162305A2DF57}" presName="horFlow" presStyleCnt="0"/>
      <dgm:spPr/>
    </dgm:pt>
    <dgm:pt modelId="{90F6141F-E1FF-4719-B68A-AEA1AB932F2A}" type="pres">
      <dgm:prSet presAssocID="{FF1DC059-636E-45D6-BDCA-162305A2DF57}" presName="bigChev" presStyleLbl="node1" presStyleIdx="2" presStyleCnt="6" custScaleX="169914"/>
      <dgm:spPr/>
    </dgm:pt>
    <dgm:pt modelId="{AF1CE368-A980-4221-9A56-99356FB446E8}" type="pres">
      <dgm:prSet presAssocID="{52B72161-F463-4243-9F17-F3D1A45B0467}" presName="parTrans" presStyleCnt="0"/>
      <dgm:spPr/>
    </dgm:pt>
    <dgm:pt modelId="{75CA920A-93F5-4FD4-B82A-DD758C4FFF0E}" type="pres">
      <dgm:prSet presAssocID="{3C07008A-9FE8-4D4B-8410-A20662D2C757}" presName="node" presStyleLbl="alignAccFollowNode1" presStyleIdx="2" presStyleCnt="6" custScaleX="600705">
        <dgm:presLayoutVars>
          <dgm:bulletEnabled val="1"/>
        </dgm:presLayoutVars>
      </dgm:prSet>
      <dgm:spPr/>
    </dgm:pt>
    <dgm:pt modelId="{E77D4DF7-7BC1-4928-B138-9E5C98736792}" type="pres">
      <dgm:prSet presAssocID="{FF1DC059-636E-45D6-BDCA-162305A2DF57}" presName="vSp" presStyleCnt="0"/>
      <dgm:spPr/>
    </dgm:pt>
    <dgm:pt modelId="{F21F6BD8-1FD3-4BA9-8047-69FF2245B388}" type="pres">
      <dgm:prSet presAssocID="{CA6968E9-43CC-4E2A-B4E9-FDBE498E8F73}" presName="horFlow" presStyleCnt="0"/>
      <dgm:spPr/>
    </dgm:pt>
    <dgm:pt modelId="{063826BC-E4A6-4BA1-956D-B76911B2BE83}" type="pres">
      <dgm:prSet presAssocID="{CA6968E9-43CC-4E2A-B4E9-FDBE498E8F73}" presName="bigChev" presStyleLbl="node1" presStyleIdx="3" presStyleCnt="6" custScaleX="169914"/>
      <dgm:spPr/>
    </dgm:pt>
    <dgm:pt modelId="{D2397C72-59BF-4326-B938-BEF1C8ACD62D}" type="pres">
      <dgm:prSet presAssocID="{E6C3167F-C2F4-48D7-A049-73641E5A570E}" presName="parTrans" presStyleCnt="0"/>
      <dgm:spPr/>
    </dgm:pt>
    <dgm:pt modelId="{849330BD-47DC-4DB3-B2F5-30F7EF3E8C1E}" type="pres">
      <dgm:prSet presAssocID="{5A46E586-978C-4B99-B0BD-DA5169D0A934}" presName="node" presStyleLbl="alignAccFollowNode1" presStyleIdx="3" presStyleCnt="6" custScaleX="600705">
        <dgm:presLayoutVars>
          <dgm:bulletEnabled val="1"/>
        </dgm:presLayoutVars>
      </dgm:prSet>
      <dgm:spPr/>
    </dgm:pt>
    <dgm:pt modelId="{CBDF3376-99AD-4C5E-BAC4-90AA7D88C78E}" type="pres">
      <dgm:prSet presAssocID="{CA6968E9-43CC-4E2A-B4E9-FDBE498E8F73}" presName="vSp" presStyleCnt="0"/>
      <dgm:spPr/>
    </dgm:pt>
    <dgm:pt modelId="{CF3CD66B-0ACB-4C30-99EA-3ADDBACE323F}" type="pres">
      <dgm:prSet presAssocID="{43B51FDF-C1DB-45F3-B121-83D9514A79FA}" presName="horFlow" presStyleCnt="0"/>
      <dgm:spPr/>
    </dgm:pt>
    <dgm:pt modelId="{D5E61074-9496-4708-BEE8-94C9A2AE21EE}" type="pres">
      <dgm:prSet presAssocID="{43B51FDF-C1DB-45F3-B121-83D9514A79FA}" presName="bigChev" presStyleLbl="node1" presStyleIdx="4" presStyleCnt="6" custScaleX="169914"/>
      <dgm:spPr/>
    </dgm:pt>
    <dgm:pt modelId="{BA2E0793-E717-41DE-8FC6-FFCF8A22D912}" type="pres">
      <dgm:prSet presAssocID="{7D555F90-5019-4D92-BF31-6C35842A5904}" presName="parTrans" presStyleCnt="0"/>
      <dgm:spPr/>
    </dgm:pt>
    <dgm:pt modelId="{5B443096-F8B6-49E0-ADB7-E0CAFA68E832}" type="pres">
      <dgm:prSet presAssocID="{24ED5EA7-D8BC-42C0-B351-2158FD05F706}" presName="node" presStyleLbl="alignAccFollowNode1" presStyleIdx="4" presStyleCnt="6" custScaleX="600705">
        <dgm:presLayoutVars>
          <dgm:bulletEnabled val="1"/>
        </dgm:presLayoutVars>
      </dgm:prSet>
      <dgm:spPr/>
    </dgm:pt>
    <dgm:pt modelId="{928B761A-339D-4E47-9FE3-9EA4B47D5773}" type="pres">
      <dgm:prSet presAssocID="{43B51FDF-C1DB-45F3-B121-83D9514A79FA}" presName="vSp" presStyleCnt="0"/>
      <dgm:spPr/>
    </dgm:pt>
    <dgm:pt modelId="{90FE6995-C418-4A53-8864-6707E278D8D7}" type="pres">
      <dgm:prSet presAssocID="{63ED6716-8012-419C-9C39-268398FBC75F}" presName="horFlow" presStyleCnt="0"/>
      <dgm:spPr/>
    </dgm:pt>
    <dgm:pt modelId="{56682CC4-6172-4D14-9152-A0CB546A4BC9}" type="pres">
      <dgm:prSet presAssocID="{63ED6716-8012-419C-9C39-268398FBC75F}" presName="bigChev" presStyleLbl="node1" presStyleIdx="5" presStyleCnt="6" custScaleX="169914"/>
      <dgm:spPr/>
    </dgm:pt>
    <dgm:pt modelId="{EFEE9B15-D430-4A7A-8F71-57DB5A1F2A22}" type="pres">
      <dgm:prSet presAssocID="{2E05951C-3FAB-4525-BC17-95E14B12F355}" presName="parTrans" presStyleCnt="0"/>
      <dgm:spPr/>
    </dgm:pt>
    <dgm:pt modelId="{A5FF957E-DE0B-4584-9494-E7F527FB6003}" type="pres">
      <dgm:prSet presAssocID="{A186D10E-1CC7-48F6-827B-D48119376C16}" presName="node" presStyleLbl="alignAccFollowNode1" presStyleIdx="5" presStyleCnt="6" custScaleX="600705">
        <dgm:presLayoutVars>
          <dgm:bulletEnabled val="1"/>
        </dgm:presLayoutVars>
      </dgm:prSet>
      <dgm:spPr/>
    </dgm:pt>
  </dgm:ptLst>
  <dgm:cxnLst>
    <dgm:cxn modelId="{FD243300-C52A-431E-A5D7-9715A582B752}" type="presOf" srcId="{5DCB86FD-E7D4-44B4-B858-E3E2A41657AE}" destId="{C0DBC5A4-16C7-45DD-894E-FFFE88D9070B}" srcOrd="0" destOrd="0" presId="urn:microsoft.com/office/officeart/2005/8/layout/lProcess3"/>
    <dgm:cxn modelId="{F535EE12-2EE5-4D31-B3E2-2D987BD700C4}" type="presOf" srcId="{3C07008A-9FE8-4D4B-8410-A20662D2C757}" destId="{75CA920A-93F5-4FD4-B82A-DD758C4FFF0E}" srcOrd="0" destOrd="0" presId="urn:microsoft.com/office/officeart/2005/8/layout/lProcess3"/>
    <dgm:cxn modelId="{440A8817-686B-4148-8E07-8901CAB06EC8}" srcId="{5FC03077-7381-4F90-9D7B-93AE52E1DE6D}" destId="{CA6968E9-43CC-4E2A-B4E9-FDBE498E8F73}" srcOrd="3" destOrd="0" parTransId="{192E8EC4-8F69-49B3-B744-27D918445169}" sibTransId="{AAB67D7D-8B45-47DE-885C-6AE54509D2DF}"/>
    <dgm:cxn modelId="{B041C628-002E-49C8-A5D1-E38C9573738D}" srcId="{43B51FDF-C1DB-45F3-B121-83D9514A79FA}" destId="{24ED5EA7-D8BC-42C0-B351-2158FD05F706}" srcOrd="0" destOrd="0" parTransId="{7D555F90-5019-4D92-BF31-6C35842A5904}" sibTransId="{E0FEB924-75E8-4C46-9109-303B9E21421F}"/>
    <dgm:cxn modelId="{E47A223E-0FFC-45A9-9E58-8B6A557E3018}" srcId="{DD094E71-B207-4C56-93D5-9B8D5864CADC}" destId="{0C51947E-7C68-47E2-AADF-A0D1F8DDA34A}" srcOrd="0" destOrd="0" parTransId="{56B81A9A-A5EC-4E47-A4B1-9F7D33DF0EDD}" sibTransId="{8E3321E8-0B16-4FA4-9E3F-ACBA8AEA61C3}"/>
    <dgm:cxn modelId="{3E84145C-3598-4F78-B46A-246572FC7B26}" type="presOf" srcId="{FF1DC059-636E-45D6-BDCA-162305A2DF57}" destId="{90F6141F-E1FF-4719-B68A-AEA1AB932F2A}" srcOrd="0" destOrd="0" presId="urn:microsoft.com/office/officeart/2005/8/layout/lProcess3"/>
    <dgm:cxn modelId="{B129D441-B8CE-4B1C-A42F-86D0E52C58DA}" srcId="{5FC03077-7381-4F90-9D7B-93AE52E1DE6D}" destId="{43B51FDF-C1DB-45F3-B121-83D9514A79FA}" srcOrd="4" destOrd="0" parTransId="{3C91DD28-AF6E-41A7-9579-8590ACED719A}" sibTransId="{588C9D4D-A0EB-4776-97BF-0B45CE529149}"/>
    <dgm:cxn modelId="{842ADB65-1E57-4F53-8BEC-3DD31744D850}" type="presOf" srcId="{CA6968E9-43CC-4E2A-B4E9-FDBE498E8F73}" destId="{063826BC-E4A6-4BA1-956D-B76911B2BE83}" srcOrd="0" destOrd="0" presId="urn:microsoft.com/office/officeart/2005/8/layout/lProcess3"/>
    <dgm:cxn modelId="{14C9326A-11DA-4DB2-B189-6A18628A6183}" type="presOf" srcId="{5A46E586-978C-4B99-B0BD-DA5169D0A934}" destId="{849330BD-47DC-4DB3-B2F5-30F7EF3E8C1E}" srcOrd="0" destOrd="0" presId="urn:microsoft.com/office/officeart/2005/8/layout/lProcess3"/>
    <dgm:cxn modelId="{5D843679-9B40-4F01-8B83-53884CCA3603}" srcId="{5FC03077-7381-4F90-9D7B-93AE52E1DE6D}" destId="{63ED6716-8012-419C-9C39-268398FBC75F}" srcOrd="5" destOrd="0" parTransId="{B63934F6-61C8-445E-8E14-2277B65DBF68}" sibTransId="{F3D6B960-E1C4-4FE8-A5F5-8E598ABCA9A7}"/>
    <dgm:cxn modelId="{0856FC7B-22BB-4205-BC6F-2A50FE3A8527}" type="presOf" srcId="{B44F8EBF-FA76-4552-881A-5AE122390F53}" destId="{92D80E63-2E73-49AE-9635-132D4C9E34AF}" srcOrd="0" destOrd="0" presId="urn:microsoft.com/office/officeart/2005/8/layout/lProcess3"/>
    <dgm:cxn modelId="{2B6DA58F-E9DF-4390-B5BD-D9E59155BDD1}" srcId="{63ED6716-8012-419C-9C39-268398FBC75F}" destId="{A186D10E-1CC7-48F6-827B-D48119376C16}" srcOrd="0" destOrd="0" parTransId="{2E05951C-3FAB-4525-BC17-95E14B12F355}" sibTransId="{FD956712-18AB-4CD5-B042-06D14186029C}"/>
    <dgm:cxn modelId="{64ED5C90-C521-4C74-B88C-1944EA12A4A0}" srcId="{FF1DC059-636E-45D6-BDCA-162305A2DF57}" destId="{3C07008A-9FE8-4D4B-8410-A20662D2C757}" srcOrd="0" destOrd="0" parTransId="{52B72161-F463-4243-9F17-F3D1A45B0467}" sibTransId="{8B6F2007-9A08-41F2-AD69-8BBC1BDF0DB4}"/>
    <dgm:cxn modelId="{7F01DB9C-5CA1-430D-84FD-35095AFA1A7D}" type="presOf" srcId="{63ED6716-8012-419C-9C39-268398FBC75F}" destId="{56682CC4-6172-4D14-9152-A0CB546A4BC9}" srcOrd="0" destOrd="0" presId="urn:microsoft.com/office/officeart/2005/8/layout/lProcess3"/>
    <dgm:cxn modelId="{27AA849F-3825-48BF-B0C8-45C7C067BD3F}" srcId="{5FC03077-7381-4F90-9D7B-93AE52E1DE6D}" destId="{DD094E71-B207-4C56-93D5-9B8D5864CADC}" srcOrd="1" destOrd="0" parTransId="{FFEC0521-124C-406D-A13A-D597AA5549BF}" sibTransId="{B26CA643-867C-4B99-AE52-95593CCF0DCF}"/>
    <dgm:cxn modelId="{897D64B5-15D7-4137-BDF1-E5AB2B735494}" srcId="{CA6968E9-43CC-4E2A-B4E9-FDBE498E8F73}" destId="{5A46E586-978C-4B99-B0BD-DA5169D0A934}" srcOrd="0" destOrd="0" parTransId="{E6C3167F-C2F4-48D7-A049-73641E5A570E}" sibTransId="{A5E1789C-4AA5-4F82-8997-6C95492D5553}"/>
    <dgm:cxn modelId="{ADA0F5BD-AB6F-41A0-8120-46721A4ECD51}" srcId="{B44F8EBF-FA76-4552-881A-5AE122390F53}" destId="{5DCB86FD-E7D4-44B4-B858-E3E2A41657AE}" srcOrd="0" destOrd="0" parTransId="{43A329CE-3B05-42AF-B5BF-39C5C6C5B819}" sibTransId="{5972D28B-42D1-43F1-BF3F-1A3EFCB84363}"/>
    <dgm:cxn modelId="{C80026BF-4681-4624-A9AA-70C382CB80C2}" type="presOf" srcId="{5FC03077-7381-4F90-9D7B-93AE52E1DE6D}" destId="{0AA049E1-CA35-4FED-AF24-9262F70FB965}" srcOrd="0" destOrd="0" presId="urn:microsoft.com/office/officeart/2005/8/layout/lProcess3"/>
    <dgm:cxn modelId="{4A8EDBCA-2DAD-4B83-9020-D1F5F3CA4C1A}" type="presOf" srcId="{A186D10E-1CC7-48F6-827B-D48119376C16}" destId="{A5FF957E-DE0B-4584-9494-E7F527FB6003}" srcOrd="0" destOrd="0" presId="urn:microsoft.com/office/officeart/2005/8/layout/lProcess3"/>
    <dgm:cxn modelId="{9FCFE8CE-A179-4311-B8FF-BFCFE68D4921}" type="presOf" srcId="{24ED5EA7-D8BC-42C0-B351-2158FD05F706}" destId="{5B443096-F8B6-49E0-ADB7-E0CAFA68E832}" srcOrd="0" destOrd="0" presId="urn:microsoft.com/office/officeart/2005/8/layout/lProcess3"/>
    <dgm:cxn modelId="{1CB5C6EE-296D-4E93-B766-33B131C38A96}" type="presOf" srcId="{0C51947E-7C68-47E2-AADF-A0D1F8DDA34A}" destId="{45B422AB-76CA-4832-AD15-CB8D13F0CCB2}" srcOrd="0" destOrd="0" presId="urn:microsoft.com/office/officeart/2005/8/layout/lProcess3"/>
    <dgm:cxn modelId="{E19835F0-C4AF-4FFE-952E-77AE03892521}" type="presOf" srcId="{DD094E71-B207-4C56-93D5-9B8D5864CADC}" destId="{5A122CC2-8D8A-4245-B6A3-998221FEE5F2}" srcOrd="0" destOrd="0" presId="urn:microsoft.com/office/officeart/2005/8/layout/lProcess3"/>
    <dgm:cxn modelId="{890FD7F3-E39F-425D-B1AB-1D621ACC9B15}" srcId="{5FC03077-7381-4F90-9D7B-93AE52E1DE6D}" destId="{FF1DC059-636E-45D6-BDCA-162305A2DF57}" srcOrd="2" destOrd="0" parTransId="{C25C365A-754D-4561-BA65-23C7E30EC926}" sibTransId="{8E8CEE32-52B9-4D74-99F1-D1C2F1AFDBD1}"/>
    <dgm:cxn modelId="{3F8969F7-6F5E-479E-9275-903AAE925AFE}" type="presOf" srcId="{43B51FDF-C1DB-45F3-B121-83D9514A79FA}" destId="{D5E61074-9496-4708-BEE8-94C9A2AE21EE}" srcOrd="0" destOrd="0" presId="urn:microsoft.com/office/officeart/2005/8/layout/lProcess3"/>
    <dgm:cxn modelId="{AF12B1F7-6EC1-4D94-B1C3-4CC8A6160F41}" srcId="{5FC03077-7381-4F90-9D7B-93AE52E1DE6D}" destId="{B44F8EBF-FA76-4552-881A-5AE122390F53}" srcOrd="0" destOrd="0" parTransId="{D9D757D9-2B83-45DE-B4B9-1C91666F9122}" sibTransId="{7785CFD1-922D-4686-AC03-C1DE64852FD3}"/>
    <dgm:cxn modelId="{3A14EEDC-1115-4D74-B669-C9090E54FF50}" type="presParOf" srcId="{0AA049E1-CA35-4FED-AF24-9262F70FB965}" destId="{C7A56278-107A-4C0B-9EAF-CF6F44D91049}" srcOrd="0" destOrd="0" presId="urn:microsoft.com/office/officeart/2005/8/layout/lProcess3"/>
    <dgm:cxn modelId="{9F2158C0-5913-471D-9318-76769D3AB076}" type="presParOf" srcId="{C7A56278-107A-4C0B-9EAF-CF6F44D91049}" destId="{92D80E63-2E73-49AE-9635-132D4C9E34AF}" srcOrd="0" destOrd="0" presId="urn:microsoft.com/office/officeart/2005/8/layout/lProcess3"/>
    <dgm:cxn modelId="{0A0FB434-F02D-4AFD-A7DA-D2B0B48B9E1E}" type="presParOf" srcId="{C7A56278-107A-4C0B-9EAF-CF6F44D91049}" destId="{DE779353-0B26-4B8D-A8DD-B1B615E710CD}" srcOrd="1" destOrd="0" presId="urn:microsoft.com/office/officeart/2005/8/layout/lProcess3"/>
    <dgm:cxn modelId="{5850D97E-AEC5-44FC-86A5-F2CCFA484D47}" type="presParOf" srcId="{C7A56278-107A-4C0B-9EAF-CF6F44D91049}" destId="{C0DBC5A4-16C7-45DD-894E-FFFE88D9070B}" srcOrd="2" destOrd="0" presId="urn:microsoft.com/office/officeart/2005/8/layout/lProcess3"/>
    <dgm:cxn modelId="{B0B05CF3-BEDE-4F4B-8168-421B0A0CD018}" type="presParOf" srcId="{0AA049E1-CA35-4FED-AF24-9262F70FB965}" destId="{CD05214C-6BB0-42DE-A5B5-3A8C76A47FFF}" srcOrd="1" destOrd="0" presId="urn:microsoft.com/office/officeart/2005/8/layout/lProcess3"/>
    <dgm:cxn modelId="{834B1CC5-A017-4241-93A2-975227E802B8}" type="presParOf" srcId="{0AA049E1-CA35-4FED-AF24-9262F70FB965}" destId="{32BCF464-014D-41D9-8F3C-05097DCFA702}" srcOrd="2" destOrd="0" presId="urn:microsoft.com/office/officeart/2005/8/layout/lProcess3"/>
    <dgm:cxn modelId="{338B9FCC-18B6-4EB8-8A2E-D37C6F80959E}" type="presParOf" srcId="{32BCF464-014D-41D9-8F3C-05097DCFA702}" destId="{5A122CC2-8D8A-4245-B6A3-998221FEE5F2}" srcOrd="0" destOrd="0" presId="urn:microsoft.com/office/officeart/2005/8/layout/lProcess3"/>
    <dgm:cxn modelId="{C92CB342-79B5-4152-A650-7C84931884ED}" type="presParOf" srcId="{32BCF464-014D-41D9-8F3C-05097DCFA702}" destId="{900B333D-E71C-47ED-86FF-C6A072766702}" srcOrd="1" destOrd="0" presId="urn:microsoft.com/office/officeart/2005/8/layout/lProcess3"/>
    <dgm:cxn modelId="{F26B440E-3F65-4914-871D-CC026FE31602}" type="presParOf" srcId="{32BCF464-014D-41D9-8F3C-05097DCFA702}" destId="{45B422AB-76CA-4832-AD15-CB8D13F0CCB2}" srcOrd="2" destOrd="0" presId="urn:microsoft.com/office/officeart/2005/8/layout/lProcess3"/>
    <dgm:cxn modelId="{83E74E35-BF91-4025-A32E-2A31ED1BE94E}" type="presParOf" srcId="{0AA049E1-CA35-4FED-AF24-9262F70FB965}" destId="{69680B7D-205E-4CD5-99C5-88AF0C07640E}" srcOrd="3" destOrd="0" presId="urn:microsoft.com/office/officeart/2005/8/layout/lProcess3"/>
    <dgm:cxn modelId="{5619C70C-71D4-4FA2-A5BF-FD533C4D4562}" type="presParOf" srcId="{0AA049E1-CA35-4FED-AF24-9262F70FB965}" destId="{1EDCE863-C4FD-494F-82E8-AEEE7DBFF276}" srcOrd="4" destOrd="0" presId="urn:microsoft.com/office/officeart/2005/8/layout/lProcess3"/>
    <dgm:cxn modelId="{6F05E3FE-2FA0-4C29-826D-A59D26A9BAAC}" type="presParOf" srcId="{1EDCE863-C4FD-494F-82E8-AEEE7DBFF276}" destId="{90F6141F-E1FF-4719-B68A-AEA1AB932F2A}" srcOrd="0" destOrd="0" presId="urn:microsoft.com/office/officeart/2005/8/layout/lProcess3"/>
    <dgm:cxn modelId="{A2001581-7AD1-4A78-B236-05E718DBFA2F}" type="presParOf" srcId="{1EDCE863-C4FD-494F-82E8-AEEE7DBFF276}" destId="{AF1CE368-A980-4221-9A56-99356FB446E8}" srcOrd="1" destOrd="0" presId="urn:microsoft.com/office/officeart/2005/8/layout/lProcess3"/>
    <dgm:cxn modelId="{7EA9C411-AD61-41CB-87B3-8F74623D7CC6}" type="presParOf" srcId="{1EDCE863-C4FD-494F-82E8-AEEE7DBFF276}" destId="{75CA920A-93F5-4FD4-B82A-DD758C4FFF0E}" srcOrd="2" destOrd="0" presId="urn:microsoft.com/office/officeart/2005/8/layout/lProcess3"/>
    <dgm:cxn modelId="{16ED92BA-F98E-4C5F-9E30-6FEA5E36C955}" type="presParOf" srcId="{0AA049E1-CA35-4FED-AF24-9262F70FB965}" destId="{E77D4DF7-7BC1-4928-B138-9E5C98736792}" srcOrd="5" destOrd="0" presId="urn:microsoft.com/office/officeart/2005/8/layout/lProcess3"/>
    <dgm:cxn modelId="{F0DBB119-5826-418D-8484-D5F4483FFABF}" type="presParOf" srcId="{0AA049E1-CA35-4FED-AF24-9262F70FB965}" destId="{F21F6BD8-1FD3-4BA9-8047-69FF2245B388}" srcOrd="6" destOrd="0" presId="urn:microsoft.com/office/officeart/2005/8/layout/lProcess3"/>
    <dgm:cxn modelId="{168E90FC-243C-4C54-A529-AC7FB86FF4AD}" type="presParOf" srcId="{F21F6BD8-1FD3-4BA9-8047-69FF2245B388}" destId="{063826BC-E4A6-4BA1-956D-B76911B2BE83}" srcOrd="0" destOrd="0" presId="urn:microsoft.com/office/officeart/2005/8/layout/lProcess3"/>
    <dgm:cxn modelId="{CE671946-9EA5-447A-BE75-F79A68B92523}" type="presParOf" srcId="{F21F6BD8-1FD3-4BA9-8047-69FF2245B388}" destId="{D2397C72-59BF-4326-B938-BEF1C8ACD62D}" srcOrd="1" destOrd="0" presId="urn:microsoft.com/office/officeart/2005/8/layout/lProcess3"/>
    <dgm:cxn modelId="{C488593D-7774-4E59-AB07-11DF5F6ADFD2}" type="presParOf" srcId="{F21F6BD8-1FD3-4BA9-8047-69FF2245B388}" destId="{849330BD-47DC-4DB3-B2F5-30F7EF3E8C1E}" srcOrd="2" destOrd="0" presId="urn:microsoft.com/office/officeart/2005/8/layout/lProcess3"/>
    <dgm:cxn modelId="{92C044A5-BEF8-4902-89D3-BCBEB7C38A5F}" type="presParOf" srcId="{0AA049E1-CA35-4FED-AF24-9262F70FB965}" destId="{CBDF3376-99AD-4C5E-BAC4-90AA7D88C78E}" srcOrd="7" destOrd="0" presId="urn:microsoft.com/office/officeart/2005/8/layout/lProcess3"/>
    <dgm:cxn modelId="{851FE692-033D-41D5-9105-77E8D2BC296B}" type="presParOf" srcId="{0AA049E1-CA35-4FED-AF24-9262F70FB965}" destId="{CF3CD66B-0ACB-4C30-99EA-3ADDBACE323F}" srcOrd="8" destOrd="0" presId="urn:microsoft.com/office/officeart/2005/8/layout/lProcess3"/>
    <dgm:cxn modelId="{2AC9A2CE-3157-4EA9-831F-71DF2E23321C}" type="presParOf" srcId="{CF3CD66B-0ACB-4C30-99EA-3ADDBACE323F}" destId="{D5E61074-9496-4708-BEE8-94C9A2AE21EE}" srcOrd="0" destOrd="0" presId="urn:microsoft.com/office/officeart/2005/8/layout/lProcess3"/>
    <dgm:cxn modelId="{2E9BF151-E5E2-4BED-913C-58475532B503}" type="presParOf" srcId="{CF3CD66B-0ACB-4C30-99EA-3ADDBACE323F}" destId="{BA2E0793-E717-41DE-8FC6-FFCF8A22D912}" srcOrd="1" destOrd="0" presId="urn:microsoft.com/office/officeart/2005/8/layout/lProcess3"/>
    <dgm:cxn modelId="{F5585568-146A-4B55-A6E5-B72B9A3F9B78}" type="presParOf" srcId="{CF3CD66B-0ACB-4C30-99EA-3ADDBACE323F}" destId="{5B443096-F8B6-49E0-ADB7-E0CAFA68E832}" srcOrd="2" destOrd="0" presId="urn:microsoft.com/office/officeart/2005/8/layout/lProcess3"/>
    <dgm:cxn modelId="{60E61259-AD46-4542-8134-B6F94A877981}" type="presParOf" srcId="{0AA049E1-CA35-4FED-AF24-9262F70FB965}" destId="{928B761A-339D-4E47-9FE3-9EA4B47D5773}" srcOrd="9" destOrd="0" presId="urn:microsoft.com/office/officeart/2005/8/layout/lProcess3"/>
    <dgm:cxn modelId="{C1F5C417-C398-4FEE-8771-30060C9BE9E8}" type="presParOf" srcId="{0AA049E1-CA35-4FED-AF24-9262F70FB965}" destId="{90FE6995-C418-4A53-8864-6707E278D8D7}" srcOrd="10" destOrd="0" presId="urn:microsoft.com/office/officeart/2005/8/layout/lProcess3"/>
    <dgm:cxn modelId="{27AA935A-7C7A-4C2F-92D2-F1664A55B72F}" type="presParOf" srcId="{90FE6995-C418-4A53-8864-6707E278D8D7}" destId="{56682CC4-6172-4D14-9152-A0CB546A4BC9}" srcOrd="0" destOrd="0" presId="urn:microsoft.com/office/officeart/2005/8/layout/lProcess3"/>
    <dgm:cxn modelId="{4DFA31EA-44EE-4E21-AEA6-5CFC9B0FC651}" type="presParOf" srcId="{90FE6995-C418-4A53-8864-6707E278D8D7}" destId="{EFEE9B15-D430-4A7A-8F71-57DB5A1F2A22}" srcOrd="1" destOrd="0" presId="urn:microsoft.com/office/officeart/2005/8/layout/lProcess3"/>
    <dgm:cxn modelId="{98E8257B-83ED-4219-936A-D8B684AAD0AB}" type="presParOf" srcId="{90FE6995-C418-4A53-8864-6707E278D8D7}" destId="{A5FF957E-DE0B-4584-9494-E7F527FB6003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80E63-2E73-49AE-9635-132D4C9E34AF}">
      <dsp:nvSpPr>
        <dsp:cNvPr id="0" name=""/>
        <dsp:cNvSpPr/>
      </dsp:nvSpPr>
      <dsp:spPr>
        <a:xfrm>
          <a:off x="29903" y="1342"/>
          <a:ext cx="2504333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Circular wiring(dependency)</a:t>
          </a:r>
        </a:p>
      </dsp:txBody>
      <dsp:txXfrm>
        <a:off x="319313" y="1342"/>
        <a:ext cx="1925514" cy="578819"/>
      </dsp:txXfrm>
    </dsp:sp>
    <dsp:sp modelId="{C0DBC5A4-16C7-45DD-894E-FFFE88D9070B}">
      <dsp:nvSpPr>
        <dsp:cNvPr id="0" name=""/>
        <dsp:cNvSpPr/>
      </dsp:nvSpPr>
      <dsp:spPr>
        <a:xfrm>
          <a:off x="2346120" y="5054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Two or more beans are directly or indirectly depend on each other . Try to analyze flow and to decouple them</a:t>
          </a:r>
        </a:p>
      </dsp:txBody>
      <dsp:txXfrm>
        <a:off x="2586330" y="50541"/>
        <a:ext cx="6734347" cy="480419"/>
      </dsp:txXfrm>
    </dsp:sp>
    <dsp:sp modelId="{5A122CC2-8D8A-4245-B6A3-998221FEE5F2}">
      <dsp:nvSpPr>
        <dsp:cNvPr id="0" name=""/>
        <dsp:cNvSpPr/>
      </dsp:nvSpPr>
      <dsp:spPr>
        <a:xfrm>
          <a:off x="29903" y="661196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Interface with too many methods</a:t>
          </a:r>
        </a:p>
      </dsp:txBody>
      <dsp:txXfrm>
        <a:off x="319313" y="661196"/>
        <a:ext cx="1879918" cy="578819"/>
      </dsp:txXfrm>
    </dsp:sp>
    <dsp:sp modelId="{45B422AB-76CA-4832-AD15-CB8D13F0CCB2}">
      <dsp:nvSpPr>
        <dsp:cNvPr id="0" name=""/>
        <dsp:cNvSpPr/>
      </dsp:nvSpPr>
      <dsp:spPr>
        <a:xfrm>
          <a:off x="2300524" y="710395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method has to many method, it’s obvious that it does more than one things. </a:t>
          </a:r>
          <a:r>
            <a:rPr lang="en-US" sz="1400" b="0" i="0" u="none" kern="1200" dirty="0"/>
            <a:t>Break</a:t>
          </a:r>
          <a:r>
            <a:rPr lang="en-US" sz="1400" kern="1200" dirty="0"/>
            <a:t> it into two or more smaller interfaces (I)</a:t>
          </a:r>
        </a:p>
      </dsp:txBody>
      <dsp:txXfrm>
        <a:off x="2540734" y="710395"/>
        <a:ext cx="6734347" cy="480419"/>
      </dsp:txXfrm>
    </dsp:sp>
    <dsp:sp modelId="{90F6141F-E1FF-4719-B68A-AEA1AB932F2A}">
      <dsp:nvSpPr>
        <dsp:cNvPr id="0" name=""/>
        <dsp:cNvSpPr/>
      </dsp:nvSpPr>
      <dsp:spPr>
        <a:xfrm>
          <a:off x="29903" y="1321049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 wiring</a:t>
          </a:r>
        </a:p>
      </dsp:txBody>
      <dsp:txXfrm>
        <a:off x="319313" y="1321049"/>
        <a:ext cx="1879918" cy="578819"/>
      </dsp:txXfrm>
    </dsp:sp>
    <dsp:sp modelId="{75CA920A-93F5-4FD4-B82A-DD758C4FFF0E}">
      <dsp:nvSpPr>
        <dsp:cNvPr id="0" name=""/>
        <dsp:cNvSpPr/>
      </dsp:nvSpPr>
      <dsp:spPr>
        <a:xfrm>
          <a:off x="2300524" y="1370249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Because of transactions we are calling the methods from the same service.  Move it into new interface/service</a:t>
          </a:r>
        </a:p>
      </dsp:txBody>
      <dsp:txXfrm>
        <a:off x="2540734" y="1370249"/>
        <a:ext cx="6734347" cy="480419"/>
      </dsp:txXfrm>
    </dsp:sp>
    <dsp:sp modelId="{063826BC-E4A6-4BA1-956D-B76911B2BE83}">
      <dsp:nvSpPr>
        <dsp:cNvPr id="0" name=""/>
        <dsp:cNvSpPr/>
      </dsp:nvSpPr>
      <dsp:spPr>
        <a:xfrm>
          <a:off x="29903" y="1980903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Service bean is not singleton</a:t>
          </a:r>
        </a:p>
      </dsp:txBody>
      <dsp:txXfrm>
        <a:off x="319313" y="1980903"/>
        <a:ext cx="1879918" cy="578819"/>
      </dsp:txXfrm>
    </dsp:sp>
    <dsp:sp modelId="{849330BD-47DC-4DB3-B2F5-30F7EF3E8C1E}">
      <dsp:nvSpPr>
        <dsp:cNvPr id="0" name=""/>
        <dsp:cNvSpPr/>
      </dsp:nvSpPr>
      <dsp:spPr>
        <a:xfrm>
          <a:off x="2300524" y="2030103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Services and Repositories should be stateless, especially in RESTful and MS apps.  In special cases stateful bean is allowed, but be sure that your case is special case</a:t>
          </a:r>
        </a:p>
      </dsp:txBody>
      <dsp:txXfrm>
        <a:off x="2540734" y="2030103"/>
        <a:ext cx="6734347" cy="480419"/>
      </dsp:txXfrm>
    </dsp:sp>
    <dsp:sp modelId="{D5E61074-9496-4708-BEE8-94C9A2AE21EE}">
      <dsp:nvSpPr>
        <dsp:cNvPr id="0" name=""/>
        <dsp:cNvSpPr/>
      </dsp:nvSpPr>
      <dsp:spPr>
        <a:xfrm>
          <a:off x="29903" y="2640757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Abstraction absence</a:t>
          </a:r>
          <a:endParaRPr lang="en-US" sz="1600" kern="1200" dirty="0"/>
        </a:p>
      </dsp:txBody>
      <dsp:txXfrm>
        <a:off x="319313" y="2640757"/>
        <a:ext cx="1879918" cy="578819"/>
      </dsp:txXfrm>
    </dsp:sp>
    <dsp:sp modelId="{5B443096-F8B6-49E0-ADB7-E0CAFA68E832}">
      <dsp:nvSpPr>
        <dsp:cNvPr id="0" name=""/>
        <dsp:cNvSpPr/>
      </dsp:nvSpPr>
      <dsp:spPr>
        <a:xfrm>
          <a:off x="2300524" y="2689957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doesn’t have an interfaces, it means that DI is useless. Use interface abstraction for service and repository layer </a:t>
          </a:r>
        </a:p>
      </dsp:txBody>
      <dsp:txXfrm>
        <a:off x="2540734" y="2689957"/>
        <a:ext cx="6734347" cy="480419"/>
      </dsp:txXfrm>
    </dsp:sp>
    <dsp:sp modelId="{56682CC4-6172-4D14-9152-A0CB546A4BC9}">
      <dsp:nvSpPr>
        <dsp:cNvPr id="0" name=""/>
        <dsp:cNvSpPr/>
      </dsp:nvSpPr>
      <dsp:spPr>
        <a:xfrm>
          <a:off x="29903" y="3300611"/>
          <a:ext cx="2458737" cy="5788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Service input isn’t immutable</a:t>
          </a:r>
        </a:p>
      </dsp:txBody>
      <dsp:txXfrm>
        <a:off x="319313" y="3300611"/>
        <a:ext cx="1879918" cy="578819"/>
      </dsp:txXfrm>
    </dsp:sp>
    <dsp:sp modelId="{A5FF957E-DE0B-4584-9494-E7F527FB6003}">
      <dsp:nvSpPr>
        <dsp:cNvPr id="0" name=""/>
        <dsp:cNvSpPr/>
      </dsp:nvSpPr>
      <dsp:spPr>
        <a:xfrm>
          <a:off x="2300524" y="3349811"/>
          <a:ext cx="7214766" cy="48041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Service should return result , if doesn’t do it, refactore in that way. Sometimes is mutable arg is allowed, because of performanse</a:t>
          </a:r>
        </a:p>
      </dsp:txBody>
      <dsp:txXfrm>
        <a:off x="2540734" y="3349811"/>
        <a:ext cx="6734347" cy="480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13.01.2018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13.01.2018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13.01.2018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tart.spring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single/#using-boot-star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boot-features-condition-annotations" TargetMode="External"/><Relationship Id="rId2" Type="http://schemas.openxmlformats.org/officeDocument/2006/relationships/hyperlink" Target="https://github.com/spring-projects/spring-boot/blob/master/spring-boot-project/spring-boot-autoconfigure/src/main/resources/META-INF/spring.factor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nicoll-demos/spring-boot-master-auto-configuration" TargetMode="External"/><Relationship Id="rId4" Type="http://schemas.openxmlformats.org/officeDocument/2006/relationships/hyperlink" Target="https://github.com/spring-projects/spring-boot/blob/master/spring-boot-project/spring-boot-autoconfigure/src/main/java/org/springframework/boot/autoconfigure/mongo/MongoAutoConfiguration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centric/spring-boot-admin" TargetMode="External"/><Relationship Id="rId2" Type="http://schemas.openxmlformats.org/officeDocument/2006/relationships/hyperlink" Target="https://docs.spring.io/spring-boot/docs/current/reference/htmlsingle/#production-read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r-GET/http-decision-diagram/blob/master/doc/README.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hateoas/docs/0.23.0.RELEASE/reference/html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_supported_query_keywords" TargetMode="Externa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mongodb/docs/current/reference/html/#mongodb.repositories.queri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mongodb/docs/current/reference/html/#auditing" TargetMode="External"/><Relationship Id="rId2" Type="http://schemas.openxmlformats.org/officeDocument/2006/relationships/hyperlink" Target="https://docs.spring.io/spring-data/mongodb/docs/current/reference/html/#core.extensions.queryd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godb.com/manual/tutorial/perform-two-phase-commit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2688-1D67-405A-BEAB-6CB730F8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23FA5-9B5A-404A-838C-A63043856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app from zero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68714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4B5-5B5E-4605-A11C-2CB3C2DB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E97A-A1E9-45DA-8B14-2CB682D7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961"/>
            <a:ext cx="8596668" cy="4640401"/>
          </a:xfrm>
        </p:spPr>
        <p:txBody>
          <a:bodyPr/>
          <a:lstStyle/>
          <a:p>
            <a:r>
              <a:rPr lang="en-US" dirty="0"/>
              <a:t>Good point to start: </a:t>
            </a:r>
            <a:r>
              <a:rPr lang="en-US" dirty="0">
                <a:hlinkClick r:id="rId2" action="ppaction://hlinkfile"/>
              </a:rPr>
              <a:t>start.spring.io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D7DEA-59DF-4D03-9045-C79A931D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27" y="1930400"/>
            <a:ext cx="7845881" cy="396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76DF-E3E4-49EA-8500-BDC18443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68-335D-4A42-B5D2-D4A7A741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Starter makes dependency management easier and provides a faster project bootstrapping.</a:t>
            </a:r>
          </a:p>
          <a:p>
            <a:r>
              <a:rPr lang="en-US" dirty="0"/>
              <a:t>Usually every spring boot project starts with maven spring-boot-starter-parent, but it isn’t necessary. It provides us default:</a:t>
            </a:r>
          </a:p>
          <a:p>
            <a:pPr lvl="1"/>
            <a:r>
              <a:rPr lang="en-US" dirty="0"/>
              <a:t>Configuration( various props, i.e. java version )</a:t>
            </a:r>
          </a:p>
          <a:p>
            <a:pPr lvl="1"/>
            <a:r>
              <a:rPr lang="en-US" dirty="0"/>
              <a:t>Dependency Management - Version of dependencies</a:t>
            </a:r>
          </a:p>
          <a:p>
            <a:pPr lvl="1"/>
            <a:r>
              <a:rPr lang="en-US" dirty="0"/>
              <a:t>Default Plugin Configuration</a:t>
            </a:r>
          </a:p>
          <a:p>
            <a:r>
              <a:rPr lang="en-US" dirty="0"/>
              <a:t>It should contain dependency starters. A starter dependency is an “empty” project, with just one </a:t>
            </a:r>
            <a:r>
              <a:rPr lang="en-US" dirty="0" err="1"/>
              <a:t>pom</a:t>
            </a:r>
            <a:r>
              <a:rPr lang="en-US" dirty="0"/>
              <a:t>. There are more than 30 already predefined starters: </a:t>
            </a:r>
            <a:r>
              <a:rPr lang="en-US" dirty="0">
                <a:hlinkClick r:id="rId2" tooltip="full list"/>
              </a:rPr>
              <a:t>list of starters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B3D4-8157-4429-975F-7E184372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DAF7-88B9-492C-88F7-4C379093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configures automatically your Spring application based on the dependencies that are added in project.</a:t>
            </a:r>
          </a:p>
          <a:p>
            <a:r>
              <a:rPr lang="en-US" dirty="0"/>
              <a:t>To enable autoconfiguration you should add one of following :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(= @Configuration + @</a:t>
            </a:r>
            <a:r>
              <a:rPr lang="en-US" dirty="0" err="1"/>
              <a:t>EnableAutoConfiguration</a:t>
            </a:r>
            <a:r>
              <a:rPr lang="en-US" dirty="0"/>
              <a:t> + @</a:t>
            </a:r>
            <a:r>
              <a:rPr lang="en-US" dirty="0" err="1"/>
              <a:t>ComponentScan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It tells to spring to spring to load configuration and scan all components from the same package as Application and all sub-packages.</a:t>
            </a:r>
          </a:p>
          <a:p>
            <a:pPr lvl="2"/>
            <a:r>
              <a:rPr lang="en-US" dirty="0"/>
              <a:t>If you need some components from other packages you can use:	</a:t>
            </a:r>
          </a:p>
          <a:p>
            <a:pPr lvl="3"/>
            <a:r>
              <a:rPr lang="en-US" dirty="0" err="1"/>
              <a:t>scanBasePackageClasses</a:t>
            </a:r>
            <a:r>
              <a:rPr lang="en-US" dirty="0"/>
              <a:t> = { </a:t>
            </a:r>
            <a:r>
              <a:rPr lang="en-US" dirty="0" err="1"/>
              <a:t>WrongLocationResource.class</a:t>
            </a:r>
            <a:r>
              <a:rPr lang="en-US" dirty="0"/>
              <a:t>, </a:t>
            </a:r>
            <a:r>
              <a:rPr lang="en-US" dirty="0" err="1"/>
              <a:t>Application.class</a:t>
            </a:r>
            <a:r>
              <a:rPr lang="en-US" dirty="0"/>
              <a:t> }</a:t>
            </a:r>
          </a:p>
          <a:p>
            <a:pPr lvl="3"/>
            <a:r>
              <a:rPr lang="en-US" dirty="0"/>
              <a:t>@</a:t>
            </a:r>
            <a:r>
              <a:rPr lang="en-US" dirty="0" err="1"/>
              <a:t>YourOwnAnnotation</a:t>
            </a:r>
            <a:r>
              <a:rPr lang="en-US" dirty="0"/>
              <a:t> with @Include</a:t>
            </a:r>
            <a:r>
              <a:rPr lang="en-US" i="1" dirty="0"/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4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979-6AD8-43D9-938E-D9FA8213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82A-3F01-4B9B-9A15-B7B06276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it work ?</a:t>
            </a:r>
          </a:p>
          <a:p>
            <a:pPr lvl="1"/>
            <a:r>
              <a:rPr lang="en-US" dirty="0"/>
              <a:t>When spring starts, it looks in class path for the file </a:t>
            </a:r>
            <a:r>
              <a:rPr lang="en-US" u="sng" dirty="0">
                <a:hlinkClick r:id="rId2"/>
              </a:rPr>
              <a:t>META-INF/</a:t>
            </a:r>
            <a:r>
              <a:rPr lang="en-US" u="sng" dirty="0" err="1">
                <a:hlinkClick r:id="rId2"/>
              </a:rPr>
              <a:t>spring.factories</a:t>
            </a:r>
            <a:endParaRPr lang="en-US" u="sng" dirty="0"/>
          </a:p>
          <a:p>
            <a:pPr lvl="1"/>
            <a:r>
              <a:rPr lang="en-US" dirty="0"/>
              <a:t>Then load those classes, and thanks to </a:t>
            </a:r>
            <a:r>
              <a:rPr lang="en-US" u="sng" dirty="0">
                <a:hlinkClick r:id="rId3"/>
              </a:rPr>
              <a:t>@Conditional*</a:t>
            </a:r>
            <a:r>
              <a:rPr lang="en-US" dirty="0"/>
              <a:t> spring-boot decides which configuration has to be enabled/loaded.</a:t>
            </a:r>
          </a:p>
          <a:p>
            <a:pPr lvl="2"/>
            <a:r>
              <a:rPr lang="en-US" dirty="0"/>
              <a:t>Class: @</a:t>
            </a:r>
            <a:r>
              <a:rPr lang="en-US" dirty="0" err="1"/>
              <a:t>ConditionalOnClass</a:t>
            </a:r>
            <a:r>
              <a:rPr lang="en-US" dirty="0"/>
              <a:t>, @</a:t>
            </a:r>
            <a:r>
              <a:rPr lang="en-US" dirty="0" err="1"/>
              <a:t>ConditionalOnMissingClass</a:t>
            </a:r>
            <a:endParaRPr lang="en-US" dirty="0"/>
          </a:p>
          <a:p>
            <a:pPr lvl="2"/>
            <a:r>
              <a:rPr lang="en-US" dirty="0"/>
              <a:t>Bean: @</a:t>
            </a:r>
            <a:r>
              <a:rPr lang="en-US" dirty="0" err="1"/>
              <a:t>ConditionalOnBean</a:t>
            </a:r>
            <a:r>
              <a:rPr lang="en-US" dirty="0"/>
              <a:t> , @</a:t>
            </a:r>
            <a:r>
              <a:rPr lang="en-US" dirty="0" err="1"/>
              <a:t>ConditionalOnMissingBean</a:t>
            </a:r>
            <a:endParaRPr lang="en-US" dirty="0"/>
          </a:p>
          <a:p>
            <a:pPr lvl="2"/>
            <a:r>
              <a:rPr lang="en-US" dirty="0"/>
              <a:t>Property: @</a:t>
            </a:r>
            <a:r>
              <a:rPr lang="en-US" dirty="0" err="1"/>
              <a:t>ConditionalOnProperty</a:t>
            </a:r>
            <a:endParaRPr lang="en-US" dirty="0"/>
          </a:p>
          <a:p>
            <a:pPr lvl="2"/>
            <a:r>
              <a:rPr lang="en-US" dirty="0"/>
              <a:t> Resource: @</a:t>
            </a:r>
            <a:r>
              <a:rPr lang="en-US" dirty="0" err="1"/>
              <a:t>ConditionalOnResource</a:t>
            </a:r>
            <a:endParaRPr lang="en-US" dirty="0"/>
          </a:p>
          <a:p>
            <a:pPr lvl="2" fontAlgn="base"/>
            <a:r>
              <a:rPr lang="en-US" dirty="0" err="1"/>
              <a:t>WebApplication</a:t>
            </a:r>
            <a:r>
              <a:rPr lang="en-US" dirty="0"/>
              <a:t>: @</a:t>
            </a:r>
            <a:r>
              <a:rPr lang="en-US" dirty="0" err="1"/>
              <a:t>ConditionalOnWebApplication</a:t>
            </a:r>
            <a:r>
              <a:rPr lang="en-US" dirty="0"/>
              <a:t> @</a:t>
            </a:r>
            <a:r>
              <a:rPr lang="en-US" dirty="0" err="1"/>
              <a:t>ConditionalOnNotWebApplication</a:t>
            </a:r>
            <a:endParaRPr lang="en-US" dirty="0"/>
          </a:p>
          <a:p>
            <a:pPr lvl="2" fontAlgn="base"/>
            <a:r>
              <a:rPr lang="en-US" dirty="0" err="1"/>
              <a:t>Exrpression</a:t>
            </a:r>
            <a:r>
              <a:rPr lang="en-US" dirty="0"/>
              <a:t>: @</a:t>
            </a:r>
            <a:r>
              <a:rPr lang="en-US" dirty="0" err="1"/>
              <a:t>ConditionalOnExpression</a:t>
            </a:r>
            <a:endParaRPr lang="en-US" dirty="0"/>
          </a:p>
          <a:p>
            <a:pPr lvl="1" fontAlgn="base"/>
            <a:r>
              <a:rPr lang="en-US" dirty="0"/>
              <a:t>Try to write your own autoconfiguration( i.e. </a:t>
            </a:r>
            <a:r>
              <a:rPr lang="en-US" dirty="0" err="1"/>
              <a:t>GreetingService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Examples: </a:t>
            </a:r>
            <a:r>
              <a:rPr lang="en-US" dirty="0" err="1">
                <a:hlinkClick r:id="rId4"/>
              </a:rPr>
              <a:t>MongoAutoConfiguraiton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HornetQ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CC9-9067-4C4E-BAAF-3A05871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boot: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21-0620-4CF5-9329-2D11346D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Actuator is production-ready tools  mainly used to expose different types of information about the running application – health, metrics, info, dump, </a:t>
            </a:r>
            <a:r>
              <a:rPr lang="en-US" dirty="0" err="1"/>
              <a:t>env</a:t>
            </a:r>
            <a:r>
              <a:rPr lang="en-US" dirty="0"/>
              <a:t> etc. </a:t>
            </a:r>
          </a:p>
          <a:p>
            <a:r>
              <a:rPr lang="en-US" dirty="0"/>
              <a:t>How to enable/configure actuator</a:t>
            </a:r>
          </a:p>
          <a:p>
            <a:pPr lvl="1"/>
            <a:r>
              <a:rPr lang="en-US" dirty="0"/>
              <a:t>Include dependency </a:t>
            </a:r>
            <a:r>
              <a:rPr lang="en-US" dirty="0">
                <a:solidFill>
                  <a:schemeClr val="accent2"/>
                </a:solidFill>
              </a:rPr>
              <a:t>spring-boot-starter-actuator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security settings in </a:t>
            </a:r>
            <a:r>
              <a:rPr lang="en-US" dirty="0" err="1">
                <a:solidFill>
                  <a:schemeClr val="tx1"/>
                </a:solidFill>
              </a:rPr>
              <a:t>application.properties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 err="1">
                <a:solidFill>
                  <a:schemeClr val="tx1"/>
                </a:solidFill>
              </a:rPr>
              <a:t>management.security.enabled</a:t>
            </a:r>
            <a:r>
              <a:rPr lang="en-US" dirty="0">
                <a:solidFill>
                  <a:schemeClr val="tx1"/>
                </a:solidFill>
              </a:rPr>
              <a:t>=false ( only for test )</a:t>
            </a:r>
          </a:p>
          <a:p>
            <a:r>
              <a:rPr lang="en-US" dirty="0">
                <a:solidFill>
                  <a:schemeClr val="tx1"/>
                </a:solidFill>
              </a:rPr>
              <a:t>More about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actuator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no official GUI support ( swagger or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boot admin</a:t>
            </a:r>
            <a:r>
              <a:rPr lang="en-US" dirty="0">
                <a:solidFill>
                  <a:schemeClr val="tx1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7218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8569-EF2F-48FD-89D8-C1670984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48EA-4778-4D9B-A9B2-EEFF4E26F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 provides a numbers of utilities and annotations in order to help easy testing.</a:t>
            </a:r>
          </a:p>
          <a:p>
            <a:pPr fontAlgn="base"/>
            <a:r>
              <a:rPr lang="en-US" dirty="0"/>
              <a:t>Enable by including </a:t>
            </a:r>
            <a:r>
              <a:rPr lang="en-US" b="1" dirty="0"/>
              <a:t>spring-boot-starter-test </a:t>
            </a:r>
            <a:r>
              <a:rPr lang="en-US" dirty="0"/>
              <a:t>dependency, that includes:</a:t>
            </a:r>
          </a:p>
          <a:p>
            <a:pPr lvl="1" fontAlgn="base"/>
            <a:r>
              <a:rPr lang="en-US" dirty="0"/>
              <a:t>JUnit</a:t>
            </a:r>
          </a:p>
          <a:p>
            <a:pPr lvl="1" fontAlgn="base"/>
            <a:r>
              <a:rPr lang="en-US" dirty="0"/>
              <a:t>Spring Test - Utilities and integration test support</a:t>
            </a:r>
          </a:p>
          <a:p>
            <a:pPr lvl="1" fontAlgn="base"/>
            <a:r>
              <a:rPr lang="en-US" dirty="0" err="1"/>
              <a:t>AssertJ</a:t>
            </a:r>
            <a:r>
              <a:rPr lang="en-US" dirty="0"/>
              <a:t> - a fluent assertion library</a:t>
            </a:r>
          </a:p>
          <a:p>
            <a:pPr lvl="1" fontAlgn="base"/>
            <a:r>
              <a:rPr lang="en-US" dirty="0"/>
              <a:t>Mockito - a mocking library.</a:t>
            </a:r>
          </a:p>
          <a:p>
            <a:pPr lvl="1" fontAlgn="base"/>
            <a:r>
              <a:rPr lang="en-US" dirty="0" err="1"/>
              <a:t>Hamcrest</a:t>
            </a:r>
            <a:r>
              <a:rPr lang="en-US" dirty="0"/>
              <a:t> - a library of matcher objects</a:t>
            </a:r>
          </a:p>
          <a:p>
            <a:pPr lvl="1" fontAlgn="base"/>
            <a:r>
              <a:rPr lang="en-US" dirty="0" err="1"/>
              <a:t>JSONassert</a:t>
            </a:r>
            <a:r>
              <a:rPr lang="en-US" dirty="0"/>
              <a:t> - an assertion library for JSON. </a:t>
            </a:r>
          </a:p>
          <a:p>
            <a:pPr lvl="1" fontAlgn="base"/>
            <a:r>
              <a:rPr lang="en-US" dirty="0" err="1"/>
              <a:t>JsonPath</a:t>
            </a:r>
            <a:r>
              <a:rPr lang="en-US" dirty="0"/>
              <a:t> - XPath for JSON</a:t>
            </a:r>
          </a:p>
          <a:p>
            <a:r>
              <a:rPr lang="en-US" dirty="0" err="1"/>
              <a:t>Importan</a:t>
            </a:r>
            <a:r>
              <a:rPr lang="en-US" dirty="0"/>
              <a:t> annotation: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</a:t>
            </a:r>
            <a:r>
              <a:rPr lang="en-US" b="1" dirty="0" err="1"/>
              <a:t>class</a:t>
            </a:r>
            <a:r>
              <a:rPr lang="en-US" b="1" dirty="0"/>
              <a:t> </a:t>
            </a:r>
            <a:r>
              <a:rPr lang="en-US" dirty="0"/>
              <a:t>)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SpringBootTest</a:t>
            </a:r>
            <a:endParaRPr lang="en-US" sz="1800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MockBean</a:t>
            </a:r>
            <a:r>
              <a:rPr lang="en-US" dirty="0"/>
              <a:t> ( != @Mock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SpyBean</a:t>
            </a:r>
            <a:r>
              <a:rPr lang="en-US" dirty="0"/>
              <a:t> ( != @Spy 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45BD-5D0E-4FD7-9480-52F4DE9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823D-6DB5-4A9C-8434-176D7A9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739"/>
            <a:ext cx="8596668" cy="539412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Proper resource naming</a:t>
            </a:r>
          </a:p>
          <a:p>
            <a:pPr lvl="1" fontAlgn="base"/>
            <a:r>
              <a:rPr lang="en-US" dirty="0"/>
              <a:t>Use nouns instead of verbs</a:t>
            </a:r>
          </a:p>
          <a:p>
            <a:pPr lvl="1" fontAlgn="base"/>
            <a:r>
              <a:rPr lang="en-US" dirty="0"/>
              <a:t>Use plurals, but in case of relation singular noun is acceptable</a:t>
            </a:r>
          </a:p>
          <a:p>
            <a:pPr fontAlgn="base"/>
            <a:r>
              <a:rPr lang="en-US" dirty="0"/>
              <a:t>Describe resource functionality with HTTP methods</a:t>
            </a:r>
          </a:p>
          <a:p>
            <a:pPr lvl="1" fontAlgn="base"/>
            <a:r>
              <a:rPr lang="en-US" dirty="0"/>
              <a:t>GET - Used to retrieve a representation of a resource</a:t>
            </a:r>
          </a:p>
          <a:p>
            <a:pPr lvl="1" fontAlgn="base"/>
            <a:r>
              <a:rPr lang="en-US" dirty="0"/>
              <a:t>POST - Used to create new resources and sub-resources</a:t>
            </a:r>
          </a:p>
          <a:p>
            <a:pPr lvl="1" fontAlgn="base"/>
            <a:r>
              <a:rPr lang="en-US" dirty="0"/>
              <a:t>PUT - Used to update/replace existing resources</a:t>
            </a:r>
          </a:p>
          <a:p>
            <a:pPr lvl="1" fontAlgn="base"/>
            <a:r>
              <a:rPr lang="en-US" dirty="0"/>
              <a:t>PATCH - Used to </a:t>
            </a:r>
            <a:r>
              <a:rPr lang="en-US" dirty="0" err="1"/>
              <a:t>partical</a:t>
            </a:r>
            <a:r>
              <a:rPr lang="en-US" dirty="0"/>
              <a:t> update existing resources (?)</a:t>
            </a:r>
          </a:p>
          <a:p>
            <a:pPr lvl="1" fontAlgn="base"/>
            <a:r>
              <a:rPr lang="en-US" dirty="0"/>
              <a:t>DELETE - Used to delete existing resources</a:t>
            </a:r>
          </a:p>
          <a:p>
            <a:pPr fontAlgn="base"/>
            <a:r>
              <a:rPr lang="en-US" dirty="0"/>
              <a:t>Use HTTP status codes (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 ) </a:t>
            </a:r>
          </a:p>
          <a:p>
            <a:pPr lvl="1" fontAlgn="base"/>
            <a:r>
              <a:rPr lang="en-US" dirty="0"/>
              <a:t>2xx - OK/successful</a:t>
            </a:r>
          </a:p>
          <a:p>
            <a:pPr lvl="1" fontAlgn="base"/>
            <a:r>
              <a:rPr lang="en-US" dirty="0"/>
              <a:t>4xx - Client errors</a:t>
            </a:r>
          </a:p>
          <a:p>
            <a:pPr lvl="1" fontAlgn="base"/>
            <a:r>
              <a:rPr lang="en-US" dirty="0"/>
              <a:t>5xx - Server errors</a:t>
            </a:r>
          </a:p>
          <a:p>
            <a:pPr fontAlgn="base"/>
            <a:r>
              <a:rPr lang="en-US" dirty="0"/>
              <a:t>Use error payloads - convert exception to error payload.</a:t>
            </a:r>
          </a:p>
          <a:p>
            <a:pPr fontAlgn="base"/>
            <a:r>
              <a:rPr lang="en-US" dirty="0"/>
              <a:t>Provide filtering, pagination and sorting</a:t>
            </a:r>
          </a:p>
          <a:p>
            <a:pPr fontAlgn="base"/>
            <a:r>
              <a:rPr lang="en-US" dirty="0"/>
              <a:t>Use HATEOAS for better navigation.</a:t>
            </a:r>
          </a:p>
          <a:p>
            <a:pPr fontAlgn="base"/>
            <a:r>
              <a:rPr lang="en-US" dirty="0"/>
              <a:t>Provide API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74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E206-B9B7-4999-9687-6027A60D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D4126-F9F5-4460-9006-952C97C5D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33755"/>
              </p:ext>
            </p:extLst>
          </p:nvPr>
        </p:nvGraphicFramePr>
        <p:xfrm>
          <a:off x="677512" y="1430745"/>
          <a:ext cx="8596490" cy="236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98">
                  <a:extLst>
                    <a:ext uri="{9D8B030D-6E8A-4147-A177-3AD203B41FA5}">
                      <a16:colId xmlns:a16="http://schemas.microsoft.com/office/drawing/2014/main" val="1985347798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4057579302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84219051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2073901243"/>
                    </a:ext>
                  </a:extLst>
                </a:gridCol>
                <a:gridCol w="1719298">
                  <a:extLst>
                    <a:ext uri="{9D8B030D-6E8A-4147-A177-3AD203B41FA5}">
                      <a16:colId xmlns:a16="http://schemas.microsoft.com/office/drawing/2014/main" val="1122546272"/>
                    </a:ext>
                  </a:extLst>
                </a:gridCol>
              </a:tblGrid>
              <a:tr h="2677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PUT</a:t>
                      </a:r>
                      <a:endParaRPr lang="en-US" b="1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b="1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942977661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108983412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 specific user(200)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users(200,204)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users(204,200)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842537986"/>
                  </a:ext>
                </a:extLst>
              </a:tr>
              <a:tr h="3436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all (200)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new(201)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update(204)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Bulk delete(204,200)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4199952836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/users/13/contacts/1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subresource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give id(1) 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405 - method is not allowed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specific contact(200,204)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specific contact(204,200)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2731964407"/>
                  </a:ext>
                </a:extLst>
              </a:tr>
              <a:tr h="435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/users/13/blocked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 user blocked flag(200)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 user, set block flag(200, 201)</a:t>
                      </a:r>
                      <a:endParaRPr lang="sv-SE" dirty="0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Block, unblock(200, 204)</a:t>
                      </a:r>
                      <a:endParaRPr lang="en-US">
                        <a:effectLst/>
                      </a:endParaRPr>
                    </a:p>
                  </a:txBody>
                  <a:tcPr marL="57625" marR="57625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Unblock user(200, 204)</a:t>
                      </a:r>
                      <a:endParaRPr lang="en-US" dirty="0">
                        <a:effectLst/>
                      </a:endParaRPr>
                    </a:p>
                  </a:txBody>
                  <a:tcPr marL="57625" marR="57625" marT="63500" marB="63500"/>
                </a:tc>
                <a:extLst>
                  <a:ext uri="{0D108BD9-81ED-4DB2-BD59-A6C34878D82A}">
                    <a16:rowId xmlns:a16="http://schemas.microsoft.com/office/drawing/2014/main" val="15280734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9C080-1074-470A-9C97-03268C4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43316"/>
              </p:ext>
            </p:extLst>
          </p:nvPr>
        </p:nvGraphicFramePr>
        <p:xfrm>
          <a:off x="677334" y="4402432"/>
          <a:ext cx="86763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184">
                  <a:extLst>
                    <a:ext uri="{9D8B030D-6E8A-4147-A177-3AD203B41FA5}">
                      <a16:colId xmlns:a16="http://schemas.microsoft.com/office/drawing/2014/main" val="3714274140"/>
                    </a:ext>
                  </a:extLst>
                </a:gridCol>
                <a:gridCol w="7919208">
                  <a:extLst>
                    <a:ext uri="{9D8B030D-6E8A-4147-A177-3AD203B41FA5}">
                      <a16:colId xmlns:a16="http://schemas.microsoft.com/office/drawing/2014/main" val="71691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Filtering, pagination and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firstName,lastName,asc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users?firstName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Max&amp;page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=1&amp;size=23&amp;sort=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firstName,asc&amp;sort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lastName,desc</a:t>
                      </a:r>
                      <a:endParaRPr lang="en-US" sz="1100" b="0" cap="none" spc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/users/search - with some complex criteria in body request. </a:t>
                      </a:r>
                    </a:p>
                    <a:p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i.e. { $or: [ { 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lastName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startWith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‘M’ }}, { contacts: { $</a:t>
                      </a:r>
                      <a:r>
                        <a:rPr lang="en-US" sz="1100" b="0" cap="none" spc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isEmpty</a:t>
                      </a:r>
                      <a:r>
                        <a:rPr lang="en-US" sz="1100" b="0" cap="none" spc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true}}] 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3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85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D61B-DE6C-477D-B2AE-BFF35D7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9FAF-B670-41A9-82B3-1CCE3939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0295"/>
            <a:ext cx="9297176" cy="474106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Unit test REST controller: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RunWith</a:t>
            </a:r>
            <a:r>
              <a:rPr lang="en-US" dirty="0"/>
              <a:t>( </a:t>
            </a:r>
            <a:r>
              <a:rPr lang="en-US" dirty="0" err="1"/>
              <a:t>SpringRunner.class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- provide necessary configuration for </a:t>
            </a:r>
            <a:r>
              <a:rPr lang="en-US" dirty="0" err="1"/>
              <a:t>mvc</a:t>
            </a:r>
            <a:r>
              <a:rPr lang="en-US" dirty="0"/>
              <a:t> testing( doesn’t load components, services, they should be mocked -@</a:t>
            </a:r>
            <a:r>
              <a:rPr lang="en-US" dirty="0" err="1"/>
              <a:t>MockBean</a:t>
            </a:r>
            <a:r>
              <a:rPr lang="en-US" dirty="0"/>
              <a:t> )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WebAppConfiguration</a:t>
            </a:r>
            <a:r>
              <a:rPr lang="en-US" dirty="0"/>
              <a:t> - provide web app configuration needed for some component(i.e. Link builder)</a:t>
            </a:r>
          </a:p>
          <a:p>
            <a:pPr lvl="1" fontAlgn="base"/>
            <a:r>
              <a:rPr lang="en-US" dirty="0"/>
              <a:t>Given configuration will provide </a:t>
            </a:r>
            <a:r>
              <a:rPr lang="en-US" dirty="0" err="1"/>
              <a:t>MockMvc</a:t>
            </a:r>
            <a:r>
              <a:rPr lang="en-US" dirty="0"/>
              <a:t> for @</a:t>
            </a:r>
            <a:r>
              <a:rPr lang="en-US" dirty="0" err="1"/>
              <a:t>Autowire</a:t>
            </a:r>
            <a:endParaRPr lang="en-US" dirty="0"/>
          </a:p>
          <a:p>
            <a:pPr lvl="2" fontAlgn="base"/>
            <a:r>
              <a:rPr lang="en-US" dirty="0"/>
              <a:t>Perform get, post, put, delete ( </a:t>
            </a:r>
            <a:r>
              <a:rPr lang="en-US" dirty="0" err="1"/>
              <a:t>MockMvcRequestBuilders</a:t>
            </a:r>
            <a:r>
              <a:rPr lang="en-US" dirty="0"/>
              <a:t> )</a:t>
            </a:r>
            <a:endParaRPr lang="en-US" sz="1600" dirty="0"/>
          </a:p>
          <a:p>
            <a:pPr fontAlgn="base"/>
            <a:r>
              <a:rPr lang="en-US" dirty="0"/>
              <a:t>Unit test with non-mocked converters: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SpringTest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</a:t>
            </a:r>
            <a:r>
              <a:rPr lang="en-US" dirty="0" err="1"/>
              <a:t>WebApplicationContext</a:t>
            </a:r>
            <a:endParaRPr lang="en-US" dirty="0"/>
          </a:p>
          <a:p>
            <a:pPr lvl="2" fontAlgn="base"/>
            <a:r>
              <a:rPr lang="en-US" dirty="0" err="1"/>
              <a:t>MockMvcBuilders.</a:t>
            </a:r>
            <a:r>
              <a:rPr lang="en-US" i="1" dirty="0" err="1"/>
              <a:t>webAppContextSetup</a:t>
            </a:r>
            <a:r>
              <a:rPr lang="en-US" dirty="0"/>
              <a:t>( </a:t>
            </a:r>
            <a:r>
              <a:rPr lang="en-US" b="1" dirty="0" err="1"/>
              <a:t>webApplicationContext</a:t>
            </a:r>
            <a:r>
              <a:rPr lang="en-US" b="1" dirty="0"/>
              <a:t> </a:t>
            </a:r>
            <a:r>
              <a:rPr lang="en-US" dirty="0"/>
              <a:t>).build()</a:t>
            </a:r>
          </a:p>
          <a:p>
            <a:pPr fontAlgn="base"/>
            <a:r>
              <a:rPr lang="en-US" dirty="0"/>
              <a:t>Additional </a:t>
            </a:r>
            <a:r>
              <a:rPr lang="en-US" dirty="0" err="1"/>
              <a:t>utils</a:t>
            </a:r>
            <a:r>
              <a:rPr lang="en-US" dirty="0"/>
              <a:t> for testing</a:t>
            </a:r>
          </a:p>
          <a:p>
            <a:pPr lvl="1" fontAlgn="base"/>
            <a:r>
              <a:rPr lang="en-US" dirty="0" err="1"/>
              <a:t>ObjectMapper</a:t>
            </a:r>
            <a:r>
              <a:rPr lang="en-US" dirty="0"/>
              <a:t> to serialization to JSON</a:t>
            </a:r>
          </a:p>
          <a:p>
            <a:pPr lvl="1" fontAlgn="base"/>
            <a:r>
              <a:rPr lang="en-US" dirty="0"/>
              <a:t>Status, content, </a:t>
            </a:r>
            <a:r>
              <a:rPr lang="en-US" dirty="0" err="1"/>
              <a:t>jsonPath</a:t>
            </a:r>
            <a:r>
              <a:rPr lang="en-US" dirty="0"/>
              <a:t> matchers( </a:t>
            </a:r>
            <a:r>
              <a:rPr lang="en-US" dirty="0" err="1"/>
              <a:t>MockMvcResultMatchers</a:t>
            </a:r>
            <a:r>
              <a:rPr lang="en-US" dirty="0"/>
              <a:t>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0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A02-6207-4C9C-8AC7-FE78BD79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0A7E-56FE-4646-A3BD-BDD08F91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Create controller class </a:t>
            </a:r>
          </a:p>
          <a:p>
            <a:pPr lvl="1" fontAlgn="base"/>
            <a:r>
              <a:rPr lang="en-US" dirty="0"/>
              <a:t>package: web/resource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value = "/users", produces = APPLICATION_JSON )</a:t>
            </a:r>
          </a:p>
          <a:p>
            <a:pPr fontAlgn="base"/>
            <a:r>
              <a:rPr lang="en-US" dirty="0"/>
              <a:t>Provide resource functionality by implementing class methods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 ) - get all resources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GET, value = "/{id}") - get single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POST 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PUT, value = "/{id}")</a:t>
            </a:r>
          </a:p>
          <a:p>
            <a:pPr lvl="2" fontAlgn="base"/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  <a:p>
            <a:pPr lvl="1" fontAlgn="base"/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 method = DELETE, value = "/{id}")</a:t>
            </a:r>
          </a:p>
          <a:p>
            <a:pPr fontAlgn="base"/>
            <a:r>
              <a:rPr lang="en-US" dirty="0"/>
              <a:t>Provide sub-resource functionality in new controller class</a:t>
            </a:r>
          </a:p>
          <a:p>
            <a:pPr fontAlgn="base"/>
            <a:r>
              <a:rPr lang="en-US" dirty="0"/>
              <a:t>Methods should return </a:t>
            </a:r>
            <a:r>
              <a:rPr lang="en-US" sz="1600" dirty="0" err="1"/>
              <a:t>ResponseEntity</a:t>
            </a:r>
            <a:endParaRPr lang="en-US" dirty="0"/>
          </a:p>
          <a:p>
            <a:pPr lvl="1" fontAlgn="base"/>
            <a:r>
              <a:rPr lang="en-US" dirty="0"/>
              <a:t>Use static constructors ok, </a:t>
            </a:r>
            <a:r>
              <a:rPr lang="en-US" dirty="0" err="1"/>
              <a:t>notFound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8D6C-400D-49D4-AE31-788945D6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8854-8B4F-4385-9299-3E92B63E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044"/>
            <a:ext cx="8596668" cy="3880773"/>
          </a:xfrm>
        </p:spPr>
        <p:txBody>
          <a:bodyPr/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Get familiar with Spring philosophy</a:t>
            </a:r>
          </a:p>
          <a:p>
            <a:pPr lvl="1"/>
            <a:r>
              <a:rPr lang="en-US" dirty="0"/>
              <a:t>Demystify Spring Boot magic</a:t>
            </a:r>
          </a:p>
          <a:p>
            <a:pPr lvl="1"/>
            <a:r>
              <a:rPr lang="en-US" dirty="0"/>
              <a:t>Rest and Spring Data ( MongoDB, Redis )</a:t>
            </a:r>
          </a:p>
          <a:p>
            <a:pPr lvl="1"/>
            <a:r>
              <a:rPr lang="en-US" dirty="0"/>
              <a:t>Build application from the scratch</a:t>
            </a:r>
          </a:p>
          <a:p>
            <a:r>
              <a:rPr lang="en-US" dirty="0"/>
              <a:t>Pre-requirements</a:t>
            </a:r>
          </a:p>
          <a:p>
            <a:pPr lvl="1"/>
            <a:r>
              <a:rPr lang="en-US" dirty="0"/>
              <a:t>JDK8  </a:t>
            </a:r>
          </a:p>
          <a:p>
            <a:pPr lvl="1"/>
            <a:r>
              <a:rPr lang="en-US" dirty="0"/>
              <a:t>Java IDE ( IntelliJ, Netbeans, Eclipse, …)</a:t>
            </a:r>
          </a:p>
          <a:p>
            <a:pPr lvl="1"/>
            <a:r>
              <a:rPr lang="en-US" dirty="0"/>
              <a:t>SourceTree/git </a:t>
            </a:r>
          </a:p>
          <a:p>
            <a:pPr lvl="1"/>
            <a:r>
              <a:rPr lang="en-US" dirty="0"/>
              <a:t>Docker </a:t>
            </a:r>
          </a:p>
        </p:txBody>
      </p:sp>
    </p:spTree>
    <p:extLst>
      <p:ext uri="{BB962C8B-B14F-4D97-AF65-F5344CB8AC3E}">
        <p14:creationId xmlns:p14="http://schemas.microsoft.com/office/powerpoint/2010/main" val="359171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1EDE-191C-4545-B672-5CAA9B9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and HTTP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273F-79DA-4666-A2E6-0688DC81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few approaches to map exception to HTTP status</a:t>
            </a:r>
          </a:p>
          <a:p>
            <a:pPr lvl="1" fontAlgn="base"/>
            <a:r>
              <a:rPr lang="en-US" dirty="0"/>
              <a:t>The simplest way with annotating exception </a:t>
            </a:r>
            <a:r>
              <a:rPr lang="en-US" sz="1400" dirty="0"/>
              <a:t>@</a:t>
            </a:r>
            <a:r>
              <a:rPr lang="en-US" sz="1400" dirty="0" err="1"/>
              <a:t>ResponseStatus</a:t>
            </a:r>
            <a:endParaRPr lang="en-US" dirty="0"/>
          </a:p>
          <a:p>
            <a:pPr lvl="1" fontAlgn="base"/>
            <a:r>
              <a:rPr lang="en-US" dirty="0"/>
              <a:t>Create controller advice @</a:t>
            </a:r>
            <a:r>
              <a:rPr lang="en-US" dirty="0" err="1"/>
              <a:t>ControllerAdvice</a:t>
            </a:r>
            <a:r>
              <a:rPr lang="en-US" dirty="0"/>
              <a:t> </a:t>
            </a:r>
          </a:p>
          <a:p>
            <a:pPr lvl="2" fontAlgn="base"/>
            <a:r>
              <a:rPr lang="en-US" sz="1800" dirty="0"/>
              <a:t>Use @</a:t>
            </a:r>
            <a:r>
              <a:rPr lang="en-US" sz="1800" dirty="0" err="1"/>
              <a:t>ControllerAdvice</a:t>
            </a:r>
            <a:r>
              <a:rPr lang="en-US" sz="1800" dirty="0"/>
              <a:t> </a:t>
            </a:r>
            <a:r>
              <a:rPr lang="en-US" dirty="0"/>
              <a:t>( by package, annotation ) </a:t>
            </a:r>
            <a:endParaRPr lang="en-US" sz="1800" dirty="0"/>
          </a:p>
          <a:p>
            <a:pPr lvl="2" fontAlgn="base"/>
            <a:r>
              <a:rPr lang="en-US" dirty="0"/>
              <a:t>Method @</a:t>
            </a:r>
            <a:r>
              <a:rPr lang="en-US" dirty="0" err="1"/>
              <a:t>ExceptionHandler</a:t>
            </a:r>
            <a:r>
              <a:rPr lang="en-US" dirty="0"/>
              <a:t>( </a:t>
            </a:r>
            <a:r>
              <a:rPr lang="en-US" dirty="0" err="1"/>
              <a:t>targetexception.class</a:t>
            </a:r>
            <a:r>
              <a:rPr lang="en-US" dirty="0"/>
              <a:t> ) to handle given type</a:t>
            </a:r>
          </a:p>
          <a:p>
            <a:pPr lvl="1" fontAlgn="base"/>
            <a:r>
              <a:rPr lang="en-US" dirty="0"/>
              <a:t>Create  @</a:t>
            </a:r>
            <a:r>
              <a:rPr lang="en-US" dirty="0" err="1"/>
              <a:t>ExceptionHandler</a:t>
            </a:r>
            <a:r>
              <a:rPr lang="en-US" dirty="0"/>
              <a:t> method inside of controller.</a:t>
            </a:r>
          </a:p>
          <a:p>
            <a:pPr fontAlgn="base"/>
            <a:r>
              <a:rPr lang="en-US" dirty="0"/>
              <a:t>Introduce </a:t>
            </a:r>
            <a:r>
              <a:rPr lang="en-US" dirty="0" err="1"/>
              <a:t>ErrorDTO</a:t>
            </a:r>
            <a:r>
              <a:rPr lang="en-US" dirty="0"/>
              <a:t> in order to provide better error payload</a:t>
            </a:r>
          </a:p>
          <a:p>
            <a:r>
              <a:rPr lang="en-US" dirty="0"/>
              <a:t>In performance critical API try to minimize  exception usage. </a:t>
            </a:r>
          </a:p>
        </p:txBody>
      </p:sp>
    </p:spTree>
    <p:extLst>
      <p:ext uri="{BB962C8B-B14F-4D97-AF65-F5344CB8AC3E}">
        <p14:creationId xmlns:p14="http://schemas.microsoft.com/office/powerpoint/2010/main" val="172982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1875-4297-464A-A751-6225E9E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and DTOs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6276-5333-4A72-B0C7-0448BA8F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Provide DTO</a:t>
            </a:r>
          </a:p>
          <a:p>
            <a:pPr lvl="1" fontAlgn="base"/>
            <a:r>
              <a:rPr lang="en-US" dirty="0"/>
              <a:t>It’s not real duplication</a:t>
            </a:r>
          </a:p>
          <a:p>
            <a:pPr lvl="1" fontAlgn="base"/>
            <a:r>
              <a:rPr lang="en-US" dirty="0"/>
              <a:t>Will protect API from changes in domain</a:t>
            </a:r>
          </a:p>
          <a:p>
            <a:pPr lvl="1" fontAlgn="base"/>
            <a:r>
              <a:rPr lang="en-US" dirty="0"/>
              <a:t>Help in case of versioning</a:t>
            </a:r>
          </a:p>
          <a:p>
            <a:pPr fontAlgn="base"/>
            <a:r>
              <a:rPr lang="en-US" dirty="0"/>
              <a:t>Converter provide DTO &lt;-&gt; Entity conversion</a:t>
            </a:r>
          </a:p>
          <a:p>
            <a:pPr lvl="1" fontAlgn="base"/>
            <a:r>
              <a:rPr lang="en-US" dirty="0"/>
              <a:t>Register conversion service bean in configuration</a:t>
            </a:r>
          </a:p>
          <a:p>
            <a:pPr lvl="2" fontAlgn="base"/>
            <a:r>
              <a:rPr lang="en-US" dirty="0" err="1"/>
              <a:t>DefaultConversionService</a:t>
            </a:r>
            <a:endParaRPr lang="en-US" sz="1600" dirty="0"/>
          </a:p>
          <a:p>
            <a:pPr lvl="2" fontAlgn="base"/>
            <a:r>
              <a:rPr lang="en-US" dirty="0"/>
              <a:t>It should be @Primary </a:t>
            </a:r>
          </a:p>
          <a:p>
            <a:pPr lvl="1" fontAlgn="base"/>
            <a:r>
              <a:rPr lang="en-US" dirty="0"/>
              <a:t>Create at least one converter component ( extends Converter&lt;S,R&gt;)</a:t>
            </a:r>
          </a:p>
          <a:p>
            <a:pPr lvl="1" fontAlgn="base"/>
            <a:r>
              <a:rPr lang="en-US" dirty="0"/>
              <a:t>For conversion list use </a:t>
            </a:r>
            <a:r>
              <a:rPr lang="en-US" dirty="0" err="1"/>
              <a:t>TypeDescriptor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33-E874-40DC-9F19-D97671C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HATEOAS: API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C1-A16A-4F46-9799-A2ED00C7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HATEOS</a:t>
            </a:r>
            <a:r>
              <a:rPr lang="en-US" dirty="0"/>
              <a:t> is a principle that hypertext links should be used to create a better navigation through the API.  </a:t>
            </a:r>
          </a:p>
          <a:p>
            <a:pPr fontAlgn="base"/>
            <a:r>
              <a:rPr lang="en-US" dirty="0"/>
              <a:t>Enable it with including dependency in maven/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en-US" sz="1600" dirty="0"/>
              <a:t>spring-boot-starter-</a:t>
            </a:r>
            <a:r>
              <a:rPr lang="en-US" sz="1600" dirty="0" err="1"/>
              <a:t>hateoas</a:t>
            </a:r>
            <a:endParaRPr lang="en-US" dirty="0"/>
          </a:p>
          <a:p>
            <a:pPr fontAlgn="base"/>
            <a:r>
              <a:rPr lang="en-US" dirty="0" err="1"/>
              <a:t>ResourceSupport</a:t>
            </a:r>
            <a:r>
              <a:rPr lang="en-US" dirty="0"/>
              <a:t> - supports adding links to result, almost every DTOs should extend it.</a:t>
            </a:r>
          </a:p>
          <a:p>
            <a:pPr fontAlgn="base"/>
            <a:r>
              <a:rPr lang="en-US" dirty="0"/>
              <a:t>Link builders:</a:t>
            </a:r>
          </a:p>
          <a:p>
            <a:pPr lvl="1" fontAlgn="base"/>
            <a:r>
              <a:rPr lang="en-US" dirty="0" err="1"/>
              <a:t>EntityLinks</a:t>
            </a:r>
            <a:r>
              <a:rPr lang="en-US" dirty="0"/>
              <a:t> - bean are available for </a:t>
            </a:r>
            <a:r>
              <a:rPr lang="en-US" dirty="0" err="1"/>
              <a:t>autowiring</a:t>
            </a:r>
            <a:r>
              <a:rPr lang="en-US" dirty="0"/>
              <a:t>, provide building links for </a:t>
            </a:r>
            <a:r>
              <a:rPr lang="en-US" dirty="0" err="1"/>
              <a:t>dtos</a:t>
            </a:r>
            <a:endParaRPr lang="en-US" dirty="0"/>
          </a:p>
          <a:p>
            <a:pPr lvl="1" fontAlgn="base"/>
            <a:r>
              <a:rPr lang="en-US" dirty="0" err="1"/>
              <a:t>ControllerLinkBuilder</a:t>
            </a:r>
            <a:r>
              <a:rPr lang="en-US" dirty="0"/>
              <a:t> - provides static methods for building links according to controller and controllers method</a:t>
            </a:r>
          </a:p>
          <a:p>
            <a:pPr lvl="2" fontAlgn="base"/>
            <a:r>
              <a:rPr lang="en-US" dirty="0" err="1"/>
              <a:t>linkTo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create link for controller class </a:t>
            </a:r>
          </a:p>
          <a:p>
            <a:pPr lvl="2" fontAlgn="base"/>
            <a:r>
              <a:rPr lang="en-US" dirty="0" err="1"/>
              <a:t>methodOn</a:t>
            </a:r>
            <a:r>
              <a:rPr lang="en-US" dirty="0"/>
              <a:t>( </a:t>
            </a:r>
            <a:r>
              <a:rPr lang="en-US" dirty="0" err="1"/>
              <a:t>controllerClass</a:t>
            </a:r>
            <a:r>
              <a:rPr lang="en-US" dirty="0"/>
              <a:t> ) - is used in combination with </a:t>
            </a:r>
            <a:r>
              <a:rPr lang="en-US" dirty="0" err="1"/>
              <a:t>linkTo</a:t>
            </a:r>
            <a:r>
              <a:rPr lang="en-US" dirty="0"/>
              <a:t> for fluent creating link on exact method</a:t>
            </a:r>
          </a:p>
        </p:txBody>
      </p:sp>
    </p:spTree>
    <p:extLst>
      <p:ext uri="{BB962C8B-B14F-4D97-AF65-F5344CB8AC3E}">
        <p14:creationId xmlns:p14="http://schemas.microsoft.com/office/powerpoint/2010/main" val="175094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46E-B884-4912-8FD7-2521031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D42-EAED-40AD-919C-41978724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most popular </a:t>
            </a:r>
            <a:r>
              <a:rPr lang="en-US" dirty="0" err="1"/>
              <a:t>noSql</a:t>
            </a:r>
            <a:r>
              <a:rPr lang="en-US" dirty="0"/>
              <a:t> database </a:t>
            </a:r>
          </a:p>
          <a:p>
            <a:pPr lvl="1"/>
            <a:r>
              <a:rPr lang="en-US" dirty="0"/>
              <a:t>Document oriented</a:t>
            </a:r>
          </a:p>
          <a:p>
            <a:pPr lvl="1"/>
            <a:r>
              <a:rPr lang="en-US" dirty="0"/>
              <a:t>Easy master-slave replication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sharding</a:t>
            </a:r>
            <a:endParaRPr lang="en-US" dirty="0"/>
          </a:p>
          <a:p>
            <a:pPr lvl="1"/>
            <a:r>
              <a:rPr lang="en-US" dirty="0"/>
              <a:t>Querying/server scripts in JavaScript </a:t>
            </a:r>
          </a:p>
          <a:p>
            <a:pPr lvl="1"/>
            <a:r>
              <a:rPr lang="en-US" dirty="0"/>
              <a:t>Map reducing</a:t>
            </a:r>
          </a:p>
          <a:p>
            <a:pPr lvl="1"/>
            <a:r>
              <a:rPr lang="en-US" dirty="0"/>
              <a:t>Can be used file storage (grid file system 16MB+)</a:t>
            </a:r>
          </a:p>
          <a:p>
            <a:r>
              <a:rPr lang="en-US" dirty="0"/>
              <a:t>Why to use?</a:t>
            </a:r>
          </a:p>
          <a:p>
            <a:pPr lvl="1"/>
            <a:r>
              <a:rPr lang="en-US" dirty="0"/>
              <a:t>Good performance with big </a:t>
            </a:r>
            <a:r>
              <a:rPr lang="en-US" dirty="0" err="1"/>
              <a:t>db</a:t>
            </a:r>
            <a:r>
              <a:rPr lang="en-US" dirty="0"/>
              <a:t> ( Machine generated, </a:t>
            </a:r>
            <a:r>
              <a:rPr lang="en-US" dirty="0" err="1"/>
              <a:t>soc.</a:t>
            </a:r>
            <a:r>
              <a:rPr lang="en-US" dirty="0"/>
              <a:t> media )</a:t>
            </a:r>
          </a:p>
          <a:p>
            <a:pPr lvl="1"/>
            <a:r>
              <a:rPr lang="en-US" dirty="0" err="1"/>
              <a:t>GeoSpatial</a:t>
            </a:r>
            <a:r>
              <a:rPr lang="en-US" dirty="0"/>
              <a:t> index( store data about location )</a:t>
            </a:r>
          </a:p>
          <a:p>
            <a:pPr lvl="1"/>
            <a:r>
              <a:rPr lang="en-US" dirty="0"/>
              <a:t>When your data structure changes often ( polls, </a:t>
            </a:r>
            <a:r>
              <a:rPr lang="en-US" dirty="0" err="1"/>
              <a:t>soc.</a:t>
            </a:r>
            <a:r>
              <a:rPr lang="en-US" dirty="0"/>
              <a:t> networks, content management,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577-5918-4808-938C-7381F204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A19D-F13D-4F52-9989-7EB66855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enable just by import dependency:  </a:t>
            </a:r>
            <a:r>
              <a:rPr lang="en-US" dirty="0">
                <a:solidFill>
                  <a:schemeClr val="accent1"/>
                </a:solidFill>
              </a:rPr>
              <a:t>spring-boot-starter-data-</a:t>
            </a:r>
            <a:r>
              <a:rPr lang="en-US" dirty="0" err="1">
                <a:solidFill>
                  <a:schemeClr val="accent1"/>
                </a:solidFill>
              </a:rPr>
              <a:t>mongodb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Create interface that extends </a:t>
            </a:r>
            <a:r>
              <a:rPr lang="en-US" i="1" dirty="0" err="1">
                <a:solidFill>
                  <a:schemeClr val="tx1"/>
                </a:solidFill>
              </a:rPr>
              <a:t>MongoRepository</a:t>
            </a:r>
            <a:r>
              <a:rPr lang="en-US" i="1" dirty="0">
                <a:solidFill>
                  <a:schemeClr val="tx1"/>
                </a:solidFill>
              </a:rPr>
              <a:t> &lt;T, ID&gt; </a:t>
            </a:r>
          </a:p>
          <a:p>
            <a:pPr lvl="1"/>
            <a:r>
              <a:rPr lang="en-US" i="1" dirty="0">
                <a:solidFill>
                  <a:schemeClr val="tx1"/>
                </a:solidFill>
                <a:hlinkClick r:id="rId2" action="ppaction://hlinksldjump"/>
              </a:rPr>
              <a:t>insert, save</a:t>
            </a:r>
            <a:r>
              <a:rPr lang="en-US" i="1" dirty="0">
                <a:solidFill>
                  <a:schemeClr val="tx1"/>
                </a:solidFill>
              </a:rPr>
              <a:t>, delete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find, find by example, sort, pagination</a:t>
            </a:r>
          </a:p>
          <a:p>
            <a:r>
              <a:rPr lang="en-US" i="1" dirty="0">
                <a:solidFill>
                  <a:schemeClr val="tx1"/>
                </a:solidFill>
              </a:rPr>
              <a:t>Query methods ( by method names 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findByAttribute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getByAttribute</a:t>
            </a:r>
            <a:r>
              <a:rPr lang="en-US" i="1" dirty="0">
                <a:solidFill>
                  <a:schemeClr val="tx1"/>
                </a:solidFill>
              </a:rPr>
              <a:t> ( see: </a:t>
            </a:r>
            <a:r>
              <a:rPr lang="en-US" i="1" dirty="0">
                <a:solidFill>
                  <a:schemeClr val="tx1"/>
                </a:solidFill>
                <a:hlinkClick r:id="rId3"/>
              </a:rPr>
              <a:t>supported query keywords</a:t>
            </a:r>
            <a:r>
              <a:rPr lang="en-US" i="1" dirty="0">
                <a:solidFill>
                  <a:schemeClr val="tx1"/>
                </a:solidFill>
              </a:rPr>
              <a:t> ) 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findByLocation</a:t>
            </a:r>
            <a:r>
              <a:rPr lang="en-US" i="1" dirty="0">
                <a:solidFill>
                  <a:schemeClr val="tx1"/>
                </a:solidFill>
              </a:rPr>
              <a:t> (see: </a:t>
            </a:r>
            <a:r>
              <a:rPr lang="en-US" i="1" dirty="0">
                <a:solidFill>
                  <a:schemeClr val="tx1"/>
                </a:solidFill>
                <a:hlinkClick r:id="rId4"/>
              </a:rPr>
              <a:t>examples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deleteBy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countBy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Querying with @Query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Sometimes it’s not easy to support complex query i.e. $where with calculation		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263-C76C-4ED5-BCF3-F8D1D1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data: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B1D3-EF21-4361-8EF4-B779BF8F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Repository method: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Partial update( increment, push, etc..)</a:t>
            </a:r>
          </a:p>
          <a:p>
            <a:pPr lvl="2"/>
            <a:r>
              <a:rPr lang="en-US" dirty="0"/>
              <a:t>Complex querying with Criteria, Aggregation or </a:t>
            </a:r>
            <a:r>
              <a:rPr lang="en-US" dirty="0" err="1">
                <a:hlinkClick r:id="rId2"/>
              </a:rPr>
              <a:t>QueryDSL</a:t>
            </a:r>
            <a:endParaRPr lang="en-US" dirty="0"/>
          </a:p>
          <a:p>
            <a:pPr lvl="1"/>
            <a:r>
              <a:rPr lang="en-US" dirty="0"/>
              <a:t>How? </a:t>
            </a:r>
          </a:p>
          <a:p>
            <a:pPr lvl="2"/>
            <a:r>
              <a:rPr lang="en-US" dirty="0"/>
              <a:t>With extension with custom interface ( </a:t>
            </a:r>
            <a:r>
              <a:rPr lang="en-US" dirty="0" err="1"/>
              <a:t>name+Custom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Create new interface and implement it.</a:t>
            </a:r>
          </a:p>
          <a:p>
            <a:r>
              <a:rPr lang="en-US" dirty="0">
                <a:hlinkClick r:id="rId3"/>
              </a:rPr>
              <a:t>Audit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CreatedDate</a:t>
            </a:r>
            <a:r>
              <a:rPr lang="en-US" dirty="0"/>
              <a:t>, @</a:t>
            </a:r>
            <a:r>
              <a:rPr lang="en-US" dirty="0" err="1"/>
              <a:t>LastModifiedDate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CreatedBy</a:t>
            </a:r>
            <a:r>
              <a:rPr lang="en-US" dirty="0"/>
              <a:t>, @</a:t>
            </a:r>
            <a:r>
              <a:rPr lang="en-US" dirty="0" err="1"/>
              <a:t>LastModifiedBy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@Version &amp; optimistic locking</a:t>
            </a:r>
          </a:p>
          <a:p>
            <a:r>
              <a:rPr lang="en-US" dirty="0"/>
              <a:t>Transaction, there is no transaction support. But you can do some hacks with </a:t>
            </a:r>
            <a:r>
              <a:rPr lang="en-US" dirty="0">
                <a:hlinkClick r:id="rId4"/>
              </a:rPr>
              <a:t>two steps commit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2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23-223F-4BE0-A053-DDA3113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1AEE-F1B7-4A20-8788-1B9E9F23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Security is a authentication and access-control framework. It is the de-facto standard for securing Spring-based applications.</a:t>
            </a:r>
          </a:p>
          <a:p>
            <a:pPr fontAlgn="base"/>
            <a:r>
              <a:rPr lang="en-US" dirty="0"/>
              <a:t>Security modules:</a:t>
            </a:r>
          </a:p>
          <a:p>
            <a:pPr lvl="1" fontAlgn="base"/>
            <a:r>
              <a:rPr lang="en-US" dirty="0"/>
              <a:t>Core - contains core authentication, access-control and basic provisioning APIs.</a:t>
            </a:r>
          </a:p>
          <a:p>
            <a:pPr lvl="1" fontAlgn="base"/>
            <a:r>
              <a:rPr lang="en-US" dirty="0"/>
              <a:t>Configuration - contains the security configurations.</a:t>
            </a:r>
          </a:p>
          <a:p>
            <a:pPr lvl="1" fontAlgn="base"/>
            <a:r>
              <a:rPr lang="en-US" dirty="0"/>
              <a:t>Web - contains filters and related web-security infrastructure code. Anything with a servlet API dependency</a:t>
            </a:r>
          </a:p>
          <a:p>
            <a:pPr lvl="1" fontAlgn="base"/>
            <a:r>
              <a:rPr lang="en-US" dirty="0"/>
              <a:t>Remoting, OAuth, LDAP and many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B7E8-2D4D-43CB-A68B-7316B4E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56D7-23A8-421A-AE95-CDFA12F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enable</a:t>
            </a:r>
          </a:p>
          <a:p>
            <a:pPr lvl="1"/>
            <a:r>
              <a:rPr lang="en-US" dirty="0"/>
              <a:t>Include dependency: `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spring-boot-starter-security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Default configuration is loaded.</a:t>
            </a:r>
          </a:p>
          <a:p>
            <a:pPr lvl="3"/>
            <a:r>
              <a:rPr lang="en-US" dirty="0"/>
              <a:t> Default user: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Default password: it is generated during start, and printed in console.</a:t>
            </a:r>
          </a:p>
          <a:p>
            <a:pPr lvl="2"/>
            <a:r>
              <a:rPr lang="en-US" dirty="0"/>
              <a:t>Security is applied on all rest services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to test secure rest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MockMvcBuilders.apply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springSecurity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) </a:t>
            </a:r>
            <a:r>
              <a:rPr lang="en-US" dirty="0">
                <a:solidFill>
                  <a:schemeClr val="tx1"/>
                </a:solidFill>
              </a:rPr>
              <a:t>– apply security in </a:t>
            </a:r>
            <a:r>
              <a:rPr lang="en-US" dirty="0" err="1">
                <a:solidFill>
                  <a:schemeClr val="tx1"/>
                </a:solidFill>
              </a:rPr>
              <a:t>mvc</a:t>
            </a:r>
            <a:r>
              <a:rPr lang="en-US" dirty="0">
                <a:solidFill>
                  <a:schemeClr val="tx1"/>
                </a:solidFill>
              </a:rPr>
              <a:t> mock.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WithMockUser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(username, role)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run test as a mock user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WithAnonymousUser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</a:rPr>
              <a:t>run test as an anonymous user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4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65E-FCEE-400F-A6C8-37BD7789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26E7-D6C8-42B1-8901-0BDFE8E6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  <a:p>
            <a:pPr lvl="1"/>
            <a:r>
              <a:rPr lang="en-US" dirty="0"/>
              <a:t>Configuration class that extends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WebSecurityConfigurerAdapter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Override method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HttpSecurity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http )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Protect wanted api, by url maching or http status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de-DE" dirty="0">
                <a:solidFill>
                  <a:schemeClr val="tx1"/>
                </a:solidFill>
              </a:rPr>
              <a:t>Configuration by</a:t>
            </a:r>
            <a:r>
              <a:rPr lang="en-US" dirty="0">
                <a:solidFill>
                  <a:schemeClr val="tx1"/>
                </a:solidFill>
              </a:rPr>
              <a:t> annotation	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EnableGlobalMethodSecurity</a:t>
            </a:r>
            <a:r>
              <a:rPr lang="en-US" dirty="0"/>
              <a:t> – on an configuration class</a:t>
            </a:r>
          </a:p>
          <a:p>
            <a:pPr lvl="2"/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@Secure,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PreAuthorization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@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PostFilter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en-US" i="1" dirty="0">
                <a:solidFill>
                  <a:schemeClr val="tx1"/>
                </a:solidFill>
              </a:rPr>
              <a:t>on Controller or Service class </a:t>
            </a:r>
            <a:endParaRPr lang="en-US" dirty="0"/>
          </a:p>
          <a:p>
            <a:pPr lvl="1"/>
            <a:r>
              <a:rPr lang="en-US" dirty="0"/>
              <a:t>These two approaches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166035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2670-B704-4D03-BF47-1DD318E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for RESTful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255-D74E-4936-9387-7FFF1D50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provide</a:t>
            </a:r>
          </a:p>
          <a:p>
            <a:pPr lvl="1"/>
            <a:r>
              <a:rPr lang="en-US" dirty="0"/>
              <a:t>Setup by overriding method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configure(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	</a:t>
            </a:r>
          </a:p>
          <a:p>
            <a:pPr lvl="1"/>
            <a:r>
              <a:rPr lang="de-DE" i="1" dirty="0">
                <a:solidFill>
                  <a:schemeClr val="tx1"/>
                </a:solidFill>
              </a:rPr>
              <a:t>Spring offer a few providers</a:t>
            </a:r>
            <a:r>
              <a:rPr lang="en-US" i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AuthenticationManagerBuilder#inMemoryAuthentication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AuthenticationManagerBuilder#ldapAuthentication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2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AuthenticationManagerBuilder#jdbcAuthentication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vl="1"/>
            <a:r>
              <a:rPr lang="en-US" dirty="0"/>
              <a:t>Create authentication provider by </a:t>
            </a:r>
            <a:r>
              <a:rPr lang="en-US" dirty="0" err="1"/>
              <a:t>yourselve</a:t>
            </a:r>
            <a:endParaRPr lang="en-US" dirty="0"/>
          </a:p>
          <a:p>
            <a:pPr lvl="2"/>
            <a:r>
              <a:rPr lang="en-US" dirty="0"/>
              <a:t>Why, when? Support different kind of authentication ( file/</a:t>
            </a:r>
            <a:r>
              <a:rPr lang="en-US" dirty="0" err="1"/>
              <a:t>db</a:t>
            </a:r>
            <a:r>
              <a:rPr lang="en-US" dirty="0"/>
              <a:t> + JWT )</a:t>
            </a:r>
          </a:p>
          <a:p>
            <a:pPr lvl="2"/>
            <a:r>
              <a:rPr lang="en-US" dirty="0"/>
              <a:t>How? Implements interface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/>
              <a:t> and register service bean</a:t>
            </a:r>
          </a:p>
          <a:p>
            <a:pPr lvl="3"/>
            <a:r>
              <a:rPr lang="en-US" dirty="0"/>
              <a:t>Assign bean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AuthenticationManagerBuilder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authenticationProvider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85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A1A-A271-48BB-82C4-78F3B504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2BC0-99C6-4323-B9B6-0A5AC95A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What is spring?</a:t>
            </a:r>
          </a:p>
          <a:p>
            <a:pPr lvl="1" fontAlgn="base"/>
            <a:r>
              <a:rPr lang="en-US" dirty="0"/>
              <a:t>Term “Spring” usually refers to Spring framework and it’s key modules</a:t>
            </a:r>
          </a:p>
          <a:p>
            <a:pPr lvl="2" fontAlgn="base"/>
            <a:r>
              <a:rPr lang="en-US" dirty="0"/>
              <a:t>Dependency Injection</a:t>
            </a:r>
          </a:p>
          <a:p>
            <a:pPr lvl="2" fontAlgn="base"/>
            <a:r>
              <a:rPr lang="en-US" dirty="0"/>
              <a:t>AOP</a:t>
            </a:r>
          </a:p>
          <a:p>
            <a:pPr lvl="1"/>
            <a:r>
              <a:rPr lang="en-US" dirty="0"/>
              <a:t>Nowadays it’s more than just a framework, it’s a platform</a:t>
            </a:r>
          </a:p>
          <a:p>
            <a:pPr lvl="2" fontAlgn="base"/>
            <a:r>
              <a:rPr lang="en-US" dirty="0"/>
              <a:t>Spring boot</a:t>
            </a:r>
          </a:p>
          <a:p>
            <a:pPr lvl="2" fontAlgn="base"/>
            <a:r>
              <a:rPr lang="en-US" dirty="0"/>
              <a:t>Spring HATEOAS</a:t>
            </a:r>
          </a:p>
          <a:p>
            <a:pPr lvl="2" fontAlgn="base"/>
            <a:r>
              <a:rPr lang="en-US" dirty="0"/>
              <a:t>Spring data</a:t>
            </a:r>
          </a:p>
          <a:p>
            <a:pPr lvl="2" fontAlgn="base"/>
            <a:r>
              <a:rPr lang="en-US" dirty="0"/>
              <a:t>Spring security</a:t>
            </a:r>
          </a:p>
          <a:p>
            <a:pPr lvl="2" fontAlgn="base"/>
            <a:r>
              <a:rPr lang="en-US" dirty="0"/>
              <a:t>Spring cloud</a:t>
            </a:r>
          </a:p>
          <a:p>
            <a:pPr lvl="2" fontAlgn="base"/>
            <a:r>
              <a:rPr lang="en-US" dirty="0"/>
              <a:t>Etc.(https://spring.io/projects)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4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F40-1801-4FE7-8352-C5D6505C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vs Insert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9E1399-3B79-4E8E-BA87-D5AB0B294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60664"/>
              </p:ext>
            </p:extLst>
          </p:nvPr>
        </p:nvGraphicFramePr>
        <p:xfrm>
          <a:off x="677863" y="1249960"/>
          <a:ext cx="9506372" cy="5377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022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03B3C0-7F6F-4296-9A43-3BFA5E11B15E}"/>
              </a:ext>
            </a:extLst>
          </p:cNvPr>
          <p:cNvSpPr/>
          <p:nvPr/>
        </p:nvSpPr>
        <p:spPr>
          <a:xfrm>
            <a:off x="1577131" y="2818701"/>
            <a:ext cx="8078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</a:t>
            </a:r>
            <a:r>
              <a:rPr lang="en-US" dirty="0" err="1"/>
              <a:t>firstName</a:t>
            </a:r>
            <a:r>
              <a:rPr lang="en-US" dirty="0"/>
              <a:t> : "Max",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 : "</a:t>
            </a:r>
            <a:r>
              <a:rPr lang="en-US" dirty="0" err="1"/>
              <a:t>Mustermann</a:t>
            </a:r>
            <a:r>
              <a:rPr lang="en-US" dirty="0"/>
              <a:t>",</a:t>
            </a:r>
          </a:p>
          <a:p>
            <a:r>
              <a:rPr lang="en-US" dirty="0"/>
              <a:t>  links : [ { </a:t>
            </a:r>
            <a:r>
              <a:rPr lang="en-US" dirty="0" err="1"/>
              <a:t>rel</a:t>
            </a:r>
            <a:r>
              <a:rPr lang="en-US" dirty="0"/>
              <a:t> : "self", </a:t>
            </a:r>
            <a:r>
              <a:rPr lang="en-US" dirty="0" err="1"/>
              <a:t>href</a:t>
            </a:r>
            <a:r>
              <a:rPr lang="en-US" dirty="0"/>
              <a:t> : "http://localhost/users/13" },</a:t>
            </a:r>
          </a:p>
          <a:p>
            <a:r>
              <a:rPr lang="en-US" dirty="0"/>
              <a:t>		 { </a:t>
            </a:r>
            <a:r>
              <a:rPr lang="en-US" dirty="0" err="1"/>
              <a:t>rel</a:t>
            </a:r>
            <a:r>
              <a:rPr lang="en-US" dirty="0"/>
              <a:t> : "contacts", </a:t>
            </a:r>
            <a:r>
              <a:rPr lang="en-US" dirty="0" err="1"/>
              <a:t>href</a:t>
            </a:r>
            <a:r>
              <a:rPr lang="en-US" dirty="0"/>
              <a:t> : "http://localhost/users/13/contacts" }</a:t>
            </a:r>
          </a:p>
          <a:p>
            <a:r>
              <a:rPr lang="en-US" dirty="0"/>
              <a:t>	]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781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9352C-9A93-43DB-ACCC-C289BED7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" t="3922" r="361"/>
          <a:stretch/>
        </p:blipFill>
        <p:spPr>
          <a:xfrm>
            <a:off x="109057" y="469783"/>
            <a:ext cx="11585196" cy="5960378"/>
          </a:xfrm>
        </p:spPr>
      </p:pic>
    </p:spTree>
    <p:extLst>
      <p:ext uri="{BB962C8B-B14F-4D97-AF65-F5344CB8AC3E}">
        <p14:creationId xmlns:p14="http://schemas.microsoft.com/office/powerpoint/2010/main" val="23470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DE3B-1330-4574-8345-51232D7B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E82F-BDFF-4B6A-8DFB-2BF7AEEB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spring?</a:t>
            </a:r>
          </a:p>
          <a:p>
            <a:pPr lvl="1"/>
            <a:r>
              <a:rPr lang="en-US" dirty="0"/>
              <a:t>Simplify JEE application development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 pattern: easy abstraction, wiring, …</a:t>
            </a:r>
          </a:p>
          <a:p>
            <a:pPr lvl="2"/>
            <a:r>
              <a:rPr lang="en-US" dirty="0"/>
              <a:t>AOP: transactions, caching, …</a:t>
            </a:r>
          </a:p>
          <a:p>
            <a:pPr lvl="2"/>
            <a:r>
              <a:rPr lang="en-US" dirty="0"/>
              <a:t>Easy testing</a:t>
            </a:r>
          </a:p>
          <a:p>
            <a:pPr lvl="2"/>
            <a:r>
              <a:rPr lang="en-US" dirty="0"/>
              <a:t>Multiple modules for main stream technologies </a:t>
            </a:r>
          </a:p>
          <a:p>
            <a:pPr lvl="2"/>
            <a:r>
              <a:rPr lang="en-US" dirty="0"/>
              <a:t>Big user community</a:t>
            </a:r>
          </a:p>
          <a:p>
            <a:pPr lvl="1"/>
            <a:r>
              <a:rPr lang="en-US" dirty="0"/>
              <a:t>Promote good application architecture/design (?)</a:t>
            </a:r>
          </a:p>
          <a:p>
            <a:pPr lvl="2"/>
            <a:r>
              <a:rPr lang="en-US" dirty="0"/>
              <a:t>Easy to meet SOLID principles (?)</a:t>
            </a:r>
          </a:p>
          <a:p>
            <a:pPr lvl="2"/>
            <a:r>
              <a:rPr lang="en-US" dirty="0"/>
              <a:t>Layering ( Horizontal slicing )</a:t>
            </a:r>
          </a:p>
          <a:p>
            <a:pPr lvl="2"/>
            <a:r>
              <a:rPr lang="en-US" dirty="0"/>
              <a:t>Modularization ( Vertical slicing )</a:t>
            </a:r>
          </a:p>
        </p:txBody>
      </p:sp>
    </p:spTree>
    <p:extLst>
      <p:ext uri="{BB962C8B-B14F-4D97-AF65-F5344CB8AC3E}">
        <p14:creationId xmlns:p14="http://schemas.microsoft.com/office/powerpoint/2010/main" val="30647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B8C5-7C05-477C-8B4D-D676A21C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99E9-F740-4389-802D-9BD831F2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66713"/>
          </a:xfrm>
        </p:spPr>
        <p:txBody>
          <a:bodyPr/>
          <a:lstStyle/>
          <a:p>
            <a:r>
              <a:rPr lang="en-US" dirty="0"/>
              <a:t>Layers ( Horizontal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CC3F6-8152-4431-BD76-15D72E212E6F}"/>
              </a:ext>
            </a:extLst>
          </p:cNvPr>
          <p:cNvSpPr/>
          <p:nvPr/>
        </p:nvSpPr>
        <p:spPr>
          <a:xfrm>
            <a:off x="780176" y="2776756"/>
            <a:ext cx="5083730" cy="914400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Layer</a:t>
            </a:r>
          </a:p>
          <a:p>
            <a:pPr algn="ctr"/>
            <a:r>
              <a:rPr lang="en-US" sz="1400" dirty="0"/>
              <a:t>(controllers, exception handlers, filters,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DC10A-ED64-43C2-A850-C0966585F31F}"/>
              </a:ext>
            </a:extLst>
          </p:cNvPr>
          <p:cNvSpPr/>
          <p:nvPr/>
        </p:nvSpPr>
        <p:spPr>
          <a:xfrm>
            <a:off x="780175" y="3921345"/>
            <a:ext cx="5083730" cy="914400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sz="1400" dirty="0"/>
              <a:t>(Application and infrastructural services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8AE08-AB73-40FA-90E2-147DBB4400BC}"/>
              </a:ext>
            </a:extLst>
          </p:cNvPr>
          <p:cNvSpPr/>
          <p:nvPr/>
        </p:nvSpPr>
        <p:spPr>
          <a:xfrm>
            <a:off x="780175" y="5065934"/>
            <a:ext cx="5083730" cy="914400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D4E21-1BDD-45BC-B7FD-B6825E0085A6}"/>
              </a:ext>
            </a:extLst>
          </p:cNvPr>
          <p:cNvSpPr/>
          <p:nvPr/>
        </p:nvSpPr>
        <p:spPr>
          <a:xfrm>
            <a:off x="6091807" y="2776755"/>
            <a:ext cx="2146184" cy="1506043"/>
          </a:xfrm>
          <a:prstGeom prst="rect">
            <a:avLst/>
          </a:prstGeom>
          <a:solidFill>
            <a:srgbClr val="B9CB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8DEC6-325D-40A7-B7E1-E54C9401C503}"/>
              </a:ext>
            </a:extLst>
          </p:cNvPr>
          <p:cNvSpPr/>
          <p:nvPr/>
        </p:nvSpPr>
        <p:spPr>
          <a:xfrm>
            <a:off x="6091807" y="4512987"/>
            <a:ext cx="2146184" cy="1467347"/>
          </a:xfrm>
          <a:prstGeom prst="rect">
            <a:avLst/>
          </a:prstGeom>
          <a:solidFill>
            <a:srgbClr val="DAC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  <a:p>
            <a:pPr algn="ctr"/>
            <a:r>
              <a:rPr lang="en-US" sz="1400" dirty="0"/>
              <a:t>(entities, VO)</a:t>
            </a:r>
          </a:p>
        </p:txBody>
      </p:sp>
    </p:spTree>
    <p:extLst>
      <p:ext uri="{BB962C8B-B14F-4D97-AF65-F5344CB8AC3E}">
        <p14:creationId xmlns:p14="http://schemas.microsoft.com/office/powerpoint/2010/main" val="5935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C525-4AA8-47F4-BFB1-5D9407A7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910-AEB9-416B-AC49-634A8ED3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( Vertical slicing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94D99-E0DB-460A-8AC8-2B455767641C}"/>
              </a:ext>
            </a:extLst>
          </p:cNvPr>
          <p:cNvSpPr/>
          <p:nvPr/>
        </p:nvSpPr>
        <p:spPr>
          <a:xfrm>
            <a:off x="805343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3FB10-D8B0-4D6A-8A4E-5C0AF985B190}"/>
              </a:ext>
            </a:extLst>
          </p:cNvPr>
          <p:cNvSpPr/>
          <p:nvPr/>
        </p:nvSpPr>
        <p:spPr>
          <a:xfrm>
            <a:off x="805342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73BB8-4617-4CA0-A964-CAB430EFE9A8}"/>
              </a:ext>
            </a:extLst>
          </p:cNvPr>
          <p:cNvSpPr/>
          <p:nvPr/>
        </p:nvSpPr>
        <p:spPr>
          <a:xfrm>
            <a:off x="805341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C5E-4F65-40C4-BF95-A7E9B62109F7}"/>
              </a:ext>
            </a:extLst>
          </p:cNvPr>
          <p:cNvSpPr/>
          <p:nvPr/>
        </p:nvSpPr>
        <p:spPr>
          <a:xfrm>
            <a:off x="677334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396A75F9-71C9-4BC6-A2A2-5AF03DA538F8}"/>
              </a:ext>
            </a:extLst>
          </p:cNvPr>
          <p:cNvSpPr/>
          <p:nvPr/>
        </p:nvSpPr>
        <p:spPr>
          <a:xfrm>
            <a:off x="805341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5B403-A7D5-4C19-9539-285BEAED3E1E}"/>
              </a:ext>
            </a:extLst>
          </p:cNvPr>
          <p:cNvSpPr/>
          <p:nvPr/>
        </p:nvSpPr>
        <p:spPr>
          <a:xfrm>
            <a:off x="3854600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8B908-1F1A-458F-8E32-6FBCC0513390}"/>
              </a:ext>
            </a:extLst>
          </p:cNvPr>
          <p:cNvSpPr/>
          <p:nvPr/>
        </p:nvSpPr>
        <p:spPr>
          <a:xfrm>
            <a:off x="3854599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823EA-297E-438B-9B83-AB035639E773}"/>
              </a:ext>
            </a:extLst>
          </p:cNvPr>
          <p:cNvSpPr/>
          <p:nvPr/>
        </p:nvSpPr>
        <p:spPr>
          <a:xfrm>
            <a:off x="3854598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1AF47-21FE-4D02-BF5B-99E742B6B110}"/>
              </a:ext>
            </a:extLst>
          </p:cNvPr>
          <p:cNvSpPr/>
          <p:nvPr/>
        </p:nvSpPr>
        <p:spPr>
          <a:xfrm>
            <a:off x="3620401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A490F52D-8B74-48C7-9121-1F50495EFF43}"/>
              </a:ext>
            </a:extLst>
          </p:cNvPr>
          <p:cNvSpPr/>
          <p:nvPr/>
        </p:nvSpPr>
        <p:spPr>
          <a:xfrm>
            <a:off x="3854598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30A073-36D6-4146-BFDD-A28CA5583A77}"/>
              </a:ext>
            </a:extLst>
          </p:cNvPr>
          <p:cNvSpPr/>
          <p:nvPr/>
        </p:nvSpPr>
        <p:spPr>
          <a:xfrm>
            <a:off x="6691477" y="3145870"/>
            <a:ext cx="2242135" cy="536895"/>
          </a:xfrm>
          <a:prstGeom prst="rect">
            <a:avLst/>
          </a:prstGeom>
          <a:solidFill>
            <a:srgbClr val="54A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68210-61AF-47DD-9000-3C6BA86DA459}"/>
              </a:ext>
            </a:extLst>
          </p:cNvPr>
          <p:cNvSpPr/>
          <p:nvPr/>
        </p:nvSpPr>
        <p:spPr>
          <a:xfrm>
            <a:off x="6691476" y="3836212"/>
            <a:ext cx="2242135" cy="533209"/>
          </a:xfrm>
          <a:prstGeom prst="rect">
            <a:avLst/>
          </a:prstGeom>
          <a:solidFill>
            <a:srgbClr val="92BC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08230-6A6B-4BB8-9205-8A54D6B79D9D}"/>
              </a:ext>
            </a:extLst>
          </p:cNvPr>
          <p:cNvSpPr/>
          <p:nvPr/>
        </p:nvSpPr>
        <p:spPr>
          <a:xfrm>
            <a:off x="6691475" y="4522868"/>
            <a:ext cx="2242135" cy="546301"/>
          </a:xfrm>
          <a:prstGeom prst="rect">
            <a:avLst/>
          </a:prstGeom>
          <a:solidFill>
            <a:srgbClr val="E6B9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DE867-4373-4F70-B253-748415F115C5}"/>
              </a:ext>
            </a:extLst>
          </p:cNvPr>
          <p:cNvSpPr/>
          <p:nvPr/>
        </p:nvSpPr>
        <p:spPr>
          <a:xfrm>
            <a:off x="6563468" y="2650922"/>
            <a:ext cx="2585983" cy="2592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ACF62F0-6335-4A6D-8FFE-7165B824742D}"/>
              </a:ext>
            </a:extLst>
          </p:cNvPr>
          <p:cNvSpPr/>
          <p:nvPr/>
        </p:nvSpPr>
        <p:spPr>
          <a:xfrm>
            <a:off x="6691475" y="2818701"/>
            <a:ext cx="2242135" cy="2348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Module/feature - n</a:t>
            </a:r>
          </a:p>
        </p:txBody>
      </p:sp>
    </p:spTree>
    <p:extLst>
      <p:ext uri="{BB962C8B-B14F-4D97-AF65-F5344CB8AC3E}">
        <p14:creationId xmlns:p14="http://schemas.microsoft.com/office/powerpoint/2010/main" val="35970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BB61-E240-4CD5-9377-C39A471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Wrong design check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47A9E-7C62-4A4C-A104-B6D96524D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18780"/>
              </p:ext>
            </p:extLst>
          </p:nvPr>
        </p:nvGraphicFramePr>
        <p:xfrm>
          <a:off x="677333" y="2160589"/>
          <a:ext cx="9590791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8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9D7-0A67-4FFB-8D75-22C2BB08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8431-2715-48CA-A359-BC60377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Build anything( RESTful, web, batch, integration, … )</a:t>
            </a:r>
          </a:p>
          <a:p>
            <a:pPr lvl="1"/>
            <a:r>
              <a:rPr lang="en-US" dirty="0"/>
              <a:t>Easy and fast build and run</a:t>
            </a:r>
          </a:p>
          <a:p>
            <a:pPr lvl="1"/>
            <a:r>
              <a:rPr lang="en-US" dirty="0"/>
              <a:t>A spring framework for the spring framework</a:t>
            </a:r>
          </a:p>
          <a:p>
            <a:r>
              <a:rPr lang="en-US" dirty="0"/>
              <a:t>Why do we use it?</a:t>
            </a:r>
          </a:p>
          <a:p>
            <a:pPr lvl="1"/>
            <a:r>
              <a:rPr lang="en-US" dirty="0"/>
              <a:t>Dependency that works.</a:t>
            </a:r>
          </a:p>
          <a:p>
            <a:pPr lvl="1"/>
            <a:r>
              <a:rPr lang="en-US" dirty="0"/>
              <a:t>Easy configuration: auto-configuration</a:t>
            </a:r>
          </a:p>
          <a:p>
            <a:pPr lvl="1"/>
            <a:r>
              <a:rPr lang="en-US" dirty="0"/>
              <a:t>Embedded servers ( tomcat, jetty, …) 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Starter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Actuator</a:t>
            </a:r>
          </a:p>
          <a:p>
            <a:pPr lvl="1"/>
            <a:r>
              <a:rPr lang="en-US" dirty="0"/>
              <a:t>CLI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23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16022</TotalTime>
  <Words>2020</Words>
  <Application>Microsoft Office PowerPoint</Application>
  <PresentationFormat>Widescreen</PresentationFormat>
  <Paragraphs>349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Spring boot</vt:lpstr>
      <vt:lpstr>Before start</vt:lpstr>
      <vt:lpstr>Spring</vt:lpstr>
      <vt:lpstr>PowerPoint Presentation</vt:lpstr>
      <vt:lpstr>Spring</vt:lpstr>
      <vt:lpstr>Spring application architecture </vt:lpstr>
      <vt:lpstr>Spring application architecture</vt:lpstr>
      <vt:lpstr>Wrong design check list</vt:lpstr>
      <vt:lpstr>Spring boot</vt:lpstr>
      <vt:lpstr>Let’s start</vt:lpstr>
      <vt:lpstr>Spring Boot Starter</vt:lpstr>
      <vt:lpstr>Spring boot: Auto-configuration</vt:lpstr>
      <vt:lpstr>Auto configuration</vt:lpstr>
      <vt:lpstr>Spring boot: Actuator</vt:lpstr>
      <vt:lpstr>Spring boot Test</vt:lpstr>
      <vt:lpstr>RESTful API design</vt:lpstr>
      <vt:lpstr>RESTful API example</vt:lpstr>
      <vt:lpstr>Testing RESTful API</vt:lpstr>
      <vt:lpstr>Rest controller</vt:lpstr>
      <vt:lpstr>Exception and HTTP status</vt:lpstr>
      <vt:lpstr>Converters and DTOs</vt:lpstr>
      <vt:lpstr>HATEOAS: API navigation</vt:lpstr>
      <vt:lpstr>MongoDB</vt:lpstr>
      <vt:lpstr>Spring data: MongoDB</vt:lpstr>
      <vt:lpstr>Spring data: MongoDB</vt:lpstr>
      <vt:lpstr>Spring security</vt:lpstr>
      <vt:lpstr>Spring security for RESTful API</vt:lpstr>
      <vt:lpstr>Spring security for RESTful API</vt:lpstr>
      <vt:lpstr>Spring security for RESTful API</vt:lpstr>
      <vt:lpstr>Save vs Insert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Marko Jevtic</dc:creator>
  <cp:lastModifiedBy>Marko Jevtic</cp:lastModifiedBy>
  <cp:revision>144</cp:revision>
  <dcterms:created xsi:type="dcterms:W3CDTF">2017-11-13T19:09:46Z</dcterms:created>
  <dcterms:modified xsi:type="dcterms:W3CDTF">2018-01-14T14:53:11Z</dcterms:modified>
</cp:coreProperties>
</file>