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4" r:id="rId2"/>
    <p:sldMasterId id="2147483702" r:id="rId3"/>
    <p:sldMasterId id="2147483690" r:id="rId4"/>
    <p:sldMasterId id="2147483713" r:id="rId5"/>
  </p:sldMasterIdLst>
  <p:notesMasterIdLst>
    <p:notesMasterId r:id="rId23"/>
  </p:notesMasterIdLst>
  <p:handoutMasterIdLst>
    <p:handoutMasterId r:id="rId24"/>
  </p:handoutMasterIdLst>
  <p:sldIdLst>
    <p:sldId id="294" r:id="rId6"/>
    <p:sldId id="295" r:id="rId7"/>
    <p:sldId id="394" r:id="rId8"/>
    <p:sldId id="375" r:id="rId9"/>
    <p:sldId id="382" r:id="rId10"/>
    <p:sldId id="378" r:id="rId11"/>
    <p:sldId id="384" r:id="rId12"/>
    <p:sldId id="383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</p:sldIdLst>
  <p:sldSz cx="9144000" cy="5143500" type="screen16x9"/>
  <p:notesSz cx="6858000" cy="9144000"/>
  <p:defaultTextStyle>
    <a:defPPr>
      <a:defRPr lang="en-US"/>
    </a:defPPr>
    <a:lvl1pPr marL="0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1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0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5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04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55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06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5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0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A779C66-6F98-194C-A9B6-4997C342FF6D}">
          <p14:sldIdLst>
            <p14:sldId id="294"/>
          </p14:sldIdLst>
        </p14:section>
        <p14:section name="Agenda" id="{4A062321-5A59-4048-A684-7B8D21E8990E}">
          <p14:sldIdLst>
            <p14:sldId id="295"/>
          </p14:sldIdLst>
        </p14:section>
        <p14:section name="BDD" id="{07DD6D3A-1DA7-DD44-AB5B-13CE093C6644}">
          <p14:sldIdLst>
            <p14:sldId id="394"/>
            <p14:sldId id="375"/>
            <p14:sldId id="382"/>
            <p14:sldId id="378"/>
            <p14:sldId id="384"/>
            <p14:sldId id="383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302" userDrawn="1">
          <p15:clr>
            <a:srgbClr val="A4A3A4"/>
          </p15:clr>
        </p15:guide>
        <p15:guide id="4" orient="horz" pos="3117" userDrawn="1">
          <p15:clr>
            <a:srgbClr val="A4A3A4"/>
          </p15:clr>
        </p15:guide>
        <p15:guide id="5" pos="29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giz Türker" initials="C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B89"/>
    <a:srgbClr val="41B6E6"/>
    <a:srgbClr val="CFCFCE"/>
    <a:srgbClr val="33A9AF"/>
    <a:srgbClr val="C25252"/>
    <a:srgbClr val="DDD937"/>
    <a:srgbClr val="3C59D4"/>
    <a:srgbClr val="98B53D"/>
    <a:srgbClr val="AF434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 autoAdjust="0"/>
    <p:restoredTop sz="93713" autoAdjust="0"/>
  </p:normalViewPr>
  <p:slideViewPr>
    <p:cSldViewPr snapToGrid="0">
      <p:cViewPr varScale="1">
        <p:scale>
          <a:sx n="138" d="100"/>
          <a:sy n="138" d="100"/>
        </p:scale>
        <p:origin x="1254" y="120"/>
      </p:cViewPr>
      <p:guideLst>
        <p:guide orient="horz" pos="1050"/>
        <p:guide orient="horz" pos="302"/>
        <p:guide orient="horz" pos="3117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E9A9C-D5A8-4C86-9D10-DBFBEB5B5733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A37995B7-6654-42F0-8E8A-942326DE2EEF}">
      <dgm:prSet phldrT="[Text]"/>
      <dgm:spPr/>
      <dgm:t>
        <a:bodyPr anchor="b"/>
        <a:lstStyle/>
        <a:p>
          <a:r>
            <a:rPr lang="en-US" dirty="0"/>
            <a:t>E2E</a:t>
          </a:r>
        </a:p>
      </dgm:t>
    </dgm:pt>
    <dgm:pt modelId="{A2DF791D-E6D8-4F1E-9D88-2F104AD465B1}" type="parTrans" cxnId="{F4974233-3767-4950-8269-F33F916634B2}">
      <dgm:prSet/>
      <dgm:spPr/>
      <dgm:t>
        <a:bodyPr/>
        <a:lstStyle/>
        <a:p>
          <a:endParaRPr lang="en-US"/>
        </a:p>
      </dgm:t>
    </dgm:pt>
    <dgm:pt modelId="{5F213C44-9AAE-4749-8E9D-4F790D3AEF50}" type="sibTrans" cxnId="{F4974233-3767-4950-8269-F33F916634B2}">
      <dgm:prSet/>
      <dgm:spPr/>
      <dgm:t>
        <a:bodyPr/>
        <a:lstStyle/>
        <a:p>
          <a:endParaRPr lang="en-US"/>
        </a:p>
      </dgm:t>
    </dgm:pt>
    <dgm:pt modelId="{6095082A-D46B-43FE-8EB5-0EE0A4462E42}">
      <dgm:prSet phldrT="[Text]"/>
      <dgm:spPr/>
      <dgm:t>
        <a:bodyPr anchor="b"/>
        <a:lstStyle/>
        <a:p>
          <a:r>
            <a:rPr lang="en-US" dirty="0"/>
            <a:t>Integration</a:t>
          </a:r>
        </a:p>
      </dgm:t>
    </dgm:pt>
    <dgm:pt modelId="{2B3C0E97-3513-47BB-A9DE-3C00D80918C6}" type="parTrans" cxnId="{81E7749A-B987-4484-BA9C-9FC40D51F8BB}">
      <dgm:prSet/>
      <dgm:spPr/>
      <dgm:t>
        <a:bodyPr/>
        <a:lstStyle/>
        <a:p>
          <a:endParaRPr lang="en-US"/>
        </a:p>
      </dgm:t>
    </dgm:pt>
    <dgm:pt modelId="{A71699E2-7734-413B-9AC7-75410C17F535}" type="sibTrans" cxnId="{81E7749A-B987-4484-BA9C-9FC40D51F8BB}">
      <dgm:prSet/>
      <dgm:spPr/>
      <dgm:t>
        <a:bodyPr/>
        <a:lstStyle/>
        <a:p>
          <a:endParaRPr lang="en-US"/>
        </a:p>
      </dgm:t>
    </dgm:pt>
    <dgm:pt modelId="{3E7CF657-0255-449C-8FEB-40E3430D37AC}">
      <dgm:prSet phldrT="[Text]"/>
      <dgm:spPr/>
      <dgm:t>
        <a:bodyPr anchor="b"/>
        <a:lstStyle/>
        <a:p>
          <a:r>
            <a:rPr lang="en-US" dirty="0"/>
            <a:t>Component</a:t>
          </a:r>
        </a:p>
      </dgm:t>
    </dgm:pt>
    <dgm:pt modelId="{7DD82C4B-A4D0-4714-AC00-949FC1B003F1}" type="parTrans" cxnId="{83B8E05A-DD36-4870-A2FC-666F53DADDE0}">
      <dgm:prSet/>
      <dgm:spPr/>
      <dgm:t>
        <a:bodyPr/>
        <a:lstStyle/>
        <a:p>
          <a:endParaRPr lang="en-US"/>
        </a:p>
      </dgm:t>
    </dgm:pt>
    <dgm:pt modelId="{61004556-D7BB-494C-AD0C-D14FCCF1313F}" type="sibTrans" cxnId="{83B8E05A-DD36-4870-A2FC-666F53DADDE0}">
      <dgm:prSet/>
      <dgm:spPr/>
      <dgm:t>
        <a:bodyPr/>
        <a:lstStyle/>
        <a:p>
          <a:endParaRPr lang="en-US"/>
        </a:p>
      </dgm:t>
    </dgm:pt>
    <dgm:pt modelId="{475DAAED-E32E-4E66-9DC0-56D1CEE2320A}">
      <dgm:prSet phldrT="[Text]"/>
      <dgm:spPr/>
      <dgm:t>
        <a:bodyPr anchor="b"/>
        <a:lstStyle/>
        <a:p>
          <a:r>
            <a:rPr lang="en-US" dirty="0"/>
            <a:t>Unit</a:t>
          </a:r>
        </a:p>
      </dgm:t>
    </dgm:pt>
    <dgm:pt modelId="{354B649E-5AD3-40FA-8671-F16167A5F49A}" type="parTrans" cxnId="{9B2541D5-70D6-475B-A1B6-8108DD7822C0}">
      <dgm:prSet/>
      <dgm:spPr/>
      <dgm:t>
        <a:bodyPr/>
        <a:lstStyle/>
        <a:p>
          <a:endParaRPr lang="en-US"/>
        </a:p>
      </dgm:t>
    </dgm:pt>
    <dgm:pt modelId="{BCCF22A9-125A-4E7C-82A2-B3A300317B94}" type="sibTrans" cxnId="{9B2541D5-70D6-475B-A1B6-8108DD7822C0}">
      <dgm:prSet/>
      <dgm:spPr/>
      <dgm:t>
        <a:bodyPr/>
        <a:lstStyle/>
        <a:p>
          <a:endParaRPr lang="en-US"/>
        </a:p>
      </dgm:t>
    </dgm:pt>
    <dgm:pt modelId="{4B77AE34-B9C3-44A9-9C52-A05AA2B01DC6}" type="pres">
      <dgm:prSet presAssocID="{E85E9A9C-D5A8-4C86-9D10-DBFBEB5B5733}" presName="Name0" presStyleCnt="0">
        <dgm:presLayoutVars>
          <dgm:dir/>
          <dgm:animLvl val="lvl"/>
          <dgm:resizeHandles val="exact"/>
        </dgm:presLayoutVars>
      </dgm:prSet>
      <dgm:spPr/>
    </dgm:pt>
    <dgm:pt modelId="{D4BDB0C4-4838-4662-93F7-CCE1EE4E0897}" type="pres">
      <dgm:prSet presAssocID="{A37995B7-6654-42F0-8E8A-942326DE2EEF}" presName="Name8" presStyleCnt="0"/>
      <dgm:spPr/>
    </dgm:pt>
    <dgm:pt modelId="{EE9A9BA3-FA87-4CA1-9C79-2CF91F7785F1}" type="pres">
      <dgm:prSet presAssocID="{A37995B7-6654-42F0-8E8A-942326DE2EEF}" presName="level" presStyleLbl="node1" presStyleIdx="0" presStyleCnt="4">
        <dgm:presLayoutVars>
          <dgm:chMax val="1"/>
          <dgm:bulletEnabled val="1"/>
        </dgm:presLayoutVars>
      </dgm:prSet>
      <dgm:spPr/>
    </dgm:pt>
    <dgm:pt modelId="{70ADBF9C-D17A-4BF3-9192-6E7DFE6F3E5F}" type="pres">
      <dgm:prSet presAssocID="{A37995B7-6654-42F0-8E8A-942326DE2EE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F099DC-DA25-4B22-A405-4DEED77CF93E}" type="pres">
      <dgm:prSet presAssocID="{6095082A-D46B-43FE-8EB5-0EE0A4462E42}" presName="Name8" presStyleCnt="0"/>
      <dgm:spPr/>
    </dgm:pt>
    <dgm:pt modelId="{DB31EACB-6677-46AE-BDD4-247AD08DA06A}" type="pres">
      <dgm:prSet presAssocID="{6095082A-D46B-43FE-8EB5-0EE0A4462E42}" presName="level" presStyleLbl="node1" presStyleIdx="1" presStyleCnt="4">
        <dgm:presLayoutVars>
          <dgm:chMax val="1"/>
          <dgm:bulletEnabled val="1"/>
        </dgm:presLayoutVars>
      </dgm:prSet>
      <dgm:spPr/>
    </dgm:pt>
    <dgm:pt modelId="{69277D38-218B-4B27-89A6-412CFF57537F}" type="pres">
      <dgm:prSet presAssocID="{6095082A-D46B-43FE-8EB5-0EE0A4462E4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515956E-D732-4C2F-862E-8A7EC71C49A5}" type="pres">
      <dgm:prSet presAssocID="{3E7CF657-0255-449C-8FEB-40E3430D37AC}" presName="Name8" presStyleCnt="0"/>
      <dgm:spPr/>
    </dgm:pt>
    <dgm:pt modelId="{A1CB2FEE-2663-4563-862A-CAF2E90CD556}" type="pres">
      <dgm:prSet presAssocID="{3E7CF657-0255-449C-8FEB-40E3430D37AC}" presName="level" presStyleLbl="node1" presStyleIdx="2" presStyleCnt="4">
        <dgm:presLayoutVars>
          <dgm:chMax val="1"/>
          <dgm:bulletEnabled val="1"/>
        </dgm:presLayoutVars>
      </dgm:prSet>
      <dgm:spPr/>
    </dgm:pt>
    <dgm:pt modelId="{FD122016-C5A8-4DDC-A354-AE32DA8F24F7}" type="pres">
      <dgm:prSet presAssocID="{3E7CF657-0255-449C-8FEB-40E3430D37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768A335-3B50-4B7A-B9D5-54427E6C0B95}" type="pres">
      <dgm:prSet presAssocID="{475DAAED-E32E-4E66-9DC0-56D1CEE2320A}" presName="Name8" presStyleCnt="0"/>
      <dgm:spPr/>
    </dgm:pt>
    <dgm:pt modelId="{ED779731-24F3-4F90-BCD7-D83FD891AD4C}" type="pres">
      <dgm:prSet presAssocID="{475DAAED-E32E-4E66-9DC0-56D1CEE2320A}" presName="level" presStyleLbl="node1" presStyleIdx="3" presStyleCnt="4">
        <dgm:presLayoutVars>
          <dgm:chMax val="1"/>
          <dgm:bulletEnabled val="1"/>
        </dgm:presLayoutVars>
      </dgm:prSet>
      <dgm:spPr/>
    </dgm:pt>
    <dgm:pt modelId="{82F829AB-57E7-4C7C-A0C2-098E766E338B}" type="pres">
      <dgm:prSet presAssocID="{475DAAED-E32E-4E66-9DC0-56D1CEE2320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904F1F-4D41-4C71-8B82-255087A9EA04}" type="presOf" srcId="{E85E9A9C-D5A8-4C86-9D10-DBFBEB5B5733}" destId="{4B77AE34-B9C3-44A9-9C52-A05AA2B01DC6}" srcOrd="0" destOrd="0" presId="urn:microsoft.com/office/officeart/2005/8/layout/pyramid1"/>
    <dgm:cxn modelId="{F4974233-3767-4950-8269-F33F916634B2}" srcId="{E85E9A9C-D5A8-4C86-9D10-DBFBEB5B5733}" destId="{A37995B7-6654-42F0-8E8A-942326DE2EEF}" srcOrd="0" destOrd="0" parTransId="{A2DF791D-E6D8-4F1E-9D88-2F104AD465B1}" sibTransId="{5F213C44-9AAE-4749-8E9D-4F790D3AEF50}"/>
    <dgm:cxn modelId="{72BDCC69-87B9-4BCF-B9EC-888BB4E76E59}" type="presOf" srcId="{3E7CF657-0255-449C-8FEB-40E3430D37AC}" destId="{FD122016-C5A8-4DDC-A354-AE32DA8F24F7}" srcOrd="1" destOrd="0" presId="urn:microsoft.com/office/officeart/2005/8/layout/pyramid1"/>
    <dgm:cxn modelId="{CA1F1B70-9633-482D-A470-FED0828F0E32}" type="presOf" srcId="{475DAAED-E32E-4E66-9DC0-56D1CEE2320A}" destId="{ED779731-24F3-4F90-BCD7-D83FD891AD4C}" srcOrd="0" destOrd="0" presId="urn:microsoft.com/office/officeart/2005/8/layout/pyramid1"/>
    <dgm:cxn modelId="{83B8E05A-DD36-4870-A2FC-666F53DADDE0}" srcId="{E85E9A9C-D5A8-4C86-9D10-DBFBEB5B5733}" destId="{3E7CF657-0255-449C-8FEB-40E3430D37AC}" srcOrd="2" destOrd="0" parTransId="{7DD82C4B-A4D0-4714-AC00-949FC1B003F1}" sibTransId="{61004556-D7BB-494C-AD0C-D14FCCF1313F}"/>
    <dgm:cxn modelId="{81E7749A-B987-4484-BA9C-9FC40D51F8BB}" srcId="{E85E9A9C-D5A8-4C86-9D10-DBFBEB5B5733}" destId="{6095082A-D46B-43FE-8EB5-0EE0A4462E42}" srcOrd="1" destOrd="0" parTransId="{2B3C0E97-3513-47BB-A9DE-3C00D80918C6}" sibTransId="{A71699E2-7734-413B-9AC7-75410C17F535}"/>
    <dgm:cxn modelId="{B769869B-9146-4E0B-AF45-4D388208655F}" type="presOf" srcId="{475DAAED-E32E-4E66-9DC0-56D1CEE2320A}" destId="{82F829AB-57E7-4C7C-A0C2-098E766E338B}" srcOrd="1" destOrd="0" presId="urn:microsoft.com/office/officeart/2005/8/layout/pyramid1"/>
    <dgm:cxn modelId="{403CD6C1-0457-4DFD-B96A-A5045785DA9D}" type="presOf" srcId="{3E7CF657-0255-449C-8FEB-40E3430D37AC}" destId="{A1CB2FEE-2663-4563-862A-CAF2E90CD556}" srcOrd="0" destOrd="0" presId="urn:microsoft.com/office/officeart/2005/8/layout/pyramid1"/>
    <dgm:cxn modelId="{6D9284C6-64C6-4DA4-B4A7-FD0C5FBF940B}" type="presOf" srcId="{6095082A-D46B-43FE-8EB5-0EE0A4462E42}" destId="{69277D38-218B-4B27-89A6-412CFF57537F}" srcOrd="1" destOrd="0" presId="urn:microsoft.com/office/officeart/2005/8/layout/pyramid1"/>
    <dgm:cxn modelId="{9B2541D5-70D6-475B-A1B6-8108DD7822C0}" srcId="{E85E9A9C-D5A8-4C86-9D10-DBFBEB5B5733}" destId="{475DAAED-E32E-4E66-9DC0-56D1CEE2320A}" srcOrd="3" destOrd="0" parTransId="{354B649E-5AD3-40FA-8671-F16167A5F49A}" sibTransId="{BCCF22A9-125A-4E7C-82A2-B3A300317B94}"/>
    <dgm:cxn modelId="{694408DE-FA6B-4241-B3BD-7376DCB83911}" type="presOf" srcId="{6095082A-D46B-43FE-8EB5-0EE0A4462E42}" destId="{DB31EACB-6677-46AE-BDD4-247AD08DA06A}" srcOrd="0" destOrd="0" presId="urn:microsoft.com/office/officeart/2005/8/layout/pyramid1"/>
    <dgm:cxn modelId="{3D576BF3-B1F3-4293-A475-5D02D2FDEDEE}" type="presOf" srcId="{A37995B7-6654-42F0-8E8A-942326DE2EEF}" destId="{70ADBF9C-D17A-4BF3-9192-6E7DFE6F3E5F}" srcOrd="1" destOrd="0" presId="urn:microsoft.com/office/officeart/2005/8/layout/pyramid1"/>
    <dgm:cxn modelId="{FD7C3DF6-E5DB-4609-AF5A-CF495978D4C6}" type="presOf" srcId="{A37995B7-6654-42F0-8E8A-942326DE2EEF}" destId="{EE9A9BA3-FA87-4CA1-9C79-2CF91F7785F1}" srcOrd="0" destOrd="0" presId="urn:microsoft.com/office/officeart/2005/8/layout/pyramid1"/>
    <dgm:cxn modelId="{39DFCE45-1D4D-4052-989F-CBEB2A184662}" type="presParOf" srcId="{4B77AE34-B9C3-44A9-9C52-A05AA2B01DC6}" destId="{D4BDB0C4-4838-4662-93F7-CCE1EE4E0897}" srcOrd="0" destOrd="0" presId="urn:microsoft.com/office/officeart/2005/8/layout/pyramid1"/>
    <dgm:cxn modelId="{B5124AB5-941A-4FE3-8274-A1DF6934C6A4}" type="presParOf" srcId="{D4BDB0C4-4838-4662-93F7-CCE1EE4E0897}" destId="{EE9A9BA3-FA87-4CA1-9C79-2CF91F7785F1}" srcOrd="0" destOrd="0" presId="urn:microsoft.com/office/officeart/2005/8/layout/pyramid1"/>
    <dgm:cxn modelId="{458C4079-F150-45EC-9F3D-B7609008CD77}" type="presParOf" srcId="{D4BDB0C4-4838-4662-93F7-CCE1EE4E0897}" destId="{70ADBF9C-D17A-4BF3-9192-6E7DFE6F3E5F}" srcOrd="1" destOrd="0" presId="urn:microsoft.com/office/officeart/2005/8/layout/pyramid1"/>
    <dgm:cxn modelId="{931EC940-6D17-4006-83E3-52F66D32A714}" type="presParOf" srcId="{4B77AE34-B9C3-44A9-9C52-A05AA2B01DC6}" destId="{29F099DC-DA25-4B22-A405-4DEED77CF93E}" srcOrd="1" destOrd="0" presId="urn:microsoft.com/office/officeart/2005/8/layout/pyramid1"/>
    <dgm:cxn modelId="{32DDEB9E-D261-40FB-949E-16B5A2D1C15D}" type="presParOf" srcId="{29F099DC-DA25-4B22-A405-4DEED77CF93E}" destId="{DB31EACB-6677-46AE-BDD4-247AD08DA06A}" srcOrd="0" destOrd="0" presId="urn:microsoft.com/office/officeart/2005/8/layout/pyramid1"/>
    <dgm:cxn modelId="{B35D4AC3-A29C-47B3-8561-5EB1ABB9A81D}" type="presParOf" srcId="{29F099DC-DA25-4B22-A405-4DEED77CF93E}" destId="{69277D38-218B-4B27-89A6-412CFF57537F}" srcOrd="1" destOrd="0" presId="urn:microsoft.com/office/officeart/2005/8/layout/pyramid1"/>
    <dgm:cxn modelId="{88FE4F13-9A8B-4E14-A049-B30C304F0147}" type="presParOf" srcId="{4B77AE34-B9C3-44A9-9C52-A05AA2B01DC6}" destId="{0515956E-D732-4C2F-862E-8A7EC71C49A5}" srcOrd="2" destOrd="0" presId="urn:microsoft.com/office/officeart/2005/8/layout/pyramid1"/>
    <dgm:cxn modelId="{20B7886F-DBC1-48B0-977E-150974942FA8}" type="presParOf" srcId="{0515956E-D732-4C2F-862E-8A7EC71C49A5}" destId="{A1CB2FEE-2663-4563-862A-CAF2E90CD556}" srcOrd="0" destOrd="0" presId="urn:microsoft.com/office/officeart/2005/8/layout/pyramid1"/>
    <dgm:cxn modelId="{0E1DF9D8-6792-4710-8F8C-2FD97E84A337}" type="presParOf" srcId="{0515956E-D732-4C2F-862E-8A7EC71C49A5}" destId="{FD122016-C5A8-4DDC-A354-AE32DA8F24F7}" srcOrd="1" destOrd="0" presId="urn:microsoft.com/office/officeart/2005/8/layout/pyramid1"/>
    <dgm:cxn modelId="{7C645C9D-B81B-4977-9FC0-DE3B16D1BA9A}" type="presParOf" srcId="{4B77AE34-B9C3-44A9-9C52-A05AA2B01DC6}" destId="{7768A335-3B50-4B7A-B9D5-54427E6C0B95}" srcOrd="3" destOrd="0" presId="urn:microsoft.com/office/officeart/2005/8/layout/pyramid1"/>
    <dgm:cxn modelId="{0365D65B-2EE9-4CC9-854E-CF507ECDDE4A}" type="presParOf" srcId="{7768A335-3B50-4B7A-B9D5-54427E6C0B95}" destId="{ED779731-24F3-4F90-BCD7-D83FD891AD4C}" srcOrd="0" destOrd="0" presId="urn:microsoft.com/office/officeart/2005/8/layout/pyramid1"/>
    <dgm:cxn modelId="{CD966403-C961-4CD0-8DDA-7C63542CBEA6}" type="presParOf" srcId="{7768A335-3B50-4B7A-B9D5-54427E6C0B95}" destId="{82F829AB-57E7-4C7C-A0C2-098E766E338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A9BA3-FA87-4CA1-9C79-2CF91F7785F1}">
      <dsp:nvSpPr>
        <dsp:cNvPr id="0" name=""/>
        <dsp:cNvSpPr/>
      </dsp:nvSpPr>
      <dsp:spPr>
        <a:xfrm>
          <a:off x="1263376" y="0"/>
          <a:ext cx="842251" cy="679026"/>
        </a:xfrm>
        <a:prstGeom prst="trapezoid">
          <a:avLst>
            <a:gd name="adj" fmla="val 6201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E2E</a:t>
          </a:r>
        </a:p>
      </dsp:txBody>
      <dsp:txXfrm>
        <a:off x="1263376" y="0"/>
        <a:ext cx="842251" cy="679026"/>
      </dsp:txXfrm>
    </dsp:sp>
    <dsp:sp modelId="{DB31EACB-6677-46AE-BDD4-247AD08DA06A}">
      <dsp:nvSpPr>
        <dsp:cNvPr id="0" name=""/>
        <dsp:cNvSpPr/>
      </dsp:nvSpPr>
      <dsp:spPr>
        <a:xfrm>
          <a:off x="842251" y="679026"/>
          <a:ext cx="1684502" cy="679026"/>
        </a:xfrm>
        <a:prstGeom prst="trapezoid">
          <a:avLst>
            <a:gd name="adj" fmla="val 62019"/>
          </a:avLst>
        </a:prstGeom>
        <a:solidFill>
          <a:schemeClr val="accent2">
            <a:hueOff val="-2504946"/>
            <a:satOff val="-6809"/>
            <a:lumOff val="-1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Integration</a:t>
          </a:r>
        </a:p>
      </dsp:txBody>
      <dsp:txXfrm>
        <a:off x="1137038" y="679026"/>
        <a:ext cx="1094926" cy="679026"/>
      </dsp:txXfrm>
    </dsp:sp>
    <dsp:sp modelId="{A1CB2FEE-2663-4563-862A-CAF2E90CD556}">
      <dsp:nvSpPr>
        <dsp:cNvPr id="0" name=""/>
        <dsp:cNvSpPr/>
      </dsp:nvSpPr>
      <dsp:spPr>
        <a:xfrm>
          <a:off x="421125" y="1358053"/>
          <a:ext cx="2526752" cy="679026"/>
        </a:xfrm>
        <a:prstGeom prst="trapezoid">
          <a:avLst>
            <a:gd name="adj" fmla="val 62019"/>
          </a:avLst>
        </a:prstGeom>
        <a:solidFill>
          <a:schemeClr val="accent2">
            <a:hueOff val="-5009892"/>
            <a:satOff val="-13619"/>
            <a:lumOff val="-2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Component</a:t>
          </a:r>
        </a:p>
      </dsp:txBody>
      <dsp:txXfrm>
        <a:off x="863307" y="1358053"/>
        <a:ext cx="1642389" cy="679026"/>
      </dsp:txXfrm>
    </dsp:sp>
    <dsp:sp modelId="{ED779731-24F3-4F90-BCD7-D83FD891AD4C}">
      <dsp:nvSpPr>
        <dsp:cNvPr id="0" name=""/>
        <dsp:cNvSpPr/>
      </dsp:nvSpPr>
      <dsp:spPr>
        <a:xfrm>
          <a:off x="0" y="2037080"/>
          <a:ext cx="3369004" cy="679026"/>
        </a:xfrm>
        <a:prstGeom prst="trapezoid">
          <a:avLst>
            <a:gd name="adj" fmla="val 62019"/>
          </a:avLst>
        </a:prstGeom>
        <a:solidFill>
          <a:schemeClr val="accent2">
            <a:hueOff val="-7514838"/>
            <a:satOff val="-20428"/>
            <a:lumOff val="-3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</a:t>
          </a:r>
        </a:p>
      </dsp:txBody>
      <dsp:txXfrm>
        <a:off x="589575" y="2037080"/>
        <a:ext cx="2189852" cy="679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7FD8-3C79-8D45-A2C8-4B6BBD51E2EE}" type="datetimeFigureOut">
              <a:rPr lang="de-DE" smtClean="0"/>
              <a:t>28.02.2018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B825-4BC3-FA47-991F-83E99ADE5F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28.02.2018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51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27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70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12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55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19997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404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3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00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2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6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Bild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0" name="Text Placeholder 16"/>
          <p:cNvSpPr txBox="1">
            <a:spLocks/>
          </p:cNvSpPr>
          <p:nvPr userDrawn="1"/>
        </p:nvSpPr>
        <p:spPr>
          <a:xfrm>
            <a:off x="0" y="2507702"/>
            <a:ext cx="9144000" cy="388134"/>
          </a:xfrm>
          <a:prstGeom prst="rect">
            <a:avLst/>
          </a:prstGeom>
        </p:spPr>
        <p:txBody>
          <a:bodyPr anchor="ctr" anchorCtr="1"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4800" b="0" i="0" kern="1200" baseline="0">
                <a:solidFill>
                  <a:schemeClr val="bg1"/>
                </a:solidFill>
                <a:effectLst/>
                <a:latin typeface="DIN Next LT Pro Condensed" charset="0"/>
                <a:ea typeface="DIN Next LT Pro Condensed" charset="0"/>
                <a:cs typeface="DIN Next LT Pro Condensed" charset="0"/>
              </a:defRPr>
            </a:lvl1pPr>
            <a:lvl2pPr marL="457206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4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2pPr>
            <a:lvl3pPr marL="914411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0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3pPr>
            <a:lvl4pPr marL="137161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4pPr>
            <a:lvl5pPr marL="182882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 lang="de-DE" sz="1200">
              <a:solidFill>
                <a:schemeClr val="bg1"/>
              </a:solidFill>
              <a:latin typeface="DIN Next LT Pro Condensed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51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6703200" cy="31644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600" baseline="0"/>
            </a:lvl1pPr>
            <a:lvl2pPr marL="342835" indent="0">
              <a:buClr>
                <a:schemeClr val="tx2"/>
              </a:buClr>
              <a:buFontTx/>
              <a:buNone/>
              <a:defRPr sz="1400" baseline="0"/>
            </a:lvl2pPr>
            <a:lvl3pPr marL="685672" indent="0">
              <a:buClr>
                <a:schemeClr val="tx2"/>
              </a:buClr>
              <a:buFontTx/>
              <a:buNone/>
              <a:defRPr sz="1200" baseline="0"/>
            </a:lvl3pPr>
            <a:lvl4pPr marL="1028507" indent="0">
              <a:buClr>
                <a:schemeClr val="tx2"/>
              </a:buClr>
              <a:buFontTx/>
              <a:buNone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07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3495045" y="1464670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48965" y="1461462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8" name="Gerade Verbindung 27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(s)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27902" y="1457343"/>
            <a:ext cx="2289273" cy="3164400"/>
          </a:xfrm>
          <a:prstGeom prst="rect">
            <a:avLst/>
          </a:prstGeom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600" cap="all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fifth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sixth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seventh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eighth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ninth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tenth</a:t>
            </a:r>
            <a:r>
              <a:rPr lang="de-DE" dirty="0"/>
              <a:t> Chapter</a:t>
            </a:r>
          </a:p>
        </p:txBody>
      </p:sp>
      <p:grpSp>
        <p:nvGrpSpPr>
          <p:cNvPr id="2" name="Gruppierung 1"/>
          <p:cNvGrpSpPr/>
          <p:nvPr userDrawn="1"/>
        </p:nvGrpSpPr>
        <p:grpSpPr>
          <a:xfrm>
            <a:off x="1223963" y="1703782"/>
            <a:ext cx="6700187" cy="2889447"/>
            <a:chOff x="3620386" y="1597462"/>
            <a:chExt cx="4303764" cy="2889447"/>
          </a:xfrm>
        </p:grpSpPr>
        <p:cxnSp>
          <p:nvCxnSpPr>
            <p:cNvPr id="7" name="Gerade Verbindung 6"/>
            <p:cNvCxnSpPr/>
            <p:nvPr userDrawn="1"/>
          </p:nvCxnSpPr>
          <p:spPr>
            <a:xfrm>
              <a:off x="3626169" y="1597462"/>
              <a:ext cx="4297402" cy="0"/>
            </a:xfrm>
            <a:prstGeom prst="line">
              <a:avLst/>
            </a:prstGeom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3626748" y="1917980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>
              <a:off x="3623278" y="224191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3623856" y="256243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3623278" y="288158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3623856" y="320210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3620386" y="3526038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3620964" y="3846556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3620964" y="4166391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3621542" y="4486909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-6350"/>
            <a:ext cx="9144000" cy="514985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1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15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3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455623"/>
            <a:ext cx="9143999" cy="3687877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22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1218711" y="1455623"/>
            <a:ext cx="6700337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60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002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24" hasCustomPrompt="1"/>
          </p:nvPr>
        </p:nvSpPr>
        <p:spPr>
          <a:xfrm>
            <a:off x="3490674" y="1456768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25" hasCustomPrompt="1"/>
          </p:nvPr>
        </p:nvSpPr>
        <p:spPr>
          <a:xfrm>
            <a:off x="5750184" y="1457913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7" name="Gerade Verbindung 26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8" r:id="rId2"/>
    <p:sldLayoutId id="2147483689" r:id="rId3"/>
    <p:sldLayoutId id="2147483708" r:id="rId4"/>
    <p:sldLayoutId id="2147483710" r:id="rId5"/>
    <p:sldLayoutId id="2147483711" r:id="rId6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9" r:id="rId4"/>
    <p:sldLayoutId id="2147483712" r:id="rId5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7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given.org/jgiven-report/html5/#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jgiven.org/jgiven-report/html5/#/tagid/com.tngtech.jgiven.tags.FeatureHtml5Report" TargetMode="External"/><Relationship Id="rId4" Type="http://schemas.openxmlformats.org/officeDocument/2006/relationships/hyperlink" Target="http://jgiven.org/jgiven-report/html5/#/tagid/com.tngtech.jgiven.tags.BrowserTe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>
            <a:fillRect/>
          </a:stretch>
        </p:blipFill>
        <p:spPr/>
      </p:pic>
      <p:sp>
        <p:nvSpPr>
          <p:cNvPr id="12" name="Rectangle 9"/>
          <p:cNvSpPr/>
          <p:nvPr/>
        </p:nvSpPr>
        <p:spPr>
          <a:xfrm>
            <a:off x="0" y="0"/>
            <a:ext cx="2476800" cy="51435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dirty="0">
              <a:latin typeface="DIN Next LT Pro Condensed" charset="0"/>
              <a:ea typeface="DIN Next LT Pro Condensed" charset="0"/>
              <a:cs typeface="DIN Next LT Pro Condensed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882985"/>
            <a:ext cx="2479729" cy="414989"/>
          </a:xfrm>
          <a:prstGeom prst="rect">
            <a:avLst/>
          </a:prstGeom>
        </p:spPr>
        <p:txBody>
          <a:bodyPr/>
          <a:lstStyle>
            <a:lvl1pPr algn="ctr" defTabSz="6856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baseline="0">
                <a:solidFill>
                  <a:schemeClr val="bg1"/>
                </a:solidFill>
                <a:latin typeface="DIN Next LT Pro Condensed" charset="0"/>
                <a:ea typeface="+mj-ea"/>
                <a:cs typeface="DIN Next LT Pro Light Condensed" charset="0"/>
              </a:defRPr>
            </a:lvl1pPr>
          </a:lstStyle>
          <a:p>
            <a:r>
              <a:rPr lang="de-DE" sz="2600" dirty="0"/>
              <a:t>BDD with JGIVEN</a:t>
            </a:r>
          </a:p>
        </p:txBody>
      </p:sp>
      <p:sp>
        <p:nvSpPr>
          <p:cNvPr id="14" name="Textplatzhalter 53"/>
          <p:cNvSpPr txBox="1">
            <a:spLocks/>
          </p:cNvSpPr>
          <p:nvPr/>
        </p:nvSpPr>
        <p:spPr>
          <a:xfrm>
            <a:off x="0" y="2481054"/>
            <a:ext cx="2476800" cy="878519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de-DE" dirty="0"/>
          </a:p>
        </p:txBody>
      </p:sp>
      <p:cxnSp>
        <p:nvCxnSpPr>
          <p:cNvPr id="15" name="Straight Connector 3"/>
          <p:cNvCxnSpPr/>
          <p:nvPr/>
        </p:nvCxnSpPr>
        <p:spPr>
          <a:xfrm flipV="1">
            <a:off x="234019" y="2367999"/>
            <a:ext cx="20016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4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JGiven</a:t>
            </a:r>
            <a:r>
              <a:rPr lang="en-US" dirty="0"/>
              <a:t> is a developer-friendly and pragmatic BDD tool for Java.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is mainly developed by TNG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 should we use </a:t>
            </a:r>
            <a:r>
              <a:rPr lang="en-US" dirty="0" err="1"/>
              <a:t>JGiven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Write scenarios in plain java using fluent API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to learn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Generates reports readable by business people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 shouldn’t we use </a:t>
            </a:r>
            <a:r>
              <a:rPr lang="en-US" dirty="0" err="1"/>
              <a:t>JGiven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Small community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Alternatives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Cucumber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JBehave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Etc..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3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How to start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174795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maven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83249A-BC18-42DC-B79C-2465441C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53" y="1726030"/>
            <a:ext cx="2531690" cy="92333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&lt;dependency&gt;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com.tngtech.jgiven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Droid Sa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jgiven-junit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Droid Sa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&lt;version&gt;0.15.3&lt;/version&gt;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   &lt;scope&gt;test&lt;/scope&gt;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&lt;/dependency&gt;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00E925-4707-45D7-8A17-CA8CA9A06FA3}"/>
              </a:ext>
            </a:extLst>
          </p:cNvPr>
          <p:cNvSpPr/>
          <p:nvPr/>
        </p:nvSpPr>
        <p:spPr>
          <a:xfrm>
            <a:off x="1474072" y="2755078"/>
            <a:ext cx="174795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gradle</a:t>
            </a:r>
            <a:r>
              <a:rPr lang="en-US" dirty="0"/>
              <a:t>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71D5C10-8FD0-4D25-ACAB-2824DAE79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52" y="3176509"/>
            <a:ext cx="3207398" cy="46166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dependencies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Droid Sa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testCompile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'com.tngtech.jgiven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:jgiven-junit: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0.15.3’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E71CD-23BE-4883-9EF8-1B70888CE0CD}"/>
              </a:ext>
            </a:extLst>
          </p:cNvPr>
          <p:cNvSpPr/>
          <p:nvPr/>
        </p:nvSpPr>
        <p:spPr>
          <a:xfrm>
            <a:off x="1128488" y="3849709"/>
            <a:ext cx="592110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Integration with Spring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Artrifact</a:t>
            </a:r>
            <a:r>
              <a:rPr lang="en-US" dirty="0"/>
              <a:t> id: </a:t>
            </a:r>
            <a:r>
              <a:rPr lang="en-US" altLang="en-US" sz="1400" dirty="0" err="1">
                <a:latin typeface="Droid Sans Mono"/>
              </a:rPr>
              <a:t>jgiven</a:t>
            </a:r>
            <a:r>
              <a:rPr lang="en-US" altLang="en-US" sz="1400" dirty="0">
                <a:latin typeface="Droid Sans Mono"/>
              </a:rPr>
              <a:t>-spring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Droid Sans Mono"/>
              </a:rPr>
              <a:t>@</a:t>
            </a:r>
            <a:r>
              <a:rPr lang="en-US" sz="1400" dirty="0" err="1">
                <a:latin typeface="Droid Sans Mono"/>
              </a:rPr>
              <a:t>EnableJGiven</a:t>
            </a:r>
            <a:r>
              <a:rPr lang="en-US" sz="1400" dirty="0">
                <a:latin typeface="Droid Sans Mono"/>
              </a:rPr>
              <a:t> in a configuration class</a:t>
            </a:r>
            <a:endParaRPr lang="en-US" dirty="0"/>
          </a:p>
          <a:p>
            <a:pPr lvl="1" fontAlgn="base">
              <a:buClr>
                <a:schemeClr val="tx2"/>
              </a:buClr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65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How to start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174795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test class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4AC132-56AC-4F83-BEBA-1D9F4006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468587"/>
            <a:ext cx="801551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PreorderBookScenarioTest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	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GivenBook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WhenOrder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ThenCustomerLibrary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ScenarioStage</a:t>
            </a:r>
            <a:endParaRPr lang="en-US" altLang="en-US" sz="1000" i="1" dirty="0">
              <a:solidFill>
                <a:srgbClr val="C3BB89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i="1" dirty="0">
                <a:solidFill>
                  <a:srgbClr val="C3BB89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Given stage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</a:t>
            </a:r>
            <a:r>
              <a:rPr lang="en-US" b="1" dirty="0"/>
              <a:t>Given</a:t>
            </a:r>
            <a:r>
              <a:rPr lang="en-US" dirty="0"/>
              <a:t> stage class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C2BB23-3373-48B4-9284-926772F5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415" y="1483574"/>
            <a:ext cx="449313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GivenBook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Stage&lt;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GivenBook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ProvidedScenarioState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protected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Book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AfterStage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persistBookInDb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 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//persist book in db.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    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AfterScenario</a:t>
            </a:r>
            <a:br>
              <a:rPr lang="en-US" altLang="en-US" sz="1000" dirty="0">
                <a:solidFill>
                  <a:srgbClr val="808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private 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cleanUpDb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 {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//code to cleanup db.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a_book_with_id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 String id 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book =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new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Book(id);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self();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public </a:t>
            </a:r>
            <a:r>
              <a:rPr lang="en-US" altLang="en-US" sz="1000" dirty="0">
                <a:solidFill>
                  <a:srgbClr val="20999D"/>
                </a:solidFill>
                <a:latin typeface="Source Code Pro"/>
              </a:rPr>
              <a:t>SELF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official_release_in_$_days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int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days) {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book.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releaseDate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today.add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(days) 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return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self();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6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WHEN stage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</a:t>
            </a:r>
            <a:r>
              <a:rPr lang="en-US" b="1" dirty="0"/>
              <a:t>When</a:t>
            </a:r>
            <a:r>
              <a:rPr lang="en-US" dirty="0"/>
              <a:t> stage class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C2BB23-3373-48B4-9284-926772F5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526015"/>
            <a:ext cx="4769254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WhenOrderService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Stage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&lt;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WhenOrderService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ExpectedScenarioState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protected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Book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ExpectedScenarioState</a:t>
            </a:r>
            <a:endParaRPr lang="en-US" altLang="en-US" sz="1000" dirty="0">
              <a:solidFill>
                <a:srgbClr val="808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protected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Customer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protected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OrderService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orderService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BeforeStage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//i.e. initialize </a:t>
            </a:r>
            <a:r>
              <a:rPr lang="en-US" altLang="en-US" sz="1000" b="1" i="1" dirty="0" err="1">
                <a:solidFill>
                  <a:schemeClr val="bg1">
                    <a:lumMod val="65000"/>
                  </a:schemeClr>
                </a:solidFill>
                <a:latin typeface="Source Code Pro"/>
              </a:rPr>
              <a:t>orderService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the_customer_order_the_book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orderService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.order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book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);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self();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Then stage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</a:t>
            </a:r>
            <a:r>
              <a:rPr lang="en-US" b="1" dirty="0"/>
              <a:t>Then</a:t>
            </a:r>
            <a:r>
              <a:rPr lang="en-US" dirty="0"/>
              <a:t> stage class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C2BB23-3373-48B4-9284-926772F5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756847"/>
            <a:ext cx="572464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ThenLibrary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Stage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&lt;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ThenLibrary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ExpectedScenarioState</a:t>
            </a:r>
            <a:endParaRPr lang="en-US" altLang="en-US" sz="1000" dirty="0">
              <a:solidFill>
                <a:srgbClr val="808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protected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Customer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BeforeStage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//i.e. initialize library repository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the_library_contains_book_with_id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bookId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 Code Pro"/>
              </a:rPr>
              <a:t>//assert that book exists in customer library i.e.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assertThat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repository.exists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(customer,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) 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isTrue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();	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self();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5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TEST METHOD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test method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D733378-0E29-4FFB-B85E-A5ABB266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645014"/>
            <a:ext cx="801551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PreorderBookScenarioTest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	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GivenBook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&lt;?&gt;,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WhenOrder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&lt;?&gt;,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ThenCustomerLibrary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&lt;?&gt;&gt;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ScenarioStage</a:t>
            </a:r>
            <a:endParaRPr lang="en-US" altLang="en-US" sz="1000" i="1" dirty="0">
              <a:solidFill>
                <a:srgbClr val="C3BB89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i="1" dirty="0">
                <a:solidFill>
                  <a:srgbClr val="C3BB89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&lt;?&gt;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@Test @Story( “Strory-654” )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 //Story is a custom @</a:t>
            </a:r>
            <a:r>
              <a:rPr lang="en-US" altLang="en-US" sz="1000" i="1" dirty="0" err="1">
                <a:solidFill>
                  <a:schemeClr val="bg1">
                    <a:lumMod val="65000"/>
                  </a:schemeClr>
                </a:solidFill>
                <a:latin typeface="Source Code Pro"/>
              </a:rPr>
              <a:t>IsTag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 @interface</a:t>
            </a: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    public </a:t>
            </a:r>
            <a:r>
              <a:rPr lang="en-US" altLang="en-US" sz="1000" dirty="0">
                <a:solidFill>
                  <a:srgbClr val="20999D"/>
                </a:solidFill>
                <a:latin typeface="Source Code Pro"/>
              </a:rPr>
              <a:t>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premium_customer_can_order_book_earlier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final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String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en-US" altLang="en-US" sz="1000" b="1" dirty="0">
                <a:solidFill>
                  <a:srgbClr val="008000"/>
                </a:solidFill>
                <a:latin typeface="Source Code Pro"/>
              </a:rPr>
              <a:t>"123"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given().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a_book_with_id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    .with().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official_release_in_$_days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(30);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givenCustomer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.and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a_premium_customer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>
                  <a:lumMod val="65000"/>
                </a:schemeClr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when().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the_customer_order_the_book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then().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the_library_contains_book_with_id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); 	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8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Reports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Source Code Pro"/>
              </a:rPr>
              <a:t>Text report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B8A4C-7FCB-4133-9D5A-A9535BC3E07F}"/>
              </a:ext>
            </a:extLst>
          </p:cNvPr>
          <p:cNvSpPr/>
          <p:nvPr/>
        </p:nvSpPr>
        <p:spPr>
          <a:xfrm>
            <a:off x="1514856" y="1525806"/>
            <a:ext cx="457200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Premium customer can order book earlier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Given a book with id 123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With official release in 30 days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And a premium customer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When the customer order the book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Then the library contains book with id 123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028B7-7CD5-4465-8952-8D113D42F467}"/>
              </a:ext>
            </a:extLst>
          </p:cNvPr>
          <p:cNvSpPr/>
          <p:nvPr/>
        </p:nvSpPr>
        <p:spPr>
          <a:xfrm>
            <a:off x="1128488" y="3095154"/>
            <a:ext cx="4377229" cy="93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Source Code Pro"/>
              </a:rPr>
              <a:t>Html reports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Overview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Filtering by tag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Screen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3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/>
              <a:t>contents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1134990" y="1457343"/>
            <a:ext cx="6775180" cy="3164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Do we need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What is BDD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WHY TO APPLY BDD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WHERE TO USE BDD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JGIVEN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EXAMPLES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6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PROJECT 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TELEFONICA PPIT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PPIT project has been started 10+ years ago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First vendor was </a:t>
            </a:r>
            <a:r>
              <a:rPr lang="en-US" dirty="0" err="1"/>
              <a:t>MahindraTech</a:t>
            </a:r>
            <a:r>
              <a:rPr lang="en-US" dirty="0"/>
              <a:t>, after that 2 more vendors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TNG from 2013 to 2018, and new vendor Cognizant from 2018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Project stack: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JavaEE</a:t>
            </a:r>
            <a:r>
              <a:rPr lang="en-US" dirty="0"/>
              <a:t>, </a:t>
            </a:r>
            <a:r>
              <a:rPr lang="en-US" dirty="0" err="1"/>
              <a:t>Weblogic</a:t>
            </a:r>
            <a:r>
              <a:rPr lang="en-US" dirty="0"/>
              <a:t>, Spring, </a:t>
            </a:r>
            <a:r>
              <a:rPr lang="en-US" dirty="0" err="1"/>
              <a:t>OracleSQL</a:t>
            </a:r>
            <a:r>
              <a:rPr lang="en-US" dirty="0"/>
              <a:t>, </a:t>
            </a:r>
            <a:r>
              <a:rPr lang="en-US" dirty="0" err="1"/>
              <a:t>JGiven</a:t>
            </a:r>
            <a:r>
              <a:rPr lang="en-US" dirty="0"/>
              <a:t>, Scala, Python, ...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~15000 classes( </a:t>
            </a:r>
            <a:r>
              <a:rPr lang="en-US" dirty="0" err="1"/>
              <a:t>production+test</a:t>
            </a:r>
            <a:r>
              <a:rPr lang="en-US" dirty="0"/>
              <a:t> code)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1.9M lines of java code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74% of lines are code, 9% comments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Project organization: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Waterfall + Scrum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8 teams ( 1 business analyst, 1 steady state/infrastructure, 6 development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4 releases per year, and a few milestones per release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2 weeks sprint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Meetings: daily scrum and </a:t>
            </a:r>
            <a:r>
              <a:rPr lang="en-US" dirty="0" err="1"/>
              <a:t>SoS</a:t>
            </a:r>
            <a:r>
              <a:rPr lang="en-US" dirty="0"/>
              <a:t>, planning, Internal RM, Retrospective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SR leads works with BA on specification, and solution drafts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3 estimation meetings per story</a:t>
            </a:r>
          </a:p>
          <a:p>
            <a:pPr lvl="1" fontAlgn="base">
              <a:buClr>
                <a:schemeClr val="tx2"/>
              </a:buClr>
            </a:pP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fontAlgn="base">
              <a:buClr>
                <a:schemeClr val="tx2"/>
              </a:buClr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84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 PROJECT 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Telefonica PPIT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3F750-65E6-4BAB-A793-58AE980E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97" y="1246293"/>
            <a:ext cx="6506283" cy="34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do WE need tests?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177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Do we need tests?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If you are an IT professional Yes, otherwise No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Why?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Assure that software works as it expected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Deliver high quality software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To protect our profession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fontAlgn="base">
              <a:buClr>
                <a:schemeClr val="tx2"/>
              </a:buClr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5394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BDD, is an agile software development process that encourages collaboration in a software project between developers, QA, managers, and the business team.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Benefits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High visibility – using common language in requirements and tests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Better collaboration between all participants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Software design follows business value – focus on behavior and business needs.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More confidence from the developers – developers are more confident that they will not break functionality.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REQUIREMENTS SPECIFICATIONS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US" dirty="0"/>
              <a:t>Each user story should follow given structure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Title: The story should have a clear, explicit title.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Narrative – </a:t>
            </a:r>
            <a:r>
              <a:rPr lang="en-US" dirty="0"/>
              <a:t>a short description, that contains: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Who - the actor who derives business benefit from the story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What - effect the stakeholder wants the story to have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 - business value the stakeholder will derive from this effect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Acceptance criteria - </a:t>
            </a:r>
            <a:r>
              <a:rPr lang="en-US" dirty="0"/>
              <a:t>a description of each specific case of the narrative. Such a scenario has the following structure: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Given</a:t>
            </a:r>
            <a:r>
              <a:rPr lang="en-US" dirty="0"/>
              <a:t> - the initial condition that is assumed to be true at the beginning of the scenario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b="1" dirty="0"/>
              <a:t>When</a:t>
            </a:r>
            <a:r>
              <a:rPr lang="de-DE" dirty="0"/>
              <a:t> </a:t>
            </a:r>
            <a:r>
              <a:rPr lang="en-US" dirty="0"/>
              <a:t>- events trigger the start of the scenario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Then </a:t>
            </a:r>
            <a:r>
              <a:rPr lang="en-US" dirty="0"/>
              <a:t>- expected outcome, in one or more clauses.</a:t>
            </a:r>
            <a:endParaRPr lang="en-US" b="1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6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REQUIREMENTS SPECIFICATIONS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Title: </a:t>
            </a:r>
            <a:r>
              <a:rPr lang="en-US" dirty="0"/>
              <a:t>Premium customer can preorder a book before official release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As a book seller,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In order to improve user loyalty program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I want to allow premium user to be able to order books 30 days earlier.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Acceptance criteria</a:t>
            </a:r>
          </a:p>
          <a:p>
            <a:pPr lvl="1" fontAlgn="base">
              <a:buClr>
                <a:schemeClr val="tx2"/>
              </a:buClr>
            </a:pPr>
            <a:r>
              <a:rPr lang="en-US" sz="1100" i="1" dirty="0"/>
              <a:t>A. Premium user can order book earlier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Given</a:t>
            </a:r>
            <a:r>
              <a:rPr lang="en-US" sz="1100" i="1" dirty="0"/>
              <a:t> a book with id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With official release date in 30 days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And a premium customer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When</a:t>
            </a:r>
            <a:r>
              <a:rPr lang="en-US" sz="1100" i="1" dirty="0"/>
              <a:t> customer orders book.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Then</a:t>
            </a:r>
            <a:r>
              <a:rPr lang="en-US" sz="1100" i="1" dirty="0"/>
              <a:t> customer library contains book with id.</a:t>
            </a:r>
          </a:p>
          <a:p>
            <a:pPr lvl="2" fontAlgn="base">
              <a:buClr>
                <a:schemeClr val="tx2"/>
              </a:buClr>
            </a:pPr>
            <a:endParaRPr lang="en-US" sz="1100" i="1" dirty="0"/>
          </a:p>
          <a:p>
            <a:pPr lvl="1" fontAlgn="base">
              <a:buClr>
                <a:schemeClr val="tx2"/>
              </a:buClr>
            </a:pPr>
            <a:r>
              <a:rPr lang="en-US" sz="1100" i="1" dirty="0"/>
              <a:t>B. Premium user can’t order book that will be released in more than 30 days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Given</a:t>
            </a:r>
            <a:r>
              <a:rPr lang="en-US" sz="1100" i="1" dirty="0"/>
              <a:t> a book with id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With official release date in 31 days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And a premium customer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When</a:t>
            </a:r>
            <a:r>
              <a:rPr lang="en-US" sz="1100" i="1" dirty="0"/>
              <a:t> customer orders book.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Then</a:t>
            </a:r>
            <a:r>
              <a:rPr lang="en-US" sz="1100" i="1" dirty="0"/>
              <a:t> customer get error message</a:t>
            </a:r>
          </a:p>
        </p:txBody>
      </p:sp>
    </p:spTree>
    <p:extLst>
      <p:ext uri="{BB962C8B-B14F-4D97-AF65-F5344CB8AC3E}">
        <p14:creationId xmlns:p14="http://schemas.microsoft.com/office/powerpoint/2010/main" val="344047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FAD740-C736-432C-821B-9D495CA7C6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57051" y="1461462"/>
            <a:ext cx="3063600" cy="2514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could be used on every level, but in that case it will take time to write and execute.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Unit test should not be covered with </a:t>
            </a:r>
            <a:r>
              <a:rPr lang="en-US" dirty="0" err="1"/>
              <a:t>Jgiven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others should be </a:t>
            </a:r>
            <a:r>
              <a:rPr lang="en-US" dirty="0" err="1"/>
              <a:t>Jgiven</a:t>
            </a:r>
            <a:r>
              <a:rPr lang="en-US" dirty="0"/>
              <a:t> 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WHERE TO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buClr>
                <a:schemeClr val="tx2"/>
              </a:buClr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2DBCCB-03B4-4B26-9F84-3E6C0E4A4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762072"/>
              </p:ext>
            </p:extLst>
          </p:nvPr>
        </p:nvGraphicFramePr>
        <p:xfrm>
          <a:off x="1128490" y="1198880"/>
          <a:ext cx="3369004" cy="2716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1856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r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 + 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10643</TotalTime>
  <Words>797</Words>
  <Application>Microsoft Office PowerPoint</Application>
  <PresentationFormat>On-screen Show (16:9)</PresentationFormat>
  <Paragraphs>217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Consolas</vt:lpstr>
      <vt:lpstr>DIN Next LT Pro Condensed</vt:lpstr>
      <vt:lpstr>DIN Next LT Pro Light Condensed</vt:lpstr>
      <vt:lpstr>Droid Sans Mono</vt:lpstr>
      <vt:lpstr>Source Code Pro</vt:lpstr>
      <vt:lpstr>Wingdings</vt:lpstr>
      <vt:lpstr>Dividers</vt:lpstr>
      <vt:lpstr>Image</vt:lpstr>
      <vt:lpstr>Text</vt:lpstr>
      <vt:lpstr>Text + Image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Marko Jevtic</cp:lastModifiedBy>
  <cp:revision>1326</cp:revision>
  <cp:lastPrinted>2016-01-13T13:27:38Z</cp:lastPrinted>
  <dcterms:created xsi:type="dcterms:W3CDTF">2014-09-26T10:57:37Z</dcterms:created>
  <dcterms:modified xsi:type="dcterms:W3CDTF">2018-02-28T13:56:19Z</dcterms:modified>
</cp:coreProperties>
</file>