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21"/>
  </p:notesMasterIdLst>
  <p:handoutMasterIdLst>
    <p:handoutMasterId r:id="rId22"/>
  </p:handoutMasterIdLst>
  <p:sldIdLst>
    <p:sldId id="294" r:id="rId6"/>
    <p:sldId id="295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6" r:id="rId17"/>
    <p:sldId id="405" r:id="rId18"/>
    <p:sldId id="403" r:id="rId19"/>
    <p:sldId id="404" r:id="rId20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BDD" id="{07DD6D3A-1DA7-DD44-AB5B-13CE093C6644}">
          <p14:sldIdLst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6"/>
            <p14:sldId id="405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89"/>
    <a:srgbClr val="41B6E6"/>
    <a:srgbClr val="CFCFCE"/>
    <a:srgbClr val="33A9AF"/>
    <a:srgbClr val="C25252"/>
    <a:srgbClr val="DDD937"/>
    <a:srgbClr val="3C59D4"/>
    <a:srgbClr val="98B53D"/>
    <a:srgbClr val="AF434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 autoAdjust="0"/>
    <p:restoredTop sz="93713" autoAdjust="0"/>
  </p:normalViewPr>
  <p:slideViewPr>
    <p:cSldViewPr snapToGrid="0">
      <p:cViewPr varScale="1">
        <p:scale>
          <a:sx n="141" d="100"/>
          <a:sy n="141" d="100"/>
        </p:scale>
        <p:origin x="1212" y="126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08.03.2018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8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RestExceptionHandler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hateoas/docs/0.23.0.RELEASE/reference/htm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hateoas/docs/0.23.0.RELEASE/reference/html/#fundamentals.obtaining-links.entity-lin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spring.io/spring-hateoas/docs/0.23.0.RELEASE/reference/html/#fundamentals.resource-assembl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config/BaseConfiguration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workshop-starter/pom.x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workshop-starter/src/main/java/pd/worshopstarter/WorkshopConfiguration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actuator-swagger/src/main/java/pd/workshop/web/GreetingResource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actuator-swagger/src/main/java/pd/workshop/web/MessageDTO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-GET/http-decision-diagram/blob/master/doc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test/java/pd/workshop/resthateoas/web/UserRestWebMvcTest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rest-hateoas/src/test/java/pd/workshop/resthateoas/web/UserRestSpringTest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UserRest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SPRING hateoas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878519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53">
            <a:extLst>
              <a:ext uri="{FF2B5EF4-FFF2-40B4-BE49-F238E27FC236}">
                <a16:creationId xmlns:a16="http://schemas.microsoft.com/office/drawing/2014/main" id="{1B7F6F4B-0F3F-4FC1-B37F-349DBCCA595D}"/>
              </a:ext>
            </a:extLst>
          </p:cNvPr>
          <p:cNvSpPr txBox="1">
            <a:spLocks/>
          </p:cNvSpPr>
          <p:nvPr/>
        </p:nvSpPr>
        <p:spPr>
          <a:xfrm>
            <a:off x="0" y="2481054"/>
            <a:ext cx="2476800" cy="1068058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DIN Next LT Pro Condensed" charset="0"/>
                <a:cs typeface="DIN Next LT Pro Condensed" charset="0"/>
              </a:rPr>
              <a:t>RESTful API with </a:t>
            </a:r>
          </a:p>
          <a:p>
            <a:r>
              <a:rPr lang="en-US" dirty="0">
                <a:ea typeface="DIN Next LT Pro Condensed" charset="0"/>
                <a:cs typeface="DIN Next LT Pro Condensed" charset="0"/>
              </a:rPr>
              <a:t>Spring Boot and HATEOAS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convert exceptions to http status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Exception handlers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There is a few approaches to map exception to HTTP status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 simplest way with annotating exception @</a:t>
            </a:r>
            <a:r>
              <a:rPr lang="en-US" sz="1400" dirty="0" err="1"/>
              <a:t>ResponseStatus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advice @</a:t>
            </a:r>
            <a:r>
              <a:rPr lang="en-US" sz="1400" dirty="0" err="1"/>
              <a:t>ControllerAdvice</a:t>
            </a:r>
            <a:r>
              <a:rPr lang="en-US" sz="1400" dirty="0"/>
              <a:t>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Use @</a:t>
            </a:r>
            <a:r>
              <a:rPr lang="en-US" sz="1400" dirty="0" err="1"/>
              <a:t>ControllerAdvice</a:t>
            </a:r>
            <a:r>
              <a:rPr lang="en-US" sz="1400" dirty="0"/>
              <a:t> ( by package, annotation )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@</a:t>
            </a:r>
            <a:r>
              <a:rPr lang="en-US" sz="1400" dirty="0" err="1"/>
              <a:t>ExceptionHandler</a:t>
            </a:r>
            <a:r>
              <a:rPr lang="en-US" sz="1400" dirty="0"/>
              <a:t>( </a:t>
            </a:r>
            <a:r>
              <a:rPr lang="en-US" sz="1400" dirty="0" err="1"/>
              <a:t>targetexception.class</a:t>
            </a:r>
            <a:r>
              <a:rPr lang="en-US" sz="1400" dirty="0"/>
              <a:t> ) to handle given type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RestExceptionHandler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 @</a:t>
            </a:r>
            <a:r>
              <a:rPr lang="en-US" sz="1400" dirty="0" err="1"/>
              <a:t>ExceptionHandler</a:t>
            </a:r>
            <a:r>
              <a:rPr lang="en-US" sz="1400" dirty="0"/>
              <a:t> method inside of controller.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Introduce </a:t>
            </a:r>
            <a:r>
              <a:rPr lang="en-US" sz="1400" dirty="0" err="1"/>
              <a:t>ErrorDTO</a:t>
            </a:r>
            <a:r>
              <a:rPr lang="en-US" sz="1400" dirty="0"/>
              <a:t> in order to provide better error payload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 performance critical API try to minimize  exception usage.</a:t>
            </a:r>
            <a:r>
              <a:rPr lang="en-US" dirty="0"/>
              <a:t>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5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Build navigable rest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HATEOAS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hlinkClick r:id="rId3"/>
              </a:rPr>
              <a:t>HATEOS</a:t>
            </a:r>
            <a:r>
              <a:rPr lang="en-US" sz="1300" dirty="0"/>
              <a:t> is a principle that hypertext links should be used to create a better navigation through the API.</a:t>
            </a:r>
            <a:r>
              <a:rPr lang="en-US" sz="1200" dirty="0"/>
              <a:t>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{ 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: </a:t>
            </a:r>
            <a:r>
              <a:rPr lang="en-US" altLang="en-US" sz="1100" b="1" dirty="0">
                <a:solidFill>
                  <a:srgbClr val="008000"/>
                </a:solidFill>
                <a:latin typeface="Source Code Pro"/>
              </a:rPr>
              <a:t>"Max"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 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: </a:t>
            </a:r>
            <a:r>
              <a:rPr lang="en-US" altLang="en-US" sz="1100" b="1" dirty="0">
                <a:solidFill>
                  <a:srgbClr val="008000"/>
                </a:solidFill>
                <a:latin typeface="Source Code Pro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Source Code Pro"/>
              </a:rPr>
              <a:t>Mustermann</a:t>
            </a:r>
            <a:r>
              <a:rPr lang="en-US" altLang="en-US" sz="1100" b="1" dirty="0">
                <a:solidFill>
                  <a:srgbClr val="008000"/>
                </a:solidFill>
                <a:latin typeface="Source Code Pro"/>
              </a:rPr>
              <a:t>"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 links : [ { 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rel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: </a:t>
            </a:r>
            <a:r>
              <a:rPr lang="en-US" altLang="en-US" sz="1100" b="1" dirty="0">
                <a:solidFill>
                  <a:srgbClr val="008000"/>
                </a:solidFill>
                <a:latin typeface="Source Code Pro"/>
              </a:rPr>
              <a:t>"self"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href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: </a:t>
            </a:r>
            <a:r>
              <a:rPr lang="en-US" altLang="en-US" sz="1100" b="1" dirty="0">
                <a:solidFill>
                  <a:srgbClr val="008000"/>
                </a:solidFill>
                <a:latin typeface="Source Code Pro"/>
              </a:rPr>
              <a:t>"http://localhost/users/13" 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},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   	 { 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rel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: </a:t>
            </a:r>
            <a:r>
              <a:rPr lang="en-US" altLang="en-US" sz="1100" b="1" dirty="0">
                <a:solidFill>
                  <a:srgbClr val="008000"/>
                </a:solidFill>
                <a:latin typeface="Source Code Pro"/>
              </a:rPr>
              <a:t>"contacts"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href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: </a:t>
            </a:r>
            <a:r>
              <a:rPr lang="en-US" altLang="en-US" sz="1100" b="1" dirty="0">
                <a:solidFill>
                  <a:srgbClr val="008000"/>
                </a:solidFill>
                <a:latin typeface="Source Code Pro"/>
              </a:rPr>
              <a:t>"http://localhost/users/13/contacts" 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 ]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}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Setup dependency: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  &lt;</a:t>
            </a:r>
            <a:r>
              <a:rPr lang="en-US" altLang="en-US" sz="11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&gt;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org.springframework.boot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1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   &lt;</a:t>
            </a:r>
            <a:r>
              <a:rPr lang="en-US" altLang="en-US" sz="11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&gt;spring-boot-starter-</a:t>
            </a:r>
            <a:r>
              <a:rPr lang="en-US" altLang="en-US" sz="1100" dirty="0" err="1">
                <a:solidFill>
                  <a:srgbClr val="000000"/>
                </a:solidFill>
                <a:latin typeface="Source Code Pro"/>
              </a:rPr>
              <a:t>hateoas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1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1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100" dirty="0">
                <a:solidFill>
                  <a:srgbClr val="000000"/>
                </a:solidFill>
                <a:latin typeface="Source Code Pro"/>
              </a:rPr>
              <a:t>&gt;</a:t>
            </a: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E678F5-6BEE-4874-A8DA-8860DBC4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ACB389-A336-4F9B-9101-9CD6DD887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use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HATEOAS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To provide links in DTO, DTO should extend </a:t>
            </a:r>
            <a:r>
              <a:rPr lang="en-US" sz="1300" dirty="0" err="1"/>
              <a:t>ResourceSupport</a:t>
            </a:r>
            <a:endParaRPr lang="en-US" sz="13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HATEOS provides link builder for entity class. We create links using </a:t>
            </a:r>
            <a:r>
              <a:rPr lang="en-US" sz="1300" dirty="0" err="1">
                <a:latin typeface="Source Code Pro"/>
              </a:rPr>
              <a:t>ControllerLinkBuilder</a:t>
            </a:r>
            <a:r>
              <a:rPr lang="en-US" sz="1300" dirty="0"/>
              <a:t> static methods: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Create link for resource endpoint</a:t>
            </a:r>
            <a:r>
              <a:rPr lang="en-US" sz="1400" dirty="0"/>
              <a:t>:</a:t>
            </a:r>
          </a:p>
          <a:p>
            <a:pPr lvl="1" fontAlgn="base">
              <a:buClr>
                <a:schemeClr val="tx2"/>
              </a:buClr>
            </a:pP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	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public static final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ControllerLinkBuilder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createLink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{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	    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return 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linkTo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UserRest.</a:t>
            </a: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class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	}</a:t>
            </a:r>
          </a:p>
          <a:p>
            <a:pPr marL="514301" lvl="1" indent="-1714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300" dirty="0">
                <a:latin typeface="Arial" panose="020B0604020202020204" pitchFamily="34" charset="0"/>
              </a:rPr>
              <a:t> Create link for single resource:</a:t>
            </a:r>
          </a:p>
          <a:p>
            <a:pPr lvl="2" fontAlgn="base">
              <a:buClr>
                <a:schemeClr val="tx2"/>
              </a:buClr>
            </a:pP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public static final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ControllerLinkBuilder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creatSingleLink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Long id ) {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return 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linkTo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methodOn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UserRest.</a:t>
            </a: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class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getUser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id ) );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}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300" dirty="0">
                <a:latin typeface="Arial" panose="020B0604020202020204" pitchFamily="34" charset="0"/>
              </a:rPr>
              <a:t>Also we can use </a:t>
            </a:r>
            <a:r>
              <a:rPr lang="en-US" altLang="en-US" sz="1300" dirty="0" err="1">
                <a:latin typeface="Arial" panose="020B0604020202020204" pitchFamily="34" charset="0"/>
                <a:hlinkClick r:id="rId3"/>
              </a:rPr>
              <a:t>EntityLinks</a:t>
            </a:r>
            <a:r>
              <a:rPr lang="en-US" altLang="en-US" sz="1300" dirty="0">
                <a:latin typeface="Arial" panose="020B0604020202020204" pitchFamily="34" charset="0"/>
              </a:rPr>
              <a:t>, </a:t>
            </a:r>
            <a:r>
              <a:rPr lang="en-US" altLang="en-US" sz="1300" dirty="0" err="1">
                <a:latin typeface="Arial" panose="020B0604020202020204" pitchFamily="34" charset="0"/>
                <a:hlinkClick r:id="rId4"/>
              </a:rPr>
              <a:t>ResourceAssemblerSupport</a:t>
            </a:r>
            <a:r>
              <a:rPr lang="en-US" altLang="en-US" sz="1300" dirty="0">
                <a:latin typeface="Arial" panose="020B0604020202020204" pitchFamily="34" charset="0"/>
              </a:rPr>
              <a:t>, for more details take a look docs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E678F5-6BEE-4874-A8DA-8860DBC4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ACB389-A336-4F9B-9101-9CD6DD887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814D92-D4FB-47C0-88A3-3B4DBB6F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4AA456D-55A4-4BC9-B5D9-90EB26D5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6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dto/entity converters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Dto converters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DTO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It’s not real duplication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DTO protects API from changes in domain and vice versa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Help in case of versioning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Converter provide DTO &lt;-&gt; Entity conversion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Register conversion service bean in configuration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DefaultConversionService</a:t>
            </a:r>
            <a:r>
              <a:rPr lang="en-US" dirty="0"/>
              <a:t> </a:t>
            </a:r>
            <a:endParaRPr lang="en-US" sz="1600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should be @Primary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Configuration example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at least one converter component ( extends Converter&lt;S,R&gt;)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215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REST API DOCS library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DOcumentation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REST API should be well documented, nowadays we have many libraries help us to do it: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Swagger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Spring Rest Doc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Etc.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Setup swagger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Include dependency in </a:t>
            </a:r>
            <a:r>
              <a:rPr lang="en-US" sz="1200" dirty="0">
                <a:hlinkClick r:id="rId3"/>
              </a:rPr>
              <a:t>pom.xml</a:t>
            </a:r>
            <a:r>
              <a:rPr lang="en-US" sz="1200" dirty="0"/>
              <a:t> 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200" b="1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io.springfox</a:t>
            </a: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springfox-swagger2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200" b="1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springfox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-swagger-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ui</a:t>
            </a: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rgbClr val="000000"/>
                </a:solidFill>
              </a:rPr>
              <a:t>Configure put annotation </a:t>
            </a:r>
            <a:r>
              <a:rPr lang="en-US" altLang="en-US" sz="1200" dirty="0">
                <a:solidFill>
                  <a:srgbClr val="808000"/>
                </a:solidFill>
                <a:latin typeface="Source Code Pro"/>
              </a:rPr>
              <a:t>@EnableSwagger2</a:t>
            </a:r>
            <a:r>
              <a:rPr lang="en-US" altLang="en-US" sz="1200" dirty="0">
                <a:solidFill>
                  <a:srgbClr val="000000"/>
                </a:solidFill>
              </a:rPr>
              <a:t> add Docket bean in a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  <a:hlinkClick r:id="rId4"/>
              </a:rPr>
              <a:t>WebMmvConfigurer</a:t>
            </a:r>
            <a:endParaRPr lang="en-US" altLang="en-US" sz="1400" dirty="0">
              <a:solidFill>
                <a:srgbClr val="808000"/>
              </a:solidFill>
              <a:latin typeface="Source Code Pro"/>
            </a:endParaRPr>
          </a:p>
          <a:p>
            <a:pPr lvl="1" fontAlgn="base">
              <a:buClr>
                <a:schemeClr val="tx2"/>
              </a:buClr>
            </a:pPr>
            <a:r>
              <a:rPr lang="en-US" altLang="en-US" sz="1400" dirty="0">
                <a:solidFill>
                  <a:srgbClr val="808000"/>
                </a:solidFill>
                <a:latin typeface="Source Code Pro"/>
              </a:rPr>
              <a:t>	</a:t>
            </a:r>
            <a:r>
              <a:rPr lang="en-US" altLang="en-US" sz="1200" dirty="0">
                <a:solidFill>
                  <a:srgbClr val="808000"/>
                </a:solidFill>
                <a:latin typeface="Source Code Pro"/>
              </a:rPr>
              <a:t>@Bean</a:t>
            </a:r>
            <a:endParaRPr lang="en-US" altLang="en-US" sz="1200" b="1" dirty="0">
              <a:solidFill>
                <a:srgbClr val="000080"/>
              </a:solidFill>
              <a:latin typeface="Source Code Pro"/>
            </a:endParaRPr>
          </a:p>
          <a:p>
            <a:pPr lvl="2" fontAlgn="base">
              <a:buClr>
                <a:schemeClr val="tx2"/>
              </a:buClr>
            </a:pP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Docket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api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{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Source Code Pro"/>
              </a:rPr>
              <a:t>return new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Docket( DocumentationType.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SWAGGER_2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</a:p>
          <a:p>
            <a:pPr lvl="2" fontAlgn="base">
              <a:buClr>
                <a:schemeClr val="tx2"/>
              </a:buClr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	.select().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apis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RequestHandlerSelectors.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any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</a:p>
          <a:p>
            <a:pPr lvl="2" fontAlgn="base">
              <a:buClr>
                <a:schemeClr val="tx2"/>
              </a:buClr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	.paths(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PathSelectors.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any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.build();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SWAGGER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DOcumentation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After Swagger setup, it provides minimal documentation: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Available REST endpoints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Methods per rest points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Response/request models info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providing more information about endpoints and models we use swagger annotation: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endpoint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resource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ApiOperation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Documenting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model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ApiModelProperty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document property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SwaggerUI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http://localhost:8080/swagger-ui.html</a:t>
            </a:r>
          </a:p>
        </p:txBody>
      </p:sp>
    </p:spTree>
    <p:extLst>
      <p:ext uri="{BB962C8B-B14F-4D97-AF65-F5344CB8AC3E}">
        <p14:creationId xmlns:p14="http://schemas.microsoft.com/office/powerpoint/2010/main" val="11426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REStful API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Testing restful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Exception and http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Converters and DTOs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HATEOAS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design clean restful api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 resource naming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nouns instead of verbs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plurals, but in case of relation singular noun is acceptable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Describe resource functionality with HTTP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GET - Used to retrieve a representation of a resource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POST - Used to create new resources and sub-resources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PUT - Used to update/replace existing 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PATCH - Used to partial update existing resources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DELETE - Used to delete existing resources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HTTP status codes ( </a:t>
            </a:r>
            <a:r>
              <a:rPr lang="en-US" u="sng" dirty="0">
                <a:hlinkClick r:id="rId3"/>
              </a:rPr>
              <a:t>diagram</a:t>
            </a:r>
            <a:r>
              <a:rPr lang="en-US" dirty="0"/>
              <a:t>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2xx - OK/successful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4xx - Client errors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5xx - Server errors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error payloads - convert exception to error payload.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filtering, pagination and sorting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HATEOAS for better navigation.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API versioning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6E9BABC-5818-4AA6-A769-3A29475F7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690070"/>
              </p:ext>
            </p:extLst>
          </p:nvPr>
        </p:nvGraphicFramePr>
        <p:xfrm>
          <a:off x="289776" y="1300767"/>
          <a:ext cx="8210280" cy="330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80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2113960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4096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3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FILTERING 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48365-658B-430F-ABE4-809D0E5F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86025"/>
              </p:ext>
            </p:extLst>
          </p:nvPr>
        </p:nvGraphicFramePr>
        <p:xfrm>
          <a:off x="368241" y="1241126"/>
          <a:ext cx="8106058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11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398647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Create new project with start.spring.io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4C991-9F6F-4CF0-A531-6939C531E2A8}"/>
              </a:ext>
            </a:extLst>
          </p:cNvPr>
          <p:cNvSpPr/>
          <p:nvPr/>
        </p:nvSpPr>
        <p:spPr>
          <a:xfrm>
            <a:off x="1128488" y="3617963"/>
            <a:ext cx="67816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In existing project include dependency:</a:t>
            </a:r>
          </a:p>
          <a:p>
            <a:pPr lvl="1" fontAlgn="base">
              <a:buClr>
                <a:schemeClr val="tx2"/>
              </a:buClr>
            </a:pPr>
            <a:r>
              <a:rPr lang="de-DE" sz="1400" dirty="0"/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org.springframework.boot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&gt;spring-boot-starter-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hateoas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5BE56-567F-420A-B744-D8C58FD48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1506658"/>
            <a:ext cx="4984124" cy="21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Test class should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@RunWith( SpringRunner.class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> - provide web app configuration needed for some component(i.e. Link builder).</a:t>
            </a:r>
            <a:endParaRPr lang="de-DE" altLang="en-US" sz="14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or @SpringTest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– provides MockMvc bean, but not all beans from appliction context. </a:t>
            </a:r>
            <a:r>
              <a:rPr lang="de-DE" altLang="en-US" sz="1400" dirty="0">
                <a:solidFill>
                  <a:srgbClr val="000000"/>
                </a:solidFill>
                <a:hlinkClick r:id="rId3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@SrpingTest -  provide all beans from application context, but you have initialize MockMvc. </a:t>
            </a:r>
            <a:r>
              <a:rPr lang="de-DE" altLang="en-US" sz="1400" dirty="0">
                <a:solidFill>
                  <a:srgbClr val="000000"/>
                </a:solidFill>
                <a:hlinkClick r:id="rId4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fontAlgn="base">
              <a:buClr>
                <a:schemeClr val="tx2"/>
              </a:buClr>
            </a:pPr>
            <a:endParaRPr lang="de-DE" altLang="en-US" sz="1400" dirty="0">
              <a:solidFill>
                <a:srgbClr val="000000"/>
              </a:solidFill>
            </a:endParaRP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7609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Writing test methods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 – fluent API for calling REST api without running server and result assertation.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MockMvcRequestBuilders – static factories: get, post, put, patch, delete for relevant http methods.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MockMvcResultMatchers – result matchers for status, content, jsonPath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JsonPathResultMatchers – assertation for json attibutes </a:t>
            </a:r>
          </a:p>
          <a:p>
            <a:pPr lvl="1" fontAlgn="base">
              <a:buClr>
                <a:schemeClr val="tx2"/>
              </a:buClr>
            </a:pPr>
            <a:endParaRPr lang="en-US" altLang="en-US" sz="1400" b="1" dirty="0">
              <a:solidFill>
                <a:srgbClr val="660E7A"/>
              </a:solidFill>
              <a:latin typeface="Source Code Pro"/>
            </a:endParaRPr>
          </a:p>
          <a:p>
            <a:pPr lvl="1" fontAlgn="base">
              <a:buClr>
                <a:schemeClr val="tx2"/>
              </a:buClr>
            </a:pP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mvc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.perform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post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UserRest.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createLink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toUri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.accept(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contentType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.content( </a:t>
            </a: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mapper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.writeValueAsString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) 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status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isOk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jsonPath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"$.</a:t>
            </a:r>
            <a:r>
              <a:rPr lang="en-US" altLang="en-US" sz="1200" b="1" dirty="0" err="1">
                <a:solidFill>
                  <a:srgbClr val="008000"/>
                </a:solidFill>
                <a:latin typeface="Source Code Pro"/>
              </a:rPr>
              <a:t>userId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).value(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userDTO.getUserId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 ));</a:t>
            </a:r>
            <a:endParaRPr lang="de-DE" altLang="en-US" sz="12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957E70-9DF8-4561-9BD7-2BFDEACE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4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rest controller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 controller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class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package: resource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RestController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value = "/users", produces = APPLICATION_JSON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resource functionality by implementing class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method = GET )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= GET, POST, PUT, PATCH, DELETE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Or @</a:t>
            </a:r>
            <a:r>
              <a:rPr lang="en-US" sz="1400" dirty="0" err="1"/>
              <a:t>GetMapping</a:t>
            </a:r>
            <a:r>
              <a:rPr lang="en-US" sz="1400" dirty="0"/>
              <a:t>, @</a:t>
            </a:r>
            <a:r>
              <a:rPr lang="en-US" sz="1400" dirty="0" err="1"/>
              <a:t>PostMapping</a:t>
            </a:r>
            <a:r>
              <a:rPr lang="en-US" sz="1400" dirty="0"/>
              <a:t>, etc..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arguments annotation: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PathVariable</a:t>
            </a:r>
            <a:r>
              <a:rPr lang="en-US" sz="1400" dirty="0"/>
              <a:t> – extract argument from 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RequstBody</a:t>
            </a:r>
            <a:r>
              <a:rPr lang="en-US" sz="1400" dirty="0"/>
              <a:t> – </a:t>
            </a:r>
            <a:r>
              <a:rPr lang="en-US" sz="1400" dirty="0" err="1"/>
              <a:t>exteract</a:t>
            </a:r>
            <a:r>
              <a:rPr lang="en-US" sz="1400" dirty="0"/>
              <a:t> argument from request body.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sub-resource in new controller class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should return Response entity with appropriate HTTP status code.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UserRest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91913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16677</TotalTime>
  <Words>1044</Words>
  <Application>Microsoft Office PowerPoint</Application>
  <PresentationFormat>On-screen Show (16:9)</PresentationFormat>
  <Paragraphs>192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Consolas</vt:lpstr>
      <vt:lpstr>DIN Next LT Pro Condensed</vt:lpstr>
      <vt:lpstr>DIN Next LT Pro Light Condensed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1371</cp:revision>
  <cp:lastPrinted>2016-01-13T13:27:38Z</cp:lastPrinted>
  <dcterms:created xsi:type="dcterms:W3CDTF">2014-09-26T10:57:37Z</dcterms:created>
  <dcterms:modified xsi:type="dcterms:W3CDTF">2018-03-11T13:55:44Z</dcterms:modified>
</cp:coreProperties>
</file>