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25"/>
  </p:notesMasterIdLst>
  <p:handoutMasterIdLst>
    <p:handoutMasterId r:id="rId26"/>
  </p:handoutMasterIdLst>
  <p:sldIdLst>
    <p:sldId id="294" r:id="rId6"/>
    <p:sldId id="295" r:id="rId7"/>
    <p:sldId id="375" r:id="rId8"/>
    <p:sldId id="377" r:id="rId9"/>
    <p:sldId id="378" r:id="rId10"/>
    <p:sldId id="379" r:id="rId11"/>
    <p:sldId id="382" r:id="rId12"/>
    <p:sldId id="322" r:id="rId13"/>
    <p:sldId id="380" r:id="rId14"/>
    <p:sldId id="381" r:id="rId15"/>
    <p:sldId id="383" r:id="rId16"/>
    <p:sldId id="384" r:id="rId17"/>
    <p:sldId id="385" r:id="rId18"/>
    <p:sldId id="386" r:id="rId19"/>
    <p:sldId id="391" r:id="rId20"/>
    <p:sldId id="387" r:id="rId21"/>
    <p:sldId id="388" r:id="rId22"/>
    <p:sldId id="389" r:id="rId23"/>
    <p:sldId id="390" r:id="rId24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Spring core" id="{07DD6D3A-1DA7-DD44-AB5B-13CE093C6644}">
          <p14:sldIdLst>
            <p14:sldId id="375"/>
            <p14:sldId id="377"/>
            <p14:sldId id="378"/>
            <p14:sldId id="379"/>
            <p14:sldId id="382"/>
            <p14:sldId id="322"/>
            <p14:sldId id="380"/>
            <p14:sldId id="381"/>
          </p14:sldIdLst>
        </p14:section>
        <p14:section name="Lombok" id="{B343E840-6369-419D-BDDC-BB4847F262E2}">
          <p14:sldIdLst>
            <p14:sldId id="383"/>
            <p14:sldId id="384"/>
            <p14:sldId id="385"/>
          </p14:sldIdLst>
        </p14:section>
        <p14:section name="Spring boot" id="{CA3A30DB-A2D4-4D44-8276-80A5ABB5D929}">
          <p14:sldIdLst>
            <p14:sldId id="386"/>
            <p14:sldId id="391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6E6"/>
    <a:srgbClr val="CFCFCE"/>
    <a:srgbClr val="33A9AF"/>
    <a:srgbClr val="C25252"/>
    <a:srgbClr val="DDD937"/>
    <a:srgbClr val="3C59D4"/>
    <a:srgbClr val="98B53D"/>
    <a:srgbClr val="AF4343"/>
    <a:srgbClr val="F5F5F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93713" autoAdjust="0"/>
  </p:normalViewPr>
  <p:slideViewPr>
    <p:cSldViewPr snapToGrid="0">
      <p:cViewPr varScale="1">
        <p:scale>
          <a:sx n="112" d="100"/>
          <a:sy n="112" d="100"/>
        </p:scale>
        <p:origin x="720" y="90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 dirty="0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6038" y="63313"/>
          <a:ext cx="2244640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Circular wiring(dependency)</a:t>
          </a:r>
        </a:p>
      </dsp:txBody>
      <dsp:txXfrm>
        <a:off x="265437" y="63313"/>
        <a:ext cx="1725843" cy="518797"/>
      </dsp:txXfrm>
    </dsp:sp>
    <dsp:sp modelId="{C0DBC5A4-16C7-45DD-894E-FFFE88D9070B}">
      <dsp:nvSpPr>
        <dsp:cNvPr id="0" name=""/>
        <dsp:cNvSpPr/>
      </dsp:nvSpPr>
      <dsp:spPr>
        <a:xfrm>
          <a:off x="2082069" y="107411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Two or more beans are directly or indirectly depend on each other . Try to analyze flow and to decouple them</a:t>
          </a:r>
        </a:p>
      </dsp:txBody>
      <dsp:txXfrm>
        <a:off x="2297370" y="107411"/>
        <a:ext cx="6036011" cy="430601"/>
      </dsp:txXfrm>
    </dsp:sp>
    <dsp:sp modelId="{5A122CC2-8D8A-4245-B6A3-998221FEE5F2}">
      <dsp:nvSpPr>
        <dsp:cNvPr id="0" name=""/>
        <dsp:cNvSpPr/>
      </dsp:nvSpPr>
      <dsp:spPr>
        <a:xfrm>
          <a:off x="6038" y="654742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Interface with too many methods</a:t>
          </a:r>
        </a:p>
      </dsp:txBody>
      <dsp:txXfrm>
        <a:off x="265437" y="654742"/>
        <a:ext cx="1684975" cy="518797"/>
      </dsp:txXfrm>
    </dsp:sp>
    <dsp:sp modelId="{45B422AB-76CA-4832-AD15-CB8D13F0CCB2}">
      <dsp:nvSpPr>
        <dsp:cNvPr id="0" name=""/>
        <dsp:cNvSpPr/>
      </dsp:nvSpPr>
      <dsp:spPr>
        <a:xfrm>
          <a:off x="2041201" y="698839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If method has to many method, it’s obvious that it does more than one things. </a:t>
          </a:r>
          <a:r>
            <a:rPr lang="en-US" sz="1200" b="0" i="0" u="none" kern="1200" dirty="0"/>
            <a:t>Break</a:t>
          </a:r>
          <a:r>
            <a:rPr lang="en-US" sz="1200" kern="1200" dirty="0"/>
            <a:t> it into two or more smaller interfaces (I)</a:t>
          </a:r>
        </a:p>
      </dsp:txBody>
      <dsp:txXfrm>
        <a:off x="2256502" y="698839"/>
        <a:ext cx="6036011" cy="430601"/>
      </dsp:txXfrm>
    </dsp:sp>
    <dsp:sp modelId="{90F6141F-E1FF-4719-B68A-AEA1AB932F2A}">
      <dsp:nvSpPr>
        <dsp:cNvPr id="0" name=""/>
        <dsp:cNvSpPr/>
      </dsp:nvSpPr>
      <dsp:spPr>
        <a:xfrm>
          <a:off x="6038" y="1246170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Self wiring</a:t>
          </a:r>
        </a:p>
      </dsp:txBody>
      <dsp:txXfrm>
        <a:off x="265437" y="1246170"/>
        <a:ext cx="1684975" cy="518797"/>
      </dsp:txXfrm>
    </dsp:sp>
    <dsp:sp modelId="{75CA920A-93F5-4FD4-B82A-DD758C4FFF0E}">
      <dsp:nvSpPr>
        <dsp:cNvPr id="0" name=""/>
        <dsp:cNvSpPr/>
      </dsp:nvSpPr>
      <dsp:spPr>
        <a:xfrm>
          <a:off x="2041201" y="1290268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Because of transactions we are calling the methods from the same service.  Move it into new interface/service</a:t>
          </a:r>
        </a:p>
      </dsp:txBody>
      <dsp:txXfrm>
        <a:off x="2256502" y="1290268"/>
        <a:ext cx="6036011" cy="430601"/>
      </dsp:txXfrm>
    </dsp:sp>
    <dsp:sp modelId="{063826BC-E4A6-4BA1-956D-B76911B2BE83}">
      <dsp:nvSpPr>
        <dsp:cNvPr id="0" name=""/>
        <dsp:cNvSpPr/>
      </dsp:nvSpPr>
      <dsp:spPr>
        <a:xfrm>
          <a:off x="6038" y="1837599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 bean is not singleton</a:t>
          </a:r>
        </a:p>
      </dsp:txBody>
      <dsp:txXfrm>
        <a:off x="265437" y="1837599"/>
        <a:ext cx="1684975" cy="518797"/>
      </dsp:txXfrm>
    </dsp:sp>
    <dsp:sp modelId="{849330BD-47DC-4DB3-B2F5-30F7EF3E8C1E}">
      <dsp:nvSpPr>
        <dsp:cNvPr id="0" name=""/>
        <dsp:cNvSpPr/>
      </dsp:nvSpPr>
      <dsp:spPr>
        <a:xfrm>
          <a:off x="2041201" y="1881697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256502" y="1881697"/>
        <a:ext cx="6036011" cy="430601"/>
      </dsp:txXfrm>
    </dsp:sp>
    <dsp:sp modelId="{D5E61074-9496-4708-BEE8-94C9A2AE21EE}">
      <dsp:nvSpPr>
        <dsp:cNvPr id="0" name=""/>
        <dsp:cNvSpPr/>
      </dsp:nvSpPr>
      <dsp:spPr>
        <a:xfrm>
          <a:off x="6038" y="2429027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Abstraction absence</a:t>
          </a:r>
          <a:endParaRPr lang="en-US" sz="1500" kern="1200" dirty="0"/>
        </a:p>
      </dsp:txBody>
      <dsp:txXfrm>
        <a:off x="265437" y="2429027"/>
        <a:ext cx="1684975" cy="518797"/>
      </dsp:txXfrm>
    </dsp:sp>
    <dsp:sp modelId="{5B443096-F8B6-49E0-ADB7-E0CAFA68E832}">
      <dsp:nvSpPr>
        <dsp:cNvPr id="0" name=""/>
        <dsp:cNvSpPr/>
      </dsp:nvSpPr>
      <dsp:spPr>
        <a:xfrm>
          <a:off x="2041201" y="2473125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doesn’t have an interfaces, it means that DI is useless. Use interface abstraction for service and repository layer </a:t>
          </a:r>
        </a:p>
      </dsp:txBody>
      <dsp:txXfrm>
        <a:off x="2256502" y="2473125"/>
        <a:ext cx="6036011" cy="430601"/>
      </dsp:txXfrm>
    </dsp:sp>
    <dsp:sp modelId="{56682CC4-6172-4D14-9152-A0CB546A4BC9}">
      <dsp:nvSpPr>
        <dsp:cNvPr id="0" name=""/>
        <dsp:cNvSpPr/>
      </dsp:nvSpPr>
      <dsp:spPr>
        <a:xfrm>
          <a:off x="6038" y="3020456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input isn’t immutable</a:t>
          </a:r>
        </a:p>
      </dsp:txBody>
      <dsp:txXfrm>
        <a:off x="265437" y="3020456"/>
        <a:ext cx="1684975" cy="518797"/>
      </dsp:txXfrm>
    </dsp:sp>
    <dsp:sp modelId="{A5FF957E-DE0B-4584-9494-E7F527FB6003}">
      <dsp:nvSpPr>
        <dsp:cNvPr id="0" name=""/>
        <dsp:cNvSpPr/>
      </dsp:nvSpPr>
      <dsp:spPr>
        <a:xfrm>
          <a:off x="2041201" y="3064554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Service should return result , if doesn’t do it, refactore in that way. Sometimes is mutable arg is allowed, because of performanse</a:t>
          </a:r>
        </a:p>
      </dsp:txBody>
      <dsp:txXfrm>
        <a:off x="2256502" y="3064554"/>
        <a:ext cx="6036011" cy="430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05.03.2018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6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4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setup/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rojectlombok.org/features/experimental/a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snicoll-demos/spring-boot-master-auto-configuration" TargetMode="External"/><Relationship Id="rId5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Relationship Id="rId4" Type="http://schemas.openxmlformats.org/officeDocument/2006/relationships/hyperlink" Target="https://docs.spring.io/spring-boot/docs/current/reference/htmlsingle/#boot-features-condition-annotation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production-read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codecentric/spring-boot-admi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Spring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1068058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/>
              <a:t>Building application </a:t>
            </a:r>
          </a:p>
          <a:p>
            <a:pPr>
              <a:lnSpc>
                <a:spcPct val="100000"/>
              </a:lnSpc>
            </a:pPr>
            <a:r>
              <a:rPr lang="de-DE"/>
              <a:t>with spring </a:t>
            </a:r>
            <a:r>
              <a:rPr lang="de-DE" dirty="0"/>
              <a:t>BOOT FRAMEWORK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Smell checklist 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DESIGN SMELLS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C771DF33-8AE7-4720-9FA9-B91A2802E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960953"/>
              </p:ext>
            </p:extLst>
          </p:nvPr>
        </p:nvGraphicFramePr>
        <p:xfrm>
          <a:off x="277706" y="1125220"/>
          <a:ext cx="8554721" cy="360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75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Project Lombok is a java library that easy plugs into editor and build tool, it eliminates boilerplate code.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D8627A-01F1-4733-925F-8E98BBEE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44" y="1722101"/>
            <a:ext cx="3435556" cy="3046988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Person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email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phone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    public void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setId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 Long id ) {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this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.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id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= id;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void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 String name 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 name;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    </a:t>
            </a: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…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   Omitted code more 110 lines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   …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		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toString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"Person(id="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+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.getId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+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", name="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+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.getName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+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")"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19A5325-6224-4C5D-A5C7-F266D43B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881" y="1722101"/>
            <a:ext cx="2711003" cy="221599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@Data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@Builder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Person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email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phone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//Example of usage somewhere in code</a:t>
            </a:r>
            <a:br>
              <a:rPr lang="en-US" altLang="en-US" sz="600" i="1" dirty="0">
                <a:solidFill>
                  <a:srgbClr val="80808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Person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</a:t>
            </a:r>
            <a:r>
              <a:rPr lang="en-US" altLang="en-US" sz="600" i="1" dirty="0" err="1">
                <a:solidFill>
                  <a:srgbClr val="000000"/>
                </a:solidFill>
                <a:latin typeface="Source Code Pro"/>
              </a:rPr>
              <a:t>builder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.id( </a:t>
            </a:r>
            <a:r>
              <a:rPr lang="en-US" altLang="en-US" sz="600" dirty="0">
                <a:solidFill>
                  <a:srgbClr val="0000FF"/>
                </a:solidFill>
                <a:latin typeface="Source Code Pro"/>
              </a:rPr>
              <a:t>1L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.name(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"Max </a:t>
            </a:r>
            <a:r>
              <a:rPr lang="en-US" altLang="en-US" sz="600" b="1" dirty="0" err="1">
                <a:solidFill>
                  <a:srgbClr val="008000"/>
                </a:solidFill>
                <a:latin typeface="Source Code Pro"/>
              </a:rPr>
              <a:t>Mustermann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.email(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"em@ail.com"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.phone(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"555333"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.build();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name =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person.getName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();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person.setId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600" dirty="0">
                <a:solidFill>
                  <a:srgbClr val="0000FF"/>
                </a:solidFill>
                <a:latin typeface="Source Code Pro"/>
              </a:rPr>
              <a:t>2L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);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819EB72-DF1D-4673-A7DE-0CD50217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4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dirty="0"/>
              <a:t>Build</a:t>
            </a:r>
            <a:r>
              <a:rPr lang="de-DE" sz="1400" dirty="0"/>
              <a:t> dependency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A78282-E23A-4E88-93F8-60F13BD6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943" y="1588324"/>
            <a:ext cx="3044266" cy="7078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org.projectlombok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lombok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B2EC8-F9FD-4D75-96BA-5F064C5A587A}"/>
              </a:ext>
            </a:extLst>
          </p:cNvPr>
          <p:cNvSpPr/>
          <p:nvPr/>
        </p:nvSpPr>
        <p:spPr>
          <a:xfrm>
            <a:off x="1128489" y="2446130"/>
            <a:ext cx="57230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dirty="0"/>
              <a:t>IDE</a:t>
            </a:r>
            <a:r>
              <a:rPr lang="de-DE" sz="1400" dirty="0"/>
              <a:t> plugin setup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IntelliJ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Ctrl+Alt+S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Plugins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Search: Lombok Plugin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Install and Restart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Netbeans doesn‘t require plugin installation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>
                <a:hlinkClick r:id="rId3"/>
              </a:rPr>
              <a:t>etc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5405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 – COMMON annotations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Class annotations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@Data - data class: all getters, setters and Object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@Value – immutable data class: all getters and Object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@Builder – Fluen builder API.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@ToString – human readable toString(covered by @Data)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@EqualsAndHashCode – hash and equals with class fields, allow exluding and including fileds(covered by @Data)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@NoArgsConstructor,@RequiredArgsConstructor,@AllArgsConstructor – default constructor, final fields constructor and all arguments constuctor.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Field anntotaions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@Setter/@Getter – field setter and getter.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@Getter(lazy-true) – getter with lazy initialization of field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Full list of annotations: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>
                <a:hlinkClick r:id="rId3"/>
              </a:rPr>
              <a:t>Features</a:t>
            </a:r>
            <a:endParaRPr lang="de-DE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>
                <a:hlinkClick r:id="rId4"/>
              </a:rPr>
              <a:t>Experimental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4189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STARTER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boot is a Spring module is used for: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Build anything( RESTful, web, batch, integration, … ) 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and fast build and run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 spring framework for the spring framework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do we use it?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that works.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configuration: auto-configuration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Embedded servers ( tomcat, jetty, …)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Key components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Starter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Auto-configuration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Actuator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CLI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0094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STARTER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Starter makes dependency management easier and provides a faster project bootstrapping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Configuration( various props, i.e. java version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Management - Version of dependencies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Default Plugin Configuration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3" tooltip="full list"/>
              </a:rPr>
              <a:t>list of starters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8729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STARTER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configures automatically your Spring application based on the dependencies that are added in project.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To enable autoconfiguration you should add one of following 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you need some components from other packages you can use </a:t>
            </a:r>
            <a:r>
              <a:rPr lang="en-US" dirty="0" err="1"/>
              <a:t>scanBasePackageClasses</a:t>
            </a:r>
            <a:r>
              <a:rPr lang="en-US" dirty="0"/>
              <a:t>, 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167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AUTOCONFIGURATION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How does it work?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When spring starts, it looks in class path for the file </a:t>
            </a:r>
            <a:r>
              <a:rPr lang="en-US" u="sng" dirty="0">
                <a:hlinkClick r:id="rId3"/>
              </a:rPr>
              <a:t>META-INF/</a:t>
            </a:r>
            <a:r>
              <a:rPr lang="en-US" u="sng" dirty="0" err="1">
                <a:hlinkClick r:id="rId3"/>
              </a:rPr>
              <a:t>spring.factories</a:t>
            </a:r>
            <a:endParaRPr lang="en-US" u="sng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Then load those classes, and thanks to </a:t>
            </a:r>
            <a:r>
              <a:rPr lang="en-US" u="sng" dirty="0">
                <a:hlinkClick r:id="rId4"/>
              </a:rPr>
              <a:t>@Conditional*</a:t>
            </a:r>
            <a:r>
              <a:rPr lang="en-US" dirty="0"/>
              <a:t> spring-boot decides which configuration has to be enabled/loaded.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Resource: @</a:t>
            </a:r>
            <a:r>
              <a:rPr lang="en-US" dirty="0" err="1"/>
              <a:t>ConditionalOnResource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Expression: @</a:t>
            </a:r>
            <a:r>
              <a:rPr lang="en-US" dirty="0" err="1"/>
              <a:t>ConditionalOnExpression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Examples: </a:t>
            </a:r>
            <a:r>
              <a:rPr lang="en-US" dirty="0" err="1">
                <a:hlinkClick r:id="rId5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HornetQ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6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actuator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How to enable/configure actuator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security settings in </a:t>
            </a:r>
            <a:r>
              <a:rPr lang="en-US" dirty="0" err="1"/>
              <a:t>application.properties</a:t>
            </a:r>
            <a:r>
              <a:rPr lang="en-US" dirty="0"/>
              <a:t> </a:t>
            </a:r>
            <a:r>
              <a:rPr lang="en-US" dirty="0" err="1"/>
              <a:t>management.security.enabled</a:t>
            </a:r>
            <a:r>
              <a:rPr lang="en-US" dirty="0"/>
              <a:t>=false ( only for test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More about </a:t>
            </a:r>
            <a:r>
              <a:rPr lang="en-US" dirty="0">
                <a:hlinkClick r:id="rId3"/>
              </a:rPr>
              <a:t>actuator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There is no official GUI support ( swagger or </a:t>
            </a:r>
            <a:r>
              <a:rPr lang="en-US" dirty="0">
                <a:hlinkClick r:id="rId4"/>
              </a:rPr>
              <a:t>boot admin</a:t>
            </a:r>
            <a:r>
              <a:rPr lang="en-US" dirty="0"/>
              <a:t> 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TESTING WITH SPRING BOOT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provides a numbers of utilities and annotations in order to help easy testing.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Junit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Test - Utilities and integration test support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Mockito - a mocking library.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Important annotation: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r>
              <a:rPr lang="en-US" sz="1800" dirty="0"/>
              <a:t>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ECOSYSTEM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WHY DO WE USE SPRING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Understanding core (DI/AOP)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Applicaiton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Application design smells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LOMBOK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boot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Term “Spring” usually refers to Spring framework and it’s key modules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Injection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AOP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Nowadays it’s more than just a framework, it’s a platform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boot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HATEOAS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data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security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cloud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Etc.(</a:t>
            </a:r>
            <a:r>
              <a:rPr lang="en-US" dirty="0">
                <a:hlinkClick r:id="rId3"/>
              </a:rPr>
              <a:t>https://spring.io/projects</a:t>
            </a:r>
            <a:r>
              <a:rPr lang="en-US" dirty="0"/>
              <a:t>)</a:t>
            </a:r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707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ecosystem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79531-018D-4FE4-8B88-44A411CFD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" t="3922" r="361"/>
          <a:stretch/>
        </p:blipFill>
        <p:spPr>
          <a:xfrm>
            <a:off x="338666" y="1125221"/>
            <a:ext cx="8385387" cy="36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Why?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Simplify JEE application development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AOP: transactions, caching, 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testing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Multiple modules for main stream technologies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Big user community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Promote good application architecture/design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to meet SOLID principles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Layering ( Horizontal slicing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Modularization ( Vertical slicing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DI&amp;AOP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90" y="1198881"/>
            <a:ext cx="485236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IoC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Creation beans by using annotations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 @Bean, @Component, @Repository, @Service, @Controller,…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Bean scopes: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Singleton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Prototype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Session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injection: @</a:t>
            </a:r>
            <a:r>
              <a:rPr lang="en-US" dirty="0" err="1"/>
              <a:t>Autowired</a:t>
            </a:r>
            <a:r>
              <a:rPr lang="en-US" dirty="0"/>
              <a:t>, @Resource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F56B6-C19E-4DC3-9FED-981EAA39C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54" y="875030"/>
            <a:ext cx="2653877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DI&amp;AOP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90" y="1198881"/>
            <a:ext cx="678168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AOP is used to support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@Transactional, @Cache and custom aspect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uses Dynamic Proxy(interface inheritance) and </a:t>
            </a:r>
            <a:r>
              <a:rPr lang="en-US" dirty="0" err="1"/>
              <a:t>CGLib</a:t>
            </a:r>
            <a:r>
              <a:rPr lang="en-US" dirty="0"/>
              <a:t>(class inheritance)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10E02-868E-4680-A4DA-2F3142FB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" y="1914462"/>
            <a:ext cx="1695745" cy="1532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E6E3F-5E28-4A25-9099-2EE840E77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57" y="1914462"/>
            <a:ext cx="1032989" cy="273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B0B702-5C31-42BD-BA12-CF5F06B3E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32" y="1914462"/>
            <a:ext cx="4160920" cy="24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The layers – Horizontal slicing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BB1FA-7C4D-486E-8AF7-439F47E3EF5A}"/>
              </a:ext>
            </a:extLst>
          </p:cNvPr>
          <p:cNvSpPr/>
          <p:nvPr/>
        </p:nvSpPr>
        <p:spPr>
          <a:xfrm>
            <a:off x="1128490" y="1185022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B7639F-7F09-4647-A5F9-0539952F650F}"/>
              </a:ext>
            </a:extLst>
          </p:cNvPr>
          <p:cNvSpPr/>
          <p:nvPr/>
        </p:nvSpPr>
        <p:spPr>
          <a:xfrm>
            <a:off x="1128489" y="2329611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44D40E-9BBD-4C38-9AA5-D316BAFA0CA9}"/>
              </a:ext>
            </a:extLst>
          </p:cNvPr>
          <p:cNvSpPr/>
          <p:nvPr/>
        </p:nvSpPr>
        <p:spPr>
          <a:xfrm>
            <a:off x="1128489" y="3474200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41D8B-4C93-4641-AACF-AA9BC34FF7BD}"/>
              </a:ext>
            </a:extLst>
          </p:cNvPr>
          <p:cNvSpPr/>
          <p:nvPr/>
        </p:nvSpPr>
        <p:spPr>
          <a:xfrm>
            <a:off x="6440121" y="1185021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B5A3C-D42D-4BD7-979A-92B8BEA1B253}"/>
              </a:ext>
            </a:extLst>
          </p:cNvPr>
          <p:cNvSpPr/>
          <p:nvPr/>
        </p:nvSpPr>
        <p:spPr>
          <a:xfrm>
            <a:off x="6440121" y="2921253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27942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Modules - Vertical slicing 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8E9FB-F016-48A3-8ED4-929AF74CEE97}"/>
              </a:ext>
            </a:extLst>
          </p:cNvPr>
          <p:cNvSpPr/>
          <p:nvPr/>
        </p:nvSpPr>
        <p:spPr>
          <a:xfrm>
            <a:off x="518204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A2302-9A3F-4751-80C0-59592927173E}"/>
              </a:ext>
            </a:extLst>
          </p:cNvPr>
          <p:cNvSpPr/>
          <p:nvPr/>
        </p:nvSpPr>
        <p:spPr>
          <a:xfrm>
            <a:off x="518203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5AD24-A231-4EA1-B66C-F8C4346587FD}"/>
              </a:ext>
            </a:extLst>
          </p:cNvPr>
          <p:cNvSpPr/>
          <p:nvPr/>
        </p:nvSpPr>
        <p:spPr>
          <a:xfrm>
            <a:off x="518202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CF1A-E751-410B-93FE-AD505E5FCEF7}"/>
              </a:ext>
            </a:extLst>
          </p:cNvPr>
          <p:cNvSpPr/>
          <p:nvPr/>
        </p:nvSpPr>
        <p:spPr>
          <a:xfrm>
            <a:off x="390195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AD170303-D201-494B-A958-69BD0EBB4221}"/>
              </a:ext>
            </a:extLst>
          </p:cNvPr>
          <p:cNvSpPr/>
          <p:nvPr/>
        </p:nvSpPr>
        <p:spPr>
          <a:xfrm>
            <a:off x="518202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788FC-410D-41D4-91BD-D9D4ED71A6B5}"/>
              </a:ext>
            </a:extLst>
          </p:cNvPr>
          <p:cNvSpPr/>
          <p:nvPr/>
        </p:nvSpPr>
        <p:spPr>
          <a:xfrm>
            <a:off x="3567461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1B72-B07E-4E78-B1B9-B502B9B884CC}"/>
              </a:ext>
            </a:extLst>
          </p:cNvPr>
          <p:cNvSpPr/>
          <p:nvPr/>
        </p:nvSpPr>
        <p:spPr>
          <a:xfrm>
            <a:off x="3567460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50358-4A0C-480B-ABBA-C9BA6DD021A2}"/>
              </a:ext>
            </a:extLst>
          </p:cNvPr>
          <p:cNvSpPr/>
          <p:nvPr/>
        </p:nvSpPr>
        <p:spPr>
          <a:xfrm>
            <a:off x="3567459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0A4C4-769C-437C-A1F9-8139E1310470}"/>
              </a:ext>
            </a:extLst>
          </p:cNvPr>
          <p:cNvSpPr/>
          <p:nvPr/>
        </p:nvSpPr>
        <p:spPr>
          <a:xfrm>
            <a:off x="3333262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Brace 17">
            <a:extLst>
              <a:ext uri="{FF2B5EF4-FFF2-40B4-BE49-F238E27FC236}">
                <a16:creationId xmlns:a16="http://schemas.microsoft.com/office/drawing/2014/main" id="{1565FE9D-D1AF-4B7F-8D1D-0EC5C622E912}"/>
              </a:ext>
            </a:extLst>
          </p:cNvPr>
          <p:cNvSpPr/>
          <p:nvPr/>
        </p:nvSpPr>
        <p:spPr>
          <a:xfrm>
            <a:off x="3567459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ACA33-006A-4618-980F-5266E8F11170}"/>
              </a:ext>
            </a:extLst>
          </p:cNvPr>
          <p:cNvSpPr/>
          <p:nvPr/>
        </p:nvSpPr>
        <p:spPr>
          <a:xfrm>
            <a:off x="6404338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B237F-3050-4E16-ADCF-2723896F7847}"/>
              </a:ext>
            </a:extLst>
          </p:cNvPr>
          <p:cNvSpPr/>
          <p:nvPr/>
        </p:nvSpPr>
        <p:spPr>
          <a:xfrm>
            <a:off x="6404337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1E69C-E3AE-4E26-BD2C-DDCA0F100492}"/>
              </a:ext>
            </a:extLst>
          </p:cNvPr>
          <p:cNvSpPr/>
          <p:nvPr/>
        </p:nvSpPr>
        <p:spPr>
          <a:xfrm>
            <a:off x="6404336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E7F37-0100-428C-9E47-26991CF643CE}"/>
              </a:ext>
            </a:extLst>
          </p:cNvPr>
          <p:cNvSpPr/>
          <p:nvPr/>
        </p:nvSpPr>
        <p:spPr>
          <a:xfrm>
            <a:off x="6276329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Brace 23">
            <a:extLst>
              <a:ext uri="{FF2B5EF4-FFF2-40B4-BE49-F238E27FC236}">
                <a16:creationId xmlns:a16="http://schemas.microsoft.com/office/drawing/2014/main" id="{41663155-801F-42AC-A50D-578FCE55A638}"/>
              </a:ext>
            </a:extLst>
          </p:cNvPr>
          <p:cNvSpPr/>
          <p:nvPr/>
        </p:nvSpPr>
        <p:spPr>
          <a:xfrm>
            <a:off x="6404336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17939255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7764</TotalTime>
  <Words>1087</Words>
  <Application>Microsoft Office PowerPoint</Application>
  <PresentationFormat>On-screen Show (16:9)</PresentationFormat>
  <Paragraphs>225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DIN Next LT Pro Condensed</vt:lpstr>
      <vt:lpstr>DIN Next LT Pro Light Condensed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1311</cp:revision>
  <cp:lastPrinted>2016-01-13T13:27:38Z</cp:lastPrinted>
  <dcterms:created xsi:type="dcterms:W3CDTF">2014-09-26T10:57:37Z</dcterms:created>
  <dcterms:modified xsi:type="dcterms:W3CDTF">2018-03-05T10:41:41Z</dcterms:modified>
</cp:coreProperties>
</file>