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4" r:id="rId2"/>
    <p:sldMasterId id="2147483702" r:id="rId3"/>
    <p:sldMasterId id="2147483690" r:id="rId4"/>
    <p:sldMasterId id="2147483713" r:id="rId5"/>
  </p:sldMasterIdLst>
  <p:notesMasterIdLst>
    <p:notesMasterId r:id="rId19"/>
  </p:notesMasterIdLst>
  <p:handoutMasterIdLst>
    <p:handoutMasterId r:id="rId20"/>
  </p:handoutMasterIdLst>
  <p:sldIdLst>
    <p:sldId id="294" r:id="rId6"/>
    <p:sldId id="295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</p:sldIdLst>
  <p:sldSz cx="9144000" cy="5143500" type="screen16x9"/>
  <p:notesSz cx="6858000" cy="9144000"/>
  <p:defaultTextStyle>
    <a:defPPr>
      <a:defRPr lang="en-US"/>
    </a:defPPr>
    <a:lvl1pPr marL="0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1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0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5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04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55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06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95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0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CA779C66-6F98-194C-A9B6-4997C342FF6D}">
          <p14:sldIdLst>
            <p14:sldId id="294"/>
          </p14:sldIdLst>
        </p14:section>
        <p14:section name="Agenda" id="{4A062321-5A59-4048-A684-7B8D21E8990E}">
          <p14:sldIdLst>
            <p14:sldId id="295"/>
          </p14:sldIdLst>
        </p14:section>
        <p14:section name="BDD" id="{07DD6D3A-1DA7-DD44-AB5B-13CE093C6644}">
          <p14:sldIdLst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302" userDrawn="1">
          <p15:clr>
            <a:srgbClr val="A4A3A4"/>
          </p15:clr>
        </p15:guide>
        <p15:guide id="4" orient="horz" pos="3117" userDrawn="1">
          <p15:clr>
            <a:srgbClr val="A4A3A4"/>
          </p15:clr>
        </p15:guide>
        <p15:guide id="5" pos="291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giz Türker" initials="C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B89"/>
    <a:srgbClr val="41B6E6"/>
    <a:srgbClr val="CFCFCE"/>
    <a:srgbClr val="33A9AF"/>
    <a:srgbClr val="C25252"/>
    <a:srgbClr val="DDD937"/>
    <a:srgbClr val="3C59D4"/>
    <a:srgbClr val="98B53D"/>
    <a:srgbClr val="AF434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 autoAdjust="0"/>
    <p:restoredTop sz="93713" autoAdjust="0"/>
  </p:normalViewPr>
  <p:slideViewPr>
    <p:cSldViewPr snapToGrid="0">
      <p:cViewPr varScale="1">
        <p:scale>
          <a:sx n="141" d="100"/>
          <a:sy n="141" d="100"/>
        </p:scale>
        <p:origin x="1212" y="126"/>
      </p:cViewPr>
      <p:guideLst>
        <p:guide orient="horz" pos="1050"/>
        <p:guide orient="horz" pos="302"/>
        <p:guide orient="horz" pos="3117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7FD8-3C79-8D45-A2C8-4B6BBD51E2EE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CB825-4BC3-FA47-991F-83E99ADE5F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06.03.2018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2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851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27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70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12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55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19997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404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02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Bild 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0"/>
            <a:ext cx="9144000" cy="514985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0" name="Text Placeholder 16"/>
          <p:cNvSpPr txBox="1">
            <a:spLocks/>
          </p:cNvSpPr>
          <p:nvPr userDrawn="1"/>
        </p:nvSpPr>
        <p:spPr>
          <a:xfrm>
            <a:off x="0" y="2507702"/>
            <a:ext cx="9144000" cy="388134"/>
          </a:xfrm>
          <a:prstGeom prst="rect">
            <a:avLst/>
          </a:prstGeom>
        </p:spPr>
        <p:txBody>
          <a:bodyPr anchor="ctr" anchorCtr="1"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4800" b="0" i="0" kern="1200" baseline="0">
                <a:solidFill>
                  <a:schemeClr val="bg1"/>
                </a:solidFill>
                <a:effectLst/>
                <a:latin typeface="DIN Next LT Pro Condensed" charset="0"/>
                <a:ea typeface="DIN Next LT Pro Condensed" charset="0"/>
                <a:cs typeface="DIN Next LT Pro Condensed" charset="0"/>
              </a:defRPr>
            </a:lvl1pPr>
            <a:lvl2pPr marL="457206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4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2pPr>
            <a:lvl3pPr marL="914411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0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3pPr>
            <a:lvl4pPr marL="137161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4pPr>
            <a:lvl5pPr marL="182882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 lang="de-DE" sz="1200">
              <a:solidFill>
                <a:schemeClr val="bg1"/>
              </a:solidFill>
              <a:latin typeface="DIN Next LT Pro Condensed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51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6703200" cy="31644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600" baseline="0"/>
            </a:lvl1pPr>
            <a:lvl2pPr marL="342835" indent="0">
              <a:buClr>
                <a:schemeClr val="tx2"/>
              </a:buClr>
              <a:buFontTx/>
              <a:buNone/>
              <a:defRPr sz="1400" baseline="0"/>
            </a:lvl2pPr>
            <a:lvl3pPr marL="685672" indent="0">
              <a:buClr>
                <a:schemeClr val="tx2"/>
              </a:buClr>
              <a:buFontTx/>
              <a:buNone/>
              <a:defRPr sz="1200" baseline="0"/>
            </a:lvl3pPr>
            <a:lvl4pPr marL="1028507" indent="0">
              <a:buClr>
                <a:schemeClr val="tx2"/>
              </a:buClr>
              <a:buFontTx/>
              <a:buNone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07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5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3495045" y="1464670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48965" y="1461462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8" name="Gerade Verbindung 27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958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(s)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27902" y="1457343"/>
            <a:ext cx="2289273" cy="3164400"/>
          </a:xfrm>
          <a:prstGeom prst="rect">
            <a:avLst/>
          </a:prstGeom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600" cap="all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fifth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sixth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seventh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eighth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ninth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tenth</a:t>
            </a:r>
            <a:r>
              <a:rPr lang="de-DE" dirty="0"/>
              <a:t> Chapter</a:t>
            </a:r>
          </a:p>
        </p:txBody>
      </p:sp>
      <p:grpSp>
        <p:nvGrpSpPr>
          <p:cNvPr id="2" name="Gruppierung 1"/>
          <p:cNvGrpSpPr/>
          <p:nvPr userDrawn="1"/>
        </p:nvGrpSpPr>
        <p:grpSpPr>
          <a:xfrm>
            <a:off x="1223963" y="1703782"/>
            <a:ext cx="6700187" cy="2889447"/>
            <a:chOff x="3620386" y="1597462"/>
            <a:chExt cx="4303764" cy="2889447"/>
          </a:xfrm>
        </p:grpSpPr>
        <p:cxnSp>
          <p:nvCxnSpPr>
            <p:cNvPr id="7" name="Gerade Verbindung 6"/>
            <p:cNvCxnSpPr/>
            <p:nvPr userDrawn="1"/>
          </p:nvCxnSpPr>
          <p:spPr>
            <a:xfrm>
              <a:off x="3626169" y="1597462"/>
              <a:ext cx="4297402" cy="0"/>
            </a:xfrm>
            <a:prstGeom prst="line">
              <a:avLst/>
            </a:prstGeom>
            <a:ln w="63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3626748" y="1917980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>
            <a:xfrm>
              <a:off x="3623278" y="224191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3623856" y="256243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3623278" y="288158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3623856" y="320210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3620386" y="3526038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3620964" y="3846556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3620964" y="4166391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3621542" y="4486909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-6350"/>
            <a:ext cx="9144000" cy="514985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1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15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3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455623"/>
            <a:ext cx="9143999" cy="3687877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22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1218711" y="1455623"/>
            <a:ext cx="6700337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60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0028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6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24" hasCustomPrompt="1"/>
          </p:nvPr>
        </p:nvSpPr>
        <p:spPr>
          <a:xfrm>
            <a:off x="3490674" y="1456768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25" hasCustomPrompt="1"/>
          </p:nvPr>
        </p:nvSpPr>
        <p:spPr>
          <a:xfrm>
            <a:off x="5750184" y="1457913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7" name="Gerade Verbindung 26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32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4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8" r:id="rId2"/>
    <p:sldLayoutId id="2147483689" r:id="rId3"/>
    <p:sldLayoutId id="2147483708" r:id="rId4"/>
    <p:sldLayoutId id="2147483710" r:id="rId5"/>
    <p:sldLayoutId id="2147483711" r:id="rId6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  <p:sldLayoutId id="2147483709" r:id="rId4"/>
    <p:sldLayoutId id="2147483712" r:id="rId5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7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main/java/pd/workshop/resthateoas/web/RestExceptionHandler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main/java/pd/workshop/resthateoas/config/BaseConfiguratio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workshop-starter/pom.x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markojevtic/spring-boot-workshop/blob/master/workshop-starter/src/main/java/pd/worshopstarter/WorkshopConfiguration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actuator-swagger/src/main/java/pd/workshop/web/GreetingResource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markojevtic/spring-boot-workshop/blob/master/actuator-swagger/src/main/java/pd/workshop/web/MessageDTO.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-GET/http-decision-diagram/blob/master/doc/README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test/java/pd/workshop/resthateoas/web/UserRestWebMvcTest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markojevtic/spring-boot-workshop/blob/master/rest-hateoas/src/test/java/pd/workshop/resthateoas/web/UserRestSpringTest.jav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main/java/pd/workshop/resthateoas/web/UserRest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" b="91"/>
          <a:stretch>
            <a:fillRect/>
          </a:stretch>
        </p:blipFill>
        <p:spPr/>
      </p:pic>
      <p:sp>
        <p:nvSpPr>
          <p:cNvPr id="12" name="Rectangle 9"/>
          <p:cNvSpPr/>
          <p:nvPr/>
        </p:nvSpPr>
        <p:spPr>
          <a:xfrm>
            <a:off x="0" y="0"/>
            <a:ext cx="2476800" cy="51435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dirty="0">
              <a:latin typeface="DIN Next LT Pro Condensed" charset="0"/>
              <a:ea typeface="DIN Next LT Pro Condensed" charset="0"/>
              <a:cs typeface="DIN Next LT Pro Condensed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882985"/>
            <a:ext cx="2479729" cy="414989"/>
          </a:xfrm>
          <a:prstGeom prst="rect">
            <a:avLst/>
          </a:prstGeom>
        </p:spPr>
        <p:txBody>
          <a:bodyPr/>
          <a:lstStyle>
            <a:lvl1pPr algn="ctr" defTabSz="6856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baseline="0">
                <a:solidFill>
                  <a:schemeClr val="bg1"/>
                </a:solidFill>
                <a:latin typeface="DIN Next LT Pro Condensed" charset="0"/>
                <a:ea typeface="+mj-ea"/>
                <a:cs typeface="DIN Next LT Pro Light Condensed" charset="0"/>
              </a:defRPr>
            </a:lvl1pPr>
          </a:lstStyle>
          <a:p>
            <a:r>
              <a:rPr lang="de-DE" sz="2600" dirty="0"/>
              <a:t>SPRING hateoas</a:t>
            </a:r>
          </a:p>
        </p:txBody>
      </p:sp>
      <p:sp>
        <p:nvSpPr>
          <p:cNvPr id="14" name="Textplatzhalter 53"/>
          <p:cNvSpPr txBox="1">
            <a:spLocks/>
          </p:cNvSpPr>
          <p:nvPr/>
        </p:nvSpPr>
        <p:spPr>
          <a:xfrm>
            <a:off x="0" y="2481054"/>
            <a:ext cx="2476800" cy="878519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de-DE" dirty="0"/>
          </a:p>
        </p:txBody>
      </p:sp>
      <p:cxnSp>
        <p:nvCxnSpPr>
          <p:cNvPr id="15" name="Straight Connector 3"/>
          <p:cNvCxnSpPr/>
          <p:nvPr/>
        </p:nvCxnSpPr>
        <p:spPr>
          <a:xfrm flipV="1">
            <a:off x="234019" y="2367999"/>
            <a:ext cx="20016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53">
            <a:extLst>
              <a:ext uri="{FF2B5EF4-FFF2-40B4-BE49-F238E27FC236}">
                <a16:creationId xmlns:a16="http://schemas.microsoft.com/office/drawing/2014/main" id="{1B7F6F4B-0F3F-4FC1-B37F-349DBCCA595D}"/>
              </a:ext>
            </a:extLst>
          </p:cNvPr>
          <p:cNvSpPr txBox="1">
            <a:spLocks/>
          </p:cNvSpPr>
          <p:nvPr/>
        </p:nvSpPr>
        <p:spPr>
          <a:xfrm>
            <a:off x="0" y="2481054"/>
            <a:ext cx="2476800" cy="1068058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DIN Next LT Pro Condensed" charset="0"/>
                <a:cs typeface="DIN Next LT Pro Condensed" charset="0"/>
              </a:rPr>
              <a:t>RESTful API with </a:t>
            </a:r>
          </a:p>
          <a:p>
            <a:r>
              <a:rPr lang="en-US" dirty="0">
                <a:ea typeface="DIN Next LT Pro Condensed" charset="0"/>
                <a:cs typeface="DIN Next LT Pro Condensed" charset="0"/>
              </a:rPr>
              <a:t>Spring Boot and HATEOAS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944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convert exceptions to http status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Exception handlers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There is a few approaches to map exception to HTTP status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The simplest way with annotating exception @</a:t>
            </a:r>
            <a:r>
              <a:rPr lang="en-US" sz="1400" dirty="0" err="1"/>
              <a:t>ResponseStatus</a:t>
            </a: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Create controller advice @</a:t>
            </a:r>
            <a:r>
              <a:rPr lang="en-US" sz="1400" dirty="0" err="1"/>
              <a:t>ControllerAdvice</a:t>
            </a:r>
            <a:r>
              <a:rPr lang="en-US" sz="1400" dirty="0"/>
              <a:t>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Use @</a:t>
            </a:r>
            <a:r>
              <a:rPr lang="en-US" sz="1400" dirty="0" err="1"/>
              <a:t>ControllerAdvice</a:t>
            </a:r>
            <a:r>
              <a:rPr lang="en-US" sz="1400" dirty="0"/>
              <a:t> ( by package, annotation )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@</a:t>
            </a:r>
            <a:r>
              <a:rPr lang="en-US" sz="1400" dirty="0" err="1"/>
              <a:t>ExceptionHandler</a:t>
            </a:r>
            <a:r>
              <a:rPr lang="en-US" sz="1400" dirty="0"/>
              <a:t>( </a:t>
            </a:r>
            <a:r>
              <a:rPr lang="en-US" sz="1400" dirty="0" err="1"/>
              <a:t>targetexception.class</a:t>
            </a:r>
            <a:r>
              <a:rPr lang="en-US" sz="1400" dirty="0"/>
              <a:t> ) to handle given type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Example: </a:t>
            </a:r>
            <a:r>
              <a:rPr lang="en-US" sz="1400" dirty="0" err="1">
                <a:hlinkClick r:id="rId3"/>
              </a:rPr>
              <a:t>RestExceptionHandler</a:t>
            </a: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Create  @</a:t>
            </a:r>
            <a:r>
              <a:rPr lang="en-US" sz="1400" dirty="0" err="1"/>
              <a:t>ExceptionHandler</a:t>
            </a:r>
            <a:r>
              <a:rPr lang="en-US" sz="1400" dirty="0"/>
              <a:t> method inside of controller.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Introduce </a:t>
            </a:r>
            <a:r>
              <a:rPr lang="en-US" sz="1400" dirty="0" err="1"/>
              <a:t>ErrorDTO</a:t>
            </a:r>
            <a:r>
              <a:rPr lang="en-US" sz="1400" dirty="0"/>
              <a:t> in order to provide better error payload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In performance critical API try to minimize  exception usage.</a:t>
            </a:r>
            <a:r>
              <a:rPr lang="en-US" dirty="0"/>
              <a:t> 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251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write dto/entity converters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Dto converters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DTO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It’s not real duplication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DTO protects API from changes in domain and vice versa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Help in case of versioning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Converter provide DTO &lt;-&gt; Entity conversion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Register conversion service bean in configuration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DefaultConversionService</a:t>
            </a:r>
            <a:r>
              <a:rPr lang="en-US" dirty="0"/>
              <a:t> </a:t>
            </a:r>
            <a:endParaRPr lang="en-US" sz="1600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should be @Primary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Configuration example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at least one converter component ( extends Converter&lt;S,R&gt;)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870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REST API DOCS library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API DOcumentation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REST API should be well documented, nowadays we have many libraries help us to do it: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Swagger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Spring Rest Doc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Etc.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Setup swagger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Include dependency in </a:t>
            </a:r>
            <a:r>
              <a:rPr lang="en-US" sz="1200" dirty="0">
                <a:hlinkClick r:id="rId3"/>
              </a:rPr>
              <a:t>pom.xml</a:t>
            </a:r>
            <a:r>
              <a:rPr lang="en-US" sz="1200" dirty="0"/>
              <a:t> 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200" b="1" dirty="0" err="1">
                <a:solidFill>
                  <a:srgbClr val="000080"/>
                </a:solidFill>
                <a:latin typeface="Source Code Pro"/>
              </a:rPr>
              <a:t>groupId</a:t>
            </a:r>
            <a:r>
              <a:rPr lang="en-US" altLang="en-US" sz="1200" b="1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io.springfox</a:t>
            </a:r>
            <a:endParaRPr lang="en-US" altLang="en-US" sz="1200" dirty="0">
              <a:solidFill>
                <a:srgbClr val="000000"/>
              </a:solidFill>
              <a:latin typeface="Source Code Pro"/>
            </a:endParaRP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2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: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springfox-swagger2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2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200" b="1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springfox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-swagger-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ui</a:t>
            </a:r>
            <a:endParaRPr lang="en-US" altLang="en-US" sz="1200" dirty="0">
              <a:solidFill>
                <a:srgbClr val="000000"/>
              </a:solidFill>
              <a:latin typeface="Source Code Pro"/>
            </a:endParaRP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200" dirty="0">
                <a:solidFill>
                  <a:srgbClr val="000000"/>
                </a:solidFill>
              </a:rPr>
              <a:t>Configure put annotation </a:t>
            </a:r>
            <a:r>
              <a:rPr lang="en-US" altLang="en-US" sz="1200" dirty="0">
                <a:solidFill>
                  <a:srgbClr val="808000"/>
                </a:solidFill>
                <a:latin typeface="Source Code Pro"/>
              </a:rPr>
              <a:t>@EnableSwagger2</a:t>
            </a:r>
            <a:r>
              <a:rPr lang="en-US" altLang="en-US" sz="1200" dirty="0">
                <a:solidFill>
                  <a:srgbClr val="000000"/>
                </a:solidFill>
              </a:rPr>
              <a:t> add Docket bean in a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  <a:hlinkClick r:id="rId4"/>
              </a:rPr>
              <a:t>WebMmvConfigurer</a:t>
            </a:r>
            <a:endParaRPr lang="en-US" altLang="en-US" sz="1400" dirty="0">
              <a:solidFill>
                <a:srgbClr val="808000"/>
              </a:solidFill>
              <a:latin typeface="Source Code Pro"/>
            </a:endParaRPr>
          </a:p>
          <a:p>
            <a:pPr lvl="1" fontAlgn="base">
              <a:buClr>
                <a:schemeClr val="tx2"/>
              </a:buClr>
            </a:pPr>
            <a:r>
              <a:rPr lang="en-US" altLang="en-US" sz="1400" dirty="0">
                <a:solidFill>
                  <a:srgbClr val="808000"/>
                </a:solidFill>
                <a:latin typeface="Source Code Pro"/>
              </a:rPr>
              <a:t>	</a:t>
            </a:r>
            <a:r>
              <a:rPr lang="en-US" altLang="en-US" sz="1200" dirty="0">
                <a:solidFill>
                  <a:srgbClr val="808000"/>
                </a:solidFill>
                <a:latin typeface="Source Code Pro"/>
              </a:rPr>
              <a:t>@Bean</a:t>
            </a:r>
            <a:endParaRPr lang="en-US" altLang="en-US" sz="1200" b="1" dirty="0">
              <a:solidFill>
                <a:srgbClr val="000080"/>
              </a:solidFill>
              <a:latin typeface="Source Code Pro"/>
            </a:endParaRPr>
          </a:p>
          <a:p>
            <a:pPr lvl="2" fontAlgn="base">
              <a:buClr>
                <a:schemeClr val="tx2"/>
              </a:buClr>
            </a:pP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public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Docket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api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{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return new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Docket( DocumentationType.</a:t>
            </a:r>
            <a:r>
              <a:rPr lang="en-US" altLang="en-US" sz="1200" b="1" i="1" dirty="0">
                <a:solidFill>
                  <a:srgbClr val="660E7A"/>
                </a:solidFill>
                <a:latin typeface="Source Code Pro"/>
              </a:rPr>
              <a:t>SWAGGER_2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</a:t>
            </a:r>
          </a:p>
          <a:p>
            <a:pPr lvl="2" fontAlgn="base">
              <a:buClr>
                <a:schemeClr val="tx2"/>
              </a:buClr>
            </a:pP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	.select().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apis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RequestHandlerSelectors.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any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</a:p>
          <a:p>
            <a:pPr lvl="2" fontAlgn="base">
              <a:buClr>
                <a:schemeClr val="tx2"/>
              </a:buClr>
            </a:pP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	.paths(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PathSelectors.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any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.build();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8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SWAGGER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API DOcumentation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After Swagger setup, it provides minimal documentation: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Available REST endpoints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Methods per rest points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Response/request models info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 providing more information about endpoints and models we use swagger annotation: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Documenting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endpoint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document resource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ApiOperation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ApiResponse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document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Documenting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model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ApiModel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document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ApiModelProperty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document property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SwaggerUI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http://localhost:8080/swagger-ui.html</a:t>
            </a:r>
          </a:p>
        </p:txBody>
      </p:sp>
    </p:spTree>
    <p:extLst>
      <p:ext uri="{BB962C8B-B14F-4D97-AF65-F5344CB8AC3E}">
        <p14:creationId xmlns:p14="http://schemas.microsoft.com/office/powerpoint/2010/main" val="114267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err="1"/>
              <a:t>contents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1134990" y="1457343"/>
            <a:ext cx="6775180" cy="3164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REStful API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Testing restful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Rest controller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Exception and http status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Converters and DTOs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HATEOAS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6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design clean restful api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REStful API design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 resource naming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nouns instead of verbs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plurals, but in case of relation singular noun is acceptable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Describe resource functionality with HTTP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GET - Used to retrieve a representation of a resource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POST - Used to create new resources and sub-resources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PUT - Used to update/replace existing resources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PATCH - Used to partial update existing resources (?)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DELETE - Used to delete existing resources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HTTP status codes ( </a:t>
            </a:r>
            <a:r>
              <a:rPr lang="en-US" u="sng" dirty="0">
                <a:hlinkClick r:id="rId3"/>
              </a:rPr>
              <a:t>diagram</a:t>
            </a:r>
            <a:r>
              <a:rPr lang="en-US" dirty="0"/>
              <a:t> )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2xx - OK/successful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4xx - Client errors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5xx - Server errors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error payloads - convert exception to error payload.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filtering, pagination and sorting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HATEOAS for better navigation.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API versioning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84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EXample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REStful API design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6E9BABC-5818-4AA6-A769-3A29475F7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690070"/>
              </p:ext>
            </p:extLst>
          </p:nvPr>
        </p:nvGraphicFramePr>
        <p:xfrm>
          <a:off x="289776" y="1300767"/>
          <a:ext cx="8210280" cy="330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80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524080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524080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524080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2113960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4096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4859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642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4859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642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642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33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FILTERING example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REStful API design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348365-658B-430F-ABE4-809D0E5F9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86025"/>
              </p:ext>
            </p:extLst>
          </p:nvPr>
        </p:nvGraphicFramePr>
        <p:xfrm>
          <a:off x="368241" y="1241126"/>
          <a:ext cx="8106058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411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398647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46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start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How to 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Create new project with start.spring.io</a:t>
            </a:r>
            <a:endParaRPr lang="de-DE" altLang="en-US" sz="1400" dirty="0">
              <a:solidFill>
                <a:srgbClr val="000000"/>
              </a:solidFill>
              <a:latin typeface="Source Code Pro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4C991-9F6F-4CF0-A531-6939C531E2A8}"/>
              </a:ext>
            </a:extLst>
          </p:cNvPr>
          <p:cNvSpPr/>
          <p:nvPr/>
        </p:nvSpPr>
        <p:spPr>
          <a:xfrm>
            <a:off x="1128488" y="3617963"/>
            <a:ext cx="678168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In existing project include dependency:</a:t>
            </a:r>
          </a:p>
          <a:p>
            <a:pPr lvl="1" fontAlgn="base">
              <a:buClr>
                <a:schemeClr val="tx2"/>
              </a:buClr>
            </a:pPr>
            <a:r>
              <a:rPr lang="de-DE" sz="1400" dirty="0"/>
              <a:t>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</a:t>
            </a:r>
            <a:r>
              <a:rPr lang="en-US" altLang="en-US" sz="1400" b="1" dirty="0">
                <a:solidFill>
                  <a:srgbClr val="000080"/>
                </a:solidFill>
                <a:latin typeface="Source Code Pro"/>
              </a:rPr>
              <a:t>dependency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&lt;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groupId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org.springframework.boot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groupId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&lt;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&gt;spring-boot-starter-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hateoas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400" b="1" dirty="0">
                <a:solidFill>
                  <a:srgbClr val="000080"/>
                </a:solidFill>
                <a:latin typeface="Source Code Pro"/>
              </a:rPr>
              <a:t>dependency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endParaRPr lang="de-DE" altLang="en-US" sz="1400" dirty="0">
              <a:solidFill>
                <a:srgbClr val="000000"/>
              </a:solidFill>
              <a:latin typeface="Source Code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5BE56-567F-420A-B744-D8C58FD48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4" y="1506658"/>
            <a:ext cx="4984124" cy="21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test spring restful api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Testing restful api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Test class should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@RunWith( SpringRunner.class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WebAppConfiguration</a:t>
            </a:r>
            <a:r>
              <a:rPr lang="en-US" sz="1400" dirty="0"/>
              <a:t> - provide web app configuration needed for some component(i.e. Link builder).</a:t>
            </a:r>
            <a:endParaRPr lang="de-DE" altLang="en-US" sz="1400" dirty="0">
              <a:solidFill>
                <a:srgbClr val="000000"/>
              </a:solidFill>
            </a:endParaRP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@WebMvcTest or @SpringTest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@WebMvcTest – provides MockMvc bean, but not all beans from appliction context. </a:t>
            </a:r>
            <a:r>
              <a:rPr lang="de-DE" altLang="en-US" sz="1400" dirty="0">
                <a:solidFill>
                  <a:srgbClr val="000000"/>
                </a:solidFill>
                <a:hlinkClick r:id="rId3"/>
              </a:rPr>
              <a:t>Example</a:t>
            </a:r>
            <a:r>
              <a:rPr lang="de-DE" altLang="en-US" sz="1400" dirty="0">
                <a:solidFill>
                  <a:srgbClr val="000000"/>
                </a:solidFill>
              </a:rPr>
              <a:t>.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@SrpingTest -  provide all beans from application context, but you have initialize MockMvc. </a:t>
            </a:r>
            <a:r>
              <a:rPr lang="de-DE" altLang="en-US" sz="1400" dirty="0">
                <a:solidFill>
                  <a:srgbClr val="000000"/>
                </a:solidFill>
                <a:hlinkClick r:id="rId4"/>
              </a:rPr>
              <a:t>Example</a:t>
            </a:r>
            <a:r>
              <a:rPr lang="de-DE" altLang="en-US" sz="1400" dirty="0">
                <a:solidFill>
                  <a:srgbClr val="000000"/>
                </a:solidFill>
              </a:rPr>
              <a:t>.</a:t>
            </a:r>
          </a:p>
          <a:p>
            <a:pPr fontAlgn="base">
              <a:buClr>
                <a:schemeClr val="tx2"/>
              </a:buClr>
            </a:pPr>
            <a:endParaRPr lang="de-DE" altLang="en-US" sz="1400" dirty="0">
              <a:solidFill>
                <a:srgbClr val="000000"/>
              </a:solidFill>
            </a:endParaRP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6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test spring restful api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Testing restful api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76098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Writing test methods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MockMvc – fluent API for calling REST api without running server and result assertation.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MockMvcRequestBuilders – static factories: get, post, put, patch, delete for relevant http methods.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MockMvcResultMatchers – result matchers for status, content, jsonPath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JsonPathResultMatchers – assertation for json attibutes </a:t>
            </a:r>
          </a:p>
          <a:p>
            <a:pPr lvl="1" fontAlgn="base">
              <a:buClr>
                <a:schemeClr val="tx2"/>
              </a:buClr>
            </a:pPr>
            <a:endParaRPr lang="en-US" altLang="en-US" sz="1400" b="1" dirty="0">
              <a:solidFill>
                <a:srgbClr val="660E7A"/>
              </a:solidFill>
              <a:latin typeface="Source Code Pro"/>
            </a:endParaRPr>
          </a:p>
          <a:p>
            <a:pPr lvl="1" fontAlgn="base">
              <a:buClr>
                <a:schemeClr val="tx2"/>
              </a:buClr>
            </a:pPr>
            <a:r>
              <a:rPr lang="en-US" altLang="en-US" sz="1200" b="1" dirty="0" err="1">
                <a:solidFill>
                  <a:srgbClr val="660E7A"/>
                </a:solidFill>
                <a:latin typeface="Source Code Pro"/>
              </a:rPr>
              <a:t>mvc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.perform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i="1" dirty="0">
                <a:solidFill>
                  <a:srgbClr val="000000"/>
                </a:solidFill>
                <a:latin typeface="Source Code Pro"/>
              </a:rPr>
              <a:t>post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UserRest.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createLink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toUri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.accept( MediaType.</a:t>
            </a:r>
            <a:r>
              <a:rPr lang="en-US" altLang="en-US" sz="1200" b="1" i="1" dirty="0">
                <a:solidFill>
                  <a:srgbClr val="660E7A"/>
                </a:solidFill>
                <a:latin typeface="Source Code Pro"/>
              </a:rPr>
              <a:t>APPLICATION_JSON_UTF8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contentType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MediaType.</a:t>
            </a:r>
            <a:r>
              <a:rPr lang="en-US" altLang="en-US" sz="1200" b="1" i="1" dirty="0">
                <a:solidFill>
                  <a:srgbClr val="660E7A"/>
                </a:solidFill>
                <a:latin typeface="Source Code Pro"/>
              </a:rPr>
              <a:t>APPLICATION_JSON_UTF8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.content( </a:t>
            </a:r>
            <a:r>
              <a:rPr lang="en-US" altLang="en-US" sz="1200" b="1" dirty="0" err="1">
                <a:solidFill>
                  <a:srgbClr val="660E7A"/>
                </a:solidFill>
                <a:latin typeface="Source Code Pro"/>
              </a:rPr>
              <a:t>mapper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.writeValueAsString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userDTO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) 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andExpect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i="1" dirty="0">
                <a:solidFill>
                  <a:srgbClr val="000000"/>
                </a:solidFill>
                <a:latin typeface="Source Code Pro"/>
              </a:rPr>
              <a:t>status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isOk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andExpect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jsonPath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b="1" dirty="0">
                <a:solidFill>
                  <a:srgbClr val="008000"/>
                </a:solidFill>
                <a:latin typeface="Source Code Pro"/>
              </a:rPr>
              <a:t>"$.</a:t>
            </a:r>
            <a:r>
              <a:rPr lang="en-US" altLang="en-US" sz="1200" b="1" dirty="0" err="1">
                <a:solidFill>
                  <a:srgbClr val="008000"/>
                </a:solidFill>
                <a:latin typeface="Source Code Pro"/>
              </a:rPr>
              <a:t>userId</a:t>
            </a:r>
            <a:r>
              <a:rPr lang="en-US" altLang="en-US" sz="1200" b="1" dirty="0">
                <a:solidFill>
                  <a:srgbClr val="008000"/>
                </a:solidFill>
                <a:latin typeface="Source Code Pro"/>
              </a:rPr>
              <a:t>"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).value(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userDTO.getUserId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 ));</a:t>
            </a:r>
            <a:endParaRPr lang="de-DE" altLang="en-US" sz="1200" dirty="0">
              <a:solidFill>
                <a:srgbClr val="000000"/>
              </a:solidFill>
            </a:endParaRP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altLang="en-US" sz="1400" dirty="0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6957E70-9DF8-4561-9BD7-2BFDEACE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4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write rest controller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 controller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Create controller class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package: resource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RestController</a:t>
            </a: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 value = "/users", produces = APPLICATION_JSON )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Provide resource functionality by implementing class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 method = GET )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= GET, POST, PUT, PATCH, DELETE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Or @</a:t>
            </a:r>
            <a:r>
              <a:rPr lang="en-US" sz="1400" dirty="0" err="1"/>
              <a:t>GetMapping</a:t>
            </a:r>
            <a:r>
              <a:rPr lang="en-US" sz="1400" dirty="0"/>
              <a:t>, @</a:t>
            </a:r>
            <a:r>
              <a:rPr lang="en-US" sz="1400" dirty="0" err="1"/>
              <a:t>PostMapping</a:t>
            </a:r>
            <a:r>
              <a:rPr lang="en-US" sz="1400" dirty="0"/>
              <a:t>, etc..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arguments annotation: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PathVariable</a:t>
            </a:r>
            <a:r>
              <a:rPr lang="en-US" sz="1400" dirty="0"/>
              <a:t> – extract argument from path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RequstBody</a:t>
            </a:r>
            <a:r>
              <a:rPr lang="en-US" sz="1400" dirty="0"/>
              <a:t> – </a:t>
            </a:r>
            <a:r>
              <a:rPr lang="en-US" sz="1400" dirty="0" err="1"/>
              <a:t>exteract</a:t>
            </a:r>
            <a:r>
              <a:rPr lang="en-US" sz="1400" dirty="0"/>
              <a:t> argument from request body.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Provide sub-resource in new controller class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should return Response entity with appropriate HTTP status code.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Example: </a:t>
            </a:r>
            <a:r>
              <a:rPr lang="en-US" sz="1400" dirty="0" err="1">
                <a:hlinkClick r:id="rId3"/>
              </a:rPr>
              <a:t>UserRest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91913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r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 + 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12301</TotalTime>
  <Words>976</Words>
  <Application>Microsoft Office PowerPoint</Application>
  <PresentationFormat>On-screen Show (16:9)</PresentationFormat>
  <Paragraphs>175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Consolas</vt:lpstr>
      <vt:lpstr>DIN Next LT Pro Condensed</vt:lpstr>
      <vt:lpstr>DIN Next LT Pro Light Condensed</vt:lpstr>
      <vt:lpstr>Source Code Pro</vt:lpstr>
      <vt:lpstr>Wingdings</vt:lpstr>
      <vt:lpstr>Dividers</vt:lpstr>
      <vt:lpstr>Image</vt:lpstr>
      <vt:lpstr>Text</vt:lpstr>
      <vt:lpstr>Text + Image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Marko Jevtic</cp:lastModifiedBy>
  <cp:revision>1365</cp:revision>
  <cp:lastPrinted>2016-01-13T13:27:38Z</cp:lastPrinted>
  <dcterms:created xsi:type="dcterms:W3CDTF">2014-09-26T10:57:37Z</dcterms:created>
  <dcterms:modified xsi:type="dcterms:W3CDTF">2018-03-06T12:07:44Z</dcterms:modified>
</cp:coreProperties>
</file>