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5" r:id="rId26"/>
    <p:sldId id="286" r:id="rId27"/>
    <p:sldId id="287" r:id="rId28"/>
    <p:sldId id="288" r:id="rId29"/>
    <p:sldId id="289" r:id="rId30"/>
    <p:sldId id="290" r:id="rId31"/>
    <p:sldId id="291" r:id="rId32"/>
    <p:sldId id="27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B6D3-918F-49F0-912C-607450607D50}">
          <p14:sldIdLst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6"/>
            <p14:sldId id="264"/>
            <p14:sldId id="265"/>
            <p14:sldId id="269"/>
            <p14:sldId id="270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72"/>
            <p14:sldId id="273"/>
            <p14:sldId id="27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Popups" id="{0E31B68C-B07E-4497-B09D-B16B0C92DA63}">
          <p14:sldIdLst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1F"/>
    <a:srgbClr val="B9CB1E"/>
    <a:srgbClr val="DACF1C"/>
    <a:srgbClr val="E6B91E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81</c:v>
                </c:pt>
                <c:pt idx="2">
                  <c:v>674</c:v>
                </c:pt>
                <c:pt idx="3">
                  <c:v>4618</c:v>
                </c:pt>
                <c:pt idx="4">
                  <c:v>83433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0-4752-9BA7-CCA5F0591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</c:v>
                </c:pt>
                <c:pt idx="1">
                  <c:v>252</c:v>
                </c:pt>
                <c:pt idx="2">
                  <c:v>1250</c:v>
                </c:pt>
                <c:pt idx="3">
                  <c:v>11201</c:v>
                </c:pt>
                <c:pt idx="4">
                  <c:v>112919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0-4752-9BA7-CCA5F059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576248"/>
        <c:axId val="415576576"/>
      </c:lineChart>
      <c:catAx>
        <c:axId val="415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576"/>
        <c:crosses val="autoZero"/>
        <c:auto val="1"/>
        <c:lblAlgn val="ctr"/>
        <c:lblOffset val="100"/>
        <c:noMultiLvlLbl val="0"/>
      </c:catAx>
      <c:valAx>
        <c:axId val="4155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248"/>
        <c:crosses val="autoZero"/>
        <c:crossBetween val="between"/>
      </c:valAx>
      <c:spPr>
        <a:noFill/>
        <a:ln>
          <a:noFill/>
        </a:ln>
        <a:effectLst>
          <a:softEdge rad="57150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29903" y="1342"/>
          <a:ext cx="2504333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Circular wiring(dependency)</a:t>
          </a:r>
        </a:p>
      </dsp:txBody>
      <dsp:txXfrm>
        <a:off x="319313" y="1342"/>
        <a:ext cx="1925514" cy="578819"/>
      </dsp:txXfrm>
    </dsp:sp>
    <dsp:sp modelId="{C0DBC5A4-16C7-45DD-894E-FFFE88D9070B}">
      <dsp:nvSpPr>
        <dsp:cNvPr id="0" name=""/>
        <dsp:cNvSpPr/>
      </dsp:nvSpPr>
      <dsp:spPr>
        <a:xfrm>
          <a:off x="2346120" y="5054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or more beans are directly or indirectly depend on each other . Try to analyze flow and to decouple them</a:t>
          </a:r>
        </a:p>
      </dsp:txBody>
      <dsp:txXfrm>
        <a:off x="2586330" y="50541"/>
        <a:ext cx="6734347" cy="480419"/>
      </dsp:txXfrm>
    </dsp:sp>
    <dsp:sp modelId="{5A122CC2-8D8A-4245-B6A3-998221FEE5F2}">
      <dsp:nvSpPr>
        <dsp:cNvPr id="0" name=""/>
        <dsp:cNvSpPr/>
      </dsp:nvSpPr>
      <dsp:spPr>
        <a:xfrm>
          <a:off x="29903" y="661196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with too many methods</a:t>
          </a:r>
        </a:p>
      </dsp:txBody>
      <dsp:txXfrm>
        <a:off x="319313" y="661196"/>
        <a:ext cx="1879918" cy="578819"/>
      </dsp:txXfrm>
    </dsp:sp>
    <dsp:sp modelId="{45B422AB-76CA-4832-AD15-CB8D13F0CCB2}">
      <dsp:nvSpPr>
        <dsp:cNvPr id="0" name=""/>
        <dsp:cNvSpPr/>
      </dsp:nvSpPr>
      <dsp:spPr>
        <a:xfrm>
          <a:off x="2300524" y="710395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method has to many method, it’s obvious that it does more than one things. </a:t>
          </a:r>
          <a:r>
            <a:rPr lang="en-US" sz="1400" b="0" i="0" u="none" kern="1200" dirty="0"/>
            <a:t>Break</a:t>
          </a:r>
          <a:r>
            <a:rPr lang="en-US" sz="1400" kern="1200" dirty="0"/>
            <a:t> it into two or more smaller interfaces (I)</a:t>
          </a:r>
        </a:p>
      </dsp:txBody>
      <dsp:txXfrm>
        <a:off x="2540734" y="710395"/>
        <a:ext cx="6734347" cy="480419"/>
      </dsp:txXfrm>
    </dsp:sp>
    <dsp:sp modelId="{90F6141F-E1FF-4719-B68A-AEA1AB932F2A}">
      <dsp:nvSpPr>
        <dsp:cNvPr id="0" name=""/>
        <dsp:cNvSpPr/>
      </dsp:nvSpPr>
      <dsp:spPr>
        <a:xfrm>
          <a:off x="29903" y="1321049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wiring</a:t>
          </a:r>
        </a:p>
      </dsp:txBody>
      <dsp:txXfrm>
        <a:off x="319313" y="1321049"/>
        <a:ext cx="1879918" cy="578819"/>
      </dsp:txXfrm>
    </dsp:sp>
    <dsp:sp modelId="{75CA920A-93F5-4FD4-B82A-DD758C4FFF0E}">
      <dsp:nvSpPr>
        <dsp:cNvPr id="0" name=""/>
        <dsp:cNvSpPr/>
      </dsp:nvSpPr>
      <dsp:spPr>
        <a:xfrm>
          <a:off x="2300524" y="1370249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Because of transactions we are calling the methods from the same service.  Move it into new interface/service</a:t>
          </a:r>
        </a:p>
      </dsp:txBody>
      <dsp:txXfrm>
        <a:off x="2540734" y="1370249"/>
        <a:ext cx="6734347" cy="480419"/>
      </dsp:txXfrm>
    </dsp:sp>
    <dsp:sp modelId="{063826BC-E4A6-4BA1-956D-B76911B2BE83}">
      <dsp:nvSpPr>
        <dsp:cNvPr id="0" name=""/>
        <dsp:cNvSpPr/>
      </dsp:nvSpPr>
      <dsp:spPr>
        <a:xfrm>
          <a:off x="29903" y="1980903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 bean is not singleton</a:t>
          </a:r>
        </a:p>
      </dsp:txBody>
      <dsp:txXfrm>
        <a:off x="319313" y="1980903"/>
        <a:ext cx="1879918" cy="578819"/>
      </dsp:txXfrm>
    </dsp:sp>
    <dsp:sp modelId="{849330BD-47DC-4DB3-B2F5-30F7EF3E8C1E}">
      <dsp:nvSpPr>
        <dsp:cNvPr id="0" name=""/>
        <dsp:cNvSpPr/>
      </dsp:nvSpPr>
      <dsp:spPr>
        <a:xfrm>
          <a:off x="2300524" y="2030103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540734" y="2030103"/>
        <a:ext cx="6734347" cy="480419"/>
      </dsp:txXfrm>
    </dsp:sp>
    <dsp:sp modelId="{D5E61074-9496-4708-BEE8-94C9A2AE21EE}">
      <dsp:nvSpPr>
        <dsp:cNvPr id="0" name=""/>
        <dsp:cNvSpPr/>
      </dsp:nvSpPr>
      <dsp:spPr>
        <a:xfrm>
          <a:off x="29903" y="2640757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Abstraction absence</a:t>
          </a:r>
          <a:endParaRPr lang="en-US" sz="1600" kern="1200" dirty="0"/>
        </a:p>
      </dsp:txBody>
      <dsp:txXfrm>
        <a:off x="319313" y="2640757"/>
        <a:ext cx="1879918" cy="578819"/>
      </dsp:txXfrm>
    </dsp:sp>
    <dsp:sp modelId="{5B443096-F8B6-49E0-ADB7-E0CAFA68E832}">
      <dsp:nvSpPr>
        <dsp:cNvPr id="0" name=""/>
        <dsp:cNvSpPr/>
      </dsp:nvSpPr>
      <dsp:spPr>
        <a:xfrm>
          <a:off x="2300524" y="2689957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doesn’t have an interfaces, it means that DI is useless. Use interface abstraction for service and repository layer </a:t>
          </a:r>
        </a:p>
      </dsp:txBody>
      <dsp:txXfrm>
        <a:off x="2540734" y="2689957"/>
        <a:ext cx="6734347" cy="480419"/>
      </dsp:txXfrm>
    </dsp:sp>
    <dsp:sp modelId="{56682CC4-6172-4D14-9152-A0CB546A4BC9}">
      <dsp:nvSpPr>
        <dsp:cNvPr id="0" name=""/>
        <dsp:cNvSpPr/>
      </dsp:nvSpPr>
      <dsp:spPr>
        <a:xfrm>
          <a:off x="29903" y="3300611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input isn’t immutable</a:t>
          </a:r>
        </a:p>
      </dsp:txBody>
      <dsp:txXfrm>
        <a:off x="319313" y="3300611"/>
        <a:ext cx="1879918" cy="578819"/>
      </dsp:txXfrm>
    </dsp:sp>
    <dsp:sp modelId="{A5FF957E-DE0B-4584-9494-E7F527FB6003}">
      <dsp:nvSpPr>
        <dsp:cNvPr id="0" name=""/>
        <dsp:cNvSpPr/>
      </dsp:nvSpPr>
      <dsp:spPr>
        <a:xfrm>
          <a:off x="2300524" y="334981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should return result , if doesn’t do it, refactore in that way. Sometimes is mutable arg is allowed, because of performanse</a:t>
          </a:r>
        </a:p>
      </dsp:txBody>
      <dsp:txXfrm>
        <a:off x="2540734" y="3349811"/>
        <a:ext cx="6734347" cy="48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16.01.2018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16.01.2018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single/#using-boot-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boot-features-condition-annotations" TargetMode="External"/><Relationship Id="rId2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nicoll-demos/spring-boot-master-auto-configuration" TargetMode="External"/><Relationship Id="rId4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hyperlink" Target="https://docs.spring.io/spring-boot/docs/current/reference/htmlsingle/#production-read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-GET/http-decision-diagram/blob/master/doc/README.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hateoas/docs/0.23.0.RELEASE/reference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_supported_query_keywords" TargetMode="Externa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mongodb/docs/current/reference/html/#mongodb.repositories.quer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auditing" TargetMode="External"/><Relationship Id="rId2" Type="http://schemas.openxmlformats.org/officeDocument/2006/relationships/hyperlink" Target="https://docs.spring.io/spring-data/mongodb/docs/current/reference/html/#core.extensions.queryd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perform-two-phase-commit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#list" TargetMode="External"/><Relationship Id="rId2" Type="http://schemas.openxmlformats.org/officeDocument/2006/relationships/hyperlink" Target="https://redis.io/commands#st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is.io/commands#hash" TargetMode="External"/><Relationship Id="rId4" Type="http://schemas.openxmlformats.org/officeDocument/2006/relationships/hyperlink" Target="https://redis.io/commands#se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2688-1D67-405A-BEAB-6CB730F8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FA5-9B5A-404A-838C-A630438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app from zero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6871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4B5-5B5E-4605-A11C-2CB3C2DB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97A-A1E9-45DA-8B14-2CB682D7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r>
              <a:rPr lang="en-US" dirty="0"/>
              <a:t>Good point to start: </a:t>
            </a:r>
            <a:r>
              <a:rPr lang="en-US" dirty="0">
                <a:hlinkClick r:id="rId2" action="ppaction://hlinkfile"/>
              </a:rPr>
              <a:t>start.spring.io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D7DEA-59DF-4D03-9045-C79A931D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" y="1930400"/>
            <a:ext cx="7845881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76DF-E3E4-49EA-8500-BDC1844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68-335D-4A42-B5D2-D4A7A741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 makes dependency management easier and provides a faster project bootstrapping.</a:t>
            </a:r>
          </a:p>
          <a:p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lvl="1"/>
            <a:r>
              <a:rPr lang="en-US" dirty="0"/>
              <a:t>Configuration( various props, i.e. java version )</a:t>
            </a:r>
          </a:p>
          <a:p>
            <a:pPr lvl="1"/>
            <a:r>
              <a:rPr lang="en-US" dirty="0"/>
              <a:t>Dependency Management - Version of dependencies</a:t>
            </a:r>
          </a:p>
          <a:p>
            <a:pPr lvl="1"/>
            <a:r>
              <a:rPr lang="en-US" dirty="0"/>
              <a:t>Default Plugin Configuration</a:t>
            </a:r>
          </a:p>
          <a:p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2" tooltip="full list"/>
              </a:rPr>
              <a:t>list of starters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3D4-8157-4429-975F-7E18437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F7-88B9-492C-88F7-4C37909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configures automatically your Spring application based on the dependencies that are added in project.</a:t>
            </a:r>
          </a:p>
          <a:p>
            <a:r>
              <a:rPr lang="en-US" dirty="0"/>
              <a:t>To enable autoconfiguration you should add one of following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(=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lvl="2"/>
            <a:r>
              <a:rPr lang="en-US" dirty="0"/>
              <a:t>If you need some components from other packages you can use:	</a:t>
            </a:r>
          </a:p>
          <a:p>
            <a:pPr lvl="3"/>
            <a:r>
              <a:rPr lang="en-US" dirty="0" err="1"/>
              <a:t>scanBasePackageClasses</a:t>
            </a:r>
            <a:r>
              <a:rPr lang="en-US" dirty="0"/>
              <a:t> = { </a:t>
            </a:r>
            <a:r>
              <a:rPr lang="en-US" dirty="0" err="1"/>
              <a:t>WrongLocationResource.class</a:t>
            </a:r>
            <a:r>
              <a:rPr lang="en-US" dirty="0"/>
              <a:t>, </a:t>
            </a:r>
            <a:r>
              <a:rPr lang="en-US" dirty="0" err="1"/>
              <a:t>Application.class</a:t>
            </a:r>
            <a:r>
              <a:rPr lang="en-US" dirty="0"/>
              <a:t> }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979-6AD8-43D9-938E-D9FA82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82A-3F01-4B9B-9A15-B7B06276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it work ?</a:t>
            </a:r>
          </a:p>
          <a:p>
            <a:pPr lvl="1"/>
            <a:r>
              <a:rPr lang="en-US" dirty="0"/>
              <a:t>When spring starts, it looks in class path for the file </a:t>
            </a:r>
            <a:r>
              <a:rPr lang="en-US" u="sng" dirty="0">
                <a:hlinkClick r:id="rId2"/>
              </a:rPr>
              <a:t>META-INF/</a:t>
            </a:r>
            <a:r>
              <a:rPr lang="en-US" u="sng" dirty="0" err="1">
                <a:hlinkClick r:id="rId2"/>
              </a:rPr>
              <a:t>spring.factories</a:t>
            </a:r>
            <a:endParaRPr lang="en-US" u="sng" dirty="0"/>
          </a:p>
          <a:p>
            <a:pPr lvl="1"/>
            <a:r>
              <a:rPr lang="en-US" dirty="0"/>
              <a:t>Then load those classes, and thanks to </a:t>
            </a:r>
            <a:r>
              <a:rPr lang="en-US" u="sng" dirty="0">
                <a:hlinkClick r:id="rId3"/>
              </a:rPr>
              <a:t>@Conditional*</a:t>
            </a:r>
            <a:r>
              <a:rPr lang="en-US" dirty="0"/>
              <a:t> spring-boot decides which configuration has to be enabled/loaded.</a:t>
            </a:r>
          </a:p>
          <a:p>
            <a:pPr lvl="2"/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lvl="2"/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lvl="2"/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lvl="2"/>
            <a:r>
              <a:rPr lang="en-US" dirty="0"/>
              <a:t> Resource: @</a:t>
            </a:r>
            <a:r>
              <a:rPr lang="en-US" dirty="0" err="1"/>
              <a:t>ConditionalOnResource</a:t>
            </a:r>
            <a:endParaRPr lang="en-US" dirty="0"/>
          </a:p>
          <a:p>
            <a:pPr lvl="2" fontAlgn="base"/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lvl="2" fontAlgn="base"/>
            <a:r>
              <a:rPr lang="en-US" dirty="0" err="1"/>
              <a:t>Exrpression</a:t>
            </a:r>
            <a:r>
              <a:rPr lang="en-US" dirty="0"/>
              <a:t>: @</a:t>
            </a:r>
            <a:r>
              <a:rPr lang="en-US" dirty="0" err="1"/>
              <a:t>ConditionalOnExpression</a:t>
            </a:r>
            <a:endParaRPr lang="en-US" dirty="0"/>
          </a:p>
          <a:p>
            <a:pPr lvl="1" fontAlgn="base"/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Examples: </a:t>
            </a:r>
            <a:r>
              <a:rPr lang="en-US" dirty="0" err="1">
                <a:hlinkClick r:id="rId4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HornetQ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CC9-9067-4C4E-BAAF-3A05871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21-0620-4CF5-9329-2D11346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r>
              <a:rPr lang="en-US" dirty="0"/>
              <a:t>How to enable/configure actuator</a:t>
            </a:r>
          </a:p>
          <a:p>
            <a:pPr lvl="1"/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settings in </a:t>
            </a:r>
            <a:r>
              <a:rPr lang="en-US" dirty="0" err="1">
                <a:solidFill>
                  <a:schemeClr val="tx1"/>
                </a:solidFill>
              </a:rPr>
              <a:t>application.properties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management.security.enabled</a:t>
            </a:r>
            <a:r>
              <a:rPr lang="en-US" dirty="0">
                <a:solidFill>
                  <a:schemeClr val="tx1"/>
                </a:solidFill>
              </a:rPr>
              <a:t>=false ( only for test )</a:t>
            </a:r>
          </a:p>
          <a:p>
            <a:r>
              <a:rPr lang="en-US" dirty="0">
                <a:solidFill>
                  <a:schemeClr val="tx1"/>
                </a:solidFill>
              </a:rPr>
              <a:t>More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actuator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no official GUI support ( swagger or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boot admin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721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569-EF2F-48FD-89D8-C167098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8EA-4778-4D9B-A9B2-EEFF4E2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provides a numbers of utilities and annotations in order to help easy testing.</a:t>
            </a:r>
          </a:p>
          <a:p>
            <a:pPr fontAlgn="base"/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lvl="1" fontAlgn="base"/>
            <a:r>
              <a:rPr lang="en-US" dirty="0"/>
              <a:t>JUnit</a:t>
            </a:r>
          </a:p>
          <a:p>
            <a:pPr lvl="1" fontAlgn="base"/>
            <a:r>
              <a:rPr lang="en-US" dirty="0"/>
              <a:t>Spring Test - Utilities and integration test support</a:t>
            </a:r>
          </a:p>
          <a:p>
            <a:pPr lvl="1" fontAlgn="base"/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lvl="1" fontAlgn="base"/>
            <a:r>
              <a:rPr lang="en-US" dirty="0"/>
              <a:t>Mockito - a mocking library.</a:t>
            </a:r>
          </a:p>
          <a:p>
            <a:pPr lvl="1" fontAlgn="base"/>
            <a:r>
              <a:rPr lang="en-US" dirty="0" err="1"/>
              <a:t>Hamcrest</a:t>
            </a:r>
            <a:r>
              <a:rPr lang="en-US" dirty="0"/>
              <a:t> - a library of matcher objects</a:t>
            </a:r>
          </a:p>
          <a:p>
            <a:pPr lvl="1" fontAlgn="base"/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lvl="1" fontAlgn="base"/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5BD-5D0E-4FD7-9480-52F4DE9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23D-6DB5-4A9C-8434-176D7A9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5394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 resource naming</a:t>
            </a:r>
          </a:p>
          <a:p>
            <a:pPr lvl="1" fontAlgn="base"/>
            <a:r>
              <a:rPr lang="en-US" dirty="0"/>
              <a:t>Use nouns instead of verbs</a:t>
            </a:r>
          </a:p>
          <a:p>
            <a:pPr lvl="1" fontAlgn="base"/>
            <a:r>
              <a:rPr lang="en-US" dirty="0"/>
              <a:t>Use plurals, but in case of relation singular noun is acceptable</a:t>
            </a:r>
          </a:p>
          <a:p>
            <a:pPr fontAlgn="base"/>
            <a:r>
              <a:rPr lang="en-US" dirty="0"/>
              <a:t>Describe resource functionality with HTTP methods</a:t>
            </a:r>
          </a:p>
          <a:p>
            <a:pPr lvl="1" fontAlgn="base"/>
            <a:r>
              <a:rPr lang="en-US" dirty="0"/>
              <a:t>GET - Used to retrieve a representation of a resource</a:t>
            </a:r>
          </a:p>
          <a:p>
            <a:pPr lvl="1" fontAlgn="base"/>
            <a:r>
              <a:rPr lang="en-US" dirty="0"/>
              <a:t>POST - Used to create new resources and sub-resources</a:t>
            </a:r>
          </a:p>
          <a:p>
            <a:pPr lvl="1" fontAlgn="base"/>
            <a:r>
              <a:rPr lang="en-US" dirty="0"/>
              <a:t>PUT - Used to update/replace existing resources</a:t>
            </a:r>
          </a:p>
          <a:p>
            <a:pPr lvl="1" fontAlgn="base"/>
            <a:r>
              <a:rPr lang="en-US" dirty="0"/>
              <a:t>PATCH - Used to </a:t>
            </a:r>
            <a:r>
              <a:rPr lang="en-US" dirty="0" err="1"/>
              <a:t>partical</a:t>
            </a:r>
            <a:r>
              <a:rPr lang="en-US" dirty="0"/>
              <a:t> update existing resources (?)</a:t>
            </a:r>
          </a:p>
          <a:p>
            <a:pPr lvl="1" fontAlgn="base"/>
            <a:r>
              <a:rPr lang="en-US" dirty="0"/>
              <a:t>DELETE - Used to delete existing resources</a:t>
            </a:r>
          </a:p>
          <a:p>
            <a:pPr fontAlgn="base"/>
            <a:r>
              <a:rPr lang="en-US" dirty="0"/>
              <a:t>Use HTTP status codes (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 ) </a:t>
            </a:r>
          </a:p>
          <a:p>
            <a:pPr lvl="1" fontAlgn="base"/>
            <a:r>
              <a:rPr lang="en-US" dirty="0"/>
              <a:t>2xx - OK/successful</a:t>
            </a:r>
          </a:p>
          <a:p>
            <a:pPr lvl="1" fontAlgn="base"/>
            <a:r>
              <a:rPr lang="en-US" dirty="0"/>
              <a:t>4xx - Client errors</a:t>
            </a:r>
          </a:p>
          <a:p>
            <a:pPr lvl="1" fontAlgn="base"/>
            <a:r>
              <a:rPr lang="en-US" dirty="0"/>
              <a:t>5xx - Server errors</a:t>
            </a:r>
          </a:p>
          <a:p>
            <a:pPr fontAlgn="base"/>
            <a:r>
              <a:rPr lang="en-US" dirty="0"/>
              <a:t>Use error payloads - convert exception to error payload.</a:t>
            </a:r>
          </a:p>
          <a:p>
            <a:pPr fontAlgn="base"/>
            <a:r>
              <a:rPr lang="en-US" dirty="0"/>
              <a:t>Provide filtering, pagination and sorting</a:t>
            </a:r>
          </a:p>
          <a:p>
            <a:pPr fontAlgn="base"/>
            <a:r>
              <a:rPr lang="en-US" dirty="0"/>
              <a:t>Use HATEOAS for better navigation.</a:t>
            </a:r>
          </a:p>
          <a:p>
            <a:pPr fontAlgn="base"/>
            <a:r>
              <a:rPr lang="en-US" dirty="0"/>
              <a:t>Provide API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E206-B9B7-4999-9687-6027A6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D4126-F9F5-4460-9006-952C97C5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755"/>
              </p:ext>
            </p:extLst>
          </p:nvPr>
        </p:nvGraphicFramePr>
        <p:xfrm>
          <a:off x="677512" y="1430745"/>
          <a:ext cx="8596490" cy="236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98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267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9C080-1074-470A-9C97-03268C4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3316"/>
              </p:ext>
            </p:extLst>
          </p:nvPr>
        </p:nvGraphicFramePr>
        <p:xfrm>
          <a:off x="677334" y="4402432"/>
          <a:ext cx="86763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84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919208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D61B-DE6C-477D-B2AE-BFF35D7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9FAF-B670-41A9-82B3-1CCE3939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9297176" cy="47410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Unit test REST controller: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SpringRunner.class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provide necessary configuration for </a:t>
            </a:r>
            <a:r>
              <a:rPr lang="en-US" dirty="0" err="1"/>
              <a:t>mvc</a:t>
            </a:r>
            <a:r>
              <a:rPr lang="en-US" dirty="0"/>
              <a:t> testing( doesn’t load components, services, they should be mocked -@</a:t>
            </a:r>
            <a:r>
              <a:rPr lang="en-US" dirty="0" err="1"/>
              <a:t>MockBean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WebAppConfiguration</a:t>
            </a:r>
            <a:r>
              <a:rPr lang="en-US" dirty="0"/>
              <a:t> - provide web app configuration needed for some component(i.e. Link builder)</a:t>
            </a:r>
          </a:p>
          <a:p>
            <a:pPr lvl="1" fontAlgn="base"/>
            <a:r>
              <a:rPr lang="en-US" dirty="0"/>
              <a:t>Given configuration will provide </a:t>
            </a:r>
            <a:r>
              <a:rPr lang="en-US" dirty="0" err="1"/>
              <a:t>MockMvc</a:t>
            </a:r>
            <a:r>
              <a:rPr lang="en-US" dirty="0"/>
              <a:t> for @</a:t>
            </a:r>
            <a:r>
              <a:rPr lang="en-US" dirty="0" err="1"/>
              <a:t>Autowire</a:t>
            </a:r>
            <a:endParaRPr lang="en-US" dirty="0"/>
          </a:p>
          <a:p>
            <a:pPr lvl="2" fontAlgn="base"/>
            <a:r>
              <a:rPr lang="en-US" dirty="0"/>
              <a:t>Perform get, post, put, delete ( </a:t>
            </a:r>
            <a:r>
              <a:rPr lang="en-US" dirty="0" err="1"/>
              <a:t>MockMvcRequestBuilders</a:t>
            </a:r>
            <a:r>
              <a:rPr lang="en-US" dirty="0"/>
              <a:t> )</a:t>
            </a:r>
            <a:endParaRPr lang="en-US" sz="1600" dirty="0"/>
          </a:p>
          <a:p>
            <a:pPr fontAlgn="base"/>
            <a:r>
              <a:rPr lang="en-US" dirty="0"/>
              <a:t>Unit test with non-mocked converters: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SpringTest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WebApplicationContext</a:t>
            </a:r>
            <a:endParaRPr lang="en-US" dirty="0"/>
          </a:p>
          <a:p>
            <a:pPr lvl="2" fontAlgn="base"/>
            <a:r>
              <a:rPr lang="en-US" dirty="0" err="1"/>
              <a:t>MockMvcBuilders.</a:t>
            </a:r>
            <a:r>
              <a:rPr lang="en-US" i="1" dirty="0" err="1"/>
              <a:t>webAppContextSetup</a:t>
            </a:r>
            <a:r>
              <a:rPr lang="en-US" dirty="0"/>
              <a:t>( </a:t>
            </a:r>
            <a:r>
              <a:rPr lang="en-US" b="1" dirty="0" err="1"/>
              <a:t>webApplicationContext</a:t>
            </a:r>
            <a:r>
              <a:rPr lang="en-US" b="1" dirty="0"/>
              <a:t> </a:t>
            </a:r>
            <a:r>
              <a:rPr lang="en-US" dirty="0"/>
              <a:t>).build()</a:t>
            </a:r>
          </a:p>
          <a:p>
            <a:pPr fontAlgn="base"/>
            <a:r>
              <a:rPr lang="en-US" dirty="0"/>
              <a:t>Additional </a:t>
            </a:r>
            <a:r>
              <a:rPr lang="en-US" dirty="0" err="1"/>
              <a:t>utils</a:t>
            </a:r>
            <a:r>
              <a:rPr lang="en-US" dirty="0"/>
              <a:t> for testing</a:t>
            </a:r>
          </a:p>
          <a:p>
            <a:pPr lvl="1" fontAlgn="base"/>
            <a:r>
              <a:rPr lang="en-US" dirty="0" err="1"/>
              <a:t>ObjectMapper</a:t>
            </a:r>
            <a:r>
              <a:rPr lang="en-US" dirty="0"/>
              <a:t> to serialization to JSON</a:t>
            </a:r>
          </a:p>
          <a:p>
            <a:pPr lvl="1" fontAlgn="base"/>
            <a:r>
              <a:rPr lang="en-US" dirty="0"/>
              <a:t>Status, content, </a:t>
            </a:r>
            <a:r>
              <a:rPr lang="en-US" dirty="0" err="1"/>
              <a:t>jsonPath</a:t>
            </a:r>
            <a:r>
              <a:rPr lang="en-US" dirty="0"/>
              <a:t> matchers( </a:t>
            </a:r>
            <a:r>
              <a:rPr lang="en-US" dirty="0" err="1"/>
              <a:t>MockMvcResultMatchers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A02-6207-4C9C-8AC7-FE78BD7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0A7E-56FE-4646-A3BD-BDD08F9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Create controller class </a:t>
            </a:r>
          </a:p>
          <a:p>
            <a:pPr lvl="1" fontAlgn="base"/>
            <a:r>
              <a:rPr lang="en-US" dirty="0"/>
              <a:t>package: web/resource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value = "/users", produces = APPLICATION_JSON )</a:t>
            </a:r>
          </a:p>
          <a:p>
            <a:pPr fontAlgn="base"/>
            <a:r>
              <a:rPr lang="en-US" dirty="0"/>
              <a:t>Provide resource functionality by implementing class methods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 ) - get all resources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GET, value = "/{id}") - get single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POST 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PUT, value = "/{id}")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DELETE, value = "/{id}")</a:t>
            </a:r>
          </a:p>
          <a:p>
            <a:pPr fontAlgn="base"/>
            <a:r>
              <a:rPr lang="en-US" dirty="0"/>
              <a:t>Provide sub-resource functionality in new controller class</a:t>
            </a:r>
          </a:p>
          <a:p>
            <a:pPr fontAlgn="base"/>
            <a:r>
              <a:rPr lang="en-US" dirty="0"/>
              <a:t>Methods should return </a:t>
            </a:r>
            <a:r>
              <a:rPr lang="en-US" sz="1600" dirty="0" err="1"/>
              <a:t>ResponseEntity</a:t>
            </a:r>
            <a:endParaRPr lang="en-US" dirty="0"/>
          </a:p>
          <a:p>
            <a:pPr lvl="1" fontAlgn="base"/>
            <a:r>
              <a:rPr lang="en-US" dirty="0"/>
              <a:t>Use static constructors ok, </a:t>
            </a:r>
            <a:r>
              <a:rPr lang="en-US" dirty="0" err="1"/>
              <a:t>notFound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D6C-400D-49D4-AE31-788945D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8854-8B4F-4385-9299-3E92B63E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44"/>
            <a:ext cx="8596668" cy="3880773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Get familiar with Spring philosophy</a:t>
            </a:r>
          </a:p>
          <a:p>
            <a:pPr lvl="1"/>
            <a:r>
              <a:rPr lang="en-US" dirty="0"/>
              <a:t>Demystify Spring Boot magic</a:t>
            </a:r>
          </a:p>
          <a:p>
            <a:pPr lvl="1"/>
            <a:r>
              <a:rPr lang="en-US" dirty="0"/>
              <a:t>Rest and Spring Data ( MongoDB, Redis )</a:t>
            </a:r>
          </a:p>
          <a:p>
            <a:pPr lvl="1"/>
            <a:r>
              <a:rPr lang="en-US" dirty="0"/>
              <a:t>Build application from the scratch</a:t>
            </a:r>
          </a:p>
          <a:p>
            <a:r>
              <a:rPr lang="en-US" dirty="0"/>
              <a:t>Pre-requirements</a:t>
            </a:r>
          </a:p>
          <a:p>
            <a:pPr lvl="1"/>
            <a:r>
              <a:rPr lang="en-US" dirty="0"/>
              <a:t>JDK8  </a:t>
            </a:r>
          </a:p>
          <a:p>
            <a:pPr lvl="1"/>
            <a:r>
              <a:rPr lang="en-US" dirty="0"/>
              <a:t>Java IDE ( IntelliJ, Netbeans, Eclipse, …)</a:t>
            </a:r>
          </a:p>
          <a:p>
            <a:pPr lvl="1"/>
            <a:r>
              <a:rPr lang="en-US" dirty="0"/>
              <a:t>SourceTree/git </a:t>
            </a:r>
          </a:p>
          <a:p>
            <a:pPr lvl="1"/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35917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EDE-191C-4545-B672-5CAA9B9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273F-79DA-4666-A2E6-0688DC81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few approaches to map exception to HTTP status</a:t>
            </a:r>
          </a:p>
          <a:p>
            <a:pPr lvl="1" fontAlgn="base"/>
            <a:r>
              <a:rPr lang="en-US" dirty="0"/>
              <a:t>The simplest way with annotating exception </a:t>
            </a:r>
            <a:r>
              <a:rPr lang="en-US" sz="1400" dirty="0"/>
              <a:t>@</a:t>
            </a:r>
            <a:r>
              <a:rPr lang="en-US" sz="1400" dirty="0" err="1"/>
              <a:t>ResponseStatus</a:t>
            </a:r>
            <a:endParaRPr lang="en-US" dirty="0"/>
          </a:p>
          <a:p>
            <a:pPr lvl="1" fontAlgn="base"/>
            <a:r>
              <a:rPr lang="en-US" dirty="0"/>
              <a:t>Create controller advice @</a:t>
            </a:r>
            <a:r>
              <a:rPr lang="en-US" dirty="0" err="1"/>
              <a:t>ControllerAdvice</a:t>
            </a:r>
            <a:r>
              <a:rPr lang="en-US" dirty="0"/>
              <a:t> </a:t>
            </a:r>
          </a:p>
          <a:p>
            <a:pPr lvl="2" fontAlgn="base"/>
            <a:r>
              <a:rPr lang="en-US" sz="1800" dirty="0"/>
              <a:t>Use @</a:t>
            </a:r>
            <a:r>
              <a:rPr lang="en-US" sz="1800" dirty="0" err="1"/>
              <a:t>ControllerAdvice</a:t>
            </a:r>
            <a:r>
              <a:rPr lang="en-US" sz="1800" dirty="0"/>
              <a:t> </a:t>
            </a:r>
            <a:r>
              <a:rPr lang="en-US" dirty="0"/>
              <a:t>( by package, annotation ) </a:t>
            </a:r>
            <a:endParaRPr lang="en-US" sz="1800" dirty="0"/>
          </a:p>
          <a:p>
            <a:pPr lvl="2" fontAlgn="base"/>
            <a:r>
              <a:rPr lang="en-US" dirty="0"/>
              <a:t>Method @</a:t>
            </a:r>
            <a:r>
              <a:rPr lang="en-US" dirty="0" err="1"/>
              <a:t>ExceptionHandler</a:t>
            </a:r>
            <a:r>
              <a:rPr lang="en-US" dirty="0"/>
              <a:t>( </a:t>
            </a:r>
            <a:r>
              <a:rPr lang="en-US" dirty="0" err="1"/>
              <a:t>targetexception.class</a:t>
            </a:r>
            <a:r>
              <a:rPr lang="en-US" dirty="0"/>
              <a:t> ) to handle given type</a:t>
            </a:r>
          </a:p>
          <a:p>
            <a:pPr lvl="1" fontAlgn="base"/>
            <a:r>
              <a:rPr lang="en-US" dirty="0"/>
              <a:t>Create  @</a:t>
            </a:r>
            <a:r>
              <a:rPr lang="en-US" dirty="0" err="1"/>
              <a:t>ExceptionHandler</a:t>
            </a:r>
            <a:r>
              <a:rPr lang="en-US" dirty="0"/>
              <a:t> method inside of controller.</a:t>
            </a:r>
          </a:p>
          <a:p>
            <a:pPr fontAlgn="base"/>
            <a:r>
              <a:rPr lang="en-US" dirty="0"/>
              <a:t>Introduce </a:t>
            </a:r>
            <a:r>
              <a:rPr lang="en-US" dirty="0" err="1"/>
              <a:t>ErrorDTO</a:t>
            </a:r>
            <a:r>
              <a:rPr lang="en-US" dirty="0"/>
              <a:t> in order to provide better error payload</a:t>
            </a:r>
          </a:p>
          <a:p>
            <a:r>
              <a:rPr lang="en-US" dirty="0"/>
              <a:t>In performance critical API try to minimize  exception usage. </a:t>
            </a:r>
          </a:p>
        </p:txBody>
      </p:sp>
    </p:spTree>
    <p:extLst>
      <p:ext uri="{BB962C8B-B14F-4D97-AF65-F5344CB8AC3E}">
        <p14:creationId xmlns:p14="http://schemas.microsoft.com/office/powerpoint/2010/main" val="172982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75-4297-464A-A751-6225E9E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and DTOs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276-5333-4A72-B0C7-0448BA8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Provide DTO</a:t>
            </a:r>
          </a:p>
          <a:p>
            <a:pPr lvl="1" fontAlgn="base"/>
            <a:r>
              <a:rPr lang="en-US" dirty="0"/>
              <a:t>It’s not real duplication</a:t>
            </a:r>
          </a:p>
          <a:p>
            <a:pPr lvl="1" fontAlgn="base"/>
            <a:r>
              <a:rPr lang="en-US" dirty="0"/>
              <a:t>Will protect API from changes in domain</a:t>
            </a:r>
          </a:p>
          <a:p>
            <a:pPr lvl="1" fontAlgn="base"/>
            <a:r>
              <a:rPr lang="en-US" dirty="0"/>
              <a:t>Help in case of versioning</a:t>
            </a:r>
          </a:p>
          <a:p>
            <a:pPr fontAlgn="base"/>
            <a:r>
              <a:rPr lang="en-US" dirty="0"/>
              <a:t>Converter provide DTO &lt;-&gt; Entity conversion</a:t>
            </a:r>
          </a:p>
          <a:p>
            <a:pPr lvl="1" fontAlgn="base"/>
            <a:r>
              <a:rPr lang="en-US" dirty="0"/>
              <a:t>Register conversion service bean in configuration</a:t>
            </a:r>
          </a:p>
          <a:p>
            <a:pPr lvl="2" fontAlgn="base"/>
            <a:r>
              <a:rPr lang="en-US" dirty="0" err="1"/>
              <a:t>DefaultConversionService</a:t>
            </a:r>
            <a:endParaRPr lang="en-US" sz="1600" dirty="0"/>
          </a:p>
          <a:p>
            <a:pPr lvl="2" fontAlgn="base"/>
            <a:r>
              <a:rPr lang="en-US" dirty="0"/>
              <a:t>It should be @Primary </a:t>
            </a:r>
          </a:p>
          <a:p>
            <a:pPr lvl="1" fontAlgn="base"/>
            <a:r>
              <a:rPr lang="en-US" dirty="0"/>
              <a:t>Create at least one converter component ( extends Converter&lt;S,R&gt;)</a:t>
            </a:r>
          </a:p>
          <a:p>
            <a:pPr lvl="1" fontAlgn="base"/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33-E874-40DC-9F19-D97671C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HATEOAS: API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C1-A16A-4F46-9799-A2ED00C7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HATEOS</a:t>
            </a:r>
            <a:r>
              <a:rPr lang="en-US" dirty="0"/>
              <a:t> is a principle that hypertext links should be used to create a better navigation through the API.  </a:t>
            </a:r>
          </a:p>
          <a:p>
            <a:pPr fontAlgn="base"/>
            <a:r>
              <a:rPr lang="en-US" dirty="0"/>
              <a:t>Enable it with including dependency in maven/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sz="1600" dirty="0"/>
              <a:t>spring-boot-starter-</a:t>
            </a:r>
            <a:r>
              <a:rPr lang="en-US" sz="1600" dirty="0" err="1"/>
              <a:t>hateoas</a:t>
            </a:r>
            <a:endParaRPr lang="en-US" dirty="0"/>
          </a:p>
          <a:p>
            <a:pPr fontAlgn="base"/>
            <a:r>
              <a:rPr lang="en-US" dirty="0" err="1"/>
              <a:t>ResourceSupport</a:t>
            </a:r>
            <a:r>
              <a:rPr lang="en-US" dirty="0"/>
              <a:t> - supports adding links to result, almost every DTOs should extend it.</a:t>
            </a:r>
          </a:p>
          <a:p>
            <a:pPr fontAlgn="base"/>
            <a:r>
              <a:rPr lang="en-US" dirty="0"/>
              <a:t>Link builders:</a:t>
            </a:r>
          </a:p>
          <a:p>
            <a:pPr lvl="1" fontAlgn="base"/>
            <a:r>
              <a:rPr lang="en-US" dirty="0" err="1"/>
              <a:t>EntityLinks</a:t>
            </a:r>
            <a:r>
              <a:rPr lang="en-US" dirty="0"/>
              <a:t> - bean are available for </a:t>
            </a:r>
            <a:r>
              <a:rPr lang="en-US" dirty="0" err="1"/>
              <a:t>autowiring</a:t>
            </a:r>
            <a:r>
              <a:rPr lang="en-US" dirty="0"/>
              <a:t>, provide building links for </a:t>
            </a:r>
            <a:r>
              <a:rPr lang="en-US" dirty="0" err="1"/>
              <a:t>dtos</a:t>
            </a:r>
            <a:endParaRPr lang="en-US" dirty="0"/>
          </a:p>
          <a:p>
            <a:pPr lvl="1" fontAlgn="base"/>
            <a:r>
              <a:rPr lang="en-US" dirty="0" err="1"/>
              <a:t>ControllerLinkBuilder</a:t>
            </a:r>
            <a:r>
              <a:rPr lang="en-US" dirty="0"/>
              <a:t> - provides static methods for building links according to controller and controllers method</a:t>
            </a:r>
          </a:p>
          <a:p>
            <a:pPr lvl="2" fontAlgn="base"/>
            <a:r>
              <a:rPr lang="en-US" dirty="0" err="1"/>
              <a:t>linkTo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create link for controller class </a:t>
            </a:r>
          </a:p>
          <a:p>
            <a:pPr lvl="2" fontAlgn="base"/>
            <a:r>
              <a:rPr lang="en-US" dirty="0" err="1"/>
              <a:t>methodOn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is used in combination with </a:t>
            </a:r>
            <a:r>
              <a:rPr lang="en-US" dirty="0" err="1"/>
              <a:t>linkTo</a:t>
            </a:r>
            <a:r>
              <a:rPr lang="en-US" dirty="0"/>
              <a:t> for fluent creating link on exact method</a:t>
            </a:r>
          </a:p>
        </p:txBody>
      </p:sp>
    </p:spTree>
    <p:extLst>
      <p:ext uri="{BB962C8B-B14F-4D97-AF65-F5344CB8AC3E}">
        <p14:creationId xmlns:p14="http://schemas.microsoft.com/office/powerpoint/2010/main" val="17509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46E-B884-4912-8FD7-252103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D42-EAED-40AD-919C-4197872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popular </a:t>
            </a:r>
            <a:r>
              <a:rPr lang="en-US" dirty="0" err="1"/>
              <a:t>noSql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Document oriented</a:t>
            </a:r>
          </a:p>
          <a:p>
            <a:pPr lvl="1"/>
            <a:r>
              <a:rPr lang="en-US" dirty="0"/>
              <a:t>Easy master-slave replication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Querying/server scripts in JavaScript </a:t>
            </a:r>
          </a:p>
          <a:p>
            <a:pPr lvl="1"/>
            <a:r>
              <a:rPr lang="en-US" dirty="0"/>
              <a:t>Map reducing</a:t>
            </a:r>
          </a:p>
          <a:p>
            <a:pPr lvl="1"/>
            <a:r>
              <a:rPr lang="en-US" dirty="0"/>
              <a:t>Can be </a:t>
            </a:r>
            <a:r>
              <a:rPr lang="en-US"/>
              <a:t>used as file </a:t>
            </a:r>
            <a:r>
              <a:rPr lang="en-US" dirty="0"/>
              <a:t>storage (grid file system 16MB+)</a:t>
            </a:r>
          </a:p>
          <a:p>
            <a:r>
              <a:rPr lang="en-US" dirty="0"/>
              <a:t>Why to use?</a:t>
            </a:r>
          </a:p>
          <a:p>
            <a:pPr lvl="1"/>
            <a:r>
              <a:rPr lang="en-US" dirty="0"/>
              <a:t>Good performance with big </a:t>
            </a:r>
            <a:r>
              <a:rPr lang="en-US" dirty="0" err="1"/>
              <a:t>db</a:t>
            </a:r>
            <a:r>
              <a:rPr lang="en-US" dirty="0"/>
              <a:t> ( Machine generated, </a:t>
            </a:r>
            <a:r>
              <a:rPr lang="en-US" dirty="0" err="1"/>
              <a:t>soc.</a:t>
            </a:r>
            <a:r>
              <a:rPr lang="en-US" dirty="0"/>
              <a:t> media )</a:t>
            </a:r>
          </a:p>
          <a:p>
            <a:pPr lvl="1"/>
            <a:r>
              <a:rPr lang="en-US" dirty="0" err="1"/>
              <a:t>GeoSpatial</a:t>
            </a:r>
            <a:r>
              <a:rPr lang="en-US" dirty="0"/>
              <a:t> index( store data about location )</a:t>
            </a:r>
          </a:p>
          <a:p>
            <a:pPr lvl="1"/>
            <a:r>
              <a:rPr lang="en-US" dirty="0"/>
              <a:t>When your data structure changes often ( polls, </a:t>
            </a:r>
            <a:r>
              <a:rPr lang="en-US" dirty="0" err="1"/>
              <a:t>soc.</a:t>
            </a:r>
            <a:r>
              <a:rPr lang="en-US" dirty="0"/>
              <a:t> networks, content management,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577-5918-4808-938C-7381F20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19D-F13D-4F52-9989-7EB6685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enable just by import dependency:  </a:t>
            </a:r>
            <a:r>
              <a:rPr lang="en-US" dirty="0">
                <a:solidFill>
                  <a:schemeClr val="accent1"/>
                </a:solidFill>
              </a:rPr>
              <a:t>spring-boot-starter-data-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Create interface that extends </a:t>
            </a:r>
            <a:r>
              <a:rPr lang="en-US" i="1" dirty="0" err="1">
                <a:solidFill>
                  <a:schemeClr val="tx1"/>
                </a:solidFill>
              </a:rPr>
              <a:t>MongoRepository</a:t>
            </a:r>
            <a:r>
              <a:rPr lang="en-US" i="1" dirty="0">
                <a:solidFill>
                  <a:schemeClr val="tx1"/>
                </a:solidFill>
              </a:rPr>
              <a:t> &lt;T, ID&gt; 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hlinkClick r:id="rId2" action="ppaction://hlinksldjump"/>
              </a:rPr>
              <a:t>insert, save</a:t>
            </a:r>
            <a:r>
              <a:rPr lang="en-US" i="1" dirty="0">
                <a:solidFill>
                  <a:schemeClr val="tx1"/>
                </a:solidFill>
              </a:rPr>
              <a:t>, delete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find, find by example, sort, pagination</a:t>
            </a:r>
          </a:p>
          <a:p>
            <a:r>
              <a:rPr lang="en-US" i="1" dirty="0">
                <a:solidFill>
                  <a:schemeClr val="tx1"/>
                </a:solidFill>
              </a:rPr>
              <a:t>Query methods ( by method names 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findByAttribute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getByAttribute</a:t>
            </a:r>
            <a:r>
              <a:rPr lang="en-US" i="1" dirty="0">
                <a:solidFill>
                  <a:schemeClr val="tx1"/>
                </a:solidFill>
              </a:rPr>
              <a:t> ( see: </a:t>
            </a:r>
            <a:r>
              <a:rPr lang="en-US" i="1" dirty="0">
                <a:solidFill>
                  <a:schemeClr val="tx1"/>
                </a:solidFill>
                <a:hlinkClick r:id="rId3"/>
              </a:rPr>
              <a:t>supported query keywords</a:t>
            </a:r>
            <a:r>
              <a:rPr lang="en-US" i="1" dirty="0">
                <a:solidFill>
                  <a:schemeClr val="tx1"/>
                </a:solidFill>
              </a:rPr>
              <a:t> ) 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findByLocation</a:t>
            </a:r>
            <a:r>
              <a:rPr lang="en-US" i="1" dirty="0">
                <a:solidFill>
                  <a:schemeClr val="tx1"/>
                </a:solidFill>
              </a:rPr>
              <a:t> (see: </a:t>
            </a:r>
            <a:r>
              <a:rPr lang="en-US" i="1" dirty="0">
                <a:solidFill>
                  <a:schemeClr val="tx1"/>
                </a:solidFill>
                <a:hlinkClick r:id="rId4"/>
              </a:rPr>
              <a:t>examples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deleteBy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countBy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Querying with @Query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Sometimes it’s not easy to support complex query i.e. $where with calculation		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263-C76C-4ED5-BCF3-F8D1D1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1D3-EF21-4361-8EF4-B779BF8F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Repository method: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Partial update( increment, push, etc..)</a:t>
            </a:r>
          </a:p>
          <a:p>
            <a:pPr lvl="2"/>
            <a:r>
              <a:rPr lang="en-US" dirty="0"/>
              <a:t>Complex querying with Criteria, Aggregation or </a:t>
            </a:r>
            <a:r>
              <a:rPr lang="en-US" dirty="0" err="1">
                <a:hlinkClick r:id="rId2"/>
              </a:rPr>
              <a:t>QueryDSL</a:t>
            </a:r>
            <a:endParaRPr lang="en-US" dirty="0"/>
          </a:p>
          <a:p>
            <a:pPr lvl="1"/>
            <a:r>
              <a:rPr lang="en-US" dirty="0"/>
              <a:t>How? </a:t>
            </a:r>
          </a:p>
          <a:p>
            <a:pPr lvl="2"/>
            <a:r>
              <a:rPr lang="en-US" dirty="0"/>
              <a:t>With extension with custom interface ( </a:t>
            </a:r>
            <a:r>
              <a:rPr lang="en-US" dirty="0" err="1"/>
              <a:t>name+Custom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Create new interface and implement it.</a:t>
            </a:r>
          </a:p>
          <a:p>
            <a:r>
              <a:rPr lang="en-US" dirty="0">
                <a:hlinkClick r:id="rId3"/>
              </a:rPr>
              <a:t>Audit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, @</a:t>
            </a:r>
            <a:r>
              <a:rPr lang="en-US" dirty="0" err="1"/>
              <a:t>LastModifiedDate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, @</a:t>
            </a:r>
            <a:r>
              <a:rPr lang="en-US" dirty="0" err="1"/>
              <a:t>LastModifiedBy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@Version &amp; optimistic locking</a:t>
            </a:r>
          </a:p>
          <a:p>
            <a:r>
              <a:rPr lang="en-US" dirty="0"/>
              <a:t>Transaction, there is no transaction support. But you can do some hacks with </a:t>
            </a:r>
            <a:r>
              <a:rPr lang="en-US" dirty="0">
                <a:hlinkClick r:id="rId4"/>
              </a:rPr>
              <a:t>two steps commit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23-223F-4BE0-A053-DDA3113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1AEE-F1B7-4A20-8788-1B9E9F2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is a authentication and access-control framework. It is the de-facto standard for securing Spring-based applications.</a:t>
            </a:r>
          </a:p>
          <a:p>
            <a:pPr fontAlgn="base"/>
            <a:r>
              <a:rPr lang="en-US" dirty="0"/>
              <a:t>Security modules:</a:t>
            </a:r>
          </a:p>
          <a:p>
            <a:pPr lvl="1" fontAlgn="base"/>
            <a:r>
              <a:rPr lang="en-US" dirty="0"/>
              <a:t>Core - contains core authentication, access-control and basic provisioning APIs.</a:t>
            </a:r>
          </a:p>
          <a:p>
            <a:pPr lvl="1" fontAlgn="base"/>
            <a:r>
              <a:rPr lang="en-US" dirty="0"/>
              <a:t>Configuration - contains the security configurations.</a:t>
            </a:r>
          </a:p>
          <a:p>
            <a:pPr lvl="1" fontAlgn="base"/>
            <a:r>
              <a:rPr lang="en-US" dirty="0"/>
              <a:t>Web - contains filters and related web-security infrastructure code. Anything with a servlet API dependency</a:t>
            </a:r>
          </a:p>
          <a:p>
            <a:pPr lvl="1" fontAlgn="base"/>
            <a:r>
              <a:rPr lang="en-US" dirty="0"/>
              <a:t>Remoting, OAuth, LDAP 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7E8-2D4D-43CB-A68B-7316B4E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56D7-23A8-421A-AE95-CDFA12F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</a:t>
            </a:r>
          </a:p>
          <a:p>
            <a:pPr lvl="1"/>
            <a:r>
              <a:rPr lang="en-US" dirty="0"/>
              <a:t>Include dependency: `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spring-boot-starter-security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Default configuration is loaded.</a:t>
            </a:r>
          </a:p>
          <a:p>
            <a:pPr lvl="3"/>
            <a:r>
              <a:rPr lang="en-US" dirty="0"/>
              <a:t> Default user: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Default password: it is generated during start, and printed in console.</a:t>
            </a:r>
          </a:p>
          <a:p>
            <a:pPr lvl="2"/>
            <a:r>
              <a:rPr lang="en-US" dirty="0"/>
              <a:t>Security is applied on all rest 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test secure rest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MockMvcBuilders.apply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springSecurity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) </a:t>
            </a:r>
            <a:r>
              <a:rPr lang="en-US" dirty="0">
                <a:solidFill>
                  <a:schemeClr val="tx1"/>
                </a:solidFill>
              </a:rPr>
              <a:t>– apply security in </a:t>
            </a:r>
            <a:r>
              <a:rPr lang="en-US" dirty="0" err="1">
                <a:solidFill>
                  <a:schemeClr val="tx1"/>
                </a:solidFill>
              </a:rPr>
              <a:t>mvc</a:t>
            </a:r>
            <a:r>
              <a:rPr lang="en-US" dirty="0">
                <a:solidFill>
                  <a:schemeClr val="tx1"/>
                </a:solidFill>
              </a:rPr>
              <a:t> mock.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WithMockUser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(username, role)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run test as a mock user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WithAnonymousUser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run test as an anonymous user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65E-FCEE-400F-A6C8-37BD778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6E7-D6C8-42B1-8901-0BDFE8E6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  <a:p>
            <a:pPr lvl="1"/>
            <a:r>
              <a:rPr lang="en-US" dirty="0"/>
              <a:t>Configuration class that extends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WebSecurityConfigurerAdapter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Override method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)</a:t>
            </a:r>
          </a:p>
          <a:p>
            <a:pPr lvl="3"/>
            <a:r>
              <a:rPr lang="de-DE" dirty="0">
                <a:solidFill>
                  <a:schemeClr val="tx1"/>
                </a:solidFill>
              </a:rPr>
              <a:t>Protect wanted api, by url maching or http status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de-DE" dirty="0">
                <a:solidFill>
                  <a:schemeClr val="tx1"/>
                </a:solidFill>
              </a:rPr>
              <a:t>Configuration by</a:t>
            </a:r>
            <a:r>
              <a:rPr lang="en-US" dirty="0">
                <a:solidFill>
                  <a:schemeClr val="tx1"/>
                </a:solidFill>
              </a:rPr>
              <a:t> annotation	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EnableGlobalMethodSecurity</a:t>
            </a:r>
            <a:r>
              <a:rPr lang="en-US" dirty="0"/>
              <a:t> – on an configuration class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@Secure,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PreAuthorization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PostFilter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on Controller or Service class </a:t>
            </a:r>
            <a:endParaRPr lang="en-US" dirty="0"/>
          </a:p>
          <a:p>
            <a:pPr lvl="1"/>
            <a:r>
              <a:rPr lang="en-US" dirty="0"/>
              <a:t>These two approaches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166035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670-B704-4D03-BF47-1DD318E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3255-D74E-4936-9387-7FFF1D5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provide</a:t>
            </a:r>
          </a:p>
          <a:p>
            <a:pPr lvl="1"/>
            <a:r>
              <a:rPr lang="en-US" dirty="0"/>
              <a:t>Setup by overriding method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	</a:t>
            </a:r>
          </a:p>
          <a:p>
            <a:pPr lvl="1"/>
            <a:r>
              <a:rPr lang="de-DE" i="1" dirty="0">
                <a:solidFill>
                  <a:schemeClr val="tx1"/>
                </a:solidFill>
              </a:rPr>
              <a:t>Spring offers a few providers</a:t>
            </a:r>
            <a:r>
              <a:rPr lang="en-US" i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AuthenticationManagerBuilder#inMemoryAuthentication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AuthenticationManagerBuilder#ldapAuthentication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AuthenticationManagerBuilder#jdbcAuthentication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/>
              <a:t>Create authentication provider by </a:t>
            </a:r>
            <a:r>
              <a:rPr lang="en-US" dirty="0" err="1"/>
              <a:t>yourselve</a:t>
            </a:r>
            <a:endParaRPr lang="en-US" dirty="0"/>
          </a:p>
          <a:p>
            <a:pPr lvl="2"/>
            <a:r>
              <a:rPr lang="en-US" dirty="0"/>
              <a:t>Why, when? Support different kind of authentication ( file/</a:t>
            </a:r>
            <a:r>
              <a:rPr lang="en-US" dirty="0" err="1"/>
              <a:t>db</a:t>
            </a:r>
            <a:r>
              <a:rPr lang="en-US" dirty="0"/>
              <a:t> + JWT )</a:t>
            </a:r>
          </a:p>
          <a:p>
            <a:pPr lvl="2"/>
            <a:r>
              <a:rPr lang="en-US" dirty="0"/>
              <a:t>How? Implements interface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/>
              <a:t> and register service bean</a:t>
            </a:r>
          </a:p>
          <a:p>
            <a:pPr lvl="3"/>
            <a:r>
              <a:rPr lang="en-US" dirty="0"/>
              <a:t>Assign bean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8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A1A-A271-48BB-82C4-78F3B50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BC0-99C6-4323-B9B6-0A5AC95A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What is spring?</a:t>
            </a:r>
          </a:p>
          <a:p>
            <a:pPr lvl="1" fontAlgn="base"/>
            <a:r>
              <a:rPr lang="en-US" dirty="0"/>
              <a:t>Term “Spring” usually refers to Spring framework and it’s key modules</a:t>
            </a:r>
          </a:p>
          <a:p>
            <a:pPr lvl="2" fontAlgn="base"/>
            <a:r>
              <a:rPr lang="en-US" dirty="0"/>
              <a:t>Dependency Injection</a:t>
            </a:r>
          </a:p>
          <a:p>
            <a:pPr lvl="2" fontAlgn="base"/>
            <a:r>
              <a:rPr lang="en-US" dirty="0"/>
              <a:t>AOP</a:t>
            </a:r>
          </a:p>
          <a:p>
            <a:pPr lvl="1"/>
            <a:r>
              <a:rPr lang="en-US" dirty="0"/>
              <a:t>Nowadays it’s more than just a framework, it’s a platform</a:t>
            </a:r>
          </a:p>
          <a:p>
            <a:pPr lvl="2" fontAlgn="base"/>
            <a:r>
              <a:rPr lang="en-US" dirty="0"/>
              <a:t>Spring boot</a:t>
            </a:r>
          </a:p>
          <a:p>
            <a:pPr lvl="2" fontAlgn="base"/>
            <a:r>
              <a:rPr lang="en-US" dirty="0"/>
              <a:t>Spring HATEOAS</a:t>
            </a:r>
          </a:p>
          <a:p>
            <a:pPr lvl="2" fontAlgn="base"/>
            <a:r>
              <a:rPr lang="en-US" dirty="0"/>
              <a:t>Spring data</a:t>
            </a:r>
          </a:p>
          <a:p>
            <a:pPr lvl="2" fontAlgn="base"/>
            <a:r>
              <a:rPr lang="en-US" dirty="0"/>
              <a:t>Spring security</a:t>
            </a:r>
          </a:p>
          <a:p>
            <a:pPr lvl="2" fontAlgn="base"/>
            <a:r>
              <a:rPr lang="en-US" dirty="0"/>
              <a:t>Spring cloud</a:t>
            </a:r>
          </a:p>
          <a:p>
            <a:pPr lvl="2" fontAlgn="base"/>
            <a:r>
              <a:rPr lang="en-US" dirty="0"/>
              <a:t>Etc.(https://spring.io/projects)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F0A-9765-4A24-9B7B-EACF300B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Spring-cache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5333-F63B-43B8-8AFD-5E28CE9D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797"/>
            <a:ext cx="8596668" cy="4514566"/>
          </a:xfrm>
        </p:spPr>
        <p:txBody>
          <a:bodyPr>
            <a:normAutofit/>
          </a:bodyPr>
          <a:lstStyle/>
          <a:p>
            <a:r>
              <a:rPr lang="en-US" dirty="0"/>
              <a:t>Spring cache provides a declarative caching mechanism.</a:t>
            </a:r>
          </a:p>
          <a:p>
            <a:r>
              <a:rPr lang="en-US" dirty="0"/>
              <a:t>How to enable it?</a:t>
            </a:r>
          </a:p>
          <a:p>
            <a:pPr lvl="1"/>
            <a:r>
              <a:rPr lang="en-US" dirty="0"/>
              <a:t>Including dependency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`spring-boot-starter-cache`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Put annotation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EnableCaching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configuration/application class</a:t>
            </a:r>
          </a:p>
          <a:p>
            <a:r>
              <a:rPr lang="en-US" dirty="0">
                <a:solidFill>
                  <a:schemeClr val="tx1"/>
                </a:solidFill>
              </a:rPr>
              <a:t>To apply and work with cache only following annotations are needed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Cachable</a:t>
            </a:r>
            <a:r>
              <a:rPr lang="en-US" dirty="0">
                <a:solidFill>
                  <a:schemeClr val="tx1"/>
                </a:solidFill>
              </a:rPr>
              <a:t> – put method result to the cache first time, every next time returns the result from cache(without executing method)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CachePut</a:t>
            </a:r>
            <a:r>
              <a:rPr lang="en-US" dirty="0">
                <a:solidFill>
                  <a:schemeClr val="tx1"/>
                </a:solidFill>
              </a:rPr>
              <a:t> – put result into cache, and execute method every time.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CacheEvict</a:t>
            </a:r>
            <a:r>
              <a:rPr lang="en-US" dirty="0">
                <a:solidFill>
                  <a:schemeClr val="tx1"/>
                </a:solidFill>
              </a:rPr>
              <a:t> – remove object from cache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@Caching</a:t>
            </a:r>
            <a:r>
              <a:rPr lang="en-US" dirty="0">
                <a:solidFill>
                  <a:schemeClr val="tx1"/>
                </a:solidFill>
              </a:rPr>
              <a:t> – allow multiple cache operation </a:t>
            </a:r>
          </a:p>
          <a:p>
            <a:r>
              <a:rPr lang="en-US" dirty="0">
                <a:solidFill>
                  <a:schemeClr val="tx1"/>
                </a:solidFill>
              </a:rPr>
              <a:t>Where to apply cache? Caching strategy and security problems ? </a:t>
            </a:r>
          </a:p>
        </p:txBody>
      </p:sp>
    </p:spTree>
    <p:extLst>
      <p:ext uri="{BB962C8B-B14F-4D97-AF65-F5344CB8AC3E}">
        <p14:creationId xmlns:p14="http://schemas.microsoft.com/office/powerpoint/2010/main" val="277955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5D3F-E654-4C76-B0A3-8454E268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DAB4-934B-41CB-914B-C1DCB0D3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9"/>
            <a:ext cx="8596668" cy="50166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Redis is one of the most popular in-memory key-data-structure database.</a:t>
            </a:r>
          </a:p>
          <a:p>
            <a:r>
              <a:rPr lang="en-US" dirty="0"/>
              <a:t>Use cases:</a:t>
            </a:r>
          </a:p>
          <a:p>
            <a:pPr lvl="1" fontAlgn="base"/>
            <a:r>
              <a:rPr lang="en-US" dirty="0"/>
              <a:t>Cache</a:t>
            </a:r>
          </a:p>
          <a:p>
            <a:pPr lvl="1" fontAlgn="base"/>
            <a:r>
              <a:rPr lang="en-US" dirty="0"/>
              <a:t>Messaging - publisher/subscriber</a:t>
            </a:r>
          </a:p>
          <a:p>
            <a:pPr lvl="1" fontAlgn="base"/>
            <a:r>
              <a:rPr lang="en-US" dirty="0"/>
              <a:t>Distributed session/access token</a:t>
            </a:r>
          </a:p>
          <a:p>
            <a:pPr lvl="1" fontAlgn="base"/>
            <a:r>
              <a:rPr lang="en-US" dirty="0"/>
              <a:t>Temporary data with TTL - i.e. reservation, user block, voting system one per day</a:t>
            </a:r>
          </a:p>
          <a:p>
            <a:pPr lvl="1" fontAlgn="base"/>
            <a:r>
              <a:rPr lang="en-US" dirty="0"/>
              <a:t>Real-time access data - inventory, product prices.</a:t>
            </a:r>
          </a:p>
          <a:p>
            <a:r>
              <a:rPr lang="en-US" dirty="0"/>
              <a:t>Data structures:</a:t>
            </a:r>
          </a:p>
          <a:p>
            <a:pPr lvl="1" fontAlgn="base"/>
            <a:r>
              <a:rPr lang="en-US" dirty="0"/>
              <a:t>String - store values as string, ops: SET,GET, SETNX, INCR, </a:t>
            </a:r>
            <a:r>
              <a:rPr lang="en-US" u="sng" dirty="0" err="1">
                <a:hlinkClick r:id="rId2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List - list of strings, Ops: LPUSH, LPOP, LLEN, </a:t>
            </a:r>
            <a:r>
              <a:rPr lang="en-US" u="sng" dirty="0" err="1">
                <a:hlinkClick r:id="rId3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Set - unordered collection of strings with no repetition. SADD, SUNION, SINTER,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SortedSet</a:t>
            </a:r>
            <a:r>
              <a:rPr lang="en-US" dirty="0"/>
              <a:t> - ordered collection of strings with no repetition. ZADD, ZRANGEBYSCORE,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Hashe</a:t>
            </a:r>
            <a:r>
              <a:rPr lang="en-US" dirty="0"/>
              <a:t> - is map between key and string value. HSET, HGET, HINCRBY, </a:t>
            </a:r>
            <a:r>
              <a:rPr lang="en-US" u="sng" dirty="0" err="1">
                <a:hlinkClick r:id="rId5"/>
              </a:rPr>
              <a:t>etc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Limitations: </a:t>
            </a:r>
          </a:p>
          <a:p>
            <a:pPr lvl="1" fontAlgn="base"/>
            <a:r>
              <a:rPr lang="en-US" dirty="0"/>
              <a:t>Values up to 512MB</a:t>
            </a:r>
          </a:p>
          <a:p>
            <a:pPr lvl="1" fontAlgn="base"/>
            <a:r>
              <a:rPr lang="en-US" dirty="0"/>
              <a:t>Collections up to 2^32-1 ( more than 4 billion </a:t>
            </a:r>
            <a:r>
              <a:rPr lang="en-US"/>
              <a:t>) elements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22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F40-1801-4FE7-8352-C5D6505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vs Insert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9E1399-3B79-4E8E-BA87-D5AB0B29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60664"/>
              </p:ext>
            </p:extLst>
          </p:nvPr>
        </p:nvGraphicFramePr>
        <p:xfrm>
          <a:off x="677863" y="1249960"/>
          <a:ext cx="9506372" cy="537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022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03B3C0-7F6F-4296-9A43-3BFA5E11B15E}"/>
              </a:ext>
            </a:extLst>
          </p:cNvPr>
          <p:cNvSpPr/>
          <p:nvPr/>
        </p:nvSpPr>
        <p:spPr>
          <a:xfrm>
            <a:off x="1577131" y="2818701"/>
            <a:ext cx="8078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  <a:r>
              <a:rPr lang="en-US" dirty="0" err="1"/>
              <a:t>firstName</a:t>
            </a:r>
            <a:r>
              <a:rPr lang="en-US" dirty="0"/>
              <a:t> : "Max",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 : "</a:t>
            </a:r>
            <a:r>
              <a:rPr lang="en-US" dirty="0" err="1"/>
              <a:t>Mustermann</a:t>
            </a:r>
            <a:r>
              <a:rPr lang="en-US" dirty="0"/>
              <a:t>",</a:t>
            </a:r>
          </a:p>
          <a:p>
            <a:r>
              <a:rPr lang="en-US" dirty="0"/>
              <a:t>  links : [ { </a:t>
            </a:r>
            <a:r>
              <a:rPr lang="en-US" dirty="0" err="1"/>
              <a:t>rel</a:t>
            </a:r>
            <a:r>
              <a:rPr lang="en-US" dirty="0"/>
              <a:t> : "self", </a:t>
            </a:r>
            <a:r>
              <a:rPr lang="en-US" dirty="0" err="1"/>
              <a:t>href</a:t>
            </a:r>
            <a:r>
              <a:rPr lang="en-US" dirty="0"/>
              <a:t> : "http://localhost/users/13" },</a:t>
            </a:r>
          </a:p>
          <a:p>
            <a:r>
              <a:rPr lang="en-US" dirty="0"/>
              <a:t>		 { </a:t>
            </a:r>
            <a:r>
              <a:rPr lang="en-US" dirty="0" err="1"/>
              <a:t>rel</a:t>
            </a:r>
            <a:r>
              <a:rPr lang="en-US" dirty="0"/>
              <a:t> : "contacts", </a:t>
            </a:r>
            <a:r>
              <a:rPr lang="en-US" dirty="0" err="1"/>
              <a:t>href</a:t>
            </a:r>
            <a:r>
              <a:rPr lang="en-US" dirty="0"/>
              <a:t> : "http://localhost/users/13/contacts" }</a:t>
            </a:r>
          </a:p>
          <a:p>
            <a:r>
              <a:rPr lang="en-US" dirty="0"/>
              <a:t>	]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8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352C-9A93-43DB-ACCC-C289BED7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t="3922" r="361"/>
          <a:stretch/>
        </p:blipFill>
        <p:spPr>
          <a:xfrm>
            <a:off x="109057" y="469783"/>
            <a:ext cx="11585196" cy="5960378"/>
          </a:xfrm>
        </p:spPr>
      </p:pic>
    </p:spTree>
    <p:extLst>
      <p:ext uri="{BB962C8B-B14F-4D97-AF65-F5344CB8AC3E}">
        <p14:creationId xmlns:p14="http://schemas.microsoft.com/office/powerpoint/2010/main" val="23470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E3B-1330-4574-8345-51232D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E82F-BDFF-4B6A-8DFB-2BF7AEE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</a:p>
          <a:p>
            <a:pPr lvl="1"/>
            <a:r>
              <a:rPr lang="en-US" dirty="0"/>
              <a:t>Simplify JEE application development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lvl="2"/>
            <a:r>
              <a:rPr lang="en-US" dirty="0"/>
              <a:t>AOP: transactions, caching, …</a:t>
            </a:r>
          </a:p>
          <a:p>
            <a:pPr lvl="2"/>
            <a:r>
              <a:rPr lang="en-US" dirty="0"/>
              <a:t>Easy testing</a:t>
            </a:r>
          </a:p>
          <a:p>
            <a:pPr lvl="2"/>
            <a:r>
              <a:rPr lang="en-US" dirty="0"/>
              <a:t>Multiple modules for main stream technologies </a:t>
            </a:r>
          </a:p>
          <a:p>
            <a:pPr lvl="2"/>
            <a:r>
              <a:rPr lang="en-US" dirty="0"/>
              <a:t>Big user community</a:t>
            </a:r>
          </a:p>
          <a:p>
            <a:pPr lvl="1"/>
            <a:r>
              <a:rPr lang="en-US" dirty="0"/>
              <a:t>Promote good application architecture/design (?)</a:t>
            </a:r>
          </a:p>
          <a:p>
            <a:pPr lvl="2"/>
            <a:r>
              <a:rPr lang="en-US" dirty="0"/>
              <a:t>Easy to meet SOLID principles (?)</a:t>
            </a:r>
          </a:p>
          <a:p>
            <a:pPr lvl="2"/>
            <a:r>
              <a:rPr lang="en-US" dirty="0"/>
              <a:t>Layering ( Horizontal slicing )</a:t>
            </a:r>
          </a:p>
          <a:p>
            <a:pPr lvl="2"/>
            <a:r>
              <a:rPr lang="en-US" dirty="0"/>
              <a:t>Modularization ( Vertical slicing )</a:t>
            </a:r>
          </a:p>
        </p:txBody>
      </p:sp>
    </p:spTree>
    <p:extLst>
      <p:ext uri="{BB962C8B-B14F-4D97-AF65-F5344CB8AC3E}">
        <p14:creationId xmlns:p14="http://schemas.microsoft.com/office/powerpoint/2010/main" val="30647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8C5-7C05-477C-8B4D-D676A21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9E9-F740-4389-802D-9BD831F2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3"/>
          </a:xfrm>
        </p:spPr>
        <p:txBody>
          <a:bodyPr/>
          <a:lstStyle/>
          <a:p>
            <a:r>
              <a:rPr lang="en-US" dirty="0"/>
              <a:t>Layers ( Horizontal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C3F6-8152-4431-BD76-15D72E212E6F}"/>
              </a:ext>
            </a:extLst>
          </p:cNvPr>
          <p:cNvSpPr/>
          <p:nvPr/>
        </p:nvSpPr>
        <p:spPr>
          <a:xfrm>
            <a:off x="780176" y="2776756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DC10A-ED64-43C2-A850-C0966585F31F}"/>
              </a:ext>
            </a:extLst>
          </p:cNvPr>
          <p:cNvSpPr/>
          <p:nvPr/>
        </p:nvSpPr>
        <p:spPr>
          <a:xfrm>
            <a:off x="780175" y="3921345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8AE08-AB73-40FA-90E2-147DBB4400BC}"/>
              </a:ext>
            </a:extLst>
          </p:cNvPr>
          <p:cNvSpPr/>
          <p:nvPr/>
        </p:nvSpPr>
        <p:spPr>
          <a:xfrm>
            <a:off x="780175" y="5065934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4E21-1BDD-45BC-B7FD-B6825E0085A6}"/>
              </a:ext>
            </a:extLst>
          </p:cNvPr>
          <p:cNvSpPr/>
          <p:nvPr/>
        </p:nvSpPr>
        <p:spPr>
          <a:xfrm>
            <a:off x="6091807" y="2776755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8DEC6-325D-40A7-B7E1-E54C9401C503}"/>
              </a:ext>
            </a:extLst>
          </p:cNvPr>
          <p:cNvSpPr/>
          <p:nvPr/>
        </p:nvSpPr>
        <p:spPr>
          <a:xfrm>
            <a:off x="6091807" y="4512987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5935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25-4AA8-47F4-BFB1-5D9407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910-AEB9-416B-AC49-634A8ED3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( Vertical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4D99-E0DB-460A-8AC8-2B455767641C}"/>
              </a:ext>
            </a:extLst>
          </p:cNvPr>
          <p:cNvSpPr/>
          <p:nvPr/>
        </p:nvSpPr>
        <p:spPr>
          <a:xfrm>
            <a:off x="805343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FB10-D8B0-4D6A-8A4E-5C0AF985B190}"/>
              </a:ext>
            </a:extLst>
          </p:cNvPr>
          <p:cNvSpPr/>
          <p:nvPr/>
        </p:nvSpPr>
        <p:spPr>
          <a:xfrm>
            <a:off x="805342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3BB8-4617-4CA0-A964-CAB430EFE9A8}"/>
              </a:ext>
            </a:extLst>
          </p:cNvPr>
          <p:cNvSpPr/>
          <p:nvPr/>
        </p:nvSpPr>
        <p:spPr>
          <a:xfrm>
            <a:off x="805341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C5E-4F65-40C4-BF95-A7E9B62109F7}"/>
              </a:ext>
            </a:extLst>
          </p:cNvPr>
          <p:cNvSpPr/>
          <p:nvPr/>
        </p:nvSpPr>
        <p:spPr>
          <a:xfrm>
            <a:off x="677334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396A75F9-71C9-4BC6-A2A2-5AF03DA538F8}"/>
              </a:ext>
            </a:extLst>
          </p:cNvPr>
          <p:cNvSpPr/>
          <p:nvPr/>
        </p:nvSpPr>
        <p:spPr>
          <a:xfrm>
            <a:off x="805341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5B403-A7D5-4C19-9539-285BEAED3E1E}"/>
              </a:ext>
            </a:extLst>
          </p:cNvPr>
          <p:cNvSpPr/>
          <p:nvPr/>
        </p:nvSpPr>
        <p:spPr>
          <a:xfrm>
            <a:off x="3854600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8B908-1F1A-458F-8E32-6FBCC0513390}"/>
              </a:ext>
            </a:extLst>
          </p:cNvPr>
          <p:cNvSpPr/>
          <p:nvPr/>
        </p:nvSpPr>
        <p:spPr>
          <a:xfrm>
            <a:off x="3854599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823EA-297E-438B-9B83-AB035639E773}"/>
              </a:ext>
            </a:extLst>
          </p:cNvPr>
          <p:cNvSpPr/>
          <p:nvPr/>
        </p:nvSpPr>
        <p:spPr>
          <a:xfrm>
            <a:off x="3854598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1AF47-21FE-4D02-BF5B-99E742B6B110}"/>
              </a:ext>
            </a:extLst>
          </p:cNvPr>
          <p:cNvSpPr/>
          <p:nvPr/>
        </p:nvSpPr>
        <p:spPr>
          <a:xfrm>
            <a:off x="3620401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490F52D-8B74-48C7-9121-1F50495EFF43}"/>
              </a:ext>
            </a:extLst>
          </p:cNvPr>
          <p:cNvSpPr/>
          <p:nvPr/>
        </p:nvSpPr>
        <p:spPr>
          <a:xfrm>
            <a:off x="3854598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0A073-36D6-4146-BFDD-A28CA5583A77}"/>
              </a:ext>
            </a:extLst>
          </p:cNvPr>
          <p:cNvSpPr/>
          <p:nvPr/>
        </p:nvSpPr>
        <p:spPr>
          <a:xfrm>
            <a:off x="6691477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68210-61AF-47DD-9000-3C6BA86DA459}"/>
              </a:ext>
            </a:extLst>
          </p:cNvPr>
          <p:cNvSpPr/>
          <p:nvPr/>
        </p:nvSpPr>
        <p:spPr>
          <a:xfrm>
            <a:off x="6691476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08230-6A6B-4BB8-9205-8A54D6B79D9D}"/>
              </a:ext>
            </a:extLst>
          </p:cNvPr>
          <p:cNvSpPr/>
          <p:nvPr/>
        </p:nvSpPr>
        <p:spPr>
          <a:xfrm>
            <a:off x="6691475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DE867-4373-4F70-B253-748415F115C5}"/>
              </a:ext>
            </a:extLst>
          </p:cNvPr>
          <p:cNvSpPr/>
          <p:nvPr/>
        </p:nvSpPr>
        <p:spPr>
          <a:xfrm>
            <a:off x="6563468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ACF62F0-6335-4A6D-8FFE-7165B824742D}"/>
              </a:ext>
            </a:extLst>
          </p:cNvPr>
          <p:cNvSpPr/>
          <p:nvPr/>
        </p:nvSpPr>
        <p:spPr>
          <a:xfrm>
            <a:off x="6691475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35970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B61-E240-4CD5-9377-C39A471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Wrong design check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7A9E-7C62-4A4C-A104-B6D96524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780"/>
              </p:ext>
            </p:extLst>
          </p:nvPr>
        </p:nvGraphicFramePr>
        <p:xfrm>
          <a:off x="677333" y="2160589"/>
          <a:ext cx="9590791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8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9D7-0A67-4FFB-8D75-22C2BB08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31-2715-48CA-A359-BC60377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Build anything( RESTful, web, batch, integration, … )</a:t>
            </a:r>
          </a:p>
          <a:p>
            <a:pPr lvl="1"/>
            <a:r>
              <a:rPr lang="en-US" dirty="0"/>
              <a:t>Easy and fast build and run</a:t>
            </a:r>
          </a:p>
          <a:p>
            <a:pPr lvl="1"/>
            <a:r>
              <a:rPr lang="en-US" dirty="0"/>
              <a:t>A spring framework for the spring framework</a:t>
            </a:r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Dependency that works.</a:t>
            </a:r>
          </a:p>
          <a:p>
            <a:pPr lvl="1"/>
            <a:r>
              <a:rPr lang="en-US" dirty="0"/>
              <a:t>Easy configuration: auto-configuration</a:t>
            </a:r>
          </a:p>
          <a:p>
            <a:pPr lvl="1"/>
            <a:r>
              <a:rPr lang="en-US" dirty="0"/>
              <a:t>Embedded servers ( tomcat, jetty, …) 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Starter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Actuator</a:t>
            </a:r>
          </a:p>
          <a:p>
            <a:pPr lvl="1"/>
            <a:r>
              <a:rPr lang="en-US" dirty="0"/>
              <a:t>CLI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16219</TotalTime>
  <Words>2280</Words>
  <Application>Microsoft Office PowerPoint</Application>
  <PresentationFormat>Widescreen</PresentationFormat>
  <Paragraphs>377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Spring boot</vt:lpstr>
      <vt:lpstr>Before start</vt:lpstr>
      <vt:lpstr>Spring</vt:lpstr>
      <vt:lpstr>PowerPoint Presentation</vt:lpstr>
      <vt:lpstr>Spring</vt:lpstr>
      <vt:lpstr>Spring application architecture </vt:lpstr>
      <vt:lpstr>Spring application architecture</vt:lpstr>
      <vt:lpstr>Wrong design check list</vt:lpstr>
      <vt:lpstr>Spring boot</vt:lpstr>
      <vt:lpstr>Let’s start</vt:lpstr>
      <vt:lpstr>Spring Boot Starter</vt:lpstr>
      <vt:lpstr>Spring boot: Auto-configuration</vt:lpstr>
      <vt:lpstr>Auto configuration</vt:lpstr>
      <vt:lpstr>Spring boot: Actuator</vt:lpstr>
      <vt:lpstr>Spring boot Test</vt:lpstr>
      <vt:lpstr>RESTful API design</vt:lpstr>
      <vt:lpstr>RESTful API example</vt:lpstr>
      <vt:lpstr>Testing RESTful API</vt:lpstr>
      <vt:lpstr>Rest controller</vt:lpstr>
      <vt:lpstr>Exception and HTTP status</vt:lpstr>
      <vt:lpstr>Converters and DTOs</vt:lpstr>
      <vt:lpstr>HATEOAS: API navigation</vt:lpstr>
      <vt:lpstr>MongoDB</vt:lpstr>
      <vt:lpstr>Spring data: MongoDB</vt:lpstr>
      <vt:lpstr>Spring data: MongoDB</vt:lpstr>
      <vt:lpstr>Spring security</vt:lpstr>
      <vt:lpstr>Spring security for RESTful API</vt:lpstr>
      <vt:lpstr>Spring security for RESTful API</vt:lpstr>
      <vt:lpstr>Spring security for RESTful API</vt:lpstr>
      <vt:lpstr>Spring-cache </vt:lpstr>
      <vt:lpstr>Redis</vt:lpstr>
      <vt:lpstr>Save vs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Marko Jevtic</dc:creator>
  <cp:lastModifiedBy>Marko Jevtic</cp:lastModifiedBy>
  <cp:revision>153</cp:revision>
  <dcterms:created xsi:type="dcterms:W3CDTF">2017-11-13T19:09:46Z</dcterms:created>
  <dcterms:modified xsi:type="dcterms:W3CDTF">2018-01-16T15:34:09Z</dcterms:modified>
</cp:coreProperties>
</file>