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6" r:id="rId7"/>
    <p:sldId id="262" r:id="rId8"/>
    <p:sldId id="263" r:id="rId9"/>
    <p:sldId id="265" r:id="rId10"/>
    <p:sldId id="268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81108-1941-4E9C-AAFA-96838DAC94C0}" type="doc">
      <dgm:prSet loTypeId="urn:microsoft.com/office/officeart/2005/8/layout/h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F993D0-3637-47BF-8316-C0855E8A4879}">
      <dgm:prSet phldrT="[Text]"/>
      <dgm:spPr/>
      <dgm:t>
        <a:bodyPr/>
        <a:lstStyle/>
        <a:p>
          <a:r>
            <a:rPr lang="en-US" dirty="0"/>
            <a:t>Confirmed COVID-19 cases / deaths</a:t>
          </a:r>
        </a:p>
      </dgm:t>
    </dgm:pt>
    <dgm:pt modelId="{19D926CE-8E9C-4DFB-B84D-D218D182DB2C}" type="parTrans" cxnId="{0D4FF27A-F1F6-4336-A11B-7BDC4E55E558}">
      <dgm:prSet/>
      <dgm:spPr/>
      <dgm:t>
        <a:bodyPr/>
        <a:lstStyle/>
        <a:p>
          <a:endParaRPr lang="en-US"/>
        </a:p>
      </dgm:t>
    </dgm:pt>
    <dgm:pt modelId="{CAC06F4E-0495-449E-90B5-F59C9F6627BB}" type="sibTrans" cxnId="{0D4FF27A-F1F6-4336-A11B-7BDC4E55E558}">
      <dgm:prSet/>
      <dgm:spPr/>
      <dgm:t>
        <a:bodyPr/>
        <a:lstStyle/>
        <a:p>
          <a:endParaRPr lang="en-US"/>
        </a:p>
      </dgm:t>
    </dgm:pt>
    <dgm:pt modelId="{6EC551E7-6FDA-4A7C-A3CD-5CB62BD8FFE5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2F2E8222-85C1-4C66-BABA-4494D3C49095}" type="parTrans" cxnId="{C9ED8A25-8D1F-4E6D-8C25-2C3D12EC0AD4}">
      <dgm:prSet/>
      <dgm:spPr/>
      <dgm:t>
        <a:bodyPr/>
        <a:lstStyle/>
        <a:p>
          <a:endParaRPr lang="en-US"/>
        </a:p>
      </dgm:t>
    </dgm:pt>
    <dgm:pt modelId="{D6179782-C802-4A83-896F-94A5ABF5701B}" type="sibTrans" cxnId="{C9ED8A25-8D1F-4E6D-8C25-2C3D12EC0AD4}">
      <dgm:prSet/>
      <dgm:spPr/>
      <dgm:t>
        <a:bodyPr/>
        <a:lstStyle/>
        <a:p>
          <a:endParaRPr lang="en-US"/>
        </a:p>
      </dgm:t>
    </dgm:pt>
    <dgm:pt modelId="{C86D15EA-4A5F-4715-89D8-632D0183FAFD}">
      <dgm:prSet phldrT="[Text]"/>
      <dgm:spPr/>
      <dgm:t>
        <a:bodyPr/>
        <a:lstStyle/>
        <a:p>
          <a:r>
            <a:rPr lang="en-US" dirty="0"/>
            <a:t>September 8, 2020 – February 19, 2021</a:t>
          </a:r>
        </a:p>
      </dgm:t>
    </dgm:pt>
    <dgm:pt modelId="{68E979F7-ED6B-4699-937D-ED5E4D986966}" type="parTrans" cxnId="{CA5AF033-86FD-4EC7-B7F2-F183778D4614}">
      <dgm:prSet/>
      <dgm:spPr/>
      <dgm:t>
        <a:bodyPr/>
        <a:lstStyle/>
        <a:p>
          <a:endParaRPr lang="en-US"/>
        </a:p>
      </dgm:t>
    </dgm:pt>
    <dgm:pt modelId="{CD81E595-6D2A-400D-A9DF-679E798A0422}" type="sibTrans" cxnId="{CA5AF033-86FD-4EC7-B7F2-F183778D4614}">
      <dgm:prSet/>
      <dgm:spPr/>
      <dgm:t>
        <a:bodyPr/>
        <a:lstStyle/>
        <a:p>
          <a:endParaRPr lang="en-US"/>
        </a:p>
      </dgm:t>
    </dgm:pt>
    <dgm:pt modelId="{B3BC2F50-A214-45F8-B066-73378A3CCDBC}">
      <dgm:prSet/>
      <dgm:spPr/>
      <dgm:t>
        <a:bodyPr/>
        <a:lstStyle/>
        <a:p>
          <a:r>
            <a:rPr lang="en-US" dirty="0"/>
            <a:t>Smoothed with 7-day trailing average</a:t>
          </a:r>
        </a:p>
      </dgm:t>
    </dgm:pt>
    <dgm:pt modelId="{64ED9D88-9B99-4777-B104-63E7F20EAC18}" type="parTrans" cxnId="{6B1344CD-CEDD-44D8-B72F-7CBE901FD660}">
      <dgm:prSet/>
      <dgm:spPr/>
      <dgm:t>
        <a:bodyPr/>
        <a:lstStyle/>
        <a:p>
          <a:endParaRPr lang="en-US"/>
        </a:p>
      </dgm:t>
    </dgm:pt>
    <dgm:pt modelId="{DDE1F970-2F17-4D80-9275-CE7259BDF542}" type="sibTrans" cxnId="{6B1344CD-CEDD-44D8-B72F-7CBE901FD660}">
      <dgm:prSet/>
      <dgm:spPr/>
      <dgm:t>
        <a:bodyPr/>
        <a:lstStyle/>
        <a:p>
          <a:endParaRPr lang="en-US"/>
        </a:p>
      </dgm:t>
    </dgm:pt>
    <dgm:pt modelId="{E9F48970-FF88-40BB-8489-06CCA019481B}">
      <dgm:prSet/>
      <dgm:spPr/>
      <dgm:t>
        <a:bodyPr/>
        <a:lstStyle/>
        <a:p>
          <a:r>
            <a:rPr lang="en-US" dirty="0"/>
            <a:t>Weighted with Facebook-provided weight to more accurately represent US population</a:t>
          </a:r>
        </a:p>
      </dgm:t>
    </dgm:pt>
    <dgm:pt modelId="{872188EB-F101-44F8-9D4B-A4D233740FFA}" type="parTrans" cxnId="{5665B030-972E-4563-BEE7-9E525F744ED3}">
      <dgm:prSet/>
      <dgm:spPr/>
      <dgm:t>
        <a:bodyPr/>
        <a:lstStyle/>
        <a:p>
          <a:endParaRPr lang="en-US"/>
        </a:p>
      </dgm:t>
    </dgm:pt>
    <dgm:pt modelId="{990F15BB-F192-4E9E-9EDB-8490313E9E14}" type="sibTrans" cxnId="{5665B030-972E-4563-BEE7-9E525F744ED3}">
      <dgm:prSet/>
      <dgm:spPr/>
      <dgm:t>
        <a:bodyPr/>
        <a:lstStyle/>
        <a:p>
          <a:endParaRPr lang="en-US"/>
        </a:p>
      </dgm:t>
    </dgm:pt>
    <dgm:pt modelId="{4999FD17-56A9-4C6B-AED6-DECD67D17915}">
      <dgm:prSet phldrT="[Text]"/>
      <dgm:spPr/>
      <dgm:t>
        <a:bodyPr/>
        <a:lstStyle/>
        <a:p>
          <a:r>
            <a:rPr lang="en-US" dirty="0"/>
            <a:t>JHU Cases and Deaths</a:t>
          </a:r>
        </a:p>
      </dgm:t>
    </dgm:pt>
    <dgm:pt modelId="{75E117EA-95A5-4846-A69F-FDF8EF03EA8C}" type="sibTrans" cxnId="{7B7DFF79-606D-4DE8-9989-84DE3D904E4C}">
      <dgm:prSet/>
      <dgm:spPr/>
      <dgm:t>
        <a:bodyPr/>
        <a:lstStyle/>
        <a:p>
          <a:endParaRPr lang="en-US"/>
        </a:p>
      </dgm:t>
    </dgm:pt>
    <dgm:pt modelId="{533946A7-C121-48B1-9238-3242672205A5}" type="parTrans" cxnId="{7B7DFF79-606D-4DE8-9989-84DE3D904E4C}">
      <dgm:prSet/>
      <dgm:spPr/>
      <dgm:t>
        <a:bodyPr/>
        <a:lstStyle/>
        <a:p>
          <a:endParaRPr lang="en-US"/>
        </a:p>
      </dgm:t>
    </dgm:pt>
    <dgm:pt modelId="{3A4D78DC-756D-42CC-AC56-024EE2D26D4F}">
      <dgm:prSet phldrT="[Text]"/>
      <dgm:spPr/>
      <dgm:t>
        <a:bodyPr/>
        <a:lstStyle/>
        <a:p>
          <a:r>
            <a:rPr lang="en-US" dirty="0"/>
            <a:t>Facebook Survey</a:t>
          </a:r>
        </a:p>
      </dgm:t>
    </dgm:pt>
    <dgm:pt modelId="{8B6B7374-2C19-4517-829B-CE8A9497501E}" type="sibTrans" cxnId="{3879BE77-13AD-416D-9196-F301949B3043}">
      <dgm:prSet/>
      <dgm:spPr/>
      <dgm:t>
        <a:bodyPr/>
        <a:lstStyle/>
        <a:p>
          <a:endParaRPr lang="en-US"/>
        </a:p>
      </dgm:t>
    </dgm:pt>
    <dgm:pt modelId="{3659C3F3-8A64-42AE-BE27-4C4F03B00151}" type="parTrans" cxnId="{3879BE77-13AD-416D-9196-F301949B3043}">
      <dgm:prSet/>
      <dgm:spPr/>
      <dgm:t>
        <a:bodyPr/>
        <a:lstStyle/>
        <a:p>
          <a:endParaRPr lang="en-US"/>
        </a:p>
      </dgm:t>
    </dgm:pt>
    <dgm:pt modelId="{180F47BE-3469-49A4-9A68-C9EEF81B2B3D}">
      <dgm:prSet phldrT="[Text]"/>
      <dgm:spPr/>
      <dgm:t>
        <a:bodyPr/>
        <a:lstStyle/>
        <a:p>
          <a:r>
            <a:rPr lang="en-US" dirty="0"/>
            <a:t>Facebook survey began April 4, 2020 but other indicators only available beginning on Sep. 8, 2020</a:t>
          </a:r>
        </a:p>
      </dgm:t>
    </dgm:pt>
    <dgm:pt modelId="{6878225A-EC79-4603-96D5-592807032637}" type="parTrans" cxnId="{4F89489D-3CB7-4EE2-B0AC-D2BB9EEF9882}">
      <dgm:prSet/>
      <dgm:spPr/>
      <dgm:t>
        <a:bodyPr/>
        <a:lstStyle/>
        <a:p>
          <a:endParaRPr lang="en-US"/>
        </a:p>
      </dgm:t>
    </dgm:pt>
    <dgm:pt modelId="{AC99018E-A485-46F8-A6C6-EBF585A0F27E}" type="sibTrans" cxnId="{4F89489D-3CB7-4EE2-B0AC-D2BB9EEF9882}">
      <dgm:prSet/>
      <dgm:spPr/>
      <dgm:t>
        <a:bodyPr/>
        <a:lstStyle/>
        <a:p>
          <a:endParaRPr lang="en-US"/>
        </a:p>
      </dgm:t>
    </dgm:pt>
    <dgm:pt modelId="{E77EE7B7-D18D-48F7-806B-C152875346F1}">
      <dgm:prSet phldrT="[Text]"/>
      <dgm:spPr/>
      <dgm:t>
        <a:bodyPr/>
        <a:lstStyle/>
        <a:p>
          <a:r>
            <a:rPr lang="en-US" dirty="0"/>
            <a:t>Per 100,000 people</a:t>
          </a:r>
        </a:p>
      </dgm:t>
    </dgm:pt>
    <dgm:pt modelId="{34862465-E225-4313-8079-9B8F1C2EBDA4}" type="parTrans" cxnId="{A54BC12D-2174-4BAB-A463-E10FFF04EA93}">
      <dgm:prSet/>
      <dgm:spPr/>
      <dgm:t>
        <a:bodyPr/>
        <a:lstStyle/>
        <a:p>
          <a:endParaRPr lang="en-US"/>
        </a:p>
      </dgm:t>
    </dgm:pt>
    <dgm:pt modelId="{F5391DB3-F383-406F-AC12-97835B80CD74}" type="sibTrans" cxnId="{A54BC12D-2174-4BAB-A463-E10FFF04EA93}">
      <dgm:prSet/>
      <dgm:spPr/>
      <dgm:t>
        <a:bodyPr/>
        <a:lstStyle/>
        <a:p>
          <a:endParaRPr lang="en-US"/>
        </a:p>
      </dgm:t>
    </dgm:pt>
    <dgm:pt modelId="{04C64B4A-DF8A-451C-BC14-63B0B89188AE}">
      <dgm:prSet phldrT="[Text]"/>
      <dgm:spPr/>
      <dgm:t>
        <a:bodyPr/>
        <a:lstStyle/>
        <a:p>
          <a:r>
            <a:rPr lang="en-US" dirty="0"/>
            <a:t>John Hopkins University report</a:t>
          </a:r>
        </a:p>
      </dgm:t>
    </dgm:pt>
    <dgm:pt modelId="{331C8C86-F123-4DA6-93BC-997A5AA5F399}" type="parTrans" cxnId="{41B54744-118A-48FD-B95E-4E003BF651CA}">
      <dgm:prSet/>
      <dgm:spPr/>
      <dgm:t>
        <a:bodyPr/>
        <a:lstStyle/>
        <a:p>
          <a:endParaRPr lang="en-US"/>
        </a:p>
      </dgm:t>
    </dgm:pt>
    <dgm:pt modelId="{072C1948-06D5-435D-B2D0-F099F2291CD6}" type="sibTrans" cxnId="{41B54744-118A-48FD-B95E-4E003BF651CA}">
      <dgm:prSet/>
      <dgm:spPr/>
      <dgm:t>
        <a:bodyPr/>
        <a:lstStyle/>
        <a:p>
          <a:endParaRPr lang="en-US"/>
        </a:p>
      </dgm:t>
    </dgm:pt>
    <dgm:pt modelId="{781CC48F-B706-4D33-A5D2-CF384F7E50B0}">
      <dgm:prSet phldrT="[Text]"/>
      <dgm:spPr/>
      <dgm:t>
        <a:bodyPr/>
        <a:lstStyle/>
        <a:p>
          <a:r>
            <a:rPr lang="en-US" dirty="0"/>
            <a:t>Illness, behavioral, mental health indicators (next slide)</a:t>
          </a:r>
        </a:p>
      </dgm:t>
    </dgm:pt>
    <dgm:pt modelId="{C36B136B-0A4A-4DAF-A049-1FE1364BB139}" type="parTrans" cxnId="{38976F03-E96D-4463-AE60-06149A8F9B0B}">
      <dgm:prSet/>
      <dgm:spPr/>
      <dgm:t>
        <a:bodyPr/>
        <a:lstStyle/>
        <a:p>
          <a:endParaRPr lang="en-US"/>
        </a:p>
      </dgm:t>
    </dgm:pt>
    <dgm:pt modelId="{42E53A0F-0B90-459C-A99C-5A182D05300B}" type="sibTrans" cxnId="{38976F03-E96D-4463-AE60-06149A8F9B0B}">
      <dgm:prSet/>
      <dgm:spPr/>
      <dgm:t>
        <a:bodyPr/>
        <a:lstStyle/>
        <a:p>
          <a:endParaRPr lang="en-US"/>
        </a:p>
      </dgm:t>
    </dgm:pt>
    <dgm:pt modelId="{47034ED7-266F-4271-ACFF-D66C5F31D187}">
      <dgm:prSet phldrT="[Text]"/>
      <dgm:spPr/>
      <dgm:t>
        <a:bodyPr/>
        <a:lstStyle/>
        <a:p>
          <a:r>
            <a:rPr lang="en-US" dirty="0"/>
            <a:t>CMU </a:t>
          </a:r>
          <a:r>
            <a:rPr lang="en-US" dirty="0" err="1"/>
            <a:t>COVIDcast</a:t>
          </a:r>
          <a:r>
            <a:rPr lang="en-US" dirty="0"/>
            <a:t> API</a:t>
          </a:r>
        </a:p>
      </dgm:t>
    </dgm:pt>
    <dgm:pt modelId="{9E3DC8CC-4995-4946-8951-349471B3DBC0}" type="parTrans" cxnId="{5E666C22-A87E-474A-91CD-9A22C8F783C2}">
      <dgm:prSet/>
      <dgm:spPr/>
      <dgm:t>
        <a:bodyPr/>
        <a:lstStyle/>
        <a:p>
          <a:endParaRPr lang="en-US"/>
        </a:p>
      </dgm:t>
    </dgm:pt>
    <dgm:pt modelId="{17A29008-2B33-4B95-B75F-478C7B2652B8}" type="sibTrans" cxnId="{5E666C22-A87E-474A-91CD-9A22C8F783C2}">
      <dgm:prSet/>
      <dgm:spPr/>
      <dgm:t>
        <a:bodyPr/>
        <a:lstStyle/>
        <a:p>
          <a:endParaRPr lang="en-US"/>
        </a:p>
      </dgm:t>
    </dgm:pt>
    <dgm:pt modelId="{9205AE10-CB43-4135-B224-CAA60C3AF623}">
      <dgm:prSet phldrT="[Text]"/>
      <dgm:spPr/>
      <dgm:t>
        <a:bodyPr/>
        <a:lstStyle/>
        <a:p>
          <a:r>
            <a:rPr lang="en-US" dirty="0"/>
            <a:t>US data</a:t>
          </a:r>
        </a:p>
      </dgm:t>
    </dgm:pt>
    <dgm:pt modelId="{7540ACA5-B741-4F43-BCD8-DABEBFCFBFF7}" type="parTrans" cxnId="{660C722B-28F0-46C0-A1AD-74FE36D62CEB}">
      <dgm:prSet/>
      <dgm:spPr/>
      <dgm:t>
        <a:bodyPr/>
        <a:lstStyle/>
        <a:p>
          <a:endParaRPr lang="en-US"/>
        </a:p>
      </dgm:t>
    </dgm:pt>
    <dgm:pt modelId="{B83AE883-65B3-4FC7-BB6B-04A8241DE35A}" type="sibTrans" cxnId="{660C722B-28F0-46C0-A1AD-74FE36D62CEB}">
      <dgm:prSet/>
      <dgm:spPr/>
      <dgm:t>
        <a:bodyPr/>
        <a:lstStyle/>
        <a:p>
          <a:endParaRPr lang="en-US"/>
        </a:p>
      </dgm:t>
    </dgm:pt>
    <dgm:pt modelId="{2EF7B1ED-C64B-4219-8584-C52277169F2A}" type="pres">
      <dgm:prSet presAssocID="{60981108-1941-4E9C-AAFA-96838DAC94C0}" presName="Name0" presStyleCnt="0">
        <dgm:presLayoutVars>
          <dgm:dir/>
          <dgm:animLvl val="lvl"/>
          <dgm:resizeHandles val="exact"/>
        </dgm:presLayoutVars>
      </dgm:prSet>
      <dgm:spPr/>
    </dgm:pt>
    <dgm:pt modelId="{F2599C15-1BB3-454E-99BB-C691A9BFEFDC}" type="pres">
      <dgm:prSet presAssocID="{3A4D78DC-756D-42CC-AC56-024EE2D26D4F}" presName="composite" presStyleCnt="0"/>
      <dgm:spPr/>
    </dgm:pt>
    <dgm:pt modelId="{2E016BF8-AB4A-4516-8FD0-08DCA4ED0EBE}" type="pres">
      <dgm:prSet presAssocID="{3A4D78DC-756D-42CC-AC56-024EE2D26D4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A56FFD3-0588-4880-AABB-9BF55E59BE5A}" type="pres">
      <dgm:prSet presAssocID="{3A4D78DC-756D-42CC-AC56-024EE2D26D4F}" presName="desTx" presStyleLbl="alignAccFollowNode1" presStyleIdx="0" presStyleCnt="3">
        <dgm:presLayoutVars>
          <dgm:bulletEnabled val="1"/>
        </dgm:presLayoutVars>
      </dgm:prSet>
      <dgm:spPr/>
    </dgm:pt>
    <dgm:pt modelId="{3E8F4DDE-6D48-4F81-9B67-84C0FD64DEB5}" type="pres">
      <dgm:prSet presAssocID="{8B6B7374-2C19-4517-829B-CE8A9497501E}" presName="space" presStyleCnt="0"/>
      <dgm:spPr/>
    </dgm:pt>
    <dgm:pt modelId="{61BF3877-5D5F-4963-88B2-E0EFF1CEE3C2}" type="pres">
      <dgm:prSet presAssocID="{4999FD17-56A9-4C6B-AED6-DECD67D17915}" presName="composite" presStyleCnt="0"/>
      <dgm:spPr/>
    </dgm:pt>
    <dgm:pt modelId="{FFEF8C4C-6D12-4310-B4F2-263B2645252F}" type="pres">
      <dgm:prSet presAssocID="{4999FD17-56A9-4C6B-AED6-DECD67D1791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273AD5-74F1-4D11-8A39-2ACFAC0868FD}" type="pres">
      <dgm:prSet presAssocID="{4999FD17-56A9-4C6B-AED6-DECD67D17915}" presName="desTx" presStyleLbl="alignAccFollowNode1" presStyleIdx="1" presStyleCnt="3">
        <dgm:presLayoutVars>
          <dgm:bulletEnabled val="1"/>
        </dgm:presLayoutVars>
      </dgm:prSet>
      <dgm:spPr/>
    </dgm:pt>
    <dgm:pt modelId="{0D8B4478-4118-476D-8D75-730763CE2F95}" type="pres">
      <dgm:prSet presAssocID="{75E117EA-95A5-4846-A69F-FDF8EF03EA8C}" presName="space" presStyleCnt="0"/>
      <dgm:spPr/>
    </dgm:pt>
    <dgm:pt modelId="{8A614DE3-B04A-43CF-B6D2-9214465A29E4}" type="pres">
      <dgm:prSet presAssocID="{6EC551E7-6FDA-4A7C-A3CD-5CB62BD8FFE5}" presName="composite" presStyleCnt="0"/>
      <dgm:spPr/>
    </dgm:pt>
    <dgm:pt modelId="{BA67F7AE-2F7D-4376-AB40-69B457DD6B8B}" type="pres">
      <dgm:prSet presAssocID="{6EC551E7-6FDA-4A7C-A3CD-5CB62BD8FF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45A4067-F6F9-468F-8D56-6A1923BB36F1}" type="pres">
      <dgm:prSet presAssocID="{6EC551E7-6FDA-4A7C-A3CD-5CB62BD8FF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8976F03-E96D-4463-AE60-06149A8F9B0B}" srcId="{3A4D78DC-756D-42CC-AC56-024EE2D26D4F}" destId="{781CC48F-B706-4D33-A5D2-CF384F7E50B0}" srcOrd="0" destOrd="0" parTransId="{C36B136B-0A4A-4DAF-A049-1FE1364BB139}" sibTransId="{42E53A0F-0B90-459C-A99C-5A182D05300B}"/>
    <dgm:cxn modelId="{30B48E03-06A2-4A8B-9AE9-C31BA50CBCB7}" type="presOf" srcId="{99F993D0-3637-47BF-8316-C0855E8A4879}" destId="{04273AD5-74F1-4D11-8A39-2ACFAC0868FD}" srcOrd="0" destOrd="1" presId="urn:microsoft.com/office/officeart/2005/8/layout/hList1"/>
    <dgm:cxn modelId="{B5AC931D-2CBA-4A5A-B537-D9EDDDE04274}" type="presOf" srcId="{3A4D78DC-756D-42CC-AC56-024EE2D26D4F}" destId="{2E016BF8-AB4A-4516-8FD0-08DCA4ED0EBE}" srcOrd="0" destOrd="0" presId="urn:microsoft.com/office/officeart/2005/8/layout/hList1"/>
    <dgm:cxn modelId="{5E666C22-A87E-474A-91CD-9A22C8F783C2}" srcId="{6EC551E7-6FDA-4A7C-A3CD-5CB62BD8FFE5}" destId="{47034ED7-266F-4271-ACFF-D66C5F31D187}" srcOrd="0" destOrd="0" parTransId="{9E3DC8CC-4995-4946-8951-349471B3DBC0}" sibTransId="{17A29008-2B33-4B95-B75F-478C7B2652B8}"/>
    <dgm:cxn modelId="{C9ED8A25-8D1F-4E6D-8C25-2C3D12EC0AD4}" srcId="{60981108-1941-4E9C-AAFA-96838DAC94C0}" destId="{6EC551E7-6FDA-4A7C-A3CD-5CB62BD8FFE5}" srcOrd="2" destOrd="0" parTransId="{2F2E8222-85C1-4C66-BABA-4494D3C49095}" sibTransId="{D6179782-C802-4A83-896F-94A5ABF5701B}"/>
    <dgm:cxn modelId="{660C722B-28F0-46C0-A1AD-74FE36D62CEB}" srcId="{47034ED7-266F-4271-ACFF-D66C5F31D187}" destId="{9205AE10-CB43-4135-B224-CAA60C3AF623}" srcOrd="0" destOrd="0" parTransId="{7540ACA5-B741-4F43-BCD8-DABEBFCFBFF7}" sibTransId="{B83AE883-65B3-4FC7-BB6B-04A8241DE35A}"/>
    <dgm:cxn modelId="{A54BC12D-2174-4BAB-A463-E10FFF04EA93}" srcId="{4999FD17-56A9-4C6B-AED6-DECD67D17915}" destId="{E77EE7B7-D18D-48F7-806B-C152875346F1}" srcOrd="2" destOrd="0" parTransId="{34862465-E225-4313-8079-9B8F1C2EBDA4}" sibTransId="{F5391DB3-F383-406F-AC12-97835B80CD74}"/>
    <dgm:cxn modelId="{5665B030-972E-4563-BEE7-9E525F744ED3}" srcId="{3A4D78DC-756D-42CC-AC56-024EE2D26D4F}" destId="{E9F48970-FF88-40BB-8489-06CCA019481B}" srcOrd="2" destOrd="0" parTransId="{872188EB-F101-44F8-9D4B-A4D233740FFA}" sibTransId="{990F15BB-F192-4E9E-9EDB-8490313E9E14}"/>
    <dgm:cxn modelId="{CA5AF033-86FD-4EC7-B7F2-F183778D4614}" srcId="{6EC551E7-6FDA-4A7C-A3CD-5CB62BD8FFE5}" destId="{C86D15EA-4A5F-4715-89D8-632D0183FAFD}" srcOrd="1" destOrd="0" parTransId="{68E979F7-ED6B-4699-937D-ED5E4D986966}" sibTransId="{CD81E595-6D2A-400D-A9DF-679E798A0422}"/>
    <dgm:cxn modelId="{41B54744-118A-48FD-B95E-4E003BF651CA}" srcId="{4999FD17-56A9-4C6B-AED6-DECD67D17915}" destId="{04C64B4A-DF8A-451C-BC14-63B0B89188AE}" srcOrd="0" destOrd="0" parTransId="{331C8C86-F123-4DA6-93BC-997A5AA5F399}" sibTransId="{072C1948-06D5-435D-B2D0-F099F2291CD6}"/>
    <dgm:cxn modelId="{48964A68-05EE-440C-AA57-93437B6326C4}" type="presOf" srcId="{6EC551E7-6FDA-4A7C-A3CD-5CB62BD8FFE5}" destId="{BA67F7AE-2F7D-4376-AB40-69B457DD6B8B}" srcOrd="0" destOrd="0" presId="urn:microsoft.com/office/officeart/2005/8/layout/hList1"/>
    <dgm:cxn modelId="{61AABE6F-40BD-4ABF-A828-7F0C778FACB7}" type="presOf" srcId="{4999FD17-56A9-4C6B-AED6-DECD67D17915}" destId="{FFEF8C4C-6D12-4310-B4F2-263B2645252F}" srcOrd="0" destOrd="0" presId="urn:microsoft.com/office/officeart/2005/8/layout/hList1"/>
    <dgm:cxn modelId="{3879BE77-13AD-416D-9196-F301949B3043}" srcId="{60981108-1941-4E9C-AAFA-96838DAC94C0}" destId="{3A4D78DC-756D-42CC-AC56-024EE2D26D4F}" srcOrd="0" destOrd="0" parTransId="{3659C3F3-8A64-42AE-BE27-4C4F03B00151}" sibTransId="{8B6B7374-2C19-4517-829B-CE8A9497501E}"/>
    <dgm:cxn modelId="{7B7DFF79-606D-4DE8-9989-84DE3D904E4C}" srcId="{60981108-1941-4E9C-AAFA-96838DAC94C0}" destId="{4999FD17-56A9-4C6B-AED6-DECD67D17915}" srcOrd="1" destOrd="0" parTransId="{533946A7-C121-48B1-9238-3242672205A5}" sibTransId="{75E117EA-95A5-4846-A69F-FDF8EF03EA8C}"/>
    <dgm:cxn modelId="{0D4FF27A-F1F6-4336-A11B-7BDC4E55E558}" srcId="{4999FD17-56A9-4C6B-AED6-DECD67D17915}" destId="{99F993D0-3637-47BF-8316-C0855E8A4879}" srcOrd="1" destOrd="0" parTransId="{19D926CE-8E9C-4DFB-B84D-D218D182DB2C}" sibTransId="{CAC06F4E-0495-449E-90B5-F59C9F6627BB}"/>
    <dgm:cxn modelId="{0DEFED90-03E5-4FC7-B838-7C6387CA4635}" type="presOf" srcId="{E9F48970-FF88-40BB-8489-06CCA019481B}" destId="{CA56FFD3-0588-4880-AABB-9BF55E59BE5A}" srcOrd="0" destOrd="2" presId="urn:microsoft.com/office/officeart/2005/8/layout/hList1"/>
    <dgm:cxn modelId="{4F89489D-3CB7-4EE2-B0AC-D2BB9EEF9882}" srcId="{6EC551E7-6FDA-4A7C-A3CD-5CB62BD8FFE5}" destId="{180F47BE-3469-49A4-9A68-C9EEF81B2B3D}" srcOrd="2" destOrd="0" parTransId="{6878225A-EC79-4603-96D5-592807032637}" sibTransId="{AC99018E-A485-46F8-A6C6-EBF585A0F27E}"/>
    <dgm:cxn modelId="{101141AD-0610-4672-BEDA-57FE52FE2501}" type="presOf" srcId="{04C64B4A-DF8A-451C-BC14-63B0B89188AE}" destId="{04273AD5-74F1-4D11-8A39-2ACFAC0868FD}" srcOrd="0" destOrd="0" presId="urn:microsoft.com/office/officeart/2005/8/layout/hList1"/>
    <dgm:cxn modelId="{0E7F9FC0-10BD-4D69-9F86-7061C424C587}" type="presOf" srcId="{C86D15EA-4A5F-4715-89D8-632D0183FAFD}" destId="{145A4067-F6F9-468F-8D56-6A1923BB36F1}" srcOrd="0" destOrd="2" presId="urn:microsoft.com/office/officeart/2005/8/layout/hList1"/>
    <dgm:cxn modelId="{6B1344CD-CEDD-44D8-B72F-7CBE901FD660}" srcId="{3A4D78DC-756D-42CC-AC56-024EE2D26D4F}" destId="{B3BC2F50-A214-45F8-B066-73378A3CCDBC}" srcOrd="1" destOrd="0" parTransId="{64ED9D88-9B99-4777-B104-63E7F20EAC18}" sibTransId="{DDE1F970-2F17-4D80-9275-CE7259BDF542}"/>
    <dgm:cxn modelId="{DCC0C1D3-C1D4-4F89-89D4-54F6A752C07A}" type="presOf" srcId="{180F47BE-3469-49A4-9A68-C9EEF81B2B3D}" destId="{145A4067-F6F9-468F-8D56-6A1923BB36F1}" srcOrd="0" destOrd="3" presId="urn:microsoft.com/office/officeart/2005/8/layout/hList1"/>
    <dgm:cxn modelId="{3893E5D6-132E-4FBD-BC54-276B152A7FB7}" type="presOf" srcId="{B3BC2F50-A214-45F8-B066-73378A3CCDBC}" destId="{CA56FFD3-0588-4880-AABB-9BF55E59BE5A}" srcOrd="0" destOrd="1" presId="urn:microsoft.com/office/officeart/2005/8/layout/hList1"/>
    <dgm:cxn modelId="{E26F75D7-2CFB-4D99-83D7-AA5DE9EDB088}" type="presOf" srcId="{781CC48F-B706-4D33-A5D2-CF384F7E50B0}" destId="{CA56FFD3-0588-4880-AABB-9BF55E59BE5A}" srcOrd="0" destOrd="0" presId="urn:microsoft.com/office/officeart/2005/8/layout/hList1"/>
    <dgm:cxn modelId="{BBA3B4E8-1515-410E-B8FE-3DB8646D67D6}" type="presOf" srcId="{60981108-1941-4E9C-AAFA-96838DAC94C0}" destId="{2EF7B1ED-C64B-4219-8584-C52277169F2A}" srcOrd="0" destOrd="0" presId="urn:microsoft.com/office/officeart/2005/8/layout/hList1"/>
    <dgm:cxn modelId="{15B30BEA-6560-4B78-894D-E6CAE675249C}" type="presOf" srcId="{9205AE10-CB43-4135-B224-CAA60C3AF623}" destId="{145A4067-F6F9-468F-8D56-6A1923BB36F1}" srcOrd="0" destOrd="1" presId="urn:microsoft.com/office/officeart/2005/8/layout/hList1"/>
    <dgm:cxn modelId="{D2A8DAF2-BB04-4DE0-929F-F680767F2FB2}" type="presOf" srcId="{47034ED7-266F-4271-ACFF-D66C5F31D187}" destId="{145A4067-F6F9-468F-8D56-6A1923BB36F1}" srcOrd="0" destOrd="0" presId="urn:microsoft.com/office/officeart/2005/8/layout/hList1"/>
    <dgm:cxn modelId="{10CD42F5-E16E-4368-BF35-582FB76E7A91}" type="presOf" srcId="{E77EE7B7-D18D-48F7-806B-C152875346F1}" destId="{04273AD5-74F1-4D11-8A39-2ACFAC0868FD}" srcOrd="0" destOrd="2" presId="urn:microsoft.com/office/officeart/2005/8/layout/hList1"/>
    <dgm:cxn modelId="{9E992C19-C19D-496B-8293-7497B9B7F8F5}" type="presParOf" srcId="{2EF7B1ED-C64B-4219-8584-C52277169F2A}" destId="{F2599C15-1BB3-454E-99BB-C691A9BFEFDC}" srcOrd="0" destOrd="0" presId="urn:microsoft.com/office/officeart/2005/8/layout/hList1"/>
    <dgm:cxn modelId="{A0906AFF-9AA3-494C-BBEB-BF5E621034B7}" type="presParOf" srcId="{F2599C15-1BB3-454E-99BB-C691A9BFEFDC}" destId="{2E016BF8-AB4A-4516-8FD0-08DCA4ED0EBE}" srcOrd="0" destOrd="0" presId="urn:microsoft.com/office/officeart/2005/8/layout/hList1"/>
    <dgm:cxn modelId="{B9016D3A-27C1-48EF-B5D3-39D6EF8F5F8E}" type="presParOf" srcId="{F2599C15-1BB3-454E-99BB-C691A9BFEFDC}" destId="{CA56FFD3-0588-4880-AABB-9BF55E59BE5A}" srcOrd="1" destOrd="0" presId="urn:microsoft.com/office/officeart/2005/8/layout/hList1"/>
    <dgm:cxn modelId="{EA2CD2A6-9588-4D0F-ABC5-91BAA426B505}" type="presParOf" srcId="{2EF7B1ED-C64B-4219-8584-C52277169F2A}" destId="{3E8F4DDE-6D48-4F81-9B67-84C0FD64DEB5}" srcOrd="1" destOrd="0" presId="urn:microsoft.com/office/officeart/2005/8/layout/hList1"/>
    <dgm:cxn modelId="{9E06DC52-4BC3-4812-A295-8A3A1E72CE3D}" type="presParOf" srcId="{2EF7B1ED-C64B-4219-8584-C52277169F2A}" destId="{61BF3877-5D5F-4963-88B2-E0EFF1CEE3C2}" srcOrd="2" destOrd="0" presId="urn:microsoft.com/office/officeart/2005/8/layout/hList1"/>
    <dgm:cxn modelId="{14902F3C-FA7E-4724-90FD-55AD1EE1F929}" type="presParOf" srcId="{61BF3877-5D5F-4963-88B2-E0EFF1CEE3C2}" destId="{FFEF8C4C-6D12-4310-B4F2-263B2645252F}" srcOrd="0" destOrd="0" presId="urn:microsoft.com/office/officeart/2005/8/layout/hList1"/>
    <dgm:cxn modelId="{9162B534-756A-4E23-B8A3-C7FB2C475231}" type="presParOf" srcId="{61BF3877-5D5F-4963-88B2-E0EFF1CEE3C2}" destId="{04273AD5-74F1-4D11-8A39-2ACFAC0868FD}" srcOrd="1" destOrd="0" presId="urn:microsoft.com/office/officeart/2005/8/layout/hList1"/>
    <dgm:cxn modelId="{DDC5C1A0-2BA8-4EFC-9958-607A3D3CB351}" type="presParOf" srcId="{2EF7B1ED-C64B-4219-8584-C52277169F2A}" destId="{0D8B4478-4118-476D-8D75-730763CE2F95}" srcOrd="3" destOrd="0" presId="urn:microsoft.com/office/officeart/2005/8/layout/hList1"/>
    <dgm:cxn modelId="{25D20D9D-D754-4DF8-B3BA-913BD08EBA32}" type="presParOf" srcId="{2EF7B1ED-C64B-4219-8584-C52277169F2A}" destId="{8A614DE3-B04A-43CF-B6D2-9214465A29E4}" srcOrd="4" destOrd="0" presId="urn:microsoft.com/office/officeart/2005/8/layout/hList1"/>
    <dgm:cxn modelId="{37820976-0F4C-4AE9-90E1-25807D73A7EF}" type="presParOf" srcId="{8A614DE3-B04A-43CF-B6D2-9214465A29E4}" destId="{BA67F7AE-2F7D-4376-AB40-69B457DD6B8B}" srcOrd="0" destOrd="0" presId="urn:microsoft.com/office/officeart/2005/8/layout/hList1"/>
    <dgm:cxn modelId="{6D377EBA-036B-4434-AC7C-0A9D77E6E4FE}" type="presParOf" srcId="{8A614DE3-B04A-43CF-B6D2-9214465A29E4}" destId="{145A4067-F6F9-468F-8D56-6A1923BB36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16BF8-AB4A-4516-8FD0-08DCA4ED0EBE}">
      <dsp:nvSpPr>
        <dsp:cNvPr id="0" name=""/>
        <dsp:cNvSpPr/>
      </dsp:nvSpPr>
      <dsp:spPr>
        <a:xfrm>
          <a:off x="3407" y="42818"/>
          <a:ext cx="3322637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Facebook Survey</a:t>
          </a:r>
        </a:p>
      </dsp:txBody>
      <dsp:txXfrm>
        <a:off x="3407" y="42818"/>
        <a:ext cx="3322637" cy="604800"/>
      </dsp:txXfrm>
    </dsp:sp>
    <dsp:sp modelId="{CA56FFD3-0588-4880-AABB-9BF55E59BE5A}">
      <dsp:nvSpPr>
        <dsp:cNvPr id="0" name=""/>
        <dsp:cNvSpPr/>
      </dsp:nvSpPr>
      <dsp:spPr>
        <a:xfrm>
          <a:off x="3407" y="647618"/>
          <a:ext cx="3322637" cy="305518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Illness, behavioral, mental health indicators (next slide)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Smoothed with 7-day trailing average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Weighted with Facebook-provided weight to more accurately represent US population</a:t>
          </a:r>
        </a:p>
      </dsp:txBody>
      <dsp:txXfrm>
        <a:off x="3407" y="647618"/>
        <a:ext cx="3322637" cy="3055185"/>
      </dsp:txXfrm>
    </dsp:sp>
    <dsp:sp modelId="{FFEF8C4C-6D12-4310-B4F2-263B2645252F}">
      <dsp:nvSpPr>
        <dsp:cNvPr id="0" name=""/>
        <dsp:cNvSpPr/>
      </dsp:nvSpPr>
      <dsp:spPr>
        <a:xfrm>
          <a:off x="3791214" y="42818"/>
          <a:ext cx="3322637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JHU Cases and Deaths</a:t>
          </a:r>
        </a:p>
      </dsp:txBody>
      <dsp:txXfrm>
        <a:off x="3791214" y="42818"/>
        <a:ext cx="3322637" cy="604800"/>
      </dsp:txXfrm>
    </dsp:sp>
    <dsp:sp modelId="{04273AD5-74F1-4D11-8A39-2ACFAC0868FD}">
      <dsp:nvSpPr>
        <dsp:cNvPr id="0" name=""/>
        <dsp:cNvSpPr/>
      </dsp:nvSpPr>
      <dsp:spPr>
        <a:xfrm>
          <a:off x="3791214" y="647618"/>
          <a:ext cx="3322637" cy="305518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John Hopkins University report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Confirmed COVID-19 cases / deaths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Per 100,000 people</a:t>
          </a:r>
        </a:p>
      </dsp:txBody>
      <dsp:txXfrm>
        <a:off x="3791214" y="647618"/>
        <a:ext cx="3322637" cy="3055185"/>
      </dsp:txXfrm>
    </dsp:sp>
    <dsp:sp modelId="{BA67F7AE-2F7D-4376-AB40-69B457DD6B8B}">
      <dsp:nvSpPr>
        <dsp:cNvPr id="0" name=""/>
        <dsp:cNvSpPr/>
      </dsp:nvSpPr>
      <dsp:spPr>
        <a:xfrm>
          <a:off x="7579020" y="42818"/>
          <a:ext cx="3322637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Source</a:t>
          </a:r>
        </a:p>
      </dsp:txBody>
      <dsp:txXfrm>
        <a:off x="7579020" y="42818"/>
        <a:ext cx="3322637" cy="604800"/>
      </dsp:txXfrm>
    </dsp:sp>
    <dsp:sp modelId="{145A4067-F6F9-468F-8D56-6A1923BB36F1}">
      <dsp:nvSpPr>
        <dsp:cNvPr id="0" name=""/>
        <dsp:cNvSpPr/>
      </dsp:nvSpPr>
      <dsp:spPr>
        <a:xfrm>
          <a:off x="7579020" y="647618"/>
          <a:ext cx="3322637" cy="305518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CMU </a:t>
          </a:r>
          <a:r>
            <a:rPr lang="en-US" sz="2100" kern="1200" dirty="0" err="1"/>
            <a:t>COVIDcast</a:t>
          </a:r>
          <a:r>
            <a:rPr lang="en-US" sz="2100" kern="1200" dirty="0"/>
            <a:t> API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September 8, 2020 – February 19, 2021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Facebook survey began April 4, 2020 but other indicators only available beginning on Sep. 8, 2020</a:t>
          </a:r>
        </a:p>
      </dsp:txBody>
      <dsp:txXfrm>
        <a:off x="7579020" y="647618"/>
        <a:ext cx="3322637" cy="305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2695-059A-40EE-8F25-68E75E701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42A9F-F1CA-4DBE-9441-2B70E436E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4347-FEE0-438C-A08D-4E014C4F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F6E82-1110-419C-AC6E-29366DE1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4AE-13CD-41AE-8135-55FAEB49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B26-8DF0-472C-8690-D7B81CE4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CE380-061A-4A13-B686-588CA81FF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B849-DD30-46F6-B597-613C5B38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35F4-86B4-46B7-9E92-268AA5D6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8568-4008-43BE-BD8E-1EC0F6F2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8E2A5-14CC-4D17-8A92-C124C8A53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B4BC-4527-423B-BEF5-2EA7B8237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2AE5-BB83-403E-AF20-60A48CA8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F045-0CCD-40D5-9DB6-94F16F8E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71B1-71A0-4E22-BAFE-5875ED3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1ED4-57CB-4BCA-AD89-61615027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04B1-3189-4583-9D32-99CEA0A4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2450-ECC2-4E1F-A79C-8257B422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9495-24A8-4AD7-8D90-2A88B1B3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3E9-54E0-4B89-881E-6243BA8C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7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1693-1753-488A-96DF-A75D0081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601C5-28BC-45ED-89E6-23A3DB88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D37A-D766-4680-88D1-7047635F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91B6-A39C-4DD5-810F-382E63C3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9654-C123-4FA2-AFBA-7097A2B3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C204-720C-4CA1-9F82-1F04F4EC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03C3-C46F-411D-9CDC-6701E17EB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C22BD-58ED-42A5-A122-E6D4F4F7B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E4BF6-EE43-4E40-A2DA-9584C85E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6839-4428-4E7C-A323-BB2F1B15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16AD2-531B-4739-8A0C-C28EA9B2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FEDF-55BD-43E1-85EE-C9531810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7D3D8-B227-485F-8892-D1006A73E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85299-87E9-4E1E-9D90-0CA48418B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45C72-26C7-4F62-BCCC-795C22483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4BB67-BBB0-49B8-80A9-6EFC69180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14F74-976A-437B-8748-9BC6AE9C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000AA-0572-4EBA-AD0C-2604461A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078C2-FE27-43AE-A6F6-22A3A8B3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F569-3EFF-4406-ADD0-79639783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D459E-FFED-4524-9319-1188AE93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E7983-9779-482C-BA92-2C615C13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748C2-C9BF-453B-AF55-1405A2AB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D61C7-5823-4A6C-8441-6F9C6727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43C01-FF0E-4340-8579-2EAC14F5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C7577-C578-4398-BA47-C2E3B065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186E-5B77-4174-9789-755CC0BE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9BA1-17E0-48EB-A652-B5DF82A2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902A-8AD4-4F9B-B0C1-6A185B493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084-DA96-4703-BDC1-6EF5762C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2566E-ACD0-443C-9E8C-807D4D59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BCDAC-BEFD-42BF-83E6-00323E40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2858-C408-49FE-A130-EC0C29FE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98AC5-FD59-4EBA-B1CF-154ED4E17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C1BCF-A59D-45E0-BF84-2D95F7C00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888B-B93E-4BB8-91CB-46D01FE6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67612-9237-46BC-8036-DABCD342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5BC90-5310-48D2-8078-3C913D41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17EE9-24E0-4A1D-93A9-8D2010D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20F1-2B73-440C-9E6F-9DCFECE81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2BB2-F810-416F-A9C4-F16BF36DF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EFB36-137A-4F5E-8F69-0F9608CF183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B6A1-2C61-4C43-BA8C-658AC3FC6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2981-28D3-43C8-B821-B923F2091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8640-56D7-4730-9059-29EC47AA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hsmith.umd.edu/directory/woei-jyh-adam-l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lphi.cmu.edu/covidcast/surveys/" TargetMode="External"/><Relationship Id="rId2" Type="http://schemas.openxmlformats.org/officeDocument/2006/relationships/hyperlink" Target="https://jpsm.umd.edu/research/facebook-%28covid%29-symptom-surve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forgood.fb.com/tools/symptomsurve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cmu-delphi.github.io/delphi-epidata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B0629-E146-4AFB-BC31-4B9C34343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Mark Jung</a:t>
            </a:r>
          </a:p>
          <a:p>
            <a:r>
              <a:rPr lang="en-US" sz="2000" dirty="0">
                <a:solidFill>
                  <a:srgbClr val="080808"/>
                </a:solidFill>
              </a:rPr>
              <a:t>University of Maryland, College Park</a:t>
            </a:r>
          </a:p>
          <a:p>
            <a:r>
              <a:rPr lang="en-US" sz="2000" dirty="0">
                <a:solidFill>
                  <a:srgbClr val="080808"/>
                </a:solidFill>
              </a:rPr>
              <a:t>College of Computer, Mathematical, and Natural Sciences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0ECCF-BB01-49E2-99E5-801448226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Insights from COVID-19 US Symptoms Data</a:t>
            </a:r>
          </a:p>
        </p:txBody>
      </p:sp>
      <p:sp>
        <p:nvSpPr>
          <p:cNvPr id="38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BA94A-8D2F-43F5-8B12-B158834F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6CA39-96AE-4DC8-A465-A0F5D7B17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lvl="1"/>
                <a:r>
                  <a:rPr lang="en-US" dirty="0"/>
                  <a:t>Which indicators are the most useful?</a:t>
                </a:r>
              </a:p>
              <a:p>
                <a:pPr lvl="2"/>
                <a:r>
                  <a:rPr lang="en-US" dirty="0"/>
                  <a:t>Community CLI is strongly correlated (.64) to actual new cases</a:t>
                </a:r>
              </a:p>
              <a:p>
                <a:pPr lvl="2"/>
                <a:r>
                  <a:rPr lang="en-US" dirty="0"/>
                  <a:t>Behavioral indicators are negatively correlated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−0.3≤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≤−0.1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Mental health indicators are positively correlated</a:t>
                </a:r>
              </a:p>
              <a:p>
                <a:pPr lvl="3"/>
                <a:r>
                  <a:rPr lang="en-US" dirty="0"/>
                  <a:t>Especially “worried about becoming ill” and “worried about finances”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0.28≤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≤0.29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Note to policymakers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6CA39-96AE-4DC8-A465-A0F5D7B17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31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BA94A-8D2F-43F5-8B12-B158834F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6CA39-96AE-4DC8-A465-A0F5D7B17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lvl="1"/>
                <a:r>
                  <a:rPr lang="en-US" dirty="0"/>
                  <a:t>What is the predictive power of these indicators in forecasting COVID-19?</a:t>
                </a:r>
              </a:p>
              <a:p>
                <a:pPr lvl="2"/>
                <a:r>
                  <a:rPr lang="en-US" dirty="0"/>
                  <a:t>Using only the indicators, we can achieve 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0.45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models make the best use of these indicators?</a:t>
                </a:r>
              </a:p>
              <a:p>
                <a:pPr lvl="2"/>
                <a:r>
                  <a:rPr lang="en-US" dirty="0"/>
                  <a:t>Support Vector Regression performs slightly better than Linear and Lasso</a:t>
                </a:r>
              </a:p>
              <a:p>
                <a:pPr lvl="2"/>
                <a:r>
                  <a:rPr lang="en-US" dirty="0"/>
                  <a:t>Linear and Lasso likely better for targeted analysis and ease of interpretation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6CA39-96AE-4DC8-A465-A0F5D7B17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57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5" descr="Graph on document with pen">
            <a:extLst>
              <a:ext uri="{FF2B5EF4-FFF2-40B4-BE49-F238E27FC236}">
                <a16:creationId xmlns:a16="http://schemas.microsoft.com/office/drawing/2014/main" id="{7E08BEE1-1CF9-4AF0-8DA4-EBA43D8AC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1" b="100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F8941-92C3-4D14-9D7E-1C095CA7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/>
              <a:t>Further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7C52D6-1C80-4460-A42A-521952B9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/>
              <a:t>Stratify by age (not available in COVIDcast API)</a:t>
            </a:r>
          </a:p>
          <a:p>
            <a:r>
              <a:rPr lang="en-US" sz="1800"/>
              <a:t>Use linear regression with interaction variables</a:t>
            </a:r>
          </a:p>
          <a:p>
            <a:r>
              <a:rPr lang="en-US" sz="1800"/>
              <a:t>Introduce time lag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0414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DFD8-2049-44D6-930E-3E59EBE6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Special thanks to </a:t>
            </a: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  <a:hlinkClick r:id="rId2"/>
              </a:rPr>
              <a:t>Dr. Adam Lee </a:t>
            </a: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from Robert H. Smith School of Business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6BB7-7E75-4FFF-8B1B-307169FB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3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ED4EB-BD21-4B35-AB5C-59467AD6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2103-CDA4-40B4-8700-D3E8F620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UMD’s Joint Program in Survey Methodology and CMU’s Delphi Research Group collaborated with Facebook to survey users about their symptoms, behaviors, and mental health.</a:t>
            </a:r>
          </a:p>
          <a:p>
            <a:endParaRPr lang="en-US" sz="2000" dirty="0"/>
          </a:p>
          <a:p>
            <a:r>
              <a:rPr lang="en-US" sz="2000" dirty="0"/>
              <a:t>Questions</a:t>
            </a:r>
          </a:p>
          <a:p>
            <a:pPr lvl="1"/>
            <a:r>
              <a:rPr lang="en-US" sz="2000" dirty="0"/>
              <a:t>What is the predictive power of these indicators in forecasting COVID-19?</a:t>
            </a:r>
          </a:p>
          <a:p>
            <a:pPr lvl="1"/>
            <a:r>
              <a:rPr lang="en-US" sz="2000" dirty="0"/>
              <a:t>Which indicators are the most useful?</a:t>
            </a:r>
          </a:p>
          <a:p>
            <a:pPr lvl="1"/>
            <a:r>
              <a:rPr lang="en-US" sz="2000" dirty="0"/>
              <a:t>What models make the best use of these indicators?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10A785-17E4-425B-9CB9-53BC6E591B7D}"/>
              </a:ext>
            </a:extLst>
          </p:cNvPr>
          <p:cNvSpPr txBox="1"/>
          <p:nvPr/>
        </p:nvSpPr>
        <p:spPr>
          <a:xfrm>
            <a:off x="4299292" y="5475105"/>
            <a:ext cx="7354480" cy="1209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hlinkClick r:id="rId2"/>
              </a:rPr>
              <a:t>Facebook (COVID) Symptom Survey | JPSM | Joint Program in Survey Methodology | University of Maryland (umd.edu)</a:t>
            </a:r>
            <a:endParaRPr lang="en-US" sz="1400" dirty="0"/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hlinkClick r:id="rId3"/>
              </a:rPr>
              <a:t>Delphi's COVID-19 Surveys | DELPHI (cmu.edu)</a:t>
            </a:r>
            <a:endParaRPr lang="en-US" sz="1400" dirty="0"/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https://dataforgood.fb.com/tools/symptomsurvey/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0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F842C-E7DF-4C4E-893A-27000B09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2C46CD-4CF4-44C0-ACC0-ADAE855CD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01031"/>
              </p:ext>
            </p:extLst>
          </p:nvPr>
        </p:nvGraphicFramePr>
        <p:xfrm>
          <a:off x="643467" y="1782981"/>
          <a:ext cx="10905066" cy="374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5F50E-A51B-40A0-881F-53313CBB2178}"/>
              </a:ext>
            </a:extLst>
          </p:cNvPr>
          <p:cNvSpPr txBox="1"/>
          <p:nvPr/>
        </p:nvSpPr>
        <p:spPr>
          <a:xfrm>
            <a:off x="643467" y="6178973"/>
            <a:ext cx="3775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7"/>
              </a:rPr>
              <a:t>Home - Delphi </a:t>
            </a:r>
            <a:r>
              <a:rPr lang="en-US" sz="1400" dirty="0" err="1">
                <a:hlinkClick r:id="rId7"/>
              </a:rPr>
              <a:t>Epidata</a:t>
            </a:r>
            <a:r>
              <a:rPr lang="en-US" sz="1400" dirty="0">
                <a:hlinkClick r:id="rId7"/>
              </a:rPr>
              <a:t> API (cmu-delphi.github.io)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090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B8E90-8241-44CC-A59A-288BC200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Facebook Survey Indicators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542A594-2BE2-4E87-80D4-B20F7A2B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47599"/>
              </p:ext>
            </p:extLst>
          </p:nvPr>
        </p:nvGraphicFramePr>
        <p:xfrm>
          <a:off x="323557" y="1655276"/>
          <a:ext cx="11544882" cy="509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249">
                  <a:extLst>
                    <a:ext uri="{9D8B030D-6E8A-4147-A177-3AD203B41FA5}">
                      <a16:colId xmlns:a16="http://schemas.microsoft.com/office/drawing/2014/main" val="1867264432"/>
                    </a:ext>
                  </a:extLst>
                </a:gridCol>
                <a:gridCol w="8099633">
                  <a:extLst>
                    <a:ext uri="{9D8B030D-6E8A-4147-A177-3AD203B41FA5}">
                      <a16:colId xmlns:a16="http://schemas.microsoft.com/office/drawing/2014/main" val="3805751793"/>
                    </a:ext>
                  </a:extLst>
                </a:gridCol>
              </a:tblGrid>
              <a:tr h="394703">
                <a:tc>
                  <a:txBody>
                    <a:bodyPr/>
                    <a:lstStyle/>
                    <a:p>
                      <a:r>
                        <a:rPr lang="en-US" sz="1600"/>
                        <a:t>Signal</a:t>
                      </a:r>
                    </a:p>
                  </a:txBody>
                  <a:tcPr marL="63572" marR="63572" marT="31786" marB="3178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63572" marR="63572" marT="31786" marB="31786"/>
                </a:tc>
                <a:extLst>
                  <a:ext uri="{0D108BD9-81ED-4DB2-BD59-A6C34878D82A}">
                    <a16:rowId xmlns:a16="http://schemas.microsoft.com/office/drawing/2014/main" val="96689963"/>
                  </a:ext>
                </a:extLst>
              </a:tr>
              <a:tr h="321415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Community COVID-like Illness </a:t>
                      </a:r>
                    </a:p>
                  </a:txBody>
                  <a:tcPr marL="63572" marR="63572" marT="31786" marB="31786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people reporting COVID-like illness (fever, along with cough, or shortness of breath, or difficulty breathing) in their local community, including their household</a:t>
                      </a:r>
                    </a:p>
                  </a:txBody>
                  <a:tcPr marL="63572" marR="63572" marT="31786" marB="31786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00502"/>
                  </a:ext>
                </a:extLst>
              </a:tr>
              <a:tr h="364804"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Wearing Mask (C13)</a:t>
                      </a:r>
                      <a:endParaRPr 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572" marR="63572" marT="31786" marB="3178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% of people who wore a mask for most or all of the time while in public in the past 5 days</a:t>
                      </a:r>
                    </a:p>
                  </a:txBody>
                  <a:tcPr marL="63572" marR="63572" marT="31786" marB="3178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64936"/>
                  </a:ext>
                </a:extLst>
              </a:tr>
              <a:tr h="364804"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Traveled Outside State (C13)</a:t>
                      </a:r>
                    </a:p>
                  </a:txBody>
                  <a:tcPr marL="63572" marR="63572" marT="31786" marB="3178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respondents who report traveling outside their state in the past 5 days</a:t>
                      </a:r>
                      <a:endParaRPr lang="en-US" sz="1300" dirty="0"/>
                    </a:p>
                  </a:txBody>
                  <a:tcPr marL="63572" marR="63572" marT="31786" marB="3178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38476"/>
                  </a:ext>
                </a:extLst>
              </a:tr>
              <a:tr h="364804"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Worked Outside Home (C13)</a:t>
                      </a:r>
                      <a:endParaRPr 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572" marR="63572" marT="31786" marB="3178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respondents who worked or went to school outside their home in the past 24 hours</a:t>
                      </a:r>
                      <a:endParaRPr lang="en-US" sz="1300" dirty="0"/>
                    </a:p>
                  </a:txBody>
                  <a:tcPr marL="63572" marR="63572" marT="31786" marB="3178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93924"/>
                  </a:ext>
                </a:extLst>
              </a:tr>
              <a:tr h="321415"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Spent Time With Others (C13)</a:t>
                      </a:r>
                      <a:endParaRPr 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572" marR="63572" marT="31786" marB="3178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respondents who “spent time with someone who isn’t currently staying with you” in the past 24 hours</a:t>
                      </a:r>
                      <a:endParaRPr lang="en-US" sz="1300" dirty="0"/>
                    </a:p>
                  </a:txBody>
                  <a:tcPr marL="63572" marR="63572" marT="31786" marB="3178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330537"/>
                  </a:ext>
                </a:extLst>
              </a:tr>
              <a:tr h="364804"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Attended Large Event (C13)</a:t>
                      </a:r>
                    </a:p>
                  </a:txBody>
                  <a:tcPr marL="63572" marR="63572" marT="31786" marB="3178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respondents who “attended an event with more than 10 people” in the past 24 hours</a:t>
                      </a:r>
                      <a:endParaRPr lang="en-US" sz="1300" dirty="0"/>
                    </a:p>
                  </a:txBody>
                  <a:tcPr marL="63572" marR="63572" marT="31786" marB="3178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85417"/>
                  </a:ext>
                </a:extLst>
              </a:tr>
              <a:tr h="364804"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Used Public Transit (C13)</a:t>
                      </a:r>
                      <a:endParaRPr 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572" marR="63572" marT="31786" marB="3178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respondents who “used public transit” in the past 24 hours</a:t>
                      </a:r>
                      <a:endParaRPr lang="en-US" sz="1300" dirty="0"/>
                    </a:p>
                  </a:txBody>
                  <a:tcPr marL="63572" marR="63572" marT="31786" marB="3178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737620"/>
                  </a:ext>
                </a:extLst>
              </a:tr>
              <a:tr h="3349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Anxious (C8)</a:t>
                      </a:r>
                    </a:p>
                  </a:txBody>
                  <a:tcPr marL="63572" marR="63572" marT="31786" marB="3178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% of respondents who reported feeling “nervous, anxious, or on edge” for most or all of the past 5 days</a:t>
                      </a:r>
                    </a:p>
                  </a:txBody>
                  <a:tcPr marL="63572" marR="63572" marT="31786" marB="3178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38429"/>
                  </a:ext>
                </a:extLst>
              </a:tr>
              <a:tr h="3349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Depressed (C8)</a:t>
                      </a:r>
                    </a:p>
                  </a:txBody>
                  <a:tcPr marL="63572" marR="63572" marT="31786" marB="3178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% of respondents who reported feeling depressed for most or all of the past 5 days</a:t>
                      </a:r>
                    </a:p>
                  </a:txBody>
                  <a:tcPr marL="63572" marR="63572" marT="31786" marB="3178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32816"/>
                  </a:ext>
                </a:extLst>
              </a:tr>
              <a:tr h="3349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Felt Isolated (C8)</a:t>
                      </a:r>
                    </a:p>
                  </a:txBody>
                  <a:tcPr marL="63572" marR="63572" marT="31786" marB="3178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% of respondents who reported feeling “isolated from others” for most or all of the past 5 days</a:t>
                      </a:r>
                    </a:p>
                  </a:txBody>
                  <a:tcPr marL="63572" marR="63572" marT="31786" marB="3178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93950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Worried Become Ill (C9)</a:t>
                      </a:r>
                    </a:p>
                  </a:txBody>
                  <a:tcPr marL="63572" marR="63572" marT="31786" marB="3178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of respondents who reported feeling very or somewhat worried that “you or someone in your immediate family might become seriously ill from COVID-19”</a:t>
                      </a:r>
                    </a:p>
                  </a:txBody>
                  <a:tcPr marL="63572" marR="63572" marT="31786" marB="3178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0337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Worried Finances (C15)</a:t>
                      </a:r>
                      <a:endParaRPr 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572" marR="63572" marT="31786" marB="3178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% of respondents who report being very or somewhat worried about their “household’s finances for the next month”</a:t>
                      </a:r>
                    </a:p>
                  </a:txBody>
                  <a:tcPr marL="63572" marR="63572" marT="31786" marB="3178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7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58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5C5D-661C-42DE-B678-83DF8B86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Matrix US data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BCEC812-E1AB-4FA4-A3ED-76B646C04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043" y="478712"/>
            <a:ext cx="7665251" cy="62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A36D8-0F82-4B1C-A3B9-B9FBF9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Preparation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CF11-7B28-4725-8D71-2D106BFC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998942" cy="43939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4000"/>
              </a:lnSpc>
            </a:pPr>
            <a:r>
              <a:rPr lang="en-US" sz="2000" dirty="0"/>
              <a:t>Behavioral indicators do not include percentage of people with no outside contact</a:t>
            </a:r>
          </a:p>
          <a:p>
            <a:pPr lvl="1">
              <a:lnSpc>
                <a:spcPct val="124000"/>
              </a:lnSpc>
            </a:pPr>
            <a:r>
              <a:rPr lang="en-US" sz="1800" dirty="0"/>
              <a:t>Add ‘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avg_avoid_contact</a:t>
            </a:r>
            <a:r>
              <a:rPr lang="en-US" sz="1800" dirty="0"/>
              <a:t>’ by subtracting average from 100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Fit models using all indicators (except Community CLI) to predict new cases 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confirmed_incidence_prop</a:t>
            </a:r>
            <a:r>
              <a:rPr lang="en-US" sz="2000" dirty="0"/>
              <a:t>) using default parameters</a:t>
            </a:r>
          </a:p>
          <a:p>
            <a:pPr lvl="1">
              <a:lnSpc>
                <a:spcPct val="124000"/>
              </a:lnSpc>
            </a:pPr>
            <a:r>
              <a:rPr lang="en-US" sz="1800" dirty="0"/>
              <a:t>Linear Regression (LR)</a:t>
            </a:r>
          </a:p>
          <a:p>
            <a:pPr lvl="1">
              <a:lnSpc>
                <a:spcPct val="124000"/>
              </a:lnSpc>
            </a:pPr>
            <a:r>
              <a:rPr lang="en-US" sz="1800" dirty="0"/>
              <a:t>Lasso (alpha = 1)</a:t>
            </a:r>
          </a:p>
          <a:p>
            <a:pPr lvl="1">
              <a:lnSpc>
                <a:spcPct val="124000"/>
              </a:lnSpc>
            </a:pPr>
            <a:r>
              <a:rPr lang="en-US" sz="1800" dirty="0"/>
              <a:t>K Nearest Neighbors (KNN) (n=5)</a:t>
            </a:r>
          </a:p>
          <a:p>
            <a:pPr lvl="1">
              <a:lnSpc>
                <a:spcPct val="124000"/>
              </a:lnSpc>
            </a:pPr>
            <a:r>
              <a:rPr lang="en-US" sz="1800" dirty="0"/>
              <a:t>Support Vector Regression (SVR) (C = 1)</a:t>
            </a:r>
          </a:p>
          <a:p>
            <a:pPr lvl="1">
              <a:lnSpc>
                <a:spcPct val="124000"/>
              </a:lnSpc>
            </a:pPr>
            <a:r>
              <a:rPr lang="en-US" sz="1800" dirty="0"/>
              <a:t>Random Forest (RF)</a:t>
            </a:r>
          </a:p>
          <a:p>
            <a:endParaRPr lang="en-US" sz="1700" dirty="0"/>
          </a:p>
          <a:p>
            <a:pPr lvl="1"/>
            <a:endParaRPr lang="en-US" sz="17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7BD0C328-70B7-4434-AD16-7782E7879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524" y="2108602"/>
            <a:ext cx="5906120" cy="394233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A7471E-7B1E-446E-8D88-487454BA4CD0}"/>
              </a:ext>
            </a:extLst>
          </p:cNvPr>
          <p:cNvSpPr txBox="1"/>
          <p:nvPr/>
        </p:nvSpPr>
        <p:spPr>
          <a:xfrm>
            <a:off x="7118252" y="1670241"/>
            <a:ext cx="359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Facebook Survey Item C13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346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A20B3-2CC1-43DF-9775-F827E748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 Comparison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9E1BC90-79BB-4B81-B426-8FB7FC4D315D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Using Python </a:t>
            </a:r>
            <a:r>
              <a:rPr lang="en-US" sz="1900" dirty="0" err="1">
                <a:solidFill>
                  <a:schemeClr val="bg1"/>
                </a:solidFill>
              </a:rPr>
              <a:t>sklearn</a:t>
            </a:r>
            <a:endParaRPr lang="en-US" sz="19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Cross-validation: </a:t>
            </a:r>
            <a:r>
              <a:rPr lang="en-US" sz="1900" dirty="0" err="1">
                <a:solidFill>
                  <a:schemeClr val="bg1"/>
                </a:solidFill>
              </a:rPr>
              <a:t>TimeSeriesSplit</a:t>
            </a:r>
            <a:r>
              <a:rPr lang="en-US" sz="1900" dirty="0">
                <a:solidFill>
                  <a:schemeClr val="bg1"/>
                </a:solidFill>
              </a:rPr>
              <a:t> of 5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About 5 months of complete data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K-fold CV shuffles data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29A6269-377A-4842-AC2A-99464B06E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189" y="1166934"/>
            <a:ext cx="7032170" cy="48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7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64F78-25B4-421E-8179-2214F950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SVR by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340C6-CEDB-4C49-B05F-9B2BD97C8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829341"/>
            <a:ext cx="10905066" cy="408597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7DEC513-64BF-46ED-8581-F87D0803C79C}"/>
              </a:ext>
            </a:extLst>
          </p:cNvPr>
          <p:cNvSpPr/>
          <p:nvPr/>
        </p:nvSpPr>
        <p:spPr>
          <a:xfrm>
            <a:off x="4073238" y="2256311"/>
            <a:ext cx="380010" cy="306383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5FACE-5142-4A71-A2F3-7182CF8B0AC8}"/>
              </a:ext>
            </a:extLst>
          </p:cNvPr>
          <p:cNvSpPr txBox="1"/>
          <p:nvPr/>
        </p:nvSpPr>
        <p:spPr>
          <a:xfrm>
            <a:off x="4453248" y="3603562"/>
            <a:ext cx="81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Hawaii</a:t>
            </a:r>
          </a:p>
        </p:txBody>
      </p:sp>
    </p:spTree>
    <p:extLst>
      <p:ext uri="{BB962C8B-B14F-4D97-AF65-F5344CB8AC3E}">
        <p14:creationId xmlns:p14="http://schemas.microsoft.com/office/powerpoint/2010/main" val="25864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019C9-6630-41D1-9584-108572D2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SVR by State (Hawaii removed)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8">
                <a:extLst>
                  <a:ext uri="{FF2B5EF4-FFF2-40B4-BE49-F238E27FC236}">
                    <a16:creationId xmlns:a16="http://schemas.microsoft.com/office/drawing/2014/main" id="{F33E826C-699E-4455-8C63-E7A0C080C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Performs relatively well </a:t>
                </a:r>
              </a:p>
              <a:p>
                <a:r>
                  <a:rPr lang="en-US" sz="1800" dirty="0"/>
                  <a:t>DC, Hawaii, and Maine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likely due to low sample size</a:t>
                </a:r>
              </a:p>
              <a:p>
                <a:r>
                  <a:rPr lang="en-US" sz="1800" dirty="0"/>
                  <a:t>Oregon requires further analysis</a:t>
                </a:r>
              </a:p>
            </p:txBody>
          </p:sp>
        </mc:Choice>
        <mc:Fallback xmlns="">
          <p:sp>
            <p:nvSpPr>
              <p:cNvPr id="17" name="Content Placeholder 8">
                <a:extLst>
                  <a:ext uri="{FF2B5EF4-FFF2-40B4-BE49-F238E27FC236}">
                    <a16:creationId xmlns:a16="http://schemas.microsoft.com/office/drawing/2014/main" id="{F33E826C-699E-4455-8C63-E7A0C080C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711" r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CB5DE-0B15-4253-BC6F-F1D1B5E16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234" y="2454439"/>
            <a:ext cx="11387782" cy="425258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73C008A-515D-496A-8D89-F617FCF84521}"/>
              </a:ext>
            </a:extLst>
          </p:cNvPr>
          <p:cNvSpPr/>
          <p:nvPr/>
        </p:nvSpPr>
        <p:spPr>
          <a:xfrm>
            <a:off x="11067803" y="4107303"/>
            <a:ext cx="380010" cy="127659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2A06BF-B7A8-4B48-A007-73CC4DBB69EC}"/>
              </a:ext>
            </a:extLst>
          </p:cNvPr>
          <p:cNvSpPr/>
          <p:nvPr/>
        </p:nvSpPr>
        <p:spPr>
          <a:xfrm>
            <a:off x="3023425" y="4108707"/>
            <a:ext cx="268351" cy="127518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B7094D-8CCB-4C1F-9714-902DAA65E2B4}"/>
              </a:ext>
            </a:extLst>
          </p:cNvPr>
          <p:cNvSpPr/>
          <p:nvPr/>
        </p:nvSpPr>
        <p:spPr>
          <a:xfrm>
            <a:off x="6598724" y="4044958"/>
            <a:ext cx="380010" cy="20893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AC199-80EA-45C8-9DB0-97A74320EB5C}"/>
              </a:ext>
            </a:extLst>
          </p:cNvPr>
          <p:cNvSpPr txBox="1"/>
          <p:nvPr/>
        </p:nvSpPr>
        <p:spPr>
          <a:xfrm>
            <a:off x="3273565" y="456093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5134-B20E-4745-86F8-0595219CE28F}"/>
              </a:ext>
            </a:extLst>
          </p:cNvPr>
          <p:cNvSpPr txBox="1"/>
          <p:nvPr/>
        </p:nvSpPr>
        <p:spPr>
          <a:xfrm>
            <a:off x="6915926" y="4724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B874E7-E843-4E63-B9AF-9C7841D4A1CC}"/>
              </a:ext>
            </a:extLst>
          </p:cNvPr>
          <p:cNvSpPr txBox="1"/>
          <p:nvPr/>
        </p:nvSpPr>
        <p:spPr>
          <a:xfrm>
            <a:off x="10213538" y="4600907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Oregon</a:t>
            </a:r>
          </a:p>
        </p:txBody>
      </p:sp>
    </p:spTree>
    <p:extLst>
      <p:ext uri="{BB962C8B-B14F-4D97-AF65-F5344CB8AC3E}">
        <p14:creationId xmlns:p14="http://schemas.microsoft.com/office/powerpoint/2010/main" val="93131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841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Insights from COVID-19 US Symptoms Data</vt:lpstr>
      <vt:lpstr>Problem Statement</vt:lpstr>
      <vt:lpstr>Data</vt:lpstr>
      <vt:lpstr>Facebook Survey Indicators</vt:lpstr>
      <vt:lpstr>Correlation Matrix US data</vt:lpstr>
      <vt:lpstr>Data Preparation &amp; Methodology</vt:lpstr>
      <vt:lpstr>Algorithm Comparison</vt:lpstr>
      <vt:lpstr>SVR by State</vt:lpstr>
      <vt:lpstr>SVR by State (Hawaii removed)</vt:lpstr>
      <vt:lpstr>Results</vt:lpstr>
      <vt:lpstr>Results</vt:lpstr>
      <vt:lpstr>Further analysis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Mark Lun Jung</dc:creator>
  <cp:lastModifiedBy>Mark Lun Jung</cp:lastModifiedBy>
  <cp:revision>60</cp:revision>
  <dcterms:created xsi:type="dcterms:W3CDTF">2021-02-25T22:49:17Z</dcterms:created>
  <dcterms:modified xsi:type="dcterms:W3CDTF">2021-02-27T18:48:00Z</dcterms:modified>
</cp:coreProperties>
</file>