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3" r:id="rId2"/>
    <p:sldId id="256" r:id="rId3"/>
    <p:sldId id="258" r:id="rId4"/>
    <p:sldId id="260" r:id="rId5"/>
    <p:sldId id="321" r:id="rId6"/>
    <p:sldId id="322" r:id="rId7"/>
    <p:sldId id="323" r:id="rId8"/>
    <p:sldId id="324" r:id="rId9"/>
    <p:sldId id="325" r:id="rId10"/>
    <p:sldId id="326" r:id="rId11"/>
    <p:sldId id="327" r:id="rId12"/>
    <p:sldId id="328" r:id="rId13"/>
    <p:sldId id="270" r:id="rId14"/>
    <p:sldId id="278" r:id="rId15"/>
    <p:sldId id="271" r:id="rId16"/>
    <p:sldId id="272" r:id="rId17"/>
    <p:sldId id="277" r:id="rId18"/>
    <p:sldId id="316" r:id="rId19"/>
    <p:sldId id="274" r:id="rId20"/>
    <p:sldId id="275" r:id="rId21"/>
    <p:sldId id="329" r:id="rId22"/>
    <p:sldId id="330" r:id="rId23"/>
    <p:sldId id="331" r:id="rId24"/>
    <p:sldId id="332" r:id="rId25"/>
    <p:sldId id="317" r:id="rId26"/>
    <p:sldId id="318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9" r:id="rId36"/>
    <p:sldId id="290" r:id="rId37"/>
    <p:sldId id="291" r:id="rId38"/>
    <p:sldId id="296" r:id="rId39"/>
    <p:sldId id="297" r:id="rId40"/>
    <p:sldId id="295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19" r:id="rId52"/>
    <p:sldId id="314" r:id="rId53"/>
    <p:sldId id="320" r:id="rId54"/>
    <p:sldId id="308" r:id="rId55"/>
    <p:sldId id="309" r:id="rId56"/>
    <p:sldId id="310" r:id="rId57"/>
    <p:sldId id="311" r:id="rId58"/>
    <p:sldId id="312" r:id="rId5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66" d="100"/>
          <a:sy n="66" d="100"/>
        </p:scale>
        <p:origin x="678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449CA-BF4F-4EA1-A4F6-56A2327B0857}" type="datetimeFigureOut">
              <a:rPr lang="en-US" smtClean="0"/>
              <a:pPr/>
              <a:t>26-Aug-24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FD36E-0FB1-460C-96AF-B24FDEB964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86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449CA-BF4F-4EA1-A4F6-56A2327B0857}" type="datetimeFigureOut">
              <a:rPr lang="en-US" smtClean="0"/>
              <a:pPr/>
              <a:t>26-Aug-24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FD36E-0FB1-460C-96AF-B24FDEB964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51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449CA-BF4F-4EA1-A4F6-56A2327B0857}" type="datetimeFigureOut">
              <a:rPr lang="en-US" smtClean="0"/>
              <a:pPr/>
              <a:t>26-Aug-24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FD36E-0FB1-460C-96AF-B24FDEB964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318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449CA-BF4F-4EA1-A4F6-56A2327B0857}" type="datetimeFigureOut">
              <a:rPr lang="en-US" smtClean="0"/>
              <a:pPr/>
              <a:t>26-Aug-24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FD36E-0FB1-460C-96AF-B24FDEB964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183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449CA-BF4F-4EA1-A4F6-56A2327B0857}" type="datetimeFigureOut">
              <a:rPr lang="en-US" smtClean="0"/>
              <a:pPr/>
              <a:t>26-Aug-24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FD36E-0FB1-460C-96AF-B24FDEB964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789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449CA-BF4F-4EA1-A4F6-56A2327B0857}" type="datetimeFigureOut">
              <a:rPr lang="en-US" smtClean="0"/>
              <a:pPr/>
              <a:t>26-Aug-24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FD36E-0FB1-460C-96AF-B24FDEB964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806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449CA-BF4F-4EA1-A4F6-56A2327B0857}" type="datetimeFigureOut">
              <a:rPr lang="en-US" smtClean="0"/>
              <a:pPr/>
              <a:t>26-Aug-24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FD36E-0FB1-460C-96AF-B24FDEB964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343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449CA-BF4F-4EA1-A4F6-56A2327B0857}" type="datetimeFigureOut">
              <a:rPr lang="en-US" smtClean="0"/>
              <a:pPr/>
              <a:t>26-Aug-24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FD36E-0FB1-460C-96AF-B24FDEB964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034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449CA-BF4F-4EA1-A4F6-56A2327B0857}" type="datetimeFigureOut">
              <a:rPr lang="en-US" smtClean="0"/>
              <a:pPr/>
              <a:t>26-Aug-24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FD36E-0FB1-460C-96AF-B24FDEB964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118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449CA-BF4F-4EA1-A4F6-56A2327B0857}" type="datetimeFigureOut">
              <a:rPr lang="en-US" smtClean="0"/>
              <a:pPr/>
              <a:t>26-Aug-24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FD36E-0FB1-460C-96AF-B24FDEB964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474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449CA-BF4F-4EA1-A4F6-56A2327B0857}" type="datetimeFigureOut">
              <a:rPr lang="en-US" smtClean="0"/>
              <a:pPr/>
              <a:t>26-Aug-24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FD36E-0FB1-460C-96AF-B24FDEB964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234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E449CA-BF4F-4EA1-A4F6-56A2327B0857}" type="datetimeFigureOut">
              <a:rPr lang="en-US" smtClean="0"/>
              <a:pPr/>
              <a:t>26-Aug-24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4FD36E-0FB1-460C-96AF-B24FDEB964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941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rgbClr val="FF0000"/>
                </a:solidFill>
              </a:rPr>
              <a:t>WORKSHOP </a:t>
            </a:r>
            <a:r>
              <a:rPr lang="en-US" smtClean="0">
                <a:solidFill>
                  <a:srgbClr val="FF0000"/>
                </a:solidFill>
              </a:rPr>
              <a:t>OBJECTIVES/EXPECTATIONS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43" y="1349829"/>
            <a:ext cx="11785599" cy="5283200"/>
          </a:xfrm>
        </p:spPr>
        <p:txBody>
          <a:bodyPr>
            <a:noAutofit/>
          </a:bodyPr>
          <a:lstStyle/>
          <a:p>
            <a:pPr marR="0" lv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4000" dirty="0">
                <a:solidFill>
                  <a:srgbClr val="0000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Develop simple malaria models applicable to the Kenyan context</a:t>
            </a:r>
            <a:endParaRPr lang="en-US" sz="40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4000" dirty="0">
                <a:solidFill>
                  <a:srgbClr val="0000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Introduce practical application of malaria modeling using R and R studio </a:t>
            </a:r>
            <a:r>
              <a:rPr lang="en-US" sz="4000" dirty="0" smtClean="0">
                <a:solidFill>
                  <a:srgbClr val="0000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Software</a:t>
            </a:r>
            <a:endParaRPr lang="en-US" sz="40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4000" dirty="0">
                <a:solidFill>
                  <a:srgbClr val="000000"/>
                </a:solidFill>
                <a:latin typeface="Arial Black" panose="020B0A04020102020204" pitchFamily="34" charset="0"/>
                <a:ea typeface="Calibri" panose="020F0502020204030204" pitchFamily="34" charset="0"/>
              </a:rPr>
              <a:t>Use data from the National Malaria Control Program to perform numerical simulations on the developed </a:t>
            </a:r>
            <a:r>
              <a:rPr lang="en-US" sz="4000" dirty="0" smtClean="0">
                <a:solidFill>
                  <a:srgbClr val="000000"/>
                </a:solidFill>
                <a:latin typeface="Arial Black" panose="020B0A04020102020204" pitchFamily="34" charset="0"/>
                <a:ea typeface="Calibri" panose="020F0502020204030204" pitchFamily="34" charset="0"/>
              </a:rPr>
              <a:t>models.</a:t>
            </a:r>
            <a:endParaRPr lang="en-US" sz="40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27748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GEOSPATIAL MODELING (AI)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715" y="1248229"/>
            <a:ext cx="11727542" cy="5609771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4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These include modeling malaria incidence and prevalence by assessing the relationship between malaria and environmental variables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4000" dirty="0" smtClean="0"/>
              <a:t>Involves using Spatial </a:t>
            </a:r>
            <a:r>
              <a:rPr lang="en-US" sz="4000" dirty="0"/>
              <a:t>technologies, </a:t>
            </a:r>
            <a:r>
              <a:rPr lang="en-US" sz="4000" i="1" dirty="0"/>
              <a:t>i.e.</a:t>
            </a:r>
            <a:r>
              <a:rPr lang="en-US" sz="4000" dirty="0"/>
              <a:t> geographic information systems, remote sensing, and global positioning </a:t>
            </a:r>
            <a:r>
              <a:rPr lang="en-US" sz="4000" dirty="0" smtClean="0"/>
              <a:t>systems  mapped/coupled </a:t>
            </a:r>
            <a:r>
              <a:rPr lang="en-US" sz="4000" dirty="0"/>
              <a:t>with </a:t>
            </a:r>
            <a:r>
              <a:rPr lang="en-US" sz="4000" dirty="0" smtClean="0"/>
              <a:t>malaria prevalence/incidence data.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4000" dirty="0" smtClean="0"/>
              <a:t>Given temperatures linked to given prevalence 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1236532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93486" y="319314"/>
            <a:ext cx="11480800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4000" dirty="0" smtClean="0"/>
              <a:t>It </a:t>
            </a:r>
            <a:r>
              <a:rPr lang="en-US" sz="4000" dirty="0"/>
              <a:t>provides reliable estimates of population at risk from spatial technologies/maps</a:t>
            </a:r>
            <a:r>
              <a:rPr lang="en-US" sz="4000" dirty="0" smtClean="0"/>
              <a:t>. 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4000" dirty="0" smtClean="0"/>
              <a:t> </a:t>
            </a:r>
            <a:r>
              <a:rPr lang="en-US" sz="4000" dirty="0"/>
              <a:t>Predict disease distributions in areas that lack baseline data and provide guidance for intervention strategies. </a:t>
            </a:r>
            <a:endParaRPr lang="en-US" sz="4000" dirty="0" smtClean="0"/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4000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en-US" sz="4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potential of new spatial technology applications </a:t>
            </a:r>
            <a:r>
              <a:rPr lang="en-US" sz="4000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utilising</a:t>
            </a:r>
            <a:r>
              <a:rPr lang="en-US" sz="4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emerging satellite information, </a:t>
            </a:r>
            <a:r>
              <a:rPr lang="en-US" sz="4000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hold </a:t>
            </a:r>
            <a:r>
              <a:rPr lang="en-US" sz="4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promise to further enhance infectious risk mapping and disease </a:t>
            </a:r>
            <a:r>
              <a:rPr lang="en-US" sz="4000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prediction to </a:t>
            </a:r>
            <a:r>
              <a:rPr lang="en-US" sz="4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control and eliminate </a:t>
            </a:r>
            <a:r>
              <a:rPr lang="en-US" sz="4000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en-US" sz="4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disease.</a:t>
            </a:r>
            <a:endParaRPr lang="en-US" sz="4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16272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COMPARTMENTAL MODELS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7200" dirty="0" smtClean="0"/>
              <a:t>Formulation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7200" dirty="0" smtClean="0"/>
              <a:t>Simulation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7200" dirty="0" smtClean="0"/>
              <a:t>Validation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5056559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264357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>
                <a:solidFill>
                  <a:srgbClr val="FF0000"/>
                </a:solidFill>
              </a:rPr>
              <a:t>Common </a:t>
            </a:r>
            <a:r>
              <a:rPr lang="en-US" b="1" dirty="0">
                <a:solidFill>
                  <a:srgbClr val="FF0000"/>
                </a:solidFill>
              </a:rPr>
              <a:t>Malaria </a:t>
            </a:r>
            <a:r>
              <a:rPr lang="en-US" b="1" dirty="0" smtClean="0">
                <a:solidFill>
                  <a:srgbClr val="FF0000"/>
                </a:solidFill>
              </a:rPr>
              <a:t>Models: SEIR</a:t>
            </a:r>
            <a:br>
              <a:rPr lang="en-US" b="1" dirty="0" smtClean="0">
                <a:solidFill>
                  <a:srgbClr val="FF0000"/>
                </a:solidFill>
              </a:rPr>
            </a:br>
            <a:r>
              <a:rPr lang="en-US" sz="3600" b="1" dirty="0" err="1" smtClean="0"/>
              <a:t>Egide</a:t>
            </a:r>
            <a:r>
              <a:rPr lang="en-US" sz="3600" b="1" dirty="0" smtClean="0"/>
              <a:t> &amp; </a:t>
            </a:r>
            <a:r>
              <a:rPr lang="en-US" sz="3600" b="1" dirty="0" err="1" smtClean="0"/>
              <a:t>Paterne</a:t>
            </a:r>
            <a:r>
              <a:rPr lang="en-US" sz="3600" b="1" dirty="0" smtClean="0"/>
              <a:t>  2021</a:t>
            </a:r>
            <a:r>
              <a:rPr lang="en-US" sz="3600" dirty="0" smtClean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E. </a:t>
            </a:r>
            <a:r>
              <a:rPr lang="en-US" dirty="0" err="1" smtClean="0"/>
              <a:t>Ndamuzi</a:t>
            </a:r>
            <a:r>
              <a:rPr lang="en-US" dirty="0" smtClean="0"/>
              <a:t> &amp; </a:t>
            </a:r>
            <a:r>
              <a:rPr lang="en-US" dirty="0"/>
              <a:t>P. </a:t>
            </a:r>
            <a:r>
              <a:rPr lang="en-US" dirty="0" err="1"/>
              <a:t>Gahungu</a:t>
            </a:r>
            <a:r>
              <a:rPr lang="en-US" dirty="0" smtClean="0"/>
              <a:t> (2021)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38199" y="1444978"/>
            <a:ext cx="10811933" cy="5413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57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1587853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VECTOR VARIABLES/MOSQUITO POPULATION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83821" y="2859931"/>
            <a:ext cx="11108267" cy="2490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908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4571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2888" y="395111"/>
            <a:ext cx="12079111" cy="6462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352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4571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860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4571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9023" y="282222"/>
            <a:ext cx="11446934" cy="4097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242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MODEL FLOW CHART &amp; EQUATIONS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195" y="1556426"/>
            <a:ext cx="11556459" cy="5301574"/>
          </a:xfrm>
        </p:spPr>
        <p:txBody>
          <a:bodyPr>
            <a:noAutofit/>
          </a:bodyPr>
          <a:lstStyle/>
          <a:p>
            <a:r>
              <a:rPr lang="en-US" sz="4800" dirty="0" smtClean="0"/>
              <a:t>The model flow chart is a representation of the interactions of the various disease status compartments of the model. </a:t>
            </a:r>
          </a:p>
          <a:p>
            <a:pPr>
              <a:buNone/>
            </a:pPr>
            <a:endParaRPr lang="en-US" sz="4800" dirty="0" smtClean="0"/>
          </a:p>
          <a:p>
            <a:r>
              <a:rPr lang="en-US" sz="4800" dirty="0" smtClean="0"/>
              <a:t>It captures the flow of individuals in and out of the various compartments. </a:t>
            </a:r>
            <a:br>
              <a:rPr lang="en-US" sz="4800" dirty="0" smtClean="0"/>
            </a:br>
            <a:endParaRPr lang="en-US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V="1">
            <a:off x="838200" y="-45718"/>
            <a:ext cx="10515600" cy="4571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14489" y="316087"/>
            <a:ext cx="11875911" cy="6186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805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0267" y="451557"/>
            <a:ext cx="11435643" cy="1128887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/>
            </a:r>
            <a:br>
              <a:rPr lang="en-US" b="1" dirty="0" smtClean="0">
                <a:solidFill>
                  <a:srgbClr val="FF0000"/>
                </a:solidFill>
              </a:rPr>
            </a:br>
            <a:r>
              <a:rPr lang="en-US" b="1" dirty="0" smtClean="0">
                <a:solidFill>
                  <a:srgbClr val="FF0000"/>
                </a:solidFill>
              </a:rPr>
              <a:t/>
            </a:r>
            <a:br>
              <a:rPr lang="en-US" b="1" dirty="0" smtClean="0">
                <a:solidFill>
                  <a:srgbClr val="FF0000"/>
                </a:solidFill>
              </a:rPr>
            </a:br>
            <a:r>
              <a:rPr lang="en-US" b="1" dirty="0" smtClean="0">
                <a:solidFill>
                  <a:srgbClr val="FF0000"/>
                </a:solidFill>
              </a:rPr>
              <a:t/>
            </a:r>
            <a:br>
              <a:rPr lang="en-US" b="1" dirty="0" smtClean="0">
                <a:solidFill>
                  <a:srgbClr val="FF0000"/>
                </a:solidFill>
              </a:rPr>
            </a:br>
            <a:r>
              <a:rPr lang="en-US" b="1" dirty="0" smtClean="0">
                <a:solidFill>
                  <a:srgbClr val="FF0000"/>
                </a:solidFill>
              </a:rPr>
              <a:t/>
            </a:r>
            <a:br>
              <a:rPr lang="en-US" b="1" dirty="0" smtClean="0">
                <a:solidFill>
                  <a:srgbClr val="FF0000"/>
                </a:solidFill>
              </a:rPr>
            </a:br>
            <a:r>
              <a:rPr lang="en-US" b="1" dirty="0" smtClean="0">
                <a:solidFill>
                  <a:srgbClr val="FF0000"/>
                </a:solidFill>
              </a:rPr>
              <a:t>OVERVIEW OF DIFFERENT TYPES OF MODELS 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622" y="1761067"/>
            <a:ext cx="11898489" cy="5096933"/>
          </a:xfrm>
        </p:spPr>
        <p:txBody>
          <a:bodyPr>
            <a:normAutofit fontScale="70000" lnSpcReduction="20000"/>
          </a:bodyPr>
          <a:lstStyle/>
          <a:p>
            <a:pPr lvl="0"/>
            <a:endParaRPr lang="en-US" sz="4700" b="1" dirty="0" smtClean="0"/>
          </a:p>
          <a:p>
            <a:pPr lvl="0"/>
            <a:r>
              <a:rPr lang="en-US" sz="4700" b="1" dirty="0" smtClean="0"/>
              <a:t>INTRODUCTION: </a:t>
            </a:r>
          </a:p>
          <a:p>
            <a:pPr lvl="0"/>
            <a:r>
              <a:rPr lang="en-US" sz="5200" b="1" dirty="0" smtClean="0"/>
              <a:t>Deterministic </a:t>
            </a:r>
            <a:r>
              <a:rPr lang="en-US" sz="5200" b="1" dirty="0"/>
              <a:t>and Stochastic models</a:t>
            </a:r>
            <a:endParaRPr lang="en-US" sz="5200" dirty="0"/>
          </a:p>
          <a:p>
            <a:pPr marL="342900" lvl="0" indent="-342900" algn="l">
              <a:buFont typeface="Wingdings" panose="05000000000000000000" pitchFamily="2" charset="2"/>
              <a:buChar char="Ø"/>
            </a:pPr>
            <a:r>
              <a:rPr lang="en-US" sz="5200" dirty="0" smtClean="0"/>
              <a:t>A deterministic </a:t>
            </a:r>
            <a:r>
              <a:rPr lang="en-US" sz="5200" dirty="0"/>
              <a:t>model is a model where the output is fully </a:t>
            </a:r>
            <a:r>
              <a:rPr lang="en-US" sz="5200" dirty="0" smtClean="0"/>
              <a:t>determined: By </a:t>
            </a:r>
            <a:r>
              <a:rPr lang="en-US" sz="5200" dirty="0"/>
              <a:t>the parameter values and their initial conditions. The do not contain the element of probability</a:t>
            </a:r>
            <a:r>
              <a:rPr lang="en-US" sz="5200" dirty="0" smtClean="0"/>
              <a:t>.</a:t>
            </a:r>
          </a:p>
          <a:p>
            <a:pPr lvl="0" algn="l"/>
            <a:endParaRPr lang="en-US" sz="5200" dirty="0"/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5200" dirty="0"/>
              <a:t>Stochastic models are </a:t>
            </a:r>
            <a:r>
              <a:rPr lang="en-US" sz="5200" dirty="0" smtClean="0"/>
              <a:t>models where the output contain </a:t>
            </a:r>
            <a:r>
              <a:rPr lang="en-US" sz="5200" dirty="0"/>
              <a:t>the element of </a:t>
            </a:r>
            <a:r>
              <a:rPr lang="en-US" sz="5200" dirty="0" smtClean="0"/>
              <a:t>probability. Parameters are given in ranges.</a:t>
            </a:r>
          </a:p>
          <a:p>
            <a:r>
              <a:rPr lang="en-US" sz="3600" dirty="0"/>
              <a:t> 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15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902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11200" y="79022"/>
            <a:ext cx="10487378" cy="6778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478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146629"/>
          </a:xfrm>
        </p:spPr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b="1" dirty="0">
                <a:solidFill>
                  <a:srgbClr val="FF0000"/>
                </a:solidFill>
              </a:rPr>
              <a:t>MODEL SIMULATION:LOADING </a:t>
            </a:r>
            <a:r>
              <a:rPr lang="en-US" b="1" dirty="0" smtClean="0">
                <a:solidFill>
                  <a:srgbClr val="FF0000"/>
                </a:solidFill>
              </a:rPr>
              <a:t>LIBRARIES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9657" y="1146629"/>
            <a:ext cx="5860143" cy="542834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200" dirty="0" smtClean="0"/>
              <a:t>library(caret</a:t>
            </a:r>
            <a:r>
              <a:rPr lang="en-US" sz="3200" dirty="0"/>
              <a:t>)</a:t>
            </a:r>
          </a:p>
          <a:p>
            <a:pPr marL="0" indent="0">
              <a:buNone/>
            </a:pPr>
            <a:r>
              <a:rPr lang="en-US" sz="3200" dirty="0"/>
              <a:t>library(</a:t>
            </a:r>
            <a:r>
              <a:rPr lang="en-US" sz="3200" dirty="0" err="1"/>
              <a:t>pROC</a:t>
            </a:r>
            <a:r>
              <a:rPr lang="en-US" sz="3200" dirty="0"/>
              <a:t>)</a:t>
            </a:r>
          </a:p>
          <a:p>
            <a:pPr marL="0" indent="0">
              <a:buNone/>
            </a:pPr>
            <a:r>
              <a:rPr lang="en-US" sz="3200" dirty="0"/>
              <a:t>library(e1071)</a:t>
            </a:r>
          </a:p>
          <a:p>
            <a:pPr marL="0" indent="0">
              <a:buNone/>
            </a:pPr>
            <a:r>
              <a:rPr lang="en-US" sz="3200" dirty="0"/>
              <a:t>library(class)</a:t>
            </a:r>
          </a:p>
          <a:p>
            <a:pPr marL="0" indent="0">
              <a:buNone/>
            </a:pPr>
            <a:r>
              <a:rPr lang="en-US" sz="3200" dirty="0"/>
              <a:t>library(</a:t>
            </a:r>
            <a:r>
              <a:rPr lang="en-US" sz="3200" dirty="0" err="1"/>
              <a:t>caTools</a:t>
            </a:r>
            <a:r>
              <a:rPr lang="en-US" sz="3200" dirty="0"/>
              <a:t>)</a:t>
            </a:r>
          </a:p>
          <a:p>
            <a:pPr marL="0" indent="0">
              <a:buNone/>
            </a:pPr>
            <a:r>
              <a:rPr lang="en-US" sz="3200" dirty="0"/>
              <a:t>library(MASS)</a:t>
            </a:r>
          </a:p>
          <a:p>
            <a:pPr marL="0" indent="0">
              <a:buNone/>
            </a:pPr>
            <a:r>
              <a:rPr lang="en-US" sz="3200" dirty="0"/>
              <a:t>library(ISLR</a:t>
            </a:r>
            <a:r>
              <a:rPr lang="en-US" sz="3200" dirty="0" smtClean="0"/>
              <a:t>)</a:t>
            </a:r>
          </a:p>
          <a:p>
            <a:pPr marL="0" indent="0">
              <a:buNone/>
            </a:pPr>
            <a:r>
              <a:rPr lang="en-US" sz="3200" dirty="0"/>
              <a:t>library(</a:t>
            </a:r>
            <a:r>
              <a:rPr lang="en-US" sz="3200" dirty="0" err="1"/>
              <a:t>flextable</a:t>
            </a:r>
            <a:r>
              <a:rPr lang="en-US" sz="3200" dirty="0" smtClean="0"/>
              <a:t>)</a:t>
            </a:r>
          </a:p>
          <a:p>
            <a:pPr marL="0" indent="0">
              <a:buNone/>
            </a:pPr>
            <a:r>
              <a:rPr lang="en-US" sz="3200" dirty="0"/>
              <a:t>library(</a:t>
            </a:r>
            <a:r>
              <a:rPr lang="en-US" sz="3200" dirty="0" err="1"/>
              <a:t>lorenz</a:t>
            </a:r>
            <a:r>
              <a:rPr lang="en-US" sz="3200" dirty="0" smtClean="0"/>
              <a:t>)</a:t>
            </a:r>
          </a:p>
          <a:p>
            <a:pPr marL="0" indent="0">
              <a:buNone/>
            </a:pPr>
            <a:r>
              <a:rPr lang="en-US" sz="3200" dirty="0" smtClean="0"/>
              <a:t>library(</a:t>
            </a:r>
            <a:r>
              <a:rPr lang="en-US" sz="3200" dirty="0" err="1" smtClean="0"/>
              <a:t>deSolve</a:t>
            </a:r>
            <a:r>
              <a:rPr lang="en-US" sz="3200" dirty="0" smtClean="0"/>
              <a:t>)</a:t>
            </a:r>
          </a:p>
          <a:p>
            <a:pPr marL="0" indent="0">
              <a:buNone/>
            </a:pPr>
            <a:r>
              <a:rPr lang="en-US" sz="3200" dirty="0" smtClean="0"/>
              <a:t>library(reshape2</a:t>
            </a:r>
            <a:r>
              <a:rPr lang="en-US" sz="3200" dirty="0"/>
              <a:t>)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77257"/>
            <a:ext cx="5903686" cy="529771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500" dirty="0"/>
              <a:t>library(lattice</a:t>
            </a:r>
            <a:r>
              <a:rPr lang="en-US" sz="3500" dirty="0" smtClean="0"/>
              <a:t>)</a:t>
            </a:r>
          </a:p>
          <a:p>
            <a:pPr marL="0" indent="0">
              <a:buNone/>
            </a:pPr>
            <a:r>
              <a:rPr lang="en-US" sz="3500" dirty="0" smtClean="0"/>
              <a:t>library(ggplot2)</a:t>
            </a:r>
          </a:p>
          <a:p>
            <a:pPr marL="0" indent="0">
              <a:buNone/>
            </a:pPr>
            <a:r>
              <a:rPr lang="en-US" sz="3500" dirty="0" smtClean="0"/>
              <a:t>library(psych)</a:t>
            </a:r>
          </a:p>
          <a:p>
            <a:pPr marL="0" indent="0">
              <a:buNone/>
            </a:pPr>
            <a:r>
              <a:rPr lang="en-US" sz="3500" dirty="0" smtClean="0"/>
              <a:t>library(</a:t>
            </a:r>
            <a:r>
              <a:rPr lang="en-US" sz="3500" dirty="0" err="1" smtClean="0"/>
              <a:t>tidyverse</a:t>
            </a:r>
            <a:r>
              <a:rPr lang="en-US" sz="3500" dirty="0" smtClean="0"/>
              <a:t>)</a:t>
            </a:r>
          </a:p>
          <a:p>
            <a:pPr marL="0" indent="0">
              <a:buNone/>
            </a:pPr>
            <a:r>
              <a:rPr lang="en-US" sz="3500" dirty="0" smtClean="0"/>
              <a:t>library(</a:t>
            </a:r>
            <a:r>
              <a:rPr lang="en-US" sz="3500" dirty="0" err="1" smtClean="0"/>
              <a:t>mlbench</a:t>
            </a:r>
            <a:r>
              <a:rPr lang="en-US" sz="3500" dirty="0" smtClean="0"/>
              <a:t>)</a:t>
            </a:r>
          </a:p>
          <a:p>
            <a:pPr marL="0" indent="0">
              <a:buNone/>
            </a:pPr>
            <a:r>
              <a:rPr lang="en-US" sz="3500" dirty="0" smtClean="0"/>
              <a:t>library(</a:t>
            </a:r>
            <a:r>
              <a:rPr lang="en-US" sz="3500" dirty="0" err="1" smtClean="0"/>
              <a:t>mltools</a:t>
            </a:r>
            <a:r>
              <a:rPr lang="en-US" sz="3500" dirty="0" smtClean="0"/>
              <a:t>)</a:t>
            </a:r>
          </a:p>
          <a:p>
            <a:pPr marL="0" indent="0">
              <a:buNone/>
            </a:pPr>
            <a:r>
              <a:rPr lang="en-US" sz="3500" dirty="0" smtClean="0"/>
              <a:t>library(</a:t>
            </a:r>
            <a:r>
              <a:rPr lang="en-US" sz="3500" dirty="0" err="1" smtClean="0"/>
              <a:t>caretEnsemble</a:t>
            </a:r>
            <a:r>
              <a:rPr lang="en-US" sz="3500" dirty="0" smtClean="0"/>
              <a:t>)</a:t>
            </a:r>
          </a:p>
          <a:p>
            <a:pPr marL="0" indent="0">
              <a:buNone/>
            </a:pPr>
            <a:r>
              <a:rPr lang="en-US" sz="3500" dirty="0" smtClean="0"/>
              <a:t>library(</a:t>
            </a:r>
            <a:r>
              <a:rPr lang="en-US" sz="3500" dirty="0" err="1" smtClean="0"/>
              <a:t>tictoc</a:t>
            </a:r>
            <a:r>
              <a:rPr lang="en-US" sz="3500" dirty="0" smtClean="0"/>
              <a:t>)</a:t>
            </a:r>
          </a:p>
          <a:p>
            <a:pPr marL="0" indent="0">
              <a:buNone/>
            </a:pPr>
            <a:r>
              <a:rPr lang="en-US" sz="3500" dirty="0"/>
              <a:t>library(haven</a:t>
            </a:r>
            <a:r>
              <a:rPr lang="en-US" sz="3500" dirty="0" smtClean="0"/>
              <a:t>)</a:t>
            </a:r>
          </a:p>
          <a:p>
            <a:pPr marL="0" indent="0">
              <a:buNone/>
            </a:pPr>
            <a:r>
              <a:rPr lang="en-US" sz="3500" dirty="0" smtClean="0"/>
              <a:t>library(foreign)</a:t>
            </a:r>
          </a:p>
          <a:p>
            <a:pPr marL="0" indent="0">
              <a:buNone/>
            </a:pPr>
            <a:r>
              <a:rPr lang="en-US" sz="3500" dirty="0" smtClean="0"/>
              <a:t>library(</a:t>
            </a:r>
            <a:r>
              <a:rPr lang="en-US" sz="3500" dirty="0" err="1" smtClean="0"/>
              <a:t>diffeqr</a:t>
            </a:r>
            <a:r>
              <a:rPr lang="en-US" sz="3500" dirty="0" smtClean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937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Solving a simple SIR Model Inbuilt in </a:t>
            </a:r>
            <a:r>
              <a:rPr lang="en-US" dirty="0" smtClean="0">
                <a:solidFill>
                  <a:srgbClr val="FF0000"/>
                </a:solidFill>
              </a:rPr>
              <a:t>R: </a:t>
            </a:r>
            <a:r>
              <a:rPr lang="en-US" dirty="0">
                <a:solidFill>
                  <a:srgbClr val="FF0000"/>
                </a:solidFill>
              </a:rPr>
              <a:t>The graphs S,I,R drawn </a:t>
            </a:r>
            <a:r>
              <a:rPr lang="en-US" dirty="0" smtClean="0">
                <a:solidFill>
                  <a:srgbClr val="FF0000"/>
                </a:solidFill>
              </a:rPr>
              <a:t>separately</a:t>
            </a:r>
            <a:r>
              <a:rPr lang="en-US" dirty="0">
                <a:solidFill>
                  <a:srgbClr val="FF0000"/>
                </a:solidFill>
              </a:rPr>
              <a:t/>
            </a:r>
            <a:br>
              <a:rPr lang="en-US" dirty="0">
                <a:solidFill>
                  <a:srgbClr val="FF0000"/>
                </a:solidFill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2229" y="1825624"/>
            <a:ext cx="11814627" cy="479288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dirty="0" smtClean="0">
                <a:solidFill>
                  <a:srgbClr val="FF0000"/>
                </a:solidFill>
              </a:rPr>
              <a:t># </a:t>
            </a:r>
            <a:r>
              <a:rPr lang="en-US" sz="4000" dirty="0">
                <a:solidFill>
                  <a:srgbClr val="FF0000"/>
                </a:solidFill>
              </a:rPr>
              <a:t>Define the ODE system (Only for SIR compartments</a:t>
            </a:r>
            <a:r>
              <a:rPr lang="en-US" sz="4000" dirty="0" smtClean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4000" dirty="0" err="1" smtClean="0"/>
              <a:t>SIR_model</a:t>
            </a:r>
            <a:r>
              <a:rPr lang="en-US" sz="4000" dirty="0" smtClean="0"/>
              <a:t> </a:t>
            </a:r>
            <a:r>
              <a:rPr lang="en-US" sz="4000" dirty="0"/>
              <a:t>&lt;- function(t, y, </a:t>
            </a:r>
            <a:r>
              <a:rPr lang="en-US" sz="4000" dirty="0" err="1"/>
              <a:t>parms</a:t>
            </a:r>
            <a:r>
              <a:rPr lang="en-US" sz="4000" dirty="0"/>
              <a:t>) {  with(</a:t>
            </a:r>
            <a:r>
              <a:rPr lang="en-US" sz="4000" dirty="0" err="1"/>
              <a:t>as.list</a:t>
            </a:r>
            <a:r>
              <a:rPr lang="en-US" sz="4000" dirty="0"/>
              <a:t>(c(y, </a:t>
            </a:r>
            <a:r>
              <a:rPr lang="en-US" sz="4000" dirty="0" err="1"/>
              <a:t>parms</a:t>
            </a:r>
            <a:r>
              <a:rPr lang="en-US" sz="4000" dirty="0"/>
              <a:t>)), </a:t>
            </a:r>
            <a:endParaRPr lang="en-US" sz="4000" dirty="0" smtClean="0"/>
          </a:p>
          <a:p>
            <a:pPr marL="0" indent="0">
              <a:buNone/>
            </a:pPr>
            <a:r>
              <a:rPr lang="en-US" sz="4000" dirty="0" smtClean="0"/>
              <a:t>{    </a:t>
            </a:r>
            <a:r>
              <a:rPr lang="en-US" sz="4000" dirty="0" err="1"/>
              <a:t>dS</a:t>
            </a:r>
            <a:r>
              <a:rPr lang="en-US" sz="4000" dirty="0"/>
              <a:t> &lt;- -beta * S * I   </a:t>
            </a:r>
            <a:endParaRPr lang="en-US" sz="4000" dirty="0" smtClean="0"/>
          </a:p>
          <a:p>
            <a:pPr marL="0" indent="0">
              <a:buNone/>
            </a:pPr>
            <a:r>
              <a:rPr lang="en-US" sz="4000" dirty="0" smtClean="0"/>
              <a:t> </a:t>
            </a:r>
            <a:r>
              <a:rPr lang="en-US" sz="4000" dirty="0" err="1"/>
              <a:t>dI</a:t>
            </a:r>
            <a:r>
              <a:rPr lang="en-US" sz="4000" dirty="0"/>
              <a:t> &lt;- beta * S * I - gamma * I    </a:t>
            </a:r>
            <a:endParaRPr lang="en-US" sz="4000" dirty="0" smtClean="0"/>
          </a:p>
          <a:p>
            <a:pPr marL="0" indent="0">
              <a:buNone/>
            </a:pPr>
            <a:r>
              <a:rPr lang="en-US" sz="4000" dirty="0" err="1" smtClean="0"/>
              <a:t>dR</a:t>
            </a:r>
            <a:r>
              <a:rPr lang="en-US" sz="4000" dirty="0" smtClean="0"/>
              <a:t> </a:t>
            </a:r>
            <a:r>
              <a:rPr lang="en-US" sz="4000" dirty="0"/>
              <a:t>&lt;- gamma * I   </a:t>
            </a:r>
            <a:endParaRPr lang="en-US" sz="4000" dirty="0" smtClean="0"/>
          </a:p>
          <a:p>
            <a:pPr marL="0" indent="0">
              <a:buNone/>
            </a:pPr>
            <a:r>
              <a:rPr lang="en-US" sz="4000" dirty="0" smtClean="0"/>
              <a:t> </a:t>
            </a:r>
            <a:r>
              <a:rPr lang="en-US" sz="4000" dirty="0"/>
              <a:t>return(list(c(</a:t>
            </a:r>
            <a:r>
              <a:rPr lang="en-US" sz="4000" dirty="0" err="1"/>
              <a:t>dS</a:t>
            </a:r>
            <a:r>
              <a:rPr lang="en-US" sz="4000" dirty="0"/>
              <a:t>, </a:t>
            </a:r>
            <a:r>
              <a:rPr lang="en-US" sz="4000" dirty="0" err="1"/>
              <a:t>dI</a:t>
            </a:r>
            <a:r>
              <a:rPr lang="en-US" sz="4000" dirty="0"/>
              <a:t>, </a:t>
            </a:r>
            <a:r>
              <a:rPr lang="en-US" sz="4000" dirty="0" err="1"/>
              <a:t>dR</a:t>
            </a:r>
            <a:r>
              <a:rPr lang="en-US" sz="4000" dirty="0"/>
              <a:t>)))  })}</a:t>
            </a:r>
          </a:p>
        </p:txBody>
      </p:sp>
    </p:spTree>
    <p:extLst>
      <p:ext uri="{BB962C8B-B14F-4D97-AF65-F5344CB8AC3E}">
        <p14:creationId xmlns:p14="http://schemas.microsoft.com/office/powerpoint/2010/main" val="3053497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1887" y="0"/>
            <a:ext cx="11684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 </a:t>
            </a:r>
            <a:r>
              <a:rPr lang="en-US" sz="4000" dirty="0">
                <a:solidFill>
                  <a:srgbClr val="FF0000"/>
                </a:solidFill>
              </a:rPr>
              <a:t>Proportion of Initial </a:t>
            </a:r>
            <a:r>
              <a:rPr lang="en-US" sz="4000" dirty="0" smtClean="0">
                <a:solidFill>
                  <a:srgbClr val="FF0000"/>
                </a:solidFill>
              </a:rPr>
              <a:t>conditions</a:t>
            </a:r>
          </a:p>
          <a:p>
            <a:r>
              <a:rPr lang="en-US" sz="4000" dirty="0" smtClean="0"/>
              <a:t>y0 </a:t>
            </a:r>
            <a:r>
              <a:rPr lang="en-US" sz="4000" dirty="0"/>
              <a:t>&lt;- c(S = 0.99, I = 0.01, R = 0</a:t>
            </a:r>
            <a:r>
              <a:rPr lang="en-US" sz="4000" dirty="0" smtClean="0"/>
              <a:t>)</a:t>
            </a:r>
          </a:p>
          <a:p>
            <a:r>
              <a:rPr lang="en-US" sz="4000" dirty="0" smtClean="0">
                <a:solidFill>
                  <a:srgbClr val="FF0000"/>
                </a:solidFill>
              </a:rPr>
              <a:t># </a:t>
            </a:r>
            <a:r>
              <a:rPr lang="en-US" sz="4000" dirty="0">
                <a:solidFill>
                  <a:srgbClr val="FF0000"/>
                </a:solidFill>
              </a:rPr>
              <a:t>define the </a:t>
            </a:r>
            <a:r>
              <a:rPr lang="en-US" sz="4000" dirty="0" smtClean="0">
                <a:solidFill>
                  <a:srgbClr val="FF0000"/>
                </a:solidFill>
              </a:rPr>
              <a:t>parameters</a:t>
            </a:r>
          </a:p>
          <a:p>
            <a:r>
              <a:rPr lang="en-US" sz="4000" dirty="0" smtClean="0"/>
              <a:t>parameters </a:t>
            </a:r>
            <a:r>
              <a:rPr lang="en-US" sz="4000" dirty="0"/>
              <a:t>&lt;- c(beta = 0.3, gamma = 0.1</a:t>
            </a:r>
            <a:r>
              <a:rPr lang="en-US" sz="4000" dirty="0" smtClean="0"/>
              <a:t>)</a:t>
            </a:r>
          </a:p>
          <a:p>
            <a:r>
              <a:rPr lang="en-US" sz="4000" dirty="0" smtClean="0">
                <a:solidFill>
                  <a:srgbClr val="FF0000"/>
                </a:solidFill>
              </a:rPr>
              <a:t># </a:t>
            </a:r>
            <a:r>
              <a:rPr lang="en-US" sz="4000" dirty="0">
                <a:solidFill>
                  <a:srgbClr val="FF0000"/>
                </a:solidFill>
              </a:rPr>
              <a:t>Time </a:t>
            </a:r>
            <a:r>
              <a:rPr lang="en-US" sz="4000" dirty="0" smtClean="0">
                <a:solidFill>
                  <a:srgbClr val="FF0000"/>
                </a:solidFill>
              </a:rPr>
              <a:t>vector</a:t>
            </a:r>
          </a:p>
          <a:p>
            <a:r>
              <a:rPr lang="en-US" sz="4000" dirty="0" smtClean="0"/>
              <a:t>times </a:t>
            </a:r>
            <a:r>
              <a:rPr lang="en-US" sz="4000" dirty="0"/>
              <a:t>&lt;- </a:t>
            </a:r>
            <a:r>
              <a:rPr lang="en-US" sz="4000" dirty="0" err="1"/>
              <a:t>seq</a:t>
            </a:r>
            <a:r>
              <a:rPr lang="en-US" sz="4000" dirty="0"/>
              <a:t>(0, 200, by = 0.1</a:t>
            </a:r>
            <a:r>
              <a:rPr lang="en-US" sz="4000" dirty="0" smtClean="0"/>
              <a:t>)</a:t>
            </a:r>
          </a:p>
          <a:p>
            <a:r>
              <a:rPr lang="en-US" sz="4000" dirty="0" smtClean="0">
                <a:solidFill>
                  <a:srgbClr val="FF0000"/>
                </a:solidFill>
              </a:rPr>
              <a:t># </a:t>
            </a:r>
            <a:r>
              <a:rPr lang="en-US" sz="4000" dirty="0">
                <a:solidFill>
                  <a:srgbClr val="FF0000"/>
                </a:solidFill>
              </a:rPr>
              <a:t>Solve the ODE </a:t>
            </a:r>
            <a:r>
              <a:rPr lang="en-US" sz="4000" dirty="0" smtClean="0">
                <a:solidFill>
                  <a:srgbClr val="FF0000"/>
                </a:solidFill>
              </a:rPr>
              <a:t>system</a:t>
            </a:r>
          </a:p>
          <a:p>
            <a:r>
              <a:rPr lang="en-US" sz="4000" dirty="0" smtClean="0"/>
              <a:t>solution </a:t>
            </a:r>
            <a:r>
              <a:rPr lang="en-US" sz="4000" dirty="0"/>
              <a:t>&lt;- ode(y = y0, times = times, </a:t>
            </a:r>
            <a:r>
              <a:rPr lang="en-US" sz="4000" dirty="0" err="1"/>
              <a:t>func</a:t>
            </a:r>
            <a:r>
              <a:rPr lang="en-US" sz="4000" dirty="0"/>
              <a:t> = </a:t>
            </a:r>
            <a:r>
              <a:rPr lang="en-US" sz="4000" dirty="0" err="1"/>
              <a:t>SIR_model</a:t>
            </a:r>
            <a:r>
              <a:rPr lang="en-US" sz="4000" dirty="0"/>
              <a:t>, </a:t>
            </a:r>
            <a:r>
              <a:rPr lang="en-US" sz="4000" dirty="0" err="1"/>
              <a:t>parms</a:t>
            </a:r>
            <a:r>
              <a:rPr lang="en-US" sz="4000" dirty="0"/>
              <a:t> = parameters</a:t>
            </a:r>
            <a:r>
              <a:rPr lang="en-US" sz="40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09472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33829" y="232229"/>
            <a:ext cx="11858171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/>
              <a:t># </a:t>
            </a:r>
            <a:r>
              <a:rPr lang="en-US" sz="4400" dirty="0">
                <a:solidFill>
                  <a:srgbClr val="FF0000"/>
                </a:solidFill>
              </a:rPr>
              <a:t>Plot the solution with the graphs </a:t>
            </a:r>
            <a:r>
              <a:rPr lang="en-US" sz="4400" dirty="0" smtClean="0">
                <a:solidFill>
                  <a:srgbClr val="FF0000"/>
                </a:solidFill>
              </a:rPr>
              <a:t>of </a:t>
            </a:r>
            <a:r>
              <a:rPr lang="en-US" sz="4400" dirty="0">
                <a:solidFill>
                  <a:srgbClr val="FF0000"/>
                </a:solidFill>
              </a:rPr>
              <a:t>S</a:t>
            </a:r>
            <a:r>
              <a:rPr lang="en-US" sz="4400" dirty="0" smtClean="0">
                <a:solidFill>
                  <a:srgbClr val="FF0000"/>
                </a:solidFill>
              </a:rPr>
              <a:t>, I </a:t>
            </a:r>
            <a:r>
              <a:rPr lang="en-US" sz="4400" dirty="0">
                <a:solidFill>
                  <a:srgbClr val="FF0000"/>
                </a:solidFill>
              </a:rPr>
              <a:t>and R drawn </a:t>
            </a:r>
            <a:r>
              <a:rPr lang="en-US" sz="4400" dirty="0" smtClean="0">
                <a:solidFill>
                  <a:srgbClr val="FF0000"/>
                </a:solidFill>
              </a:rPr>
              <a:t>separately</a:t>
            </a:r>
          </a:p>
          <a:p>
            <a:endParaRPr lang="en-US" sz="4400" dirty="0">
              <a:solidFill>
                <a:srgbClr val="FF0000"/>
              </a:solidFill>
            </a:endParaRPr>
          </a:p>
          <a:p>
            <a:r>
              <a:rPr lang="en-US" sz="4400" dirty="0"/>
              <a:t>plot(solution, main = "SIR Model for Infectious Diseases", </a:t>
            </a:r>
            <a:r>
              <a:rPr lang="en-US" sz="4400" dirty="0" err="1"/>
              <a:t>xlab</a:t>
            </a:r>
            <a:r>
              <a:rPr lang="en-US" sz="4400" dirty="0"/>
              <a:t> = "Time", </a:t>
            </a:r>
            <a:r>
              <a:rPr lang="en-US" sz="4400" dirty="0" err="1"/>
              <a:t>ylab</a:t>
            </a:r>
            <a:r>
              <a:rPr lang="en-US" sz="4400" dirty="0"/>
              <a:t> = "Proportion")</a:t>
            </a:r>
          </a:p>
        </p:txBody>
      </p:sp>
    </p:spTree>
    <p:extLst>
      <p:ext uri="{BB962C8B-B14F-4D97-AF65-F5344CB8AC3E}">
        <p14:creationId xmlns:p14="http://schemas.microsoft.com/office/powerpoint/2010/main" val="809443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72374"/>
            <a:ext cx="11926111" cy="6342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25295"/>
            <a:ext cx="11828834" cy="571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4571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00392" y="758757"/>
            <a:ext cx="10914434" cy="5680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859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V="1">
            <a:off x="838200" y="-45718"/>
            <a:ext cx="10515600" cy="45719"/>
          </a:xfrm>
        </p:spPr>
        <p:txBody>
          <a:bodyPr>
            <a:normAutofit fontScale="90000"/>
          </a:bodyPr>
          <a:lstStyle/>
          <a:p>
            <a:r>
              <a:rPr lang="en-US" dirty="0"/>
              <a:t>.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-1049867" y="158044"/>
            <a:ext cx="12767734" cy="6699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200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902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58416"/>
            <a:ext cx="12192000" cy="659958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4400" dirty="0" smtClean="0"/>
              <a:t>Humans </a:t>
            </a:r>
            <a:r>
              <a:rPr lang="en-US" sz="4400" dirty="0"/>
              <a:t>and mosquitoes </a:t>
            </a:r>
            <a:r>
              <a:rPr lang="en-US" sz="4400" dirty="0" smtClean="0"/>
              <a:t>birth </a:t>
            </a:r>
            <a:r>
              <a:rPr lang="en-US" sz="4400" dirty="0"/>
              <a:t>rates, </a:t>
            </a:r>
            <a:r>
              <a:rPr lang="en-US" sz="4400" dirty="0" err="1"/>
              <a:t>Λ</a:t>
            </a:r>
            <a:r>
              <a:rPr lang="en-US" sz="2400" i="1" dirty="0" err="1"/>
              <a:t>h</a:t>
            </a:r>
            <a:r>
              <a:rPr lang="en-US" sz="4400" i="1" dirty="0"/>
              <a:t> </a:t>
            </a:r>
            <a:r>
              <a:rPr lang="en-US" sz="4400" dirty="0"/>
              <a:t>and </a:t>
            </a:r>
            <a:r>
              <a:rPr lang="en-US" sz="4400" dirty="0" err="1" smtClean="0"/>
              <a:t>Λ</a:t>
            </a:r>
            <a:r>
              <a:rPr lang="en-US" sz="2400" i="1" dirty="0" err="1" smtClean="0"/>
              <a:t>m</a:t>
            </a:r>
            <a:endParaRPr lang="en-US" sz="2400" i="1" dirty="0" smtClean="0"/>
          </a:p>
          <a:p>
            <a:pPr marL="0" indent="0">
              <a:buNone/>
            </a:pPr>
            <a:endParaRPr lang="en-US" sz="4400" i="1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4400" dirty="0" smtClean="0"/>
              <a:t>Humans and mosquitoes death rates </a:t>
            </a:r>
            <a:r>
              <a:rPr lang="en-US" sz="4800" i="1" dirty="0" smtClean="0"/>
              <a:t>α</a:t>
            </a:r>
            <a:r>
              <a:rPr lang="en-US" sz="2000" i="1" dirty="0" smtClean="0"/>
              <a:t>h</a:t>
            </a:r>
            <a:r>
              <a:rPr lang="en-US" sz="4400" i="1" dirty="0" smtClean="0"/>
              <a:t> </a:t>
            </a:r>
            <a:r>
              <a:rPr lang="en-US" sz="4400" dirty="0"/>
              <a:t>and </a:t>
            </a:r>
            <a:r>
              <a:rPr lang="en-US" sz="4800" i="1" dirty="0" smtClean="0"/>
              <a:t>α</a:t>
            </a:r>
            <a:r>
              <a:rPr lang="en-US" i="1" dirty="0" smtClean="0"/>
              <a:t>m</a:t>
            </a:r>
            <a:endParaRPr lang="en-US" sz="4400" dirty="0"/>
          </a:p>
          <a:p>
            <a:pPr>
              <a:buFont typeface="Wingdings" panose="05000000000000000000" pitchFamily="2" charset="2"/>
              <a:buChar char="Ø"/>
            </a:pPr>
            <a:endParaRPr lang="en-US" sz="44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4400" dirty="0" smtClean="0"/>
              <a:t>disease </a:t>
            </a:r>
            <a:r>
              <a:rPr lang="en-US" sz="4400" dirty="0"/>
              <a:t>induced death rates at specific rates, </a:t>
            </a:r>
            <a:r>
              <a:rPr lang="en-US" sz="4400" i="1" dirty="0"/>
              <a:t>β</a:t>
            </a:r>
            <a:r>
              <a:rPr lang="en-US" sz="2400" i="1" dirty="0"/>
              <a:t>h</a:t>
            </a:r>
            <a:r>
              <a:rPr lang="en-US" sz="4400" i="1" dirty="0"/>
              <a:t> </a:t>
            </a:r>
            <a:r>
              <a:rPr lang="en-US" sz="4400" dirty="0"/>
              <a:t>and </a:t>
            </a:r>
            <a:r>
              <a:rPr lang="en-US" sz="4400" i="1" dirty="0" smtClean="0"/>
              <a:t>β</a:t>
            </a:r>
            <a:r>
              <a:rPr lang="en-US" sz="2400" i="1" dirty="0" smtClean="0"/>
              <a:t>m</a:t>
            </a:r>
            <a:r>
              <a:rPr lang="en-US" sz="4400" i="1" dirty="0" smtClean="0"/>
              <a:t>  </a:t>
            </a:r>
            <a:r>
              <a:rPr lang="en-US" sz="4400" dirty="0"/>
              <a:t>respectively</a:t>
            </a:r>
            <a:r>
              <a:rPr lang="en-US" sz="4400" dirty="0" smtClean="0"/>
              <a:t>.</a:t>
            </a:r>
          </a:p>
          <a:p>
            <a:pPr marL="0" indent="0">
              <a:buNone/>
            </a:pPr>
            <a:endParaRPr lang="en-US" sz="44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4400" dirty="0" smtClean="0"/>
              <a:t>Members </a:t>
            </a:r>
            <a:r>
              <a:rPr lang="en-US" sz="4400" dirty="0"/>
              <a:t>of exposed class (</a:t>
            </a:r>
            <a:r>
              <a:rPr lang="en-US" sz="4400" i="1" dirty="0"/>
              <a:t>E</a:t>
            </a:r>
            <a:r>
              <a:rPr lang="en-US" i="1" dirty="0"/>
              <a:t>h</a:t>
            </a:r>
            <a:r>
              <a:rPr lang="en-US" sz="4400" dirty="0"/>
              <a:t>) move to infected human class (</a:t>
            </a:r>
            <a:r>
              <a:rPr lang="en-US" sz="4400" i="1" dirty="0" err="1"/>
              <a:t>I</a:t>
            </a:r>
            <a:r>
              <a:rPr lang="en-US" sz="2400" i="1" dirty="0" err="1"/>
              <a:t>h</a:t>
            </a:r>
            <a:r>
              <a:rPr lang="en-US" sz="4400" dirty="0"/>
              <a:t>) at a </a:t>
            </a:r>
            <a:r>
              <a:rPr lang="en-US" sz="4400" dirty="0" smtClean="0"/>
              <a:t>rate </a:t>
            </a:r>
            <a:r>
              <a:rPr lang="en-US" sz="4400" i="1" dirty="0" smtClean="0"/>
              <a:t>ρ(E</a:t>
            </a:r>
            <a:r>
              <a:rPr lang="en-US" sz="2400" i="1" dirty="0" smtClean="0"/>
              <a:t>h</a:t>
            </a:r>
            <a:r>
              <a:rPr lang="en-US" sz="44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00219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66928"/>
            <a:ext cx="10515600" cy="1473839"/>
          </a:xfrm>
        </p:spPr>
        <p:txBody>
          <a:bodyPr>
            <a:normAutofit fontScale="90000"/>
          </a:bodyPr>
          <a:lstStyle/>
          <a:p>
            <a:pPr lvl="0" algn="ctr"/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>
                <a:solidFill>
                  <a:srgbClr val="FF0000"/>
                </a:solidFill>
              </a:rPr>
              <a:t>DYNAMIC MODELS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741714"/>
            <a:ext cx="10834511" cy="5116285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4000" dirty="0" smtClean="0"/>
              <a:t>Dynamic Models</a:t>
            </a:r>
            <a:r>
              <a:rPr lang="en-US" sz="4000" dirty="0"/>
              <a:t> </a:t>
            </a:r>
            <a:r>
              <a:rPr lang="en-US" sz="4000" dirty="0" smtClean="0"/>
              <a:t>describe </a:t>
            </a:r>
            <a:r>
              <a:rPr lang="en-US" sz="4000" dirty="0"/>
              <a:t>those aspects of a system concerned with time and the sequencing of </a:t>
            </a:r>
            <a:r>
              <a:rPr lang="en-US" sz="4000" dirty="0" smtClean="0"/>
              <a:t>operations.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4000" dirty="0" smtClean="0"/>
              <a:t>The </a:t>
            </a:r>
            <a:r>
              <a:rPr lang="en-US" sz="4000" dirty="0"/>
              <a:t>Dynamic Model is represented graphically by a set of State </a:t>
            </a:r>
            <a:r>
              <a:rPr lang="en-US" sz="4000" dirty="0" smtClean="0"/>
              <a:t>Diagrams.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4000" dirty="0"/>
              <a:t>A State Diagram shows the states and the transitions between states </a:t>
            </a:r>
            <a:r>
              <a:rPr lang="en-US" sz="4000" dirty="0" smtClean="0"/>
              <a:t>together </a:t>
            </a:r>
            <a:r>
              <a:rPr lang="en-US" sz="4000" dirty="0"/>
              <a:t>with its responses to external events</a:t>
            </a:r>
            <a:r>
              <a:rPr lang="en-US" sz="4000" dirty="0" smtClean="0"/>
              <a:t>.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250307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9022" y="270639"/>
            <a:ext cx="11864622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4000" dirty="0" smtClean="0"/>
              <a:t> </a:t>
            </a:r>
            <a:r>
              <a:rPr lang="en-US" sz="4400" dirty="0" smtClean="0"/>
              <a:t>Individuals in the infected class move to recovered class at a rate , </a:t>
            </a:r>
            <a:r>
              <a:rPr lang="en-US" sz="4400" i="1" dirty="0" smtClean="0"/>
              <a:t>σ(</a:t>
            </a:r>
            <a:r>
              <a:rPr lang="en-US" sz="4400" i="1" dirty="0" err="1" smtClean="0"/>
              <a:t>I</a:t>
            </a:r>
            <a:r>
              <a:rPr lang="en-US" sz="2800" i="1" dirty="0" err="1" smtClean="0"/>
              <a:t>h</a:t>
            </a:r>
            <a:r>
              <a:rPr lang="en-US" sz="4400" dirty="0" smtClean="0"/>
              <a:t>).</a:t>
            </a:r>
          </a:p>
          <a:p>
            <a:endParaRPr lang="en-US" sz="4400" dirty="0" smtClean="0"/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4400" dirty="0" smtClean="0"/>
              <a:t>Individuals in the recovered class move to susceptible class at a rate  </a:t>
            </a:r>
            <a:r>
              <a:rPr lang="en-US" sz="4400" i="1" dirty="0" smtClean="0"/>
              <a:t>µ(</a:t>
            </a:r>
            <a:r>
              <a:rPr lang="en-US" sz="4400" i="1" dirty="0" err="1" smtClean="0"/>
              <a:t>R</a:t>
            </a:r>
            <a:r>
              <a:rPr lang="en-US" sz="2400" i="1" dirty="0" err="1" smtClean="0"/>
              <a:t>h</a:t>
            </a:r>
            <a:r>
              <a:rPr lang="en-US" sz="4400" dirty="0" smtClean="0"/>
              <a:t>)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4400" dirty="0" smtClean="0"/>
              <a:t>Susceptible mosquitoes move to exposed class at a rate  (</a:t>
            </a:r>
            <a:r>
              <a:rPr lang="en-US" sz="3200" dirty="0" err="1" smtClean="0"/>
              <a:t>Ɵ</a:t>
            </a:r>
            <a:r>
              <a:rPr lang="en-US" sz="4400" i="1" dirty="0" err="1" smtClean="0"/>
              <a:t>S</a:t>
            </a:r>
            <a:r>
              <a:rPr lang="en-US" sz="2400" i="1" dirty="0" err="1" smtClean="0"/>
              <a:t>m</a:t>
            </a:r>
            <a:r>
              <a:rPr lang="en-US" sz="4400" i="1" dirty="0" err="1" smtClean="0"/>
              <a:t>I</a:t>
            </a:r>
            <a:r>
              <a:rPr lang="en-US" sz="2400" i="1" dirty="0" err="1" smtClean="0"/>
              <a:t>h</a:t>
            </a:r>
            <a:r>
              <a:rPr lang="en-US" sz="4400" dirty="0" smtClean="0"/>
              <a:t>)/</a:t>
            </a:r>
            <a:r>
              <a:rPr lang="en-US" sz="4400" i="1" dirty="0" smtClean="0"/>
              <a:t>N</a:t>
            </a:r>
            <a:r>
              <a:rPr lang="en-US" sz="2400" i="1" dirty="0" smtClean="0"/>
              <a:t>m </a:t>
            </a:r>
            <a:r>
              <a:rPr lang="en-US" sz="4400" i="1" dirty="0" smtClean="0"/>
              <a:t> 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4400" dirty="0" smtClean="0"/>
              <a:t>mosquitoes in the exposed class move to </a:t>
            </a:r>
            <a:r>
              <a:rPr lang="en-US" sz="4000" dirty="0" smtClean="0"/>
              <a:t>infectious class at the rate w(</a:t>
            </a:r>
            <a:r>
              <a:rPr lang="en-US" sz="4000" i="1" dirty="0" err="1" smtClean="0"/>
              <a:t>E</a:t>
            </a:r>
            <a:r>
              <a:rPr lang="en-US" sz="2400" i="1" dirty="0" err="1" smtClean="0"/>
              <a:t>m</a:t>
            </a:r>
            <a:r>
              <a:rPr lang="en-US" sz="4000" dirty="0" smtClean="0"/>
              <a:t>)</a:t>
            </a:r>
            <a:br>
              <a:rPr lang="en-US" sz="4000" dirty="0" smtClean="0"/>
            </a:b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3913764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MODEL THREE: </a:t>
            </a:r>
            <a:r>
              <a:rPr lang="en-US" dirty="0" err="1" smtClean="0">
                <a:solidFill>
                  <a:srgbClr val="FF0000"/>
                </a:solidFill>
              </a:rPr>
              <a:t>Gbenga</a:t>
            </a:r>
            <a:r>
              <a:rPr lang="en-US" dirty="0" smtClean="0">
                <a:solidFill>
                  <a:srgbClr val="FF0000"/>
                </a:solidFill>
              </a:rPr>
              <a:t> et al 2023 (TSEIRDVAB)</a:t>
            </a:r>
            <a:br>
              <a:rPr lang="en-US" dirty="0" smtClean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911" y="953311"/>
            <a:ext cx="12000089" cy="5904689"/>
          </a:xfrm>
        </p:spPr>
        <p:txBody>
          <a:bodyPr>
            <a:normAutofit lnSpcReduction="10000"/>
          </a:bodyPr>
          <a:lstStyle/>
          <a:p>
            <a:r>
              <a:rPr lang="en-US" sz="4000" dirty="0" smtClean="0"/>
              <a:t>T-	</a:t>
            </a:r>
            <a:r>
              <a:rPr lang="en-US" sz="4000" b="1" dirty="0" smtClean="0"/>
              <a:t>Travelers compartments</a:t>
            </a:r>
          </a:p>
          <a:p>
            <a:r>
              <a:rPr lang="en-US" sz="4000" b="1" dirty="0" smtClean="0"/>
              <a:t>S-	Susceptible</a:t>
            </a:r>
          </a:p>
          <a:p>
            <a:r>
              <a:rPr lang="en-US" sz="4000" b="1" dirty="0" smtClean="0"/>
              <a:t>E - 	Exposed</a:t>
            </a:r>
          </a:p>
          <a:p>
            <a:r>
              <a:rPr lang="en-US" sz="4000" b="1" dirty="0" smtClean="0"/>
              <a:t>I - 	Infected</a:t>
            </a:r>
          </a:p>
          <a:p>
            <a:r>
              <a:rPr lang="en-US" sz="4000" b="1" dirty="0" smtClean="0"/>
              <a:t>R - 	Recovered</a:t>
            </a:r>
          </a:p>
          <a:p>
            <a:r>
              <a:rPr lang="en-US" sz="4000" b="1" dirty="0" smtClean="0"/>
              <a:t>D -	 Deaths</a:t>
            </a:r>
          </a:p>
          <a:p>
            <a:r>
              <a:rPr lang="en-US" sz="4000" b="1" dirty="0" smtClean="0"/>
              <a:t>V – Vigilant human population </a:t>
            </a:r>
          </a:p>
          <a:p>
            <a:r>
              <a:rPr lang="en-US" sz="4000" b="1" dirty="0" smtClean="0"/>
              <a:t>A - Susceptible adult female Anopheles </a:t>
            </a:r>
          </a:p>
          <a:p>
            <a:r>
              <a:rPr lang="en-US" sz="4300" b="1" dirty="0" smtClean="0"/>
              <a:t>B – Infected adult anopheles mosquito</a:t>
            </a:r>
            <a:endParaRPr lang="en-US" sz="4300" b="1" dirty="0"/>
          </a:p>
        </p:txBody>
      </p:sp>
    </p:spTree>
    <p:extLst>
      <p:ext uri="{BB962C8B-B14F-4D97-AF65-F5344CB8AC3E}">
        <p14:creationId xmlns:p14="http://schemas.microsoft.com/office/powerpoint/2010/main" val="21178864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4489" y="237067"/>
            <a:ext cx="11842044" cy="6445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8242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91733" y="0"/>
            <a:ext cx="106002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4890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0" y="-4203859"/>
            <a:ext cx="6096000" cy="32316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0" i="0" dirty="0" smtClean="0">
                <a:solidFill>
                  <a:srgbClr val="000000"/>
                </a:solidFill>
                <a:effectLst/>
                <a:latin typeface="AdvOT863180fb"/>
              </a:rPr>
              <a:t> 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AdvOTb92eb7df.I"/>
              </a:rPr>
              <a:t>T 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AdvOT863180fb"/>
              </a:rPr>
              <a:t>is the human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AdvOT863180fb"/>
              </a:rPr>
              <a:t>Traveller's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AdvOT863180fb"/>
              </a:rPr>
              <a:t> Population variable, </a:t>
            </a:r>
            <a:r>
              <a:rPr lang="en-US" sz="2000" b="0" i="0" dirty="0" smtClean="0">
                <a:solidFill>
                  <a:srgbClr val="000000"/>
                </a:solidFill>
                <a:effectLst/>
                <a:latin typeface="AdvP4721B4"/>
              </a:rPr>
              <a:t>a</a:t>
            </a:r>
            <a:r>
              <a:rPr lang="en-US" sz="800" b="0" i="0" dirty="0" smtClean="0">
                <a:solidFill>
                  <a:srgbClr val="000000"/>
                </a:solidFill>
                <a:effectLst/>
                <a:latin typeface="AdvOT863180fb"/>
              </a:rPr>
              <a:t>1 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AdvOT863180fb"/>
              </a:rPr>
              <a:t>is the parameter representing the rate of in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AdvOT863180fb+fb"/>
              </a:rPr>
              <a:t>fl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AdvOT863180fb"/>
              </a:rPr>
              <a:t>ux of human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AdvOT863180fb"/>
              </a:rPr>
              <a:t>Travellers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AdvOT863180fb"/>
              </a:rPr>
              <a:t> into the Susceptible human Population of a given locality, </a:t>
            </a:r>
            <a:r>
              <a:rPr lang="en-US" sz="2000" b="0" i="0" dirty="0" smtClean="0">
                <a:solidFill>
                  <a:srgbClr val="000000"/>
                </a:solidFill>
                <a:effectLst/>
                <a:latin typeface="AdvP4721B4"/>
              </a:rPr>
              <a:t>a</a:t>
            </a:r>
            <a:r>
              <a:rPr lang="en-US" sz="800" b="0" i="0" dirty="0" smtClean="0">
                <a:solidFill>
                  <a:srgbClr val="000000"/>
                </a:solidFill>
                <a:effectLst/>
                <a:latin typeface="AdvOT863180fb"/>
              </a:rPr>
              <a:t>2 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AdvOT863180fb"/>
              </a:rPr>
              <a:t>is the parameter representing the rate</a:t>
            </a:r>
            <a:br>
              <a:rPr lang="en-US" b="0" i="0" dirty="0" smtClean="0">
                <a:solidFill>
                  <a:srgbClr val="000000"/>
                </a:solidFill>
                <a:effectLst/>
                <a:latin typeface="AdvOT863180fb"/>
              </a:rPr>
            </a:br>
            <a:r>
              <a:rPr lang="en-US" b="0" i="0" dirty="0" smtClean="0">
                <a:solidFill>
                  <a:srgbClr val="000000"/>
                </a:solidFill>
                <a:effectLst/>
                <a:latin typeface="AdvOT863180fb"/>
              </a:rPr>
              <a:t>of in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AdvOT863180fb+fb"/>
              </a:rPr>
              <a:t>fl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AdvOT863180fb"/>
              </a:rPr>
              <a:t>ux of the human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AdvOT863180fb"/>
              </a:rPr>
              <a:t>Travellers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AdvOT863180fb"/>
              </a:rPr>
              <a:t> into the human Exposed Population of a given locality, </a:t>
            </a:r>
            <a:r>
              <a:rPr lang="en-US" sz="2000" b="0" i="0" dirty="0" smtClean="0">
                <a:solidFill>
                  <a:srgbClr val="000000"/>
                </a:solidFill>
                <a:effectLst/>
                <a:latin typeface="AdvP4721B4"/>
              </a:rPr>
              <a:t>a</a:t>
            </a:r>
            <a:r>
              <a:rPr lang="en-US" sz="800" b="0" i="0" dirty="0" smtClean="0">
                <a:solidFill>
                  <a:srgbClr val="000000"/>
                </a:solidFill>
                <a:effectLst/>
                <a:latin typeface="AdvOT863180fb"/>
              </a:rPr>
              <a:t>3 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AdvOT863180fb"/>
              </a:rPr>
              <a:t>is the parameter representing the rate of in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AdvOT863180fb+fb"/>
              </a:rPr>
              <a:t>fl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AdvOT863180fb"/>
              </a:rPr>
              <a:t>ux of human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AdvOT863180fb"/>
              </a:rPr>
              <a:t>Travellers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AdvOT863180fb"/>
              </a:rPr>
              <a:t> into the human Infected Population of a given locality, 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AdvOTb92eb7df.I"/>
              </a:rPr>
              <a:t>S 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AdvOT863180fb"/>
              </a:rPr>
              <a:t>is the Susceptible human population variable, 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AdvOTb92eb7df.I"/>
              </a:rPr>
              <a:t>r</a:t>
            </a:r>
            <a:r>
              <a:rPr lang="en-US" sz="800" b="0" i="0" dirty="0" smtClean="0">
                <a:solidFill>
                  <a:srgbClr val="000000"/>
                </a:solidFill>
                <a:effectLst/>
                <a:latin typeface="AdvOT863180fb"/>
              </a:rPr>
              <a:t>1 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AdvOT863180fb"/>
              </a:rPr>
              <a:t>is the parameter representing the rate of use of LLIN, 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AdvOTb92eb7df.I"/>
              </a:rPr>
              <a:t>r</a:t>
            </a:r>
            <a:r>
              <a:rPr lang="en-US" sz="800" b="0" i="0" dirty="0" smtClean="0">
                <a:solidFill>
                  <a:srgbClr val="000000"/>
                </a:solidFill>
                <a:effectLst/>
                <a:latin typeface="AdvOT863180fb"/>
              </a:rPr>
              <a:t>2 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AdvOT863180fb"/>
              </a:rPr>
              <a:t>is the parameter representing the rate of use of IRS,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12192000" cy="72019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660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T- is the human Travelers  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660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660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-rate of influx of T into S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660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</a:t>
            </a:r>
            <a:r>
              <a:rPr lang="en-US" sz="240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660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-</a:t>
            </a:r>
            <a:r>
              <a:rPr lang="en-US" sz="540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rate</a:t>
            </a:r>
            <a:r>
              <a:rPr lang="en-US" sz="660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influx of T into E 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660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660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-rate of influx of T into I 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660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 -the Susceptible human population</a:t>
            </a:r>
            <a:r>
              <a:rPr lang="en-US" sz="6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6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6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8457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38539"/>
            <a:ext cx="12192000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0" i="0" dirty="0" smtClean="0">
                <a:solidFill>
                  <a:srgbClr val="000000"/>
                </a:solidFill>
                <a:effectLst/>
                <a:latin typeface="AdvOTb92eb7df.I"/>
              </a:rPr>
              <a:t>r</a:t>
            </a:r>
            <a:r>
              <a:rPr lang="en-US" sz="2400" b="0" i="0" dirty="0" smtClean="0">
                <a:solidFill>
                  <a:srgbClr val="000000"/>
                </a:solidFill>
                <a:effectLst/>
                <a:latin typeface="AdvOT863180fb"/>
              </a:rPr>
              <a:t>1</a:t>
            </a:r>
            <a:r>
              <a:rPr lang="en-US" sz="5400" b="0" i="0" dirty="0" smtClean="0">
                <a:solidFill>
                  <a:srgbClr val="000000"/>
                </a:solidFill>
                <a:effectLst/>
                <a:latin typeface="AdvOT863180fb"/>
              </a:rPr>
              <a:t> - </a:t>
            </a:r>
            <a:r>
              <a:rPr lang="en-US" sz="6000" b="0" i="0" dirty="0" smtClean="0"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the rate of use of LLIN, </a:t>
            </a:r>
          </a:p>
          <a:p>
            <a:r>
              <a:rPr lang="en-US" sz="6000" b="0" i="0" dirty="0" smtClean="0"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400" b="0" i="0" dirty="0" smtClean="0"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6000" b="0" i="0" dirty="0" smtClean="0"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-	rate of use of IRS,</a:t>
            </a:r>
            <a:br>
              <a:rPr lang="en-US" sz="6000" b="0" i="0" dirty="0" smtClean="0"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r>
              <a:rPr lang="en-US" sz="6000" b="0" i="0" dirty="0" smtClean="0"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400" b="0" i="0" dirty="0" smtClean="0"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6000" b="0" i="0" dirty="0" smtClean="0"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-	rate of use of traditional malaria control strategies such as lotion, etc</a:t>
            </a:r>
          </a:p>
          <a:p>
            <a:r>
              <a:rPr lang="en-US" sz="6000" b="0" i="0" dirty="0" smtClean="0"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400" b="0" i="0" dirty="0" smtClean="0"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6000" b="0" i="0" dirty="0" smtClean="0"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- rate of non-adherence to the use of the LLIN</a:t>
            </a:r>
          </a:p>
          <a:p>
            <a:r>
              <a:rPr lang="en-US" sz="4000" dirty="0" smtClean="0"/>
              <a:t/>
            </a:r>
            <a:br>
              <a:rPr lang="en-US" sz="4000" dirty="0" smtClean="0"/>
            </a:b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0418298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64203" y="291830"/>
            <a:ext cx="11245175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0" i="0" dirty="0" smtClean="0"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800" b="0" i="0" dirty="0" smtClean="0"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R  - the Recovered human population variable, </a:t>
            </a:r>
          </a:p>
          <a:p>
            <a:r>
              <a:rPr lang="en-US" sz="4800" b="0" i="0" dirty="0" smtClean="0"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D  - the human death population variable, </a:t>
            </a:r>
          </a:p>
          <a:p>
            <a:r>
              <a:rPr lang="en-US" sz="4800" b="0" i="0" dirty="0" smtClean="0"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V -  the Vigilant human population variable, </a:t>
            </a:r>
          </a:p>
          <a:p>
            <a:r>
              <a:rPr lang="en-US" sz="4800" b="0" i="0" dirty="0" smtClean="0"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A -  the Susceptible adult female Anopheles</a:t>
            </a:r>
            <a:br>
              <a:rPr lang="en-US" sz="4800" b="0" i="0" dirty="0" smtClean="0"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r>
              <a:rPr lang="en-US" sz="4800" b="0" i="0" dirty="0" smtClean="0"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mosquito </a:t>
            </a:r>
          </a:p>
          <a:p>
            <a:r>
              <a:rPr lang="en-US" sz="4800" b="0" i="0" dirty="0" smtClean="0"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B-  the Infected adult female Anopheles mosquito.</a:t>
            </a:r>
          </a:p>
        </p:txBody>
      </p:sp>
    </p:spTree>
    <p:extLst>
      <p:ext uri="{BB962C8B-B14F-4D97-AF65-F5344CB8AC3E}">
        <p14:creationId xmlns:p14="http://schemas.microsoft.com/office/powerpoint/2010/main" val="11425090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66927" y="700391"/>
            <a:ext cx="11725073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0" i="0" dirty="0" smtClean="0">
                <a:solidFill>
                  <a:srgbClr val="000000"/>
                </a:solidFill>
                <a:effectLst/>
                <a:latin typeface="AdvOTb92eb7df.I"/>
              </a:rPr>
              <a:t>C</a:t>
            </a:r>
            <a:r>
              <a:rPr lang="en-US" sz="2400" b="0" i="0" dirty="0" smtClean="0">
                <a:solidFill>
                  <a:srgbClr val="000000"/>
                </a:solidFill>
                <a:effectLst/>
                <a:latin typeface="AdvOT863180fb"/>
              </a:rPr>
              <a:t>2</a:t>
            </a:r>
            <a:r>
              <a:rPr lang="en-US" sz="4000" b="0" i="0" dirty="0" smtClean="0">
                <a:solidFill>
                  <a:srgbClr val="000000"/>
                </a:solidFill>
                <a:effectLst/>
                <a:latin typeface="AdvOT863180fb"/>
              </a:rPr>
              <a:t> -  the parametric constant representing the contact rate between the female Susceptible mosquito (</a:t>
            </a:r>
            <a:r>
              <a:rPr lang="en-US" sz="4000" b="0" i="0" dirty="0" smtClean="0">
                <a:solidFill>
                  <a:srgbClr val="000000"/>
                </a:solidFill>
                <a:effectLst/>
                <a:latin typeface="AdvOTb92eb7df.I"/>
              </a:rPr>
              <a:t>A</a:t>
            </a:r>
            <a:r>
              <a:rPr lang="en-US" sz="4000" b="0" i="0" dirty="0" smtClean="0">
                <a:solidFill>
                  <a:srgbClr val="000000"/>
                </a:solidFill>
                <a:effectLst/>
                <a:latin typeface="AdvOT863180fb"/>
              </a:rPr>
              <a:t>) and Exposed human (</a:t>
            </a:r>
            <a:r>
              <a:rPr lang="en-US" sz="4000" b="0" i="0" dirty="0" smtClean="0">
                <a:solidFill>
                  <a:srgbClr val="000000"/>
                </a:solidFill>
                <a:effectLst/>
                <a:latin typeface="AdvOTb92eb7df.I"/>
              </a:rPr>
              <a:t>E</a:t>
            </a:r>
            <a:r>
              <a:rPr lang="en-US" sz="4000" b="0" i="0" dirty="0" smtClean="0">
                <a:solidFill>
                  <a:srgbClr val="000000"/>
                </a:solidFill>
                <a:effectLst/>
                <a:latin typeface="AdvOT863180fb"/>
              </a:rPr>
              <a:t>)  Population of a given locality, </a:t>
            </a:r>
          </a:p>
          <a:p>
            <a:r>
              <a:rPr lang="en-US" sz="4000" b="0" i="0" dirty="0" smtClean="0">
                <a:solidFill>
                  <a:srgbClr val="000000"/>
                </a:solidFill>
                <a:effectLst/>
                <a:latin typeface="AdvOTb92eb7df.I"/>
              </a:rPr>
              <a:t>C</a:t>
            </a:r>
            <a:r>
              <a:rPr lang="en-US" sz="2400" b="0" i="0" dirty="0" smtClean="0">
                <a:solidFill>
                  <a:srgbClr val="000000"/>
                </a:solidFill>
                <a:effectLst/>
                <a:latin typeface="AdvOT863180fb"/>
              </a:rPr>
              <a:t>3</a:t>
            </a:r>
            <a:r>
              <a:rPr lang="en-US" sz="4000" b="0" i="0" dirty="0" smtClean="0">
                <a:solidFill>
                  <a:srgbClr val="000000"/>
                </a:solidFill>
                <a:effectLst/>
                <a:latin typeface="AdvOT863180fb"/>
              </a:rPr>
              <a:t> - the parametric constant representing the contact rate between the Susceptible mosquito (</a:t>
            </a:r>
            <a:r>
              <a:rPr lang="en-US" sz="4000" b="0" i="0" dirty="0" smtClean="0">
                <a:solidFill>
                  <a:srgbClr val="000000"/>
                </a:solidFill>
                <a:effectLst/>
                <a:latin typeface="AdvOTb92eb7df.I"/>
              </a:rPr>
              <a:t>A</a:t>
            </a:r>
            <a:r>
              <a:rPr lang="en-US" sz="4000" b="0" i="0" dirty="0" smtClean="0">
                <a:solidFill>
                  <a:srgbClr val="000000"/>
                </a:solidFill>
                <a:effectLst/>
                <a:latin typeface="AdvOT863180fb"/>
              </a:rPr>
              <a:t>) and infected human (</a:t>
            </a:r>
            <a:r>
              <a:rPr lang="en-US" sz="4000" b="0" i="0" dirty="0" smtClean="0">
                <a:solidFill>
                  <a:srgbClr val="000000"/>
                </a:solidFill>
                <a:effectLst/>
                <a:latin typeface="AdvOTb92eb7df.I"/>
              </a:rPr>
              <a:t>I</a:t>
            </a:r>
            <a:r>
              <a:rPr lang="en-US" sz="4000" b="0" i="0" dirty="0" smtClean="0">
                <a:solidFill>
                  <a:srgbClr val="000000"/>
                </a:solidFill>
                <a:effectLst/>
                <a:latin typeface="AdvOT863180fb"/>
              </a:rPr>
              <a:t>).</a:t>
            </a:r>
          </a:p>
          <a:p>
            <a:r>
              <a:rPr lang="en-US" sz="4000" b="0" i="0" dirty="0" smtClean="0">
                <a:solidFill>
                  <a:srgbClr val="000000"/>
                </a:solidFill>
                <a:effectLst/>
                <a:latin typeface="AdvP4721B4"/>
              </a:rPr>
              <a:t>g - </a:t>
            </a:r>
            <a:r>
              <a:rPr lang="en-US" sz="4000" b="0" i="0" dirty="0" smtClean="0">
                <a:solidFill>
                  <a:srgbClr val="000000"/>
                </a:solidFill>
                <a:effectLst/>
                <a:latin typeface="AdvOT863180fb"/>
              </a:rPr>
              <a:t>the recruitment rate of the female a</a:t>
            </a:r>
            <a:r>
              <a:rPr lang="en-US" sz="4000" b="0" i="0" dirty="0" smtClean="0">
                <a:solidFill>
                  <a:srgbClr val="000000"/>
                </a:solidFill>
                <a:effectLst/>
                <a:latin typeface="AdvOTb92eb7df.I"/>
              </a:rPr>
              <a:t>nopheles </a:t>
            </a:r>
            <a:r>
              <a:rPr lang="en-US" sz="4000" b="0" i="0" dirty="0" smtClean="0">
                <a:solidFill>
                  <a:srgbClr val="000000"/>
                </a:solidFill>
                <a:effectLst/>
                <a:latin typeface="AdvOT863180fb"/>
              </a:rPr>
              <a:t>mosquitoes,</a:t>
            </a:r>
            <a:r>
              <a:rPr lang="en-US" sz="4400" b="0" i="0" dirty="0" smtClean="0">
                <a:solidFill>
                  <a:srgbClr val="000000"/>
                </a:solidFill>
                <a:effectLst/>
                <a:latin typeface="AdvOT863180fb"/>
              </a:rPr>
              <a:t> 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63888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94024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/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MODEL FOUR: </a:t>
            </a:r>
            <a:r>
              <a:rPr lang="en-US" dirty="0" err="1">
                <a:solidFill>
                  <a:srgbClr val="FF0000"/>
                </a:solidFill>
              </a:rPr>
              <a:t>Koutou</a:t>
            </a:r>
            <a:r>
              <a:rPr lang="en-US" dirty="0">
                <a:solidFill>
                  <a:srgbClr val="FF0000"/>
                </a:solidFill>
              </a:rPr>
              <a:t> et al. 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(2018) </a:t>
            </a:r>
            <a:r>
              <a:rPr lang="en-US" dirty="0" smtClean="0">
                <a:solidFill>
                  <a:srgbClr val="FF0000"/>
                </a:solidFill>
              </a:rPr>
              <a:t/>
            </a:r>
            <a:br>
              <a:rPr lang="en-US" dirty="0" smtClean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5400" dirty="0">
                <a:latin typeface="Times New Roman" pitchFamily="18" charset="0"/>
                <a:cs typeface="Times New Roman" pitchFamily="18" charset="0"/>
              </a:rPr>
              <a:t>Mathematical modeling of malaria</a:t>
            </a:r>
            <a:br>
              <a:rPr lang="en-US" sz="5400" dirty="0">
                <a:latin typeface="Times New Roman" pitchFamily="18" charset="0"/>
                <a:cs typeface="Times New Roman" pitchFamily="18" charset="0"/>
              </a:rPr>
            </a:br>
            <a:r>
              <a:rPr lang="en-US" sz="5400" dirty="0">
                <a:latin typeface="Times New Roman" pitchFamily="18" charset="0"/>
                <a:cs typeface="Times New Roman" pitchFamily="18" charset="0"/>
              </a:rPr>
              <a:t>transmission global dynamics</a:t>
            </a:r>
            <a:r>
              <a:rPr lang="en-US" sz="54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buNone/>
            </a:pPr>
            <a:endParaRPr lang="en-US" sz="5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5400" dirty="0" smtClean="0">
                <a:latin typeface="Times New Roman" pitchFamily="18" charset="0"/>
                <a:cs typeface="Times New Roman" pitchFamily="18" charset="0"/>
              </a:rPr>
              <a:t>Taking into account </a:t>
            </a:r>
            <a:r>
              <a:rPr lang="en-US" sz="5400" dirty="0">
                <a:latin typeface="Times New Roman" pitchFamily="18" charset="0"/>
                <a:cs typeface="Times New Roman" pitchFamily="18" charset="0"/>
              </a:rPr>
              <a:t>the immature stages of the vectors</a:t>
            </a:r>
            <a:r>
              <a:rPr lang="en-US" sz="5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4800" dirty="0" smtClean="0">
                <a:latin typeface="Times New Roman" pitchFamily="18" charset="0"/>
                <a:cs typeface="Times New Roman" pitchFamily="18" charset="0"/>
              </a:rPr>
            </a:br>
            <a:endParaRPr lang="en-US" sz="4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847742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1999" cy="698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smtClean="0">
                <a:solidFill>
                  <a:srgbClr val="000000"/>
                </a:solidFill>
                <a:latin typeface="WarnockPro-Regular"/>
              </a:rPr>
              <a:t>F</a:t>
            </a:r>
            <a:r>
              <a:rPr lang="en-US" sz="4000" b="0" i="0" dirty="0" smtClean="0">
                <a:solidFill>
                  <a:srgbClr val="000000"/>
                </a:solidFill>
                <a:effectLst/>
                <a:latin typeface="WarnockPro-Regular"/>
              </a:rPr>
              <a:t>our different stages of the mosquito growth dynamics, </a:t>
            </a:r>
            <a:br>
              <a:rPr lang="en-US" sz="4000" b="0" i="0" dirty="0" smtClean="0">
                <a:solidFill>
                  <a:srgbClr val="000000"/>
                </a:solidFill>
                <a:effectLst/>
                <a:latin typeface="WarnockPro-Regular"/>
              </a:rPr>
            </a:br>
            <a:r>
              <a:rPr lang="en-US" sz="4000" b="0" i="0" dirty="0" smtClean="0">
                <a:solidFill>
                  <a:srgbClr val="000000"/>
                </a:solidFill>
                <a:effectLst/>
                <a:latin typeface="WarnockPro-Light"/>
              </a:rPr>
              <a:t>• </a:t>
            </a:r>
            <a:r>
              <a:rPr lang="en-US" sz="3600" b="0" i="1" dirty="0" smtClean="0"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3600" b="0" i="0" dirty="0" smtClean="0"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3600" b="0" i="1" dirty="0" smtClean="0"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3600" b="0" i="0" dirty="0" smtClean="0"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): the number of eggs at the moment </a:t>
            </a:r>
            <a:r>
              <a:rPr lang="en-US" sz="3600" b="0" i="1" dirty="0" smtClean="0"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3600" b="0" i="0" dirty="0" smtClean="0"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;</a:t>
            </a:r>
            <a:br>
              <a:rPr lang="en-US" sz="3600" b="0" i="0" dirty="0" smtClean="0"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r>
              <a:rPr lang="en-US" sz="3600" b="0" i="0" dirty="0" smtClean="0"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• </a:t>
            </a:r>
            <a:r>
              <a:rPr lang="en-US" sz="3600" b="0" i="1" dirty="0" smtClean="0"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3600" b="0" i="0" dirty="0" smtClean="0"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3600" b="0" i="1" dirty="0" smtClean="0"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3600" b="0" i="0" dirty="0" smtClean="0"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): the number of larvae at the moment </a:t>
            </a:r>
            <a:r>
              <a:rPr lang="en-US" sz="3600" b="0" i="1" dirty="0" smtClean="0"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3600" b="0" i="0" dirty="0" smtClean="0"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;</a:t>
            </a:r>
            <a:br>
              <a:rPr lang="en-US" sz="3600" b="0" i="0" dirty="0" smtClean="0"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r>
              <a:rPr lang="en-US" sz="3600" b="0" i="0" dirty="0" smtClean="0"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• </a:t>
            </a:r>
            <a:r>
              <a:rPr lang="en-US" sz="3600" b="0" i="1" dirty="0" smtClean="0"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3600" b="0" i="0" dirty="0" smtClean="0"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3600" b="0" i="1" dirty="0" smtClean="0"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3600" b="0" i="0" dirty="0" smtClean="0"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): the number of pupae at the moment </a:t>
            </a:r>
            <a:r>
              <a:rPr lang="en-US" sz="3600" b="0" i="1" dirty="0" smtClean="0"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3600" b="0" i="0" dirty="0" smtClean="0"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;</a:t>
            </a:r>
            <a:br>
              <a:rPr lang="en-US" sz="3600" b="0" i="0" dirty="0" smtClean="0"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r>
              <a:rPr lang="en-US" sz="3600" b="0" i="0" dirty="0" smtClean="0"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• </a:t>
            </a:r>
            <a:r>
              <a:rPr lang="en-US" sz="3600" b="0" i="1" dirty="0" smtClean="0"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3600" b="0" i="0" dirty="0" smtClean="0"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3600" b="0" i="1" dirty="0" smtClean="0"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3600" b="0" i="0" dirty="0" smtClean="0"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): the number of females at the moment </a:t>
            </a:r>
            <a:r>
              <a:rPr lang="en-US" sz="3600" b="0" i="1" dirty="0" smtClean="0"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3600" b="0" i="0" dirty="0" smtClean="0"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.</a:t>
            </a:r>
            <a:br>
              <a:rPr lang="en-US" sz="3600" b="0" i="0" dirty="0" smtClean="0"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r>
              <a:rPr lang="en-US" sz="3600" b="0" i="0" dirty="0" smtClean="0"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• </a:t>
            </a:r>
            <a:r>
              <a:rPr lang="en-US" sz="3600" b="0" i="1" dirty="0" smtClean="0"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3600" b="0" i="0" dirty="0" smtClean="0"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: the intrinsic egg-laying rate;</a:t>
            </a:r>
            <a:br>
              <a:rPr lang="en-US" sz="3600" b="0" i="0" dirty="0" smtClean="0"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r>
              <a:rPr lang="en-US" sz="3600" b="0" i="0" dirty="0" smtClean="0"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• </a:t>
            </a:r>
            <a:r>
              <a:rPr lang="en-US" sz="36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000" b="0" i="1" dirty="0" smtClean="0"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3600" b="0" i="0" dirty="0" smtClean="0"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6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b="0" i="1" dirty="0" smtClean="0"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3600" b="0" i="0" dirty="0" smtClean="0"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6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1600" b="0" i="1" dirty="0" smtClean="0"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3600" b="0" i="0" dirty="0" smtClean="0"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: respectively, the rates of transfer from eggs to larvae, from larvae to pupae, and from pupae stage to females.</a:t>
            </a:r>
            <a:br>
              <a:rPr lang="en-US" sz="3600" b="0" i="0" dirty="0" smtClean="0"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r>
              <a:rPr lang="en-US" sz="3600" b="0" i="0" dirty="0" smtClean="0"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• </a:t>
            </a:r>
            <a:r>
              <a:rPr lang="en-US" sz="3600" b="0" i="1" dirty="0" err="1" smtClean="0"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000" b="0" i="1" dirty="0" err="1" smtClean="0"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3600" b="0" i="0" dirty="0" smtClean="0"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600" b="0" i="1" dirty="0" err="1" smtClean="0"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000" b="0" i="1" dirty="0" err="1" smtClean="0"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3600" b="0" i="0" dirty="0" smtClean="0"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600" b="0" i="1" dirty="0" err="1" smtClean="0"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000" b="0" i="1" dirty="0" err="1" smtClean="0"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3600" b="0" i="0" dirty="0" smtClean="0"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600" b="0" i="1" dirty="0" err="1" smtClean="0"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400" b="0" i="1" dirty="0" err="1" smtClean="0"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3600" b="0" i="0" dirty="0" smtClean="0"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: respectively, the natural death rate of eggs, larvae, pupae, and females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smtClean="0"/>
              <a:t/>
            </a:r>
            <a:br>
              <a:rPr lang="en-US" sz="4000" dirty="0" smtClean="0"/>
            </a:b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558592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V="1">
            <a:off x="838200" y="-45718"/>
            <a:ext cx="10515600" cy="4571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33464"/>
            <a:ext cx="12192000" cy="6624535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6000" dirty="0"/>
              <a:t>These </a:t>
            </a:r>
            <a:r>
              <a:rPr lang="en-US" sz="6000"/>
              <a:t>models </a:t>
            </a:r>
            <a:r>
              <a:rPr lang="en-US" sz="6000" smtClean="0"/>
              <a:t>may take </a:t>
            </a:r>
            <a:r>
              <a:rPr lang="en-US" sz="6000" dirty="0"/>
              <a:t>subsets of populations </a:t>
            </a:r>
            <a:r>
              <a:rPr lang="en-US" sz="6000" dirty="0" smtClean="0"/>
              <a:t>as a state which is </a:t>
            </a:r>
            <a:r>
              <a:rPr lang="en-US" sz="6000" dirty="0"/>
              <a:t>the unit of </a:t>
            </a:r>
            <a:r>
              <a:rPr lang="en-US" sz="6000" dirty="0" smtClean="0"/>
              <a:t>calculation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6000" dirty="0" smtClean="0">
                <a:solidFill>
                  <a:srgbClr val="FF0000"/>
                </a:solidFill>
              </a:rPr>
              <a:t>Compartmental Models</a:t>
            </a:r>
          </a:p>
          <a:p>
            <a:pPr marL="0" indent="0">
              <a:buNone/>
            </a:pPr>
            <a:r>
              <a:rPr lang="en-US" sz="6000" dirty="0" smtClean="0">
                <a:solidFill>
                  <a:srgbClr val="FF0000"/>
                </a:solidFill>
              </a:rPr>
              <a:t>         </a:t>
            </a:r>
          </a:p>
          <a:p>
            <a:pPr marL="0" indent="0">
              <a:buNone/>
            </a:pPr>
            <a:r>
              <a:rPr lang="en-US" sz="6000" dirty="0">
                <a:solidFill>
                  <a:srgbClr val="FF0000"/>
                </a:solidFill>
              </a:rPr>
              <a:t> </a:t>
            </a:r>
            <a:r>
              <a:rPr lang="en-US" sz="6000" dirty="0" smtClean="0">
                <a:solidFill>
                  <a:srgbClr val="FF0000"/>
                </a:solidFill>
              </a:rPr>
              <a:t>      S            I            R</a:t>
            </a:r>
          </a:p>
          <a:p>
            <a:pPr marL="0" indent="0">
              <a:buNone/>
            </a:pPr>
            <a:endParaRPr lang="en-US" sz="6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6000" dirty="0" smtClean="0">
                <a:solidFill>
                  <a:srgbClr val="FF0000"/>
                </a:solidFill>
              </a:rPr>
              <a:t> </a:t>
            </a:r>
            <a:endParaRPr lang="en-US" sz="6000" dirty="0" smtClean="0"/>
          </a:p>
          <a:p>
            <a:pPr marL="0" indent="0">
              <a:buNone/>
            </a:pPr>
            <a:endParaRPr lang="en-US" sz="60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4" name="Right Arrow 13"/>
          <p:cNvSpPr/>
          <p:nvPr/>
        </p:nvSpPr>
        <p:spPr>
          <a:xfrm>
            <a:off x="1828801" y="4387379"/>
            <a:ext cx="1763486" cy="508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3969655" y="4410747"/>
            <a:ext cx="1821545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368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07843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8016" y="291830"/>
            <a:ext cx="11763983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b="0" i="0" dirty="0" smtClean="0">
                <a:solidFill>
                  <a:srgbClr val="000000"/>
                </a:solidFill>
                <a:effectLst/>
                <a:latin typeface="WarnockPro-Light"/>
              </a:rPr>
              <a:t>The growth of eggs depends on the availability of the nutrients. It also depends on the availability of the space because, the </a:t>
            </a:r>
            <a:r>
              <a:rPr lang="en-US" sz="4800" b="0" i="0" dirty="0" err="1" smtClean="0">
                <a:solidFill>
                  <a:srgbClr val="000000"/>
                </a:solidFill>
                <a:effectLst/>
                <a:latin typeface="WarnockPro-Light"/>
              </a:rPr>
              <a:t>oviposition</a:t>
            </a:r>
            <a:r>
              <a:rPr lang="en-US" sz="4800" b="0" i="0" dirty="0" smtClean="0">
                <a:solidFill>
                  <a:srgbClr val="000000"/>
                </a:solidFill>
                <a:effectLst/>
                <a:latin typeface="WarnockPro-Light"/>
              </a:rPr>
              <a:t> habitat selection is made taking  into account the possibility of development of larvae and pupae.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91978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44749" y="389106"/>
            <a:ext cx="10992255" cy="6147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89677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089497"/>
            <a:ext cx="12192000" cy="3754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2543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428017"/>
            <a:ext cx="11887200" cy="6050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81723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0196" y="486383"/>
            <a:ext cx="11517549" cy="6050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41617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447472"/>
            <a:ext cx="12192000" cy="601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89749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" y="233464"/>
            <a:ext cx="12192000" cy="662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97391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350196"/>
            <a:ext cx="11887200" cy="6050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04544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349956"/>
            <a:ext cx="12350044" cy="6231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971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4489" y="316087"/>
            <a:ext cx="11875911" cy="6186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947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3367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REPRODUCTION NUMBER: MODEL ONE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830" y="1530626"/>
            <a:ext cx="11900170" cy="5327373"/>
          </a:xfrm>
        </p:spPr>
        <p:txBody>
          <a:bodyPr>
            <a:normAutofit fontScale="85000" lnSpcReduction="10000"/>
          </a:bodyPr>
          <a:lstStyle/>
          <a:p>
            <a:r>
              <a:rPr lang="en-US" sz="4800" b="1" dirty="0" smtClean="0"/>
              <a:t>DEFINITION</a:t>
            </a:r>
          </a:p>
          <a:p>
            <a:r>
              <a:rPr lang="en-US" sz="5200" dirty="0" smtClean="0"/>
              <a:t>The Basic reproduction number is the expected number of secondary cases produced by a single infection in a completely susceptible population. </a:t>
            </a:r>
          </a:p>
          <a:p>
            <a:r>
              <a:rPr lang="en-US" sz="5200" dirty="0" smtClean="0"/>
              <a:t>It is a measure of how fast a disease spreads through a population. The Basic reproduction number (R</a:t>
            </a:r>
            <a:r>
              <a:rPr lang="en-US" dirty="0" smtClean="0"/>
              <a:t>0</a:t>
            </a:r>
            <a:r>
              <a:rPr lang="en-US" sz="5200" dirty="0" smtClean="0"/>
              <a:t>) is obtained by taking the largest dominant </a:t>
            </a:r>
            <a:r>
              <a:rPr lang="en-US" sz="5200" dirty="0" err="1" smtClean="0"/>
              <a:t>eigenvalue</a:t>
            </a:r>
            <a:r>
              <a:rPr lang="en-US" sz="5200" dirty="0" smtClean="0"/>
              <a:t>  </a:t>
            </a:r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14131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MATHEMATICALLY THE BASIC REPRODUCTION NUMBER IS DEFINED AS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5839" y="1887166"/>
            <a:ext cx="10778246" cy="28988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2000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225686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/>
            </a:r>
            <a:br>
              <a:rPr lang="en-US" b="1" dirty="0" smtClean="0">
                <a:solidFill>
                  <a:srgbClr val="FF0000"/>
                </a:solidFill>
              </a:rPr>
            </a:br>
            <a:r>
              <a:rPr lang="en-US" b="1" dirty="0" smtClean="0">
                <a:solidFill>
                  <a:srgbClr val="FF0000"/>
                </a:solidFill>
              </a:rPr>
              <a:t>Model one (</a:t>
            </a:r>
            <a:r>
              <a:rPr lang="en-US" sz="3600" b="1" dirty="0" err="1" smtClean="0"/>
              <a:t>Egide</a:t>
            </a:r>
            <a:r>
              <a:rPr lang="en-US" sz="3600" b="1" dirty="0" smtClean="0"/>
              <a:t> &amp; </a:t>
            </a:r>
            <a:r>
              <a:rPr lang="en-US" sz="3600" b="1" dirty="0" err="1" smtClean="0"/>
              <a:t>Paterne</a:t>
            </a:r>
            <a:r>
              <a:rPr lang="en-US" sz="3600" b="1" dirty="0" smtClean="0"/>
              <a:t>  2021</a:t>
            </a:r>
            <a:r>
              <a:rPr lang="en-US" sz="3600" dirty="0" smtClean="0"/>
              <a:t> </a:t>
            </a:r>
            <a:r>
              <a:rPr lang="en-US" sz="3600" dirty="0" smtClean="0">
                <a:solidFill>
                  <a:srgbClr val="FF0000"/>
                </a:solidFill>
              </a:rPr>
              <a:t>)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08953" y="1089498"/>
            <a:ext cx="9863848" cy="5768502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389106"/>
            <a:ext cx="12191999" cy="5953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78060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MATRIX   (</a:t>
            </a:r>
            <a:r>
              <a:rPr lang="en-US" b="1" dirty="0" smtClean="0"/>
              <a:t>F</a:t>
            </a:r>
            <a:r>
              <a:rPr lang="en-US" b="1" dirty="0" smtClean="0">
                <a:solidFill>
                  <a:srgbClr val="FF0000"/>
                </a:solidFill>
              </a:rPr>
              <a:t>)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750979" y="1945531"/>
            <a:ext cx="7042826" cy="4474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49199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MATRIX  (V)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22570" y="1556425"/>
            <a:ext cx="10291864" cy="4922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16991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MATRIX  (FV</a:t>
            </a:r>
            <a:r>
              <a:rPr lang="en-US" sz="9600" b="1" dirty="0" smtClean="0">
                <a:solidFill>
                  <a:srgbClr val="FF0000"/>
                </a:solidFill>
              </a:rPr>
              <a:t>-</a:t>
            </a:r>
            <a:r>
              <a:rPr lang="en-US" sz="5400" b="1" dirty="0" smtClean="0">
                <a:solidFill>
                  <a:srgbClr val="FF0000"/>
                </a:solidFill>
              </a:rPr>
              <a:t>1)  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14400" y="1634247"/>
            <a:ext cx="10447506" cy="4863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30581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The Basic Reproduction Number (R </a:t>
            </a:r>
            <a:r>
              <a:rPr lang="en-US" sz="2400" b="1" dirty="0" smtClean="0">
                <a:solidFill>
                  <a:srgbClr val="FF0000"/>
                </a:solidFill>
              </a:rPr>
              <a:t>0</a:t>
            </a:r>
            <a:r>
              <a:rPr lang="en-US" b="1" dirty="0" smtClean="0">
                <a:solidFill>
                  <a:srgbClr val="FF0000"/>
                </a:solidFill>
              </a:rPr>
              <a:t>) 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22570" y="1809345"/>
            <a:ext cx="10447507" cy="4105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624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6646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GENOMIC MODELING  (AI Models)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1" y="1059544"/>
            <a:ext cx="11756570" cy="5588000"/>
          </a:xfrm>
        </p:spPr>
        <p:txBody>
          <a:bodyPr>
            <a:normAutofit fontScale="62500" lnSpcReduction="20000"/>
          </a:bodyPr>
          <a:lstStyle/>
          <a:p>
            <a:r>
              <a:rPr lang="en-US" sz="6300" dirty="0" smtClean="0"/>
              <a:t>Models the extent to which  interventions  manifested in </a:t>
            </a:r>
            <a:r>
              <a:rPr lang="en-US" sz="6300" dirty="0" smtClean="0">
                <a:solidFill>
                  <a:srgbClr val="FF0000"/>
                </a:solidFill>
              </a:rPr>
              <a:t>genetic changes  </a:t>
            </a:r>
            <a:r>
              <a:rPr lang="en-US" sz="6300" dirty="0" smtClean="0"/>
              <a:t>affects  the parasite population in future. </a:t>
            </a:r>
          </a:p>
          <a:p>
            <a:r>
              <a:rPr lang="en-US" sz="6300" dirty="0" smtClean="0">
                <a:solidFill>
                  <a:srgbClr val="FF0000"/>
                </a:solidFill>
              </a:rPr>
              <a:t>Genetic changes </a:t>
            </a:r>
            <a:r>
              <a:rPr lang="en-US" sz="6300" dirty="0" smtClean="0"/>
              <a:t>include, reduced genetic variation, greater self-fertilization during transmission, identity by descent etc.</a:t>
            </a:r>
          </a:p>
          <a:p>
            <a:r>
              <a:rPr lang="en-US" sz="6300" dirty="0" smtClean="0"/>
              <a:t>Given the changes </a:t>
            </a:r>
            <a:r>
              <a:rPr lang="en-US" sz="6300" dirty="0"/>
              <a:t>in parasite </a:t>
            </a:r>
            <a:r>
              <a:rPr lang="en-US" sz="6300" dirty="0" smtClean="0"/>
              <a:t>genomics due to interventions, an  </a:t>
            </a:r>
            <a:r>
              <a:rPr lang="en-US" sz="6300" dirty="0"/>
              <a:t>epidemiological model that incorporates parasite genotypes </a:t>
            </a:r>
            <a:r>
              <a:rPr lang="en-US" sz="6300" dirty="0" smtClean="0"/>
              <a:t>can be developed </a:t>
            </a:r>
            <a:r>
              <a:rPr lang="en-US" sz="6300" dirty="0"/>
              <a:t>to estimate the </a:t>
            </a:r>
            <a:r>
              <a:rPr lang="en-US" sz="6300" dirty="0" smtClean="0"/>
              <a:t>changes in epidemiological </a:t>
            </a:r>
            <a:r>
              <a:rPr lang="en-US" sz="6300" dirty="0"/>
              <a:t>parameters </a:t>
            </a:r>
            <a:r>
              <a:rPr lang="en-US" sz="6300" dirty="0" smtClean="0"/>
              <a:t>and malaria dynamics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808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319315"/>
            <a:ext cx="11988799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4400" dirty="0" smtClean="0">
                <a:solidFill>
                  <a:srgbClr val="000000"/>
                </a:solidFill>
                <a:latin typeface="AdvOT88ac8687"/>
              </a:rPr>
              <a:t>An epidemiological model that incorporates parasite genotypes can reproduce  barcode/gene patterns that can lead to a </a:t>
            </a:r>
            <a:r>
              <a:rPr lang="en-US" sz="4400" dirty="0">
                <a:solidFill>
                  <a:srgbClr val="000000"/>
                </a:solidFill>
                <a:latin typeface="AdvOT88ac8687"/>
              </a:rPr>
              <a:t>reduction of transmission </a:t>
            </a:r>
            <a:r>
              <a:rPr lang="en-US" sz="4400" dirty="0" smtClean="0">
                <a:solidFill>
                  <a:srgbClr val="000000"/>
                </a:solidFill>
                <a:latin typeface="AdvOT88ac8687"/>
              </a:rPr>
              <a:t>over some years</a:t>
            </a:r>
          </a:p>
          <a:p>
            <a:endParaRPr lang="en-US" sz="4400" dirty="0" smtClean="0">
              <a:solidFill>
                <a:srgbClr val="000000"/>
              </a:solidFill>
              <a:latin typeface="AdvOT88ac8687"/>
            </a:endParaRPr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4400" dirty="0">
                <a:solidFill>
                  <a:srgbClr val="000000"/>
                </a:solidFill>
                <a:latin typeface="AdvOT88ac8687"/>
              </a:rPr>
              <a:t>Estimates of epidemiological parameters such as transmission intensity would aid in predicting the prevalence in future.</a:t>
            </a:r>
            <a:r>
              <a:rPr lang="en-US" sz="4400" dirty="0"/>
              <a:t/>
            </a:r>
            <a:br>
              <a:rPr lang="en-US" sz="4400" dirty="0"/>
            </a:b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740651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Barcode </a:t>
            </a:r>
            <a:r>
              <a:rPr lang="en-US" dirty="0"/>
              <a:t>relatedness based on genetic distances between </a:t>
            </a:r>
            <a:r>
              <a:rPr lang="en-US" dirty="0" smtClean="0"/>
              <a:t>barcodes due to interventions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0056" y="1553029"/>
            <a:ext cx="7692573" cy="5094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5496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51543" y="406400"/>
            <a:ext cx="11263086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dirty="0" smtClean="0"/>
              <a:t>Genetic </a:t>
            </a:r>
            <a:r>
              <a:rPr lang="en-US" sz="4800" dirty="0"/>
              <a:t>distances between barcodes </a:t>
            </a:r>
            <a:r>
              <a:rPr lang="en-US" sz="4800" dirty="0" smtClean="0"/>
              <a:t>may be due to some interventions </a:t>
            </a:r>
          </a:p>
          <a:p>
            <a:endParaRPr lang="en-US" sz="4800" dirty="0"/>
          </a:p>
          <a:p>
            <a:endParaRPr lang="en-US" sz="4800" dirty="0" smtClean="0"/>
          </a:p>
          <a:p>
            <a:endParaRPr lang="en-US" sz="4800" dirty="0" smtClean="0"/>
          </a:p>
          <a:p>
            <a:r>
              <a:rPr lang="en-US" sz="4800" dirty="0" smtClean="0"/>
              <a:t>The changes in genetic distances could reduce or increase infection/transmission 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794696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7043</TotalTime>
  <Words>1063</Words>
  <Application>Microsoft Office PowerPoint</Application>
  <PresentationFormat>Widescreen</PresentationFormat>
  <Paragraphs>163</Paragraphs>
  <Slides>58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72" baseType="lpstr">
      <vt:lpstr>AdvOT863180fb</vt:lpstr>
      <vt:lpstr>AdvOT863180fb+fb</vt:lpstr>
      <vt:lpstr>AdvOT88ac8687</vt:lpstr>
      <vt:lpstr>AdvOTb92eb7df.I</vt:lpstr>
      <vt:lpstr>AdvP4721B4</vt:lpstr>
      <vt:lpstr>Arial</vt:lpstr>
      <vt:lpstr>Arial Black</vt:lpstr>
      <vt:lpstr>Calibri</vt:lpstr>
      <vt:lpstr>Calibri Light</vt:lpstr>
      <vt:lpstr>Times New Roman</vt:lpstr>
      <vt:lpstr>WarnockPro-Light</vt:lpstr>
      <vt:lpstr>WarnockPro-Regular</vt:lpstr>
      <vt:lpstr>Wingdings</vt:lpstr>
      <vt:lpstr>Office Theme</vt:lpstr>
      <vt:lpstr>WORKSHOP OBJECTIVES/EXPECTATIONS</vt:lpstr>
      <vt:lpstr>    OVERVIEW OF DIFFERENT TYPES OF MODELS </vt:lpstr>
      <vt:lpstr>  DYNAMIC MODELS  </vt:lpstr>
      <vt:lpstr>.</vt:lpstr>
      <vt:lpstr>PowerPoint Presentation</vt:lpstr>
      <vt:lpstr>GENOMIC MODELING  (AI Models)</vt:lpstr>
      <vt:lpstr>PowerPoint Presentation</vt:lpstr>
      <vt:lpstr>Barcode relatedness based on genetic distances between barcodes due to interventions </vt:lpstr>
      <vt:lpstr>PowerPoint Presentation</vt:lpstr>
      <vt:lpstr>GEOSPATIAL MODELING (AI)</vt:lpstr>
      <vt:lpstr>PowerPoint Presentation</vt:lpstr>
      <vt:lpstr>COMPARTMENTAL MODELS</vt:lpstr>
      <vt:lpstr>    Common Malaria Models: SEIR Egide &amp; Paterne  2021    E. Ndamuzi &amp; P. Gahungu (2021) </vt:lpstr>
      <vt:lpstr>VECTOR VARIABLES/MOSQUITO POPULATION</vt:lpstr>
      <vt:lpstr>.</vt:lpstr>
      <vt:lpstr>.</vt:lpstr>
      <vt:lpstr>.</vt:lpstr>
      <vt:lpstr>MODEL FLOW CHART &amp; EQUATIONS</vt:lpstr>
      <vt:lpstr>.</vt:lpstr>
      <vt:lpstr>.</vt:lpstr>
      <vt:lpstr> MODEL SIMULATION:LOADING LIBRARIES</vt:lpstr>
      <vt:lpstr>Solving a simple SIR Model Inbuilt in R: The graphs S,I,R drawn separately </vt:lpstr>
      <vt:lpstr>PowerPoint Presentation</vt:lpstr>
      <vt:lpstr>PowerPoint Presentation</vt:lpstr>
      <vt:lpstr>PowerPoint Presentation</vt:lpstr>
      <vt:lpstr>PowerPoint Presentation</vt:lpstr>
      <vt:lpstr>.</vt:lpstr>
      <vt:lpstr>.</vt:lpstr>
      <vt:lpstr>.</vt:lpstr>
      <vt:lpstr>PowerPoint Presentation</vt:lpstr>
      <vt:lpstr>MODEL THREE: Gbenga et al 2023 (TSEIRDVAB)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MODEL FOUR: Koutou et al.  (2018)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REPRODUCTION NUMBER: MODEL ONE</vt:lpstr>
      <vt:lpstr>MATHEMATICALLY THE BASIC REPRODUCTION NUMBER IS DEFINED AS</vt:lpstr>
      <vt:lpstr>PowerPoint Presentation</vt:lpstr>
      <vt:lpstr> Model one (Egide &amp; Paterne  2021 ) </vt:lpstr>
      <vt:lpstr>PowerPoint Presentation</vt:lpstr>
      <vt:lpstr>MATRIX   (F)</vt:lpstr>
      <vt:lpstr>MATRIX  (V)</vt:lpstr>
      <vt:lpstr>MATRIX  (FV-1)  </vt:lpstr>
      <vt:lpstr>The Basic Reproduction Number (R 0)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Applied modeling in malaria transmission </dc:title>
  <dc:creator>admin</dc:creator>
  <cp:lastModifiedBy>admin</cp:lastModifiedBy>
  <cp:revision>176</cp:revision>
  <dcterms:created xsi:type="dcterms:W3CDTF">2023-10-14T16:55:43Z</dcterms:created>
  <dcterms:modified xsi:type="dcterms:W3CDTF">2024-08-26T19:01:55Z</dcterms:modified>
</cp:coreProperties>
</file>